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notesMasterIdLst>
    <p:notesMasterId r:id="rId46"/>
  </p:notesMasterIdLst>
  <p:handoutMasterIdLst>
    <p:handoutMasterId r:id="rId47"/>
  </p:handoutMasterIdLst>
  <p:sldIdLst>
    <p:sldId id="346" r:id="rId2"/>
    <p:sldId id="348" r:id="rId3"/>
    <p:sldId id="349" r:id="rId4"/>
    <p:sldId id="350" r:id="rId5"/>
    <p:sldId id="351" r:id="rId6"/>
    <p:sldId id="352" r:id="rId7"/>
    <p:sldId id="353" r:id="rId8"/>
    <p:sldId id="280" r:id="rId9"/>
    <p:sldId id="327" r:id="rId10"/>
    <p:sldId id="329" r:id="rId11"/>
    <p:sldId id="336" r:id="rId12"/>
    <p:sldId id="333" r:id="rId13"/>
    <p:sldId id="321" r:id="rId14"/>
    <p:sldId id="322" r:id="rId15"/>
    <p:sldId id="323" r:id="rId16"/>
    <p:sldId id="334" r:id="rId17"/>
    <p:sldId id="326" r:id="rId18"/>
    <p:sldId id="306" r:id="rId19"/>
    <p:sldId id="307" r:id="rId20"/>
    <p:sldId id="347" r:id="rId21"/>
    <p:sldId id="286" r:id="rId22"/>
    <p:sldId id="294" r:id="rId23"/>
    <p:sldId id="305" r:id="rId24"/>
    <p:sldId id="295" r:id="rId25"/>
    <p:sldId id="311" r:id="rId26"/>
    <p:sldId id="312" r:id="rId27"/>
    <p:sldId id="310" r:id="rId28"/>
    <p:sldId id="291" r:id="rId29"/>
    <p:sldId id="325" r:id="rId30"/>
    <p:sldId id="304" r:id="rId31"/>
    <p:sldId id="278" r:id="rId32"/>
    <p:sldId id="279" r:id="rId33"/>
    <p:sldId id="274" r:id="rId34"/>
    <p:sldId id="275" r:id="rId35"/>
    <p:sldId id="273" r:id="rId36"/>
    <p:sldId id="289" r:id="rId37"/>
    <p:sldId id="283" r:id="rId38"/>
    <p:sldId id="290" r:id="rId39"/>
    <p:sldId id="315" r:id="rId40"/>
    <p:sldId id="317" r:id="rId41"/>
    <p:sldId id="328" r:id="rId42"/>
    <p:sldId id="332" r:id="rId43"/>
    <p:sldId id="330" r:id="rId44"/>
    <p:sldId id="299" r:id="rId45"/>
  </p:sldIdLst>
  <p:sldSz cx="9144000" cy="5143500" type="screen16x9"/>
  <p:notesSz cx="9872663" cy="6797675"/>
  <p:defaultTextStyle>
    <a:defPPr>
      <a:defRPr lang="fr-FR"/>
    </a:defPPr>
    <a:lvl1pPr algn="l" defTabSz="457200" rtl="0" fontAlgn="base">
      <a:spcBef>
        <a:spcPct val="0"/>
      </a:spcBef>
      <a:spcAft>
        <a:spcPct val="0"/>
      </a:spcAft>
      <a:defRPr kern="1200">
        <a:solidFill>
          <a:schemeClr val="tx1"/>
        </a:solidFill>
        <a:latin typeface="Arabic Typesetting" pitchFamily="66" charset="-78"/>
        <a:ea typeface="+mn-ea"/>
        <a:cs typeface="Arial" charset="0"/>
      </a:defRPr>
    </a:lvl1pPr>
    <a:lvl2pPr marL="457200" algn="l" defTabSz="457200" rtl="0" fontAlgn="base">
      <a:spcBef>
        <a:spcPct val="0"/>
      </a:spcBef>
      <a:spcAft>
        <a:spcPct val="0"/>
      </a:spcAft>
      <a:defRPr kern="1200">
        <a:solidFill>
          <a:schemeClr val="tx1"/>
        </a:solidFill>
        <a:latin typeface="Arabic Typesetting" pitchFamily="66" charset="-78"/>
        <a:ea typeface="+mn-ea"/>
        <a:cs typeface="Arial" charset="0"/>
      </a:defRPr>
    </a:lvl2pPr>
    <a:lvl3pPr marL="914400" algn="l" defTabSz="457200" rtl="0" fontAlgn="base">
      <a:spcBef>
        <a:spcPct val="0"/>
      </a:spcBef>
      <a:spcAft>
        <a:spcPct val="0"/>
      </a:spcAft>
      <a:defRPr kern="1200">
        <a:solidFill>
          <a:schemeClr val="tx1"/>
        </a:solidFill>
        <a:latin typeface="Arabic Typesetting" pitchFamily="66" charset="-78"/>
        <a:ea typeface="+mn-ea"/>
        <a:cs typeface="Arial" charset="0"/>
      </a:defRPr>
    </a:lvl3pPr>
    <a:lvl4pPr marL="1371600" algn="l" defTabSz="457200" rtl="0" fontAlgn="base">
      <a:spcBef>
        <a:spcPct val="0"/>
      </a:spcBef>
      <a:spcAft>
        <a:spcPct val="0"/>
      </a:spcAft>
      <a:defRPr kern="1200">
        <a:solidFill>
          <a:schemeClr val="tx1"/>
        </a:solidFill>
        <a:latin typeface="Arabic Typesetting" pitchFamily="66" charset="-78"/>
        <a:ea typeface="+mn-ea"/>
        <a:cs typeface="Arial" charset="0"/>
      </a:defRPr>
    </a:lvl4pPr>
    <a:lvl5pPr marL="1828800" algn="l" defTabSz="457200" rtl="0" fontAlgn="base">
      <a:spcBef>
        <a:spcPct val="0"/>
      </a:spcBef>
      <a:spcAft>
        <a:spcPct val="0"/>
      </a:spcAft>
      <a:defRPr kern="1200">
        <a:solidFill>
          <a:schemeClr val="tx1"/>
        </a:solidFill>
        <a:latin typeface="Arabic Typesetting" pitchFamily="66" charset="-78"/>
        <a:ea typeface="+mn-ea"/>
        <a:cs typeface="Arial" charset="0"/>
      </a:defRPr>
    </a:lvl5pPr>
    <a:lvl6pPr marL="2286000" algn="l" defTabSz="914400" rtl="0" eaLnBrk="1" latinLnBrk="0" hangingPunct="1">
      <a:defRPr kern="1200">
        <a:solidFill>
          <a:schemeClr val="tx1"/>
        </a:solidFill>
        <a:latin typeface="Arabic Typesetting" pitchFamily="66" charset="-78"/>
        <a:ea typeface="+mn-ea"/>
        <a:cs typeface="Arial" charset="0"/>
      </a:defRPr>
    </a:lvl6pPr>
    <a:lvl7pPr marL="2743200" algn="l" defTabSz="914400" rtl="0" eaLnBrk="1" latinLnBrk="0" hangingPunct="1">
      <a:defRPr kern="1200">
        <a:solidFill>
          <a:schemeClr val="tx1"/>
        </a:solidFill>
        <a:latin typeface="Arabic Typesetting" pitchFamily="66" charset="-78"/>
        <a:ea typeface="+mn-ea"/>
        <a:cs typeface="Arial" charset="0"/>
      </a:defRPr>
    </a:lvl7pPr>
    <a:lvl8pPr marL="3200400" algn="l" defTabSz="914400" rtl="0" eaLnBrk="1" latinLnBrk="0" hangingPunct="1">
      <a:defRPr kern="1200">
        <a:solidFill>
          <a:schemeClr val="tx1"/>
        </a:solidFill>
        <a:latin typeface="Arabic Typesetting" pitchFamily="66" charset="-78"/>
        <a:ea typeface="+mn-ea"/>
        <a:cs typeface="Arial" charset="0"/>
      </a:defRPr>
    </a:lvl8pPr>
    <a:lvl9pPr marL="3657600" algn="l" defTabSz="914400" rtl="0" eaLnBrk="1" latinLnBrk="0" hangingPunct="1">
      <a:defRPr kern="1200">
        <a:solidFill>
          <a:schemeClr val="tx1"/>
        </a:solidFill>
        <a:latin typeface="Arabic Typesetting" pitchFamily="66" charset="-78"/>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3" autoAdjust="0"/>
    <p:restoredTop sz="93979" autoAdjust="0"/>
  </p:normalViewPr>
  <p:slideViewPr>
    <p:cSldViewPr snapToGrid="0" snapToObjects="1">
      <p:cViewPr varScale="1">
        <p:scale>
          <a:sx n="97" d="100"/>
          <a:sy n="97" d="100"/>
        </p:scale>
        <p:origin x="552"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476"/>
    </p:cViewPr>
  </p:sorterViewPr>
  <p:notesViewPr>
    <p:cSldViewPr snapToGrid="0" snapToObjects="1" showGuides="1">
      <p:cViewPr varScale="1">
        <p:scale>
          <a:sx n="117" d="100"/>
          <a:sy n="117" d="100"/>
        </p:scale>
        <p:origin x="-2352" y="-102"/>
      </p:cViewPr>
      <p:guideLst>
        <p:guide orient="horz" pos="2141"/>
        <p:guide pos="311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4BC317-8B9E-45F1-9F46-536FF7667585}" type="doc">
      <dgm:prSet loTypeId="urn:microsoft.com/office/officeart/2005/8/layout/cycle7" loCatId="cycle" qsTypeId="urn:microsoft.com/office/officeart/2005/8/quickstyle/simple1" qsCatId="simple" csTypeId="urn:microsoft.com/office/officeart/2005/8/colors/colorful3" csCatId="colorful" phldr="1"/>
      <dgm:spPr/>
      <dgm:t>
        <a:bodyPr/>
        <a:lstStyle/>
        <a:p>
          <a:endParaRPr lang="fr-FR"/>
        </a:p>
      </dgm:t>
    </dgm:pt>
    <dgm:pt modelId="{6C811B16-8392-402D-9880-E3DF58330407}">
      <dgm:prSet phldrT="[Texte]" custT="1"/>
      <dgm:spPr/>
      <dgm:t>
        <a:bodyPr/>
        <a:lstStyle/>
        <a:p>
          <a:r>
            <a:rPr lang="fr-FR" sz="1100" b="0" dirty="0">
              <a:latin typeface="Calibri Light" panose="020F0302020204030204" pitchFamily="34" charset="0"/>
              <a:cs typeface="Calibri Light" panose="020F0302020204030204" pitchFamily="34" charset="0"/>
            </a:rPr>
            <a:t>Permanence</a:t>
          </a:r>
        </a:p>
      </dgm:t>
    </dgm:pt>
    <dgm:pt modelId="{9E79F07F-07D5-4EF5-8942-9C9D55296890}" type="parTrans" cxnId="{DBA11705-AF4E-4576-ACC3-8CEAD0E0106D}">
      <dgm:prSet/>
      <dgm:spPr/>
      <dgm:t>
        <a:bodyPr/>
        <a:lstStyle/>
        <a:p>
          <a:endParaRPr lang="fr-FR" sz="1400"/>
        </a:p>
      </dgm:t>
    </dgm:pt>
    <dgm:pt modelId="{4C31FDBE-3038-4971-8B30-25705C94E49F}" type="sibTrans" cxnId="{DBA11705-AF4E-4576-ACC3-8CEAD0E0106D}">
      <dgm:prSet custT="1"/>
      <dgm:spPr/>
      <dgm:t>
        <a:bodyPr/>
        <a:lstStyle/>
        <a:p>
          <a:endParaRPr lang="fr-FR" sz="500">
            <a:latin typeface="Courier New" panose="02070309020205020404" pitchFamily="49" charset="0"/>
            <a:cs typeface="Courier New" panose="02070309020205020404" pitchFamily="49" charset="0"/>
          </a:endParaRPr>
        </a:p>
      </dgm:t>
    </dgm:pt>
    <dgm:pt modelId="{B55131C1-2444-4AF1-9855-37788320415B}">
      <dgm:prSet phldrT="[Texte]" custT="1"/>
      <dgm:spPr/>
      <dgm:t>
        <a:bodyPr/>
        <a:lstStyle/>
        <a:p>
          <a:r>
            <a:rPr lang="fr-FR" sz="1100" b="0" dirty="0" smtClean="0">
              <a:latin typeface="Calibri Light" panose="020F0302020204030204" pitchFamily="34" charset="0"/>
              <a:cs typeface="Calibri Light" panose="020F0302020204030204" pitchFamily="34" charset="0"/>
            </a:rPr>
            <a:t>Stricte   </a:t>
          </a:r>
          <a:r>
            <a:rPr lang="fr-FR" sz="1100" b="0" spc="-150" dirty="0" smtClean="0">
              <a:effectLst/>
              <a:latin typeface="Calibri Light" panose="020F0302020204030204" pitchFamily="34" charset="0"/>
              <a:cs typeface="Calibri Light" panose="020F0302020204030204" pitchFamily="34" charset="0"/>
            </a:rPr>
            <a:t> </a:t>
          </a:r>
          <a:r>
            <a:rPr lang="fr-FR" sz="1400" b="0" spc="-150" dirty="0">
              <a:effectLst/>
              <a:latin typeface="Calibri Light" panose="020F0302020204030204" pitchFamily="34" charset="0"/>
              <a:cs typeface="Calibri Light" panose="020F0302020204030204" pitchFamily="34" charset="0"/>
            </a:rPr>
            <a:t>suffisance</a:t>
          </a:r>
        </a:p>
      </dgm:t>
    </dgm:pt>
    <dgm:pt modelId="{DBAB0FF2-FFF0-49BC-87A0-B21D51F535D2}" type="parTrans" cxnId="{B19B5B6A-A976-43CF-BEA9-4820B74EEAAA}">
      <dgm:prSet/>
      <dgm:spPr/>
      <dgm:t>
        <a:bodyPr/>
        <a:lstStyle/>
        <a:p>
          <a:endParaRPr lang="fr-FR" sz="1400"/>
        </a:p>
      </dgm:t>
    </dgm:pt>
    <dgm:pt modelId="{3AA664E6-B751-4F5E-9ED5-B12ABE81E328}" type="sibTrans" cxnId="{B19B5B6A-A976-43CF-BEA9-4820B74EEAAA}">
      <dgm:prSet custT="1"/>
      <dgm:spPr/>
      <dgm:t>
        <a:bodyPr/>
        <a:lstStyle/>
        <a:p>
          <a:endParaRPr lang="fr-FR" sz="500">
            <a:latin typeface="Courier New" panose="02070309020205020404" pitchFamily="49" charset="0"/>
            <a:cs typeface="Courier New" panose="02070309020205020404" pitchFamily="49" charset="0"/>
          </a:endParaRPr>
        </a:p>
      </dgm:t>
    </dgm:pt>
    <dgm:pt modelId="{00B0760D-4965-448B-9A3A-4C20F5411475}">
      <dgm:prSet phldrT="[Texte]" custT="1"/>
      <dgm:spPr/>
      <dgm:t>
        <a:bodyPr/>
        <a:lstStyle/>
        <a:p>
          <a:r>
            <a:rPr lang="fr-FR" sz="1200" b="0" dirty="0">
              <a:latin typeface="Calibri Light" panose="020F0302020204030204" pitchFamily="34" charset="0"/>
              <a:cs typeface="Calibri Light" panose="020F0302020204030204" pitchFamily="34" charset="0"/>
            </a:rPr>
            <a:t>Indépendance </a:t>
          </a:r>
          <a:r>
            <a:rPr lang="fr-FR" sz="1100" b="0" dirty="0">
              <a:latin typeface="Calibri Light" panose="020F0302020204030204" pitchFamily="34" charset="0"/>
              <a:cs typeface="Calibri Light" panose="020F0302020204030204" pitchFamily="34" charset="0"/>
            </a:rPr>
            <a:t>nationale</a:t>
          </a:r>
        </a:p>
      </dgm:t>
    </dgm:pt>
    <dgm:pt modelId="{02848E66-37B1-452E-813B-D77B2138D35D}" type="parTrans" cxnId="{CD028CFC-417C-48E1-95A3-95D4C9599114}">
      <dgm:prSet/>
      <dgm:spPr/>
      <dgm:t>
        <a:bodyPr/>
        <a:lstStyle/>
        <a:p>
          <a:endParaRPr lang="fr-FR" sz="1400"/>
        </a:p>
      </dgm:t>
    </dgm:pt>
    <dgm:pt modelId="{2AE1C72E-6706-44DE-9BFB-A6E05B566E7D}" type="sibTrans" cxnId="{CD028CFC-417C-48E1-95A3-95D4C9599114}">
      <dgm:prSet custT="1"/>
      <dgm:spPr/>
      <dgm:t>
        <a:bodyPr/>
        <a:lstStyle/>
        <a:p>
          <a:endParaRPr lang="fr-FR" sz="500">
            <a:latin typeface="Courier New" panose="02070309020205020404" pitchFamily="49" charset="0"/>
            <a:cs typeface="Courier New" panose="02070309020205020404" pitchFamily="49" charset="0"/>
          </a:endParaRPr>
        </a:p>
      </dgm:t>
    </dgm:pt>
    <dgm:pt modelId="{F4BC62B0-431D-4D9A-8069-B4E58A9E7437}">
      <dgm:prSet phldrT="[Texte]" custT="1"/>
      <dgm:spPr/>
      <dgm:t>
        <a:bodyPr/>
        <a:lstStyle/>
        <a:p>
          <a:r>
            <a:rPr lang="fr-FR" sz="1100" b="0" spc="-150" dirty="0">
              <a:latin typeface="Calibri Light" panose="020F0302020204030204" pitchFamily="34" charset="0"/>
              <a:cs typeface="Calibri Light" panose="020F0302020204030204" pitchFamily="34" charset="0"/>
            </a:rPr>
            <a:t>Dommages </a:t>
          </a:r>
          <a:r>
            <a:rPr lang="fr-FR" sz="1200" b="0" spc="-150" dirty="0">
              <a:latin typeface="Calibri Light" panose="020F0302020204030204" pitchFamily="34" charset="0"/>
              <a:cs typeface="Calibri Light" panose="020F0302020204030204" pitchFamily="34" charset="0"/>
            </a:rPr>
            <a:t>inacceptables</a:t>
          </a:r>
        </a:p>
      </dgm:t>
    </dgm:pt>
    <dgm:pt modelId="{59881C53-6A36-45B5-BE9B-ABF4BC9C835D}" type="parTrans" cxnId="{C8BCB09B-27F6-4282-A982-2B71AB31123D}">
      <dgm:prSet/>
      <dgm:spPr/>
      <dgm:t>
        <a:bodyPr/>
        <a:lstStyle/>
        <a:p>
          <a:endParaRPr lang="fr-FR" sz="1400"/>
        </a:p>
      </dgm:t>
    </dgm:pt>
    <dgm:pt modelId="{44FE282F-9348-4B9C-BDBD-9BD7527CED34}" type="sibTrans" cxnId="{C8BCB09B-27F6-4282-A982-2B71AB31123D}">
      <dgm:prSet custT="1"/>
      <dgm:spPr/>
      <dgm:t>
        <a:bodyPr/>
        <a:lstStyle/>
        <a:p>
          <a:endParaRPr lang="fr-FR" sz="500">
            <a:latin typeface="Courier New" panose="02070309020205020404" pitchFamily="49" charset="0"/>
            <a:cs typeface="Courier New" panose="02070309020205020404" pitchFamily="49" charset="0"/>
          </a:endParaRPr>
        </a:p>
      </dgm:t>
    </dgm:pt>
    <dgm:pt modelId="{85FE7173-BB26-4E22-BEBA-CBD70D22DF2F}">
      <dgm:prSet phldrT="[Texte]" custT="1"/>
      <dgm:spPr/>
      <dgm:t>
        <a:bodyPr/>
        <a:lstStyle/>
        <a:p>
          <a:r>
            <a:rPr lang="fr-FR" sz="1100" b="0" dirty="0">
              <a:latin typeface="Calibri Light" panose="020F0302020204030204" pitchFamily="34" charset="0"/>
              <a:cs typeface="Calibri Light" panose="020F0302020204030204" pitchFamily="34" charset="0"/>
            </a:rPr>
            <a:t>Intérêts </a:t>
          </a:r>
          <a:r>
            <a:rPr lang="fr-FR" sz="1200" b="0" dirty="0">
              <a:latin typeface="Calibri Light" panose="020F0302020204030204" pitchFamily="34" charset="0"/>
              <a:cs typeface="Calibri Light" panose="020F0302020204030204" pitchFamily="34" charset="0"/>
            </a:rPr>
            <a:t>vitaux</a:t>
          </a:r>
        </a:p>
      </dgm:t>
    </dgm:pt>
    <dgm:pt modelId="{D0FCEDA2-8155-4160-9525-278E104F299A}" type="parTrans" cxnId="{4713199A-651D-466E-9F7F-033C30060549}">
      <dgm:prSet/>
      <dgm:spPr/>
      <dgm:t>
        <a:bodyPr/>
        <a:lstStyle/>
        <a:p>
          <a:endParaRPr lang="fr-FR" sz="1400"/>
        </a:p>
      </dgm:t>
    </dgm:pt>
    <dgm:pt modelId="{B8F77A3B-B2A7-46AC-A849-8A77105B23F3}" type="sibTrans" cxnId="{4713199A-651D-466E-9F7F-033C30060549}">
      <dgm:prSet custT="1"/>
      <dgm:spPr/>
      <dgm:t>
        <a:bodyPr/>
        <a:lstStyle/>
        <a:p>
          <a:endParaRPr lang="fr-FR" sz="500">
            <a:latin typeface="Courier New" panose="02070309020205020404" pitchFamily="49" charset="0"/>
            <a:cs typeface="Courier New" panose="02070309020205020404" pitchFamily="49" charset="0"/>
          </a:endParaRPr>
        </a:p>
      </dgm:t>
    </dgm:pt>
    <dgm:pt modelId="{3C42E2B2-1D7E-4010-AFBA-91EE5ACCCE85}" type="pres">
      <dgm:prSet presAssocID="{A74BC317-8B9E-45F1-9F46-536FF7667585}" presName="Name0" presStyleCnt="0">
        <dgm:presLayoutVars>
          <dgm:dir/>
          <dgm:resizeHandles val="exact"/>
        </dgm:presLayoutVars>
      </dgm:prSet>
      <dgm:spPr/>
      <dgm:t>
        <a:bodyPr/>
        <a:lstStyle/>
        <a:p>
          <a:endParaRPr lang="fr-FR"/>
        </a:p>
      </dgm:t>
    </dgm:pt>
    <dgm:pt modelId="{56BCE9A9-D9C6-48F8-A699-38AC5574559B}" type="pres">
      <dgm:prSet presAssocID="{6C811B16-8392-402D-9880-E3DF58330407}" presName="node" presStyleLbl="node1" presStyleIdx="0" presStyleCnt="5">
        <dgm:presLayoutVars>
          <dgm:bulletEnabled val="1"/>
        </dgm:presLayoutVars>
      </dgm:prSet>
      <dgm:spPr/>
      <dgm:t>
        <a:bodyPr/>
        <a:lstStyle/>
        <a:p>
          <a:endParaRPr lang="fr-FR"/>
        </a:p>
      </dgm:t>
    </dgm:pt>
    <dgm:pt modelId="{2B9913AA-39D0-41D9-B954-6A7B19200A67}" type="pres">
      <dgm:prSet presAssocID="{4C31FDBE-3038-4971-8B30-25705C94E49F}" presName="sibTrans" presStyleLbl="sibTrans2D1" presStyleIdx="0" presStyleCnt="5"/>
      <dgm:spPr/>
      <dgm:t>
        <a:bodyPr/>
        <a:lstStyle/>
        <a:p>
          <a:endParaRPr lang="fr-FR"/>
        </a:p>
      </dgm:t>
    </dgm:pt>
    <dgm:pt modelId="{4F463AFC-FFD4-478F-B987-E79B08C89E47}" type="pres">
      <dgm:prSet presAssocID="{4C31FDBE-3038-4971-8B30-25705C94E49F}" presName="connectorText" presStyleLbl="sibTrans2D1" presStyleIdx="0" presStyleCnt="5"/>
      <dgm:spPr/>
      <dgm:t>
        <a:bodyPr/>
        <a:lstStyle/>
        <a:p>
          <a:endParaRPr lang="fr-FR"/>
        </a:p>
      </dgm:t>
    </dgm:pt>
    <dgm:pt modelId="{DD0949CC-3773-4EBC-87FE-F22B85EB9D2D}" type="pres">
      <dgm:prSet presAssocID="{B55131C1-2444-4AF1-9855-37788320415B}" presName="node" presStyleLbl="node1" presStyleIdx="1" presStyleCnt="5">
        <dgm:presLayoutVars>
          <dgm:bulletEnabled val="1"/>
        </dgm:presLayoutVars>
      </dgm:prSet>
      <dgm:spPr/>
      <dgm:t>
        <a:bodyPr/>
        <a:lstStyle/>
        <a:p>
          <a:endParaRPr lang="fr-FR"/>
        </a:p>
      </dgm:t>
    </dgm:pt>
    <dgm:pt modelId="{8CA94D85-3063-42F1-BD14-8C4AB3C6A625}" type="pres">
      <dgm:prSet presAssocID="{3AA664E6-B751-4F5E-9ED5-B12ABE81E328}" presName="sibTrans" presStyleLbl="sibTrans2D1" presStyleIdx="1" presStyleCnt="5"/>
      <dgm:spPr/>
      <dgm:t>
        <a:bodyPr/>
        <a:lstStyle/>
        <a:p>
          <a:endParaRPr lang="fr-FR"/>
        </a:p>
      </dgm:t>
    </dgm:pt>
    <dgm:pt modelId="{1CA1ED8C-D612-4AE0-B30C-1076C844E9F0}" type="pres">
      <dgm:prSet presAssocID="{3AA664E6-B751-4F5E-9ED5-B12ABE81E328}" presName="connectorText" presStyleLbl="sibTrans2D1" presStyleIdx="1" presStyleCnt="5"/>
      <dgm:spPr/>
      <dgm:t>
        <a:bodyPr/>
        <a:lstStyle/>
        <a:p>
          <a:endParaRPr lang="fr-FR"/>
        </a:p>
      </dgm:t>
    </dgm:pt>
    <dgm:pt modelId="{5995D708-1430-4ACE-90CD-7F2F7556D2CD}" type="pres">
      <dgm:prSet presAssocID="{00B0760D-4965-448B-9A3A-4C20F5411475}" presName="node" presStyleLbl="node1" presStyleIdx="2" presStyleCnt="5" custScaleX="126063">
        <dgm:presLayoutVars>
          <dgm:bulletEnabled val="1"/>
        </dgm:presLayoutVars>
      </dgm:prSet>
      <dgm:spPr/>
      <dgm:t>
        <a:bodyPr/>
        <a:lstStyle/>
        <a:p>
          <a:endParaRPr lang="fr-FR"/>
        </a:p>
      </dgm:t>
    </dgm:pt>
    <dgm:pt modelId="{9A4BE329-4EEF-405E-8561-9FAFCA75C765}" type="pres">
      <dgm:prSet presAssocID="{2AE1C72E-6706-44DE-9BFB-A6E05B566E7D}" presName="sibTrans" presStyleLbl="sibTrans2D1" presStyleIdx="2" presStyleCnt="5"/>
      <dgm:spPr/>
      <dgm:t>
        <a:bodyPr/>
        <a:lstStyle/>
        <a:p>
          <a:endParaRPr lang="fr-FR"/>
        </a:p>
      </dgm:t>
    </dgm:pt>
    <dgm:pt modelId="{DB9D1AC8-19A6-489A-925B-175EA1247DA8}" type="pres">
      <dgm:prSet presAssocID="{2AE1C72E-6706-44DE-9BFB-A6E05B566E7D}" presName="connectorText" presStyleLbl="sibTrans2D1" presStyleIdx="2" presStyleCnt="5"/>
      <dgm:spPr/>
      <dgm:t>
        <a:bodyPr/>
        <a:lstStyle/>
        <a:p>
          <a:endParaRPr lang="fr-FR"/>
        </a:p>
      </dgm:t>
    </dgm:pt>
    <dgm:pt modelId="{F8DF777C-7DCA-4D84-B786-9F184FC4B7BE}" type="pres">
      <dgm:prSet presAssocID="{F4BC62B0-431D-4D9A-8069-B4E58A9E7437}" presName="node" presStyleLbl="node1" presStyleIdx="3" presStyleCnt="5">
        <dgm:presLayoutVars>
          <dgm:bulletEnabled val="1"/>
        </dgm:presLayoutVars>
      </dgm:prSet>
      <dgm:spPr/>
      <dgm:t>
        <a:bodyPr/>
        <a:lstStyle/>
        <a:p>
          <a:endParaRPr lang="fr-FR"/>
        </a:p>
      </dgm:t>
    </dgm:pt>
    <dgm:pt modelId="{8626CB71-3668-4E7B-91F1-EFF5626374D9}" type="pres">
      <dgm:prSet presAssocID="{44FE282F-9348-4B9C-BDBD-9BD7527CED34}" presName="sibTrans" presStyleLbl="sibTrans2D1" presStyleIdx="3" presStyleCnt="5"/>
      <dgm:spPr/>
      <dgm:t>
        <a:bodyPr/>
        <a:lstStyle/>
        <a:p>
          <a:endParaRPr lang="fr-FR"/>
        </a:p>
      </dgm:t>
    </dgm:pt>
    <dgm:pt modelId="{091A4D07-A131-436F-B63B-7A5F8ACC214E}" type="pres">
      <dgm:prSet presAssocID="{44FE282F-9348-4B9C-BDBD-9BD7527CED34}" presName="connectorText" presStyleLbl="sibTrans2D1" presStyleIdx="3" presStyleCnt="5"/>
      <dgm:spPr/>
      <dgm:t>
        <a:bodyPr/>
        <a:lstStyle/>
        <a:p>
          <a:endParaRPr lang="fr-FR"/>
        </a:p>
      </dgm:t>
    </dgm:pt>
    <dgm:pt modelId="{09FC129A-44B2-4ED8-B3C5-130284324FF4}" type="pres">
      <dgm:prSet presAssocID="{85FE7173-BB26-4E22-BEBA-CBD70D22DF2F}" presName="node" presStyleLbl="node1" presStyleIdx="4" presStyleCnt="5">
        <dgm:presLayoutVars>
          <dgm:bulletEnabled val="1"/>
        </dgm:presLayoutVars>
      </dgm:prSet>
      <dgm:spPr/>
      <dgm:t>
        <a:bodyPr/>
        <a:lstStyle/>
        <a:p>
          <a:endParaRPr lang="fr-FR"/>
        </a:p>
      </dgm:t>
    </dgm:pt>
    <dgm:pt modelId="{87679F37-B0C8-40FE-9C64-C0D1A0D5B98A}" type="pres">
      <dgm:prSet presAssocID="{B8F77A3B-B2A7-46AC-A849-8A77105B23F3}" presName="sibTrans" presStyleLbl="sibTrans2D1" presStyleIdx="4" presStyleCnt="5"/>
      <dgm:spPr/>
      <dgm:t>
        <a:bodyPr/>
        <a:lstStyle/>
        <a:p>
          <a:endParaRPr lang="fr-FR"/>
        </a:p>
      </dgm:t>
    </dgm:pt>
    <dgm:pt modelId="{E2423029-6517-4173-B2EA-2A0D286D7015}" type="pres">
      <dgm:prSet presAssocID="{B8F77A3B-B2A7-46AC-A849-8A77105B23F3}" presName="connectorText" presStyleLbl="sibTrans2D1" presStyleIdx="4" presStyleCnt="5"/>
      <dgm:spPr/>
      <dgm:t>
        <a:bodyPr/>
        <a:lstStyle/>
        <a:p>
          <a:endParaRPr lang="fr-FR"/>
        </a:p>
      </dgm:t>
    </dgm:pt>
  </dgm:ptLst>
  <dgm:cxnLst>
    <dgm:cxn modelId="{2231C0F8-9D5D-4911-B777-C9343C342B4A}" type="presOf" srcId="{44FE282F-9348-4B9C-BDBD-9BD7527CED34}" destId="{8626CB71-3668-4E7B-91F1-EFF5626374D9}" srcOrd="0" destOrd="0" presId="urn:microsoft.com/office/officeart/2005/8/layout/cycle7"/>
    <dgm:cxn modelId="{CC36FDF9-C0F3-4649-A6C0-7C7721CA6A57}" type="presOf" srcId="{A74BC317-8B9E-45F1-9F46-536FF7667585}" destId="{3C42E2B2-1D7E-4010-AFBA-91EE5ACCCE85}" srcOrd="0" destOrd="0" presId="urn:microsoft.com/office/officeart/2005/8/layout/cycle7"/>
    <dgm:cxn modelId="{69678FF6-1E32-486B-A5DF-2FBEFDB6303F}" type="presOf" srcId="{44FE282F-9348-4B9C-BDBD-9BD7527CED34}" destId="{091A4D07-A131-436F-B63B-7A5F8ACC214E}" srcOrd="1" destOrd="0" presId="urn:microsoft.com/office/officeart/2005/8/layout/cycle7"/>
    <dgm:cxn modelId="{386D5A1B-A257-4E09-B805-E002A1B83AE1}" type="presOf" srcId="{B55131C1-2444-4AF1-9855-37788320415B}" destId="{DD0949CC-3773-4EBC-87FE-F22B85EB9D2D}" srcOrd="0" destOrd="0" presId="urn:microsoft.com/office/officeart/2005/8/layout/cycle7"/>
    <dgm:cxn modelId="{3A632848-161A-46CC-9672-FBE5BFD97010}" type="presOf" srcId="{4C31FDBE-3038-4971-8B30-25705C94E49F}" destId="{2B9913AA-39D0-41D9-B954-6A7B19200A67}" srcOrd="0" destOrd="0" presId="urn:microsoft.com/office/officeart/2005/8/layout/cycle7"/>
    <dgm:cxn modelId="{DBA11705-AF4E-4576-ACC3-8CEAD0E0106D}" srcId="{A74BC317-8B9E-45F1-9F46-536FF7667585}" destId="{6C811B16-8392-402D-9880-E3DF58330407}" srcOrd="0" destOrd="0" parTransId="{9E79F07F-07D5-4EF5-8942-9C9D55296890}" sibTransId="{4C31FDBE-3038-4971-8B30-25705C94E49F}"/>
    <dgm:cxn modelId="{0B856447-5C36-4D22-90E6-854D1C6E8210}" type="presOf" srcId="{2AE1C72E-6706-44DE-9BFB-A6E05B566E7D}" destId="{9A4BE329-4EEF-405E-8561-9FAFCA75C765}" srcOrd="0" destOrd="0" presId="urn:microsoft.com/office/officeart/2005/8/layout/cycle7"/>
    <dgm:cxn modelId="{0532892D-09CF-406A-93B9-C560BFB07013}" type="presOf" srcId="{B8F77A3B-B2A7-46AC-A849-8A77105B23F3}" destId="{87679F37-B0C8-40FE-9C64-C0D1A0D5B98A}" srcOrd="0" destOrd="0" presId="urn:microsoft.com/office/officeart/2005/8/layout/cycle7"/>
    <dgm:cxn modelId="{CD028CFC-417C-48E1-95A3-95D4C9599114}" srcId="{A74BC317-8B9E-45F1-9F46-536FF7667585}" destId="{00B0760D-4965-448B-9A3A-4C20F5411475}" srcOrd="2" destOrd="0" parTransId="{02848E66-37B1-452E-813B-D77B2138D35D}" sibTransId="{2AE1C72E-6706-44DE-9BFB-A6E05B566E7D}"/>
    <dgm:cxn modelId="{2794B6C3-87A5-44F9-ACFF-1D15A7E0AC18}" type="presOf" srcId="{3AA664E6-B751-4F5E-9ED5-B12ABE81E328}" destId="{8CA94D85-3063-42F1-BD14-8C4AB3C6A625}" srcOrd="0" destOrd="0" presId="urn:microsoft.com/office/officeart/2005/8/layout/cycle7"/>
    <dgm:cxn modelId="{9E529A9A-A6C6-4D2C-B281-562DFFE49C95}" type="presOf" srcId="{F4BC62B0-431D-4D9A-8069-B4E58A9E7437}" destId="{F8DF777C-7DCA-4D84-B786-9F184FC4B7BE}" srcOrd="0" destOrd="0" presId="urn:microsoft.com/office/officeart/2005/8/layout/cycle7"/>
    <dgm:cxn modelId="{C8BCB09B-27F6-4282-A982-2B71AB31123D}" srcId="{A74BC317-8B9E-45F1-9F46-536FF7667585}" destId="{F4BC62B0-431D-4D9A-8069-B4E58A9E7437}" srcOrd="3" destOrd="0" parTransId="{59881C53-6A36-45B5-BE9B-ABF4BC9C835D}" sibTransId="{44FE282F-9348-4B9C-BDBD-9BD7527CED34}"/>
    <dgm:cxn modelId="{B19B5B6A-A976-43CF-BEA9-4820B74EEAAA}" srcId="{A74BC317-8B9E-45F1-9F46-536FF7667585}" destId="{B55131C1-2444-4AF1-9855-37788320415B}" srcOrd="1" destOrd="0" parTransId="{DBAB0FF2-FFF0-49BC-87A0-B21D51F535D2}" sibTransId="{3AA664E6-B751-4F5E-9ED5-B12ABE81E328}"/>
    <dgm:cxn modelId="{BD648CDC-8AF2-4832-8B24-F7D8F64A33E5}" type="presOf" srcId="{85FE7173-BB26-4E22-BEBA-CBD70D22DF2F}" destId="{09FC129A-44B2-4ED8-B3C5-130284324FF4}" srcOrd="0" destOrd="0" presId="urn:microsoft.com/office/officeart/2005/8/layout/cycle7"/>
    <dgm:cxn modelId="{3CDDA1FC-F840-43C9-ABDF-FCCB5A6F3B1D}" type="presOf" srcId="{2AE1C72E-6706-44DE-9BFB-A6E05B566E7D}" destId="{DB9D1AC8-19A6-489A-925B-175EA1247DA8}" srcOrd="1" destOrd="0" presId="urn:microsoft.com/office/officeart/2005/8/layout/cycle7"/>
    <dgm:cxn modelId="{558558E7-625D-4585-879E-1799F1FEAFD0}" type="presOf" srcId="{6C811B16-8392-402D-9880-E3DF58330407}" destId="{56BCE9A9-D9C6-48F8-A699-38AC5574559B}" srcOrd="0" destOrd="0" presId="urn:microsoft.com/office/officeart/2005/8/layout/cycle7"/>
    <dgm:cxn modelId="{F23F1932-5B23-4368-99BA-2F89072E642A}" type="presOf" srcId="{B8F77A3B-B2A7-46AC-A849-8A77105B23F3}" destId="{E2423029-6517-4173-B2EA-2A0D286D7015}" srcOrd="1" destOrd="0" presId="urn:microsoft.com/office/officeart/2005/8/layout/cycle7"/>
    <dgm:cxn modelId="{57AD6CD6-554F-4A63-8149-F9C0E3B3DD35}" type="presOf" srcId="{4C31FDBE-3038-4971-8B30-25705C94E49F}" destId="{4F463AFC-FFD4-478F-B987-E79B08C89E47}" srcOrd="1" destOrd="0" presId="urn:microsoft.com/office/officeart/2005/8/layout/cycle7"/>
    <dgm:cxn modelId="{53910C3C-770E-4B0F-9BFD-CD39685F5126}" type="presOf" srcId="{3AA664E6-B751-4F5E-9ED5-B12ABE81E328}" destId="{1CA1ED8C-D612-4AE0-B30C-1076C844E9F0}" srcOrd="1" destOrd="0" presId="urn:microsoft.com/office/officeart/2005/8/layout/cycle7"/>
    <dgm:cxn modelId="{22F28600-0185-42F6-8C24-FDB712FD651A}" type="presOf" srcId="{00B0760D-4965-448B-9A3A-4C20F5411475}" destId="{5995D708-1430-4ACE-90CD-7F2F7556D2CD}" srcOrd="0" destOrd="0" presId="urn:microsoft.com/office/officeart/2005/8/layout/cycle7"/>
    <dgm:cxn modelId="{4713199A-651D-466E-9F7F-033C30060549}" srcId="{A74BC317-8B9E-45F1-9F46-536FF7667585}" destId="{85FE7173-BB26-4E22-BEBA-CBD70D22DF2F}" srcOrd="4" destOrd="0" parTransId="{D0FCEDA2-8155-4160-9525-278E104F299A}" sibTransId="{B8F77A3B-B2A7-46AC-A849-8A77105B23F3}"/>
    <dgm:cxn modelId="{5243B6F0-2703-4688-BE59-E714375388EC}" type="presParOf" srcId="{3C42E2B2-1D7E-4010-AFBA-91EE5ACCCE85}" destId="{56BCE9A9-D9C6-48F8-A699-38AC5574559B}" srcOrd="0" destOrd="0" presId="urn:microsoft.com/office/officeart/2005/8/layout/cycle7"/>
    <dgm:cxn modelId="{55FEF17D-C5B4-4C97-98A9-4461F6417C4E}" type="presParOf" srcId="{3C42E2B2-1D7E-4010-AFBA-91EE5ACCCE85}" destId="{2B9913AA-39D0-41D9-B954-6A7B19200A67}" srcOrd="1" destOrd="0" presId="urn:microsoft.com/office/officeart/2005/8/layout/cycle7"/>
    <dgm:cxn modelId="{66444964-954F-4CE0-8C92-E89F105D6816}" type="presParOf" srcId="{2B9913AA-39D0-41D9-B954-6A7B19200A67}" destId="{4F463AFC-FFD4-478F-B987-E79B08C89E47}" srcOrd="0" destOrd="0" presId="urn:microsoft.com/office/officeart/2005/8/layout/cycle7"/>
    <dgm:cxn modelId="{84366BF5-0656-430F-A356-E3DE9E586CD7}" type="presParOf" srcId="{3C42E2B2-1D7E-4010-AFBA-91EE5ACCCE85}" destId="{DD0949CC-3773-4EBC-87FE-F22B85EB9D2D}" srcOrd="2" destOrd="0" presId="urn:microsoft.com/office/officeart/2005/8/layout/cycle7"/>
    <dgm:cxn modelId="{9615F401-7C34-4CA0-91E6-6309D4678137}" type="presParOf" srcId="{3C42E2B2-1D7E-4010-AFBA-91EE5ACCCE85}" destId="{8CA94D85-3063-42F1-BD14-8C4AB3C6A625}" srcOrd="3" destOrd="0" presId="urn:microsoft.com/office/officeart/2005/8/layout/cycle7"/>
    <dgm:cxn modelId="{5D0E04A0-0FD2-4BB4-A47A-20EB9529B2E6}" type="presParOf" srcId="{8CA94D85-3063-42F1-BD14-8C4AB3C6A625}" destId="{1CA1ED8C-D612-4AE0-B30C-1076C844E9F0}" srcOrd="0" destOrd="0" presId="urn:microsoft.com/office/officeart/2005/8/layout/cycle7"/>
    <dgm:cxn modelId="{32B9C034-A795-4EA8-816D-67D24FED8218}" type="presParOf" srcId="{3C42E2B2-1D7E-4010-AFBA-91EE5ACCCE85}" destId="{5995D708-1430-4ACE-90CD-7F2F7556D2CD}" srcOrd="4" destOrd="0" presId="urn:microsoft.com/office/officeart/2005/8/layout/cycle7"/>
    <dgm:cxn modelId="{21BC6AC9-C819-4506-8E1D-B897E49BEF66}" type="presParOf" srcId="{3C42E2B2-1D7E-4010-AFBA-91EE5ACCCE85}" destId="{9A4BE329-4EEF-405E-8561-9FAFCA75C765}" srcOrd="5" destOrd="0" presId="urn:microsoft.com/office/officeart/2005/8/layout/cycle7"/>
    <dgm:cxn modelId="{1FBE2DE3-83D8-4E6A-B4CD-42250A8CB8AF}" type="presParOf" srcId="{9A4BE329-4EEF-405E-8561-9FAFCA75C765}" destId="{DB9D1AC8-19A6-489A-925B-175EA1247DA8}" srcOrd="0" destOrd="0" presId="urn:microsoft.com/office/officeart/2005/8/layout/cycle7"/>
    <dgm:cxn modelId="{2202C9FB-934B-47A9-A007-2F1E202127D4}" type="presParOf" srcId="{3C42E2B2-1D7E-4010-AFBA-91EE5ACCCE85}" destId="{F8DF777C-7DCA-4D84-B786-9F184FC4B7BE}" srcOrd="6" destOrd="0" presId="urn:microsoft.com/office/officeart/2005/8/layout/cycle7"/>
    <dgm:cxn modelId="{C76380A0-910D-455E-8183-5AEFAC43759D}" type="presParOf" srcId="{3C42E2B2-1D7E-4010-AFBA-91EE5ACCCE85}" destId="{8626CB71-3668-4E7B-91F1-EFF5626374D9}" srcOrd="7" destOrd="0" presId="urn:microsoft.com/office/officeart/2005/8/layout/cycle7"/>
    <dgm:cxn modelId="{3D6CC127-CE42-478D-9CD3-67967374F2B8}" type="presParOf" srcId="{8626CB71-3668-4E7B-91F1-EFF5626374D9}" destId="{091A4D07-A131-436F-B63B-7A5F8ACC214E}" srcOrd="0" destOrd="0" presId="urn:microsoft.com/office/officeart/2005/8/layout/cycle7"/>
    <dgm:cxn modelId="{855CE1F5-BFD0-444E-B3CE-21397F1098E8}" type="presParOf" srcId="{3C42E2B2-1D7E-4010-AFBA-91EE5ACCCE85}" destId="{09FC129A-44B2-4ED8-B3C5-130284324FF4}" srcOrd="8" destOrd="0" presId="urn:microsoft.com/office/officeart/2005/8/layout/cycle7"/>
    <dgm:cxn modelId="{4FAC315E-2EA0-4205-8E80-A6085A0301C5}" type="presParOf" srcId="{3C42E2B2-1D7E-4010-AFBA-91EE5ACCCE85}" destId="{87679F37-B0C8-40FE-9C64-C0D1A0D5B98A}" srcOrd="9" destOrd="0" presId="urn:microsoft.com/office/officeart/2005/8/layout/cycle7"/>
    <dgm:cxn modelId="{9DCEBC40-30D5-4B13-9205-20EE7FC1A7EA}" type="presParOf" srcId="{87679F37-B0C8-40FE-9C64-C0D1A0D5B98A}" destId="{E2423029-6517-4173-B2EA-2A0D286D7015}" srcOrd="0" destOrd="0" presId="urn:microsoft.com/office/officeart/2005/8/layout/cycle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0BDFC2-9CC7-4911-B98A-4BA11F84AD3A}"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fr-FR"/>
        </a:p>
      </dgm:t>
    </dgm:pt>
    <dgm:pt modelId="{221366A9-BFCE-45BE-A02F-03FC1630BC90}">
      <dgm:prSet phldrT="[Texte]"/>
      <dgm:spPr/>
      <dgm:t>
        <a:bodyPr/>
        <a:lstStyle/>
        <a:p>
          <a:r>
            <a:rPr lang="fr-FR" dirty="0">
              <a:solidFill>
                <a:schemeClr val="tx1"/>
              </a:solidFill>
            </a:rPr>
            <a:t>Aujourd’hui</a:t>
          </a:r>
        </a:p>
      </dgm:t>
    </dgm:pt>
    <dgm:pt modelId="{2EA803A2-0A9F-4448-9219-4E3A55B8B165}" type="parTrans" cxnId="{12BAC2B7-D3FA-4B42-A64E-D0AC8259219F}">
      <dgm:prSet/>
      <dgm:spPr/>
      <dgm:t>
        <a:bodyPr/>
        <a:lstStyle/>
        <a:p>
          <a:endParaRPr lang="fr-FR"/>
        </a:p>
      </dgm:t>
    </dgm:pt>
    <dgm:pt modelId="{3945039A-AFB3-47C9-8044-C0B6AD3D33D4}" type="sibTrans" cxnId="{12BAC2B7-D3FA-4B42-A64E-D0AC8259219F}">
      <dgm:prSet/>
      <dgm:spPr/>
      <dgm:t>
        <a:bodyPr/>
        <a:lstStyle/>
        <a:p>
          <a:endParaRPr lang="fr-FR"/>
        </a:p>
      </dgm:t>
    </dgm:pt>
    <dgm:pt modelId="{B011D68C-09E5-4B71-B205-62DE9BB7F564}">
      <dgm:prSet phldrT="[Texte]" custT="1"/>
      <dgm:spPr/>
      <dgm:t>
        <a:bodyPr/>
        <a:lstStyle/>
        <a:p>
          <a:pPr marL="0" indent="0" algn="l" defTabSz="457200" rtl="0" eaLnBrk="1" fontAlgn="base" hangingPunct="1">
            <a:lnSpc>
              <a:spcPct val="80000"/>
            </a:lnSpc>
            <a:spcBef>
              <a:spcPct val="20000"/>
            </a:spcBef>
            <a:spcAft>
              <a:spcPct val="0"/>
            </a:spcAft>
            <a:buFont typeface="Arial" charset="0"/>
            <a:buNone/>
          </a:pPr>
          <a:r>
            <a:rPr lang="fr-FR" sz="1800" kern="1200" dirty="0" smtClean="0">
              <a:solidFill>
                <a:schemeClr val="tx2"/>
              </a:solidFill>
              <a:latin typeface="Calibri Light" panose="020F0302020204030204" pitchFamily="34" charset="0"/>
              <a:ea typeface="+mn-ea"/>
              <a:cs typeface="Calibri Light" panose="020F0302020204030204" pitchFamily="34" charset="0"/>
            </a:rPr>
            <a:t> Maitriser </a:t>
          </a:r>
          <a:r>
            <a:rPr lang="fr-FR" sz="1800" kern="1200" dirty="0">
              <a:solidFill>
                <a:schemeClr val="tx2"/>
              </a:solidFill>
              <a:latin typeface="Calibri Light" panose="020F0302020204030204" pitchFamily="34" charset="0"/>
              <a:ea typeface="+mn-ea"/>
              <a:cs typeface="Calibri Light" panose="020F0302020204030204" pitchFamily="34" charset="0"/>
            </a:rPr>
            <a:t>la mise en œuvre au sol</a:t>
          </a:r>
        </a:p>
      </dgm:t>
    </dgm:pt>
    <dgm:pt modelId="{C19087A0-D275-4F61-894C-D188815A46A8}" type="parTrans" cxnId="{8C3610CF-17CB-4EA2-9401-5437F2E23858}">
      <dgm:prSet/>
      <dgm:spPr/>
      <dgm:t>
        <a:bodyPr/>
        <a:lstStyle/>
        <a:p>
          <a:endParaRPr lang="fr-FR"/>
        </a:p>
      </dgm:t>
    </dgm:pt>
    <dgm:pt modelId="{BB729FF6-2535-4D3A-B15B-63934A78B12D}" type="sibTrans" cxnId="{8C3610CF-17CB-4EA2-9401-5437F2E23858}">
      <dgm:prSet/>
      <dgm:spPr/>
      <dgm:t>
        <a:bodyPr/>
        <a:lstStyle/>
        <a:p>
          <a:endParaRPr lang="fr-FR"/>
        </a:p>
      </dgm:t>
    </dgm:pt>
    <dgm:pt modelId="{2DB2ADAD-FA75-4F36-BC71-726483DC827C}">
      <dgm:prSet phldrT="[Texte]"/>
      <dgm:spPr/>
      <dgm:t>
        <a:bodyPr/>
        <a:lstStyle/>
        <a:p>
          <a:r>
            <a:rPr lang="fr-FR" dirty="0"/>
            <a:t>Moyen terme</a:t>
          </a:r>
        </a:p>
      </dgm:t>
    </dgm:pt>
    <dgm:pt modelId="{86E1EB04-CCBB-4D60-B5C6-32D45AA96F30}" type="parTrans" cxnId="{41192669-5716-4105-A15F-85338AA43355}">
      <dgm:prSet/>
      <dgm:spPr/>
      <dgm:t>
        <a:bodyPr/>
        <a:lstStyle/>
        <a:p>
          <a:endParaRPr lang="fr-FR"/>
        </a:p>
      </dgm:t>
    </dgm:pt>
    <dgm:pt modelId="{5389DCEF-6687-4829-9C00-CA265602C7EF}" type="sibTrans" cxnId="{41192669-5716-4105-A15F-85338AA43355}">
      <dgm:prSet/>
      <dgm:spPr/>
      <dgm:t>
        <a:bodyPr/>
        <a:lstStyle/>
        <a:p>
          <a:endParaRPr lang="fr-FR"/>
        </a:p>
      </dgm:t>
    </dgm:pt>
    <dgm:pt modelId="{453F2BF0-88EF-4FF1-A472-35D6A45D50FF}">
      <dgm:prSet phldrT="[Texte]" custT="1"/>
      <dgm:spPr>
        <a:noFill/>
        <a:ln>
          <a:noFill/>
        </a:ln>
        <a:effectLst/>
      </dgm:spPr>
      <dgm:t>
        <a:bodyPr spcFirstLastPara="0" vert="horz" wrap="square" lIns="68580" tIns="68580" rIns="68580" bIns="68580" numCol="1" spcCol="1270" anchor="ctr" anchorCtr="0"/>
        <a:lstStyle/>
        <a:p>
          <a:pPr marL="0" lvl="1" indent="0" algn="l" defTabSz="457200" rtl="0" eaLnBrk="1" fontAlgn="base" hangingPunct="1">
            <a:lnSpc>
              <a:spcPct val="80000"/>
            </a:lnSpc>
            <a:spcBef>
              <a:spcPct val="20000"/>
            </a:spcBef>
            <a:spcAft>
              <a:spcPct val="0"/>
            </a:spcAft>
            <a:buFont typeface="Arial" charset="0"/>
            <a:buNone/>
          </a:pPr>
          <a:r>
            <a:rPr lang="fr-FR" sz="1800" kern="1200" dirty="0" smtClean="0">
              <a:solidFill>
                <a:schemeClr val="tx2"/>
              </a:solidFill>
              <a:latin typeface="Calibri Light" panose="020F0302020204030204" pitchFamily="34" charset="0"/>
              <a:ea typeface="+mn-ea"/>
              <a:cs typeface="Calibri Light" panose="020F0302020204030204" pitchFamily="34" charset="0"/>
            </a:rPr>
            <a:t> 15 </a:t>
          </a:r>
          <a:r>
            <a:rPr lang="fr-FR" sz="1800" kern="1200" dirty="0">
              <a:solidFill>
                <a:schemeClr val="tx2"/>
              </a:solidFill>
              <a:latin typeface="Calibri Light" panose="020F0302020204030204" pitchFamily="34" charset="0"/>
              <a:ea typeface="+mn-ea"/>
              <a:cs typeface="Calibri Light" panose="020F0302020204030204" pitchFamily="34" charset="0"/>
            </a:rPr>
            <a:t>A330 Phénix </a:t>
          </a:r>
        </a:p>
      </dgm:t>
    </dgm:pt>
    <dgm:pt modelId="{882A82EE-26DB-457F-AD37-41B46D8F9DD1}" type="parTrans" cxnId="{6031C7AC-E39C-4A03-B286-E8ED9B5F2569}">
      <dgm:prSet/>
      <dgm:spPr/>
      <dgm:t>
        <a:bodyPr/>
        <a:lstStyle/>
        <a:p>
          <a:endParaRPr lang="fr-FR"/>
        </a:p>
      </dgm:t>
    </dgm:pt>
    <dgm:pt modelId="{E9946D26-0A46-444F-886B-23E8E14A9CEF}" type="sibTrans" cxnId="{6031C7AC-E39C-4A03-B286-E8ED9B5F2569}">
      <dgm:prSet/>
      <dgm:spPr/>
      <dgm:t>
        <a:bodyPr/>
        <a:lstStyle/>
        <a:p>
          <a:endParaRPr lang="fr-FR"/>
        </a:p>
      </dgm:t>
    </dgm:pt>
    <dgm:pt modelId="{836B02CF-584C-4BE5-9E17-FF164BCCE352}">
      <dgm:prSet phldrT="[Texte]"/>
      <dgm:spPr/>
      <dgm:t>
        <a:bodyPr/>
        <a:lstStyle/>
        <a:p>
          <a:r>
            <a:rPr lang="fr-FR" dirty="0"/>
            <a:t>Long terme</a:t>
          </a:r>
        </a:p>
      </dgm:t>
    </dgm:pt>
    <dgm:pt modelId="{E5C6D742-9D2D-433F-AEE8-685D6E6428AC}" type="parTrans" cxnId="{A19755D7-480E-4E2E-A816-3AF6499B9844}">
      <dgm:prSet/>
      <dgm:spPr/>
      <dgm:t>
        <a:bodyPr/>
        <a:lstStyle/>
        <a:p>
          <a:endParaRPr lang="fr-FR"/>
        </a:p>
      </dgm:t>
    </dgm:pt>
    <dgm:pt modelId="{4AE22E11-E45E-478B-99E2-6AF66712D7F3}" type="sibTrans" cxnId="{A19755D7-480E-4E2E-A816-3AF6499B9844}">
      <dgm:prSet/>
      <dgm:spPr/>
      <dgm:t>
        <a:bodyPr/>
        <a:lstStyle/>
        <a:p>
          <a:endParaRPr lang="fr-FR"/>
        </a:p>
      </dgm:t>
    </dgm:pt>
    <dgm:pt modelId="{01648C08-DD43-4881-9B86-FADB4B1C2CFC}">
      <dgm:prSet phldrT="[Texte]" custT="1"/>
      <dgm:spPr/>
      <dgm:t>
        <a:bodyPr/>
        <a:lstStyle/>
        <a:p>
          <a:pPr marL="0" indent="0" algn="l" defTabSz="457200" rtl="0" eaLnBrk="1" fontAlgn="base" hangingPunct="1">
            <a:lnSpc>
              <a:spcPct val="80000"/>
            </a:lnSpc>
            <a:spcBef>
              <a:spcPct val="20000"/>
            </a:spcBef>
            <a:spcAft>
              <a:spcPct val="0"/>
            </a:spcAft>
            <a:buFont typeface="Arial" charset="0"/>
            <a:buNone/>
          </a:pPr>
          <a:r>
            <a:rPr lang="fr-FR" sz="1800" kern="1200" dirty="0" smtClean="0">
              <a:solidFill>
                <a:schemeClr val="tx2"/>
              </a:solidFill>
              <a:latin typeface="Calibri Light" panose="020F0302020204030204" pitchFamily="34" charset="0"/>
              <a:ea typeface="+mn-ea"/>
              <a:cs typeface="Calibri Light" panose="020F0302020204030204" pitchFamily="34" charset="0"/>
            </a:rPr>
            <a:t> Vols </a:t>
          </a:r>
          <a:r>
            <a:rPr lang="fr-FR" sz="1800" kern="1200" dirty="0">
              <a:solidFill>
                <a:schemeClr val="tx2"/>
              </a:solidFill>
              <a:latin typeface="Calibri Light" panose="020F0302020204030204" pitchFamily="34" charset="0"/>
              <a:ea typeface="+mn-ea"/>
              <a:cs typeface="Calibri Light" panose="020F0302020204030204" pitchFamily="34" charset="0"/>
            </a:rPr>
            <a:t>en métro. / opérations conventionnelles</a:t>
          </a:r>
        </a:p>
      </dgm:t>
    </dgm:pt>
    <dgm:pt modelId="{6370646B-85EA-46C1-92FF-6106978825C9}" type="parTrans" cxnId="{80B073B1-2BA2-4339-ABC9-E5D3ABFD3D49}">
      <dgm:prSet/>
      <dgm:spPr/>
      <dgm:t>
        <a:bodyPr/>
        <a:lstStyle/>
        <a:p>
          <a:endParaRPr lang="fr-FR"/>
        </a:p>
      </dgm:t>
    </dgm:pt>
    <dgm:pt modelId="{AF8D88F8-75A8-41E7-8BCD-44C5D55ABA83}" type="sibTrans" cxnId="{80B073B1-2BA2-4339-ABC9-E5D3ABFD3D49}">
      <dgm:prSet/>
      <dgm:spPr/>
      <dgm:t>
        <a:bodyPr/>
        <a:lstStyle/>
        <a:p>
          <a:endParaRPr lang="fr-FR"/>
        </a:p>
      </dgm:t>
    </dgm:pt>
    <dgm:pt modelId="{2D3642A2-8A30-427D-B974-EDEBCB1A6597}">
      <dgm:prSet phldrT="[Texte]" custT="1"/>
      <dgm:spPr>
        <a:noFill/>
        <a:ln>
          <a:noFill/>
        </a:ln>
        <a:effectLst/>
      </dgm:spPr>
      <dgm:t>
        <a:bodyPr spcFirstLastPara="0" vert="horz" wrap="square" lIns="68580" tIns="68580" rIns="68580" bIns="68580" numCol="1" spcCol="1270" anchor="ctr" anchorCtr="0"/>
        <a:lstStyle/>
        <a:p>
          <a:pPr marL="0" lvl="1" indent="0" algn="l" defTabSz="457200" rtl="0" eaLnBrk="1" fontAlgn="base" hangingPunct="1">
            <a:lnSpc>
              <a:spcPct val="80000"/>
            </a:lnSpc>
            <a:spcBef>
              <a:spcPct val="20000"/>
            </a:spcBef>
            <a:spcAft>
              <a:spcPct val="0"/>
            </a:spcAft>
            <a:buFont typeface="Arial" charset="0"/>
            <a:buNone/>
          </a:pPr>
          <a:r>
            <a:rPr lang="fr-FR" sz="1800" kern="1200" dirty="0" smtClean="0">
              <a:solidFill>
                <a:schemeClr val="tx2"/>
              </a:solidFill>
              <a:latin typeface="Calibri Light" panose="020F0302020204030204" pitchFamily="34" charset="0"/>
              <a:ea typeface="+mn-ea"/>
              <a:cs typeface="Calibri Light" panose="020F0302020204030204" pitchFamily="34" charset="0"/>
            </a:rPr>
            <a:t> RAFALE </a:t>
          </a:r>
          <a:r>
            <a:rPr lang="fr-FR" sz="1800" kern="1200" dirty="0">
              <a:solidFill>
                <a:schemeClr val="tx2"/>
              </a:solidFill>
              <a:latin typeface="Calibri Light" panose="020F0302020204030204" pitchFamily="34" charset="0"/>
              <a:ea typeface="+mn-ea"/>
              <a:cs typeface="Calibri Light" panose="020F0302020204030204" pitchFamily="34" charset="0"/>
            </a:rPr>
            <a:t>nouveau </a:t>
          </a:r>
          <a:r>
            <a:rPr lang="fr-FR" sz="1800" kern="1200" dirty="0" smtClean="0">
              <a:solidFill>
                <a:schemeClr val="tx2"/>
              </a:solidFill>
              <a:latin typeface="Calibri Light" panose="020F0302020204030204" pitchFamily="34" charset="0"/>
              <a:ea typeface="+mn-ea"/>
              <a:cs typeface="Calibri Light" panose="020F0302020204030204" pitchFamily="34" charset="0"/>
            </a:rPr>
            <a:t>standard / ASMPA rénové</a:t>
          </a:r>
          <a:endParaRPr lang="fr-FR" sz="1800" kern="1200" dirty="0">
            <a:solidFill>
              <a:schemeClr val="tx2"/>
            </a:solidFill>
            <a:latin typeface="Calibri Light" panose="020F0302020204030204" pitchFamily="34" charset="0"/>
            <a:ea typeface="+mn-ea"/>
            <a:cs typeface="Calibri Light" panose="020F0302020204030204" pitchFamily="34" charset="0"/>
          </a:endParaRPr>
        </a:p>
      </dgm:t>
    </dgm:pt>
    <dgm:pt modelId="{54C25711-C0B4-41C2-A0F2-9F81E581DEB7}" type="parTrans" cxnId="{EEEB2CC7-CBDE-484B-BE08-3FB0F93D6C86}">
      <dgm:prSet/>
      <dgm:spPr/>
      <dgm:t>
        <a:bodyPr/>
        <a:lstStyle/>
        <a:p>
          <a:endParaRPr lang="fr-FR"/>
        </a:p>
      </dgm:t>
    </dgm:pt>
    <dgm:pt modelId="{8A28F8E7-9661-4D18-BCCB-A8388814FE79}" type="sibTrans" cxnId="{EEEB2CC7-CBDE-484B-BE08-3FB0F93D6C86}">
      <dgm:prSet/>
      <dgm:spPr/>
      <dgm:t>
        <a:bodyPr/>
        <a:lstStyle/>
        <a:p>
          <a:endParaRPr lang="fr-FR"/>
        </a:p>
      </dgm:t>
    </dgm:pt>
    <dgm:pt modelId="{7AD1D258-5837-4DA4-A69D-B3C34061A798}">
      <dgm:prSet phldrT="[Texte]" custT="1"/>
      <dgm:spPr/>
      <dgm:t>
        <a:bodyPr/>
        <a:lstStyle/>
        <a:p>
          <a:pPr marL="0" lvl="1" indent="0" algn="l" defTabSz="457200" rtl="0" eaLnBrk="1" fontAlgn="base" hangingPunct="1">
            <a:lnSpc>
              <a:spcPct val="80000"/>
            </a:lnSpc>
            <a:spcBef>
              <a:spcPct val="20000"/>
            </a:spcBef>
            <a:spcAft>
              <a:spcPct val="0"/>
            </a:spcAft>
            <a:buFont typeface="Arial" charset="0"/>
            <a:buNone/>
          </a:pPr>
          <a:r>
            <a:rPr lang="fr-FR" sz="1800" kern="1200" dirty="0" smtClean="0">
              <a:solidFill>
                <a:schemeClr val="tx2"/>
              </a:solidFill>
              <a:latin typeface="Calibri Light" panose="020F0302020204030204" pitchFamily="34" charset="0"/>
              <a:ea typeface="+mn-ea"/>
              <a:cs typeface="Calibri Light" panose="020F0302020204030204" pitchFamily="34" charset="0"/>
            </a:rPr>
            <a:t> Nouveau </a:t>
          </a:r>
          <a:r>
            <a:rPr lang="fr-FR" sz="1800" kern="1200" dirty="0">
              <a:solidFill>
                <a:schemeClr val="tx2"/>
              </a:solidFill>
              <a:latin typeface="Calibri Light" panose="020F0302020204030204" pitchFamily="34" charset="0"/>
              <a:ea typeface="+mn-ea"/>
              <a:cs typeface="Calibri Light" panose="020F0302020204030204" pitchFamily="34" charset="0"/>
            </a:rPr>
            <a:t>porteur </a:t>
          </a:r>
          <a:r>
            <a:rPr lang="fr-FR" sz="1800" kern="1200" dirty="0" smtClean="0">
              <a:solidFill>
                <a:schemeClr val="tx2"/>
              </a:solidFill>
              <a:latin typeface="Calibri Light" panose="020F0302020204030204" pitchFamily="34" charset="0"/>
              <a:ea typeface="+mn-ea"/>
              <a:cs typeface="Calibri Light" panose="020F0302020204030204" pitchFamily="34" charset="0"/>
            </a:rPr>
            <a:t>= SCAF </a:t>
          </a:r>
          <a:r>
            <a:rPr lang="fr-FR" sz="1800" kern="1200" dirty="0">
              <a:solidFill>
                <a:schemeClr val="tx2"/>
              </a:solidFill>
              <a:latin typeface="Calibri Light" panose="020F0302020204030204" pitchFamily="34" charset="0"/>
              <a:ea typeface="+mn-ea"/>
              <a:cs typeface="Calibri Light" panose="020F0302020204030204" pitchFamily="34" charset="0"/>
            </a:rPr>
            <a:t>(NGF) </a:t>
          </a:r>
        </a:p>
      </dgm:t>
    </dgm:pt>
    <dgm:pt modelId="{ECA34FF6-C4D6-4456-B061-C2102E89F0D4}" type="parTrans" cxnId="{05ABDDB0-CEA7-4DFA-8E07-2F7C93B0B579}">
      <dgm:prSet/>
      <dgm:spPr/>
      <dgm:t>
        <a:bodyPr/>
        <a:lstStyle/>
        <a:p>
          <a:endParaRPr lang="fr-FR"/>
        </a:p>
      </dgm:t>
    </dgm:pt>
    <dgm:pt modelId="{A8C26789-9217-456F-9411-720CAFA5A2C3}" type="sibTrans" cxnId="{05ABDDB0-CEA7-4DFA-8E07-2F7C93B0B579}">
      <dgm:prSet/>
      <dgm:spPr/>
      <dgm:t>
        <a:bodyPr/>
        <a:lstStyle/>
        <a:p>
          <a:endParaRPr lang="fr-FR"/>
        </a:p>
      </dgm:t>
    </dgm:pt>
    <dgm:pt modelId="{60AE7B72-E137-7644-A26E-6A8611F9E629}">
      <dgm:prSet phldrT="[Texte]" custT="1"/>
      <dgm:spPr/>
      <dgm:t>
        <a:bodyPr/>
        <a:lstStyle/>
        <a:p>
          <a:pPr marL="0" lvl="1" indent="0" algn="l" defTabSz="457200" rtl="0" eaLnBrk="1" fontAlgn="base" hangingPunct="1">
            <a:lnSpc>
              <a:spcPct val="80000"/>
            </a:lnSpc>
            <a:spcBef>
              <a:spcPct val="20000"/>
            </a:spcBef>
            <a:spcAft>
              <a:spcPct val="0"/>
            </a:spcAft>
            <a:buFont typeface="Arial" charset="0"/>
            <a:buNone/>
          </a:pPr>
          <a:r>
            <a:rPr lang="fr-FR" sz="1800" kern="1200" dirty="0" smtClean="0">
              <a:solidFill>
                <a:schemeClr val="tx2"/>
              </a:solidFill>
              <a:latin typeface="Calibri Light" panose="020F0302020204030204" pitchFamily="34" charset="0"/>
              <a:ea typeface="+mn-ea"/>
              <a:cs typeface="Calibri Light" panose="020F0302020204030204" pitchFamily="34" charset="0"/>
            </a:rPr>
            <a:t> Successeur </a:t>
          </a:r>
          <a:r>
            <a:rPr lang="fr-FR" sz="1800" kern="1200" dirty="0">
              <a:solidFill>
                <a:schemeClr val="tx2"/>
              </a:solidFill>
              <a:latin typeface="Calibri Light" panose="020F0302020204030204" pitchFamily="34" charset="0"/>
              <a:ea typeface="+mn-ea"/>
              <a:cs typeface="Calibri Light" panose="020F0302020204030204" pitchFamily="34" charset="0"/>
            </a:rPr>
            <a:t>ASMPA = </a:t>
          </a:r>
          <a:r>
            <a:rPr lang="fr-FR" sz="1800" kern="1200" dirty="0" smtClean="0">
              <a:solidFill>
                <a:schemeClr val="tx2"/>
              </a:solidFill>
              <a:latin typeface="Calibri Light" panose="020F0302020204030204" pitchFamily="34" charset="0"/>
              <a:ea typeface="+mn-ea"/>
              <a:cs typeface="Calibri Light" panose="020F0302020204030204" pitchFamily="34" charset="0"/>
            </a:rPr>
            <a:t>ASN4G  (</a:t>
          </a:r>
          <a:r>
            <a:rPr lang="fr-FR" sz="1800" kern="1200" dirty="0" err="1" smtClean="0">
              <a:solidFill>
                <a:schemeClr val="tx2"/>
              </a:solidFill>
              <a:latin typeface="Calibri Light" panose="020F0302020204030204" pitchFamily="34" charset="0"/>
              <a:ea typeface="+mn-ea"/>
              <a:cs typeface="Calibri Light" panose="020F0302020204030204" pitchFamily="34" charset="0"/>
            </a:rPr>
            <a:t>Hypervélocité</a:t>
          </a:r>
          <a:r>
            <a:rPr lang="fr-FR" sz="1800" kern="1200" dirty="0" smtClean="0">
              <a:solidFill>
                <a:schemeClr val="tx2"/>
              </a:solidFill>
              <a:latin typeface="Calibri Light" panose="020F0302020204030204" pitchFamily="34" charset="0"/>
              <a:ea typeface="+mn-ea"/>
              <a:cs typeface="Calibri Light" panose="020F0302020204030204" pitchFamily="34" charset="0"/>
            </a:rPr>
            <a:t>)</a:t>
          </a:r>
          <a:endParaRPr lang="fr-FR" sz="1800" kern="1200" dirty="0">
            <a:solidFill>
              <a:schemeClr val="tx2"/>
            </a:solidFill>
            <a:latin typeface="Calibri Light" panose="020F0302020204030204" pitchFamily="34" charset="0"/>
            <a:ea typeface="+mn-ea"/>
            <a:cs typeface="Calibri Light" panose="020F0302020204030204" pitchFamily="34" charset="0"/>
          </a:endParaRPr>
        </a:p>
      </dgm:t>
    </dgm:pt>
    <dgm:pt modelId="{477CE5A0-6F33-8446-AF05-0A25E04859B5}" type="parTrans" cxnId="{3589A9B5-93F3-E442-845F-2D28755BA6F5}">
      <dgm:prSet/>
      <dgm:spPr/>
      <dgm:t>
        <a:bodyPr/>
        <a:lstStyle/>
        <a:p>
          <a:endParaRPr lang="fr-FR"/>
        </a:p>
      </dgm:t>
    </dgm:pt>
    <dgm:pt modelId="{C29B3093-D525-F94C-9295-18F1D717A180}" type="sibTrans" cxnId="{3589A9B5-93F3-E442-845F-2D28755BA6F5}">
      <dgm:prSet/>
      <dgm:spPr/>
      <dgm:t>
        <a:bodyPr/>
        <a:lstStyle/>
        <a:p>
          <a:endParaRPr lang="fr-FR"/>
        </a:p>
      </dgm:t>
    </dgm:pt>
    <dgm:pt modelId="{94E96967-0359-4938-825C-7C9B927C9D35}" type="pres">
      <dgm:prSet presAssocID="{EC0BDFC2-9CC7-4911-B98A-4BA11F84AD3A}" presName="rootnode" presStyleCnt="0">
        <dgm:presLayoutVars>
          <dgm:chMax/>
          <dgm:chPref/>
          <dgm:dir/>
          <dgm:animLvl val="lvl"/>
        </dgm:presLayoutVars>
      </dgm:prSet>
      <dgm:spPr/>
      <dgm:t>
        <a:bodyPr/>
        <a:lstStyle/>
        <a:p>
          <a:endParaRPr lang="fr-FR"/>
        </a:p>
      </dgm:t>
    </dgm:pt>
    <dgm:pt modelId="{813E2FAE-334C-48BC-9548-C5AD431EC882}" type="pres">
      <dgm:prSet presAssocID="{221366A9-BFCE-45BE-A02F-03FC1630BC90}" presName="composite" presStyleCnt="0"/>
      <dgm:spPr/>
    </dgm:pt>
    <dgm:pt modelId="{381BC9DD-4413-4B6D-A47B-B441B624822A}" type="pres">
      <dgm:prSet presAssocID="{221366A9-BFCE-45BE-A02F-03FC1630BC90}" presName="bentUpArrow1" presStyleLbl="alignImgPlace1" presStyleIdx="0" presStyleCnt="2" custScaleX="56367" custLinFactNeighborX="-11903" custLinFactNeighborY="-30783"/>
      <dgm:spPr/>
    </dgm:pt>
    <dgm:pt modelId="{49A660ED-D0C6-4CB2-AC4E-724EAE458B44}" type="pres">
      <dgm:prSet presAssocID="{221366A9-BFCE-45BE-A02F-03FC1630BC90}" presName="ParentText" presStyleLbl="node1" presStyleIdx="0" presStyleCnt="3" custScaleX="112080" custScaleY="47538">
        <dgm:presLayoutVars>
          <dgm:chMax val="1"/>
          <dgm:chPref val="1"/>
          <dgm:bulletEnabled val="1"/>
        </dgm:presLayoutVars>
      </dgm:prSet>
      <dgm:spPr/>
      <dgm:t>
        <a:bodyPr/>
        <a:lstStyle/>
        <a:p>
          <a:endParaRPr lang="fr-FR"/>
        </a:p>
      </dgm:t>
    </dgm:pt>
    <dgm:pt modelId="{66A6D541-4891-4361-810C-240397B11145}" type="pres">
      <dgm:prSet presAssocID="{221366A9-BFCE-45BE-A02F-03FC1630BC90}" presName="ChildText" presStyleLbl="revTx" presStyleIdx="0" presStyleCnt="3" custScaleX="448936" custLinFactX="94063" custLinFactNeighborX="100000" custLinFactNeighborY="-14073">
        <dgm:presLayoutVars>
          <dgm:chMax val="0"/>
          <dgm:chPref val="0"/>
          <dgm:bulletEnabled val="1"/>
        </dgm:presLayoutVars>
      </dgm:prSet>
      <dgm:spPr/>
      <dgm:t>
        <a:bodyPr/>
        <a:lstStyle/>
        <a:p>
          <a:endParaRPr lang="fr-FR"/>
        </a:p>
      </dgm:t>
    </dgm:pt>
    <dgm:pt modelId="{F45AFAAB-9F54-472E-8DBA-34ABC62ADEB7}" type="pres">
      <dgm:prSet presAssocID="{3945039A-AFB3-47C9-8044-C0B6AD3D33D4}" presName="sibTrans" presStyleCnt="0"/>
      <dgm:spPr/>
    </dgm:pt>
    <dgm:pt modelId="{8CF156C8-10D1-409D-B87D-49BED4F71869}" type="pres">
      <dgm:prSet presAssocID="{2DB2ADAD-FA75-4F36-BC71-726483DC827C}" presName="composite" presStyleCnt="0"/>
      <dgm:spPr/>
    </dgm:pt>
    <dgm:pt modelId="{8D8A4A13-070F-4E61-A7B1-B3A608695AF1}" type="pres">
      <dgm:prSet presAssocID="{2DB2ADAD-FA75-4F36-BC71-726483DC827C}" presName="bentUpArrow1" presStyleLbl="alignImgPlace1" presStyleIdx="1" presStyleCnt="2" custScaleX="67769" custLinFactX="-55605" custLinFactNeighborX="-100000" custLinFactNeighborY="-40393"/>
      <dgm:spPr/>
    </dgm:pt>
    <dgm:pt modelId="{628053A8-14B5-4764-950E-D6BD38A3CEB5}" type="pres">
      <dgm:prSet presAssocID="{2DB2ADAD-FA75-4F36-BC71-726483DC827C}" presName="ParentText" presStyleLbl="node1" presStyleIdx="1" presStyleCnt="3" custScaleX="138733" custScaleY="49246" custLinFactNeighborX="-73385" custLinFactNeighborY="-5185">
        <dgm:presLayoutVars>
          <dgm:chMax val="1"/>
          <dgm:chPref val="1"/>
          <dgm:bulletEnabled val="1"/>
        </dgm:presLayoutVars>
      </dgm:prSet>
      <dgm:spPr/>
      <dgm:t>
        <a:bodyPr/>
        <a:lstStyle/>
        <a:p>
          <a:endParaRPr lang="fr-FR"/>
        </a:p>
      </dgm:t>
    </dgm:pt>
    <dgm:pt modelId="{C1902E69-F5FD-4C36-942B-5BEA4E6F790A}" type="pres">
      <dgm:prSet presAssocID="{2DB2ADAD-FA75-4F36-BC71-726483DC827C}" presName="ChildText" presStyleLbl="revTx" presStyleIdx="1" presStyleCnt="3" custScaleX="253600" custLinFactNeighborX="17502" custLinFactNeighborY="-9312">
        <dgm:presLayoutVars>
          <dgm:chMax val="0"/>
          <dgm:chPref val="0"/>
          <dgm:bulletEnabled val="1"/>
        </dgm:presLayoutVars>
      </dgm:prSet>
      <dgm:spPr>
        <a:xfrm>
          <a:off x="3552502" y="1546847"/>
          <a:ext cx="3502778" cy="849312"/>
        </a:xfrm>
        <a:prstGeom prst="rect">
          <a:avLst/>
        </a:prstGeom>
      </dgm:spPr>
      <dgm:t>
        <a:bodyPr/>
        <a:lstStyle/>
        <a:p>
          <a:endParaRPr lang="fr-FR"/>
        </a:p>
      </dgm:t>
    </dgm:pt>
    <dgm:pt modelId="{295D216D-AFAA-40BA-A712-635188B789ED}" type="pres">
      <dgm:prSet presAssocID="{5389DCEF-6687-4829-9C00-CA265602C7EF}" presName="sibTrans" presStyleCnt="0"/>
      <dgm:spPr/>
    </dgm:pt>
    <dgm:pt modelId="{DBA814F5-4315-47D9-BE12-AEAFED7AE9D5}" type="pres">
      <dgm:prSet presAssocID="{836B02CF-584C-4BE5-9E17-FF164BCCE352}" presName="composite" presStyleCnt="0"/>
      <dgm:spPr/>
    </dgm:pt>
    <dgm:pt modelId="{C4BF0EF0-A7A1-4896-83F8-B4977F6C3E3A}" type="pres">
      <dgm:prSet presAssocID="{836B02CF-584C-4BE5-9E17-FF164BCCE352}" presName="ParentText" presStyleLbl="node1" presStyleIdx="2" presStyleCnt="3" custScaleX="116225" custScaleY="45352" custLinFactX="-74238" custLinFactNeighborX="-100000" custLinFactNeighborY="-18702">
        <dgm:presLayoutVars>
          <dgm:chMax val="1"/>
          <dgm:chPref val="1"/>
          <dgm:bulletEnabled val="1"/>
        </dgm:presLayoutVars>
      </dgm:prSet>
      <dgm:spPr/>
      <dgm:t>
        <a:bodyPr/>
        <a:lstStyle/>
        <a:p>
          <a:endParaRPr lang="fr-FR"/>
        </a:p>
      </dgm:t>
    </dgm:pt>
    <dgm:pt modelId="{1D34C58B-0060-4F74-8B2D-FCEA2FD214CA}" type="pres">
      <dgm:prSet presAssocID="{836B02CF-584C-4BE5-9E17-FF164BCCE352}" presName="FinalChildText" presStyleLbl="revTx" presStyleIdx="2" presStyleCnt="3" custScaleX="374314" custLinFactNeighborX="-85306" custLinFactNeighborY="-2366">
        <dgm:presLayoutVars>
          <dgm:chMax val="0"/>
          <dgm:chPref val="0"/>
          <dgm:bulletEnabled val="1"/>
        </dgm:presLayoutVars>
      </dgm:prSet>
      <dgm:spPr/>
      <dgm:t>
        <a:bodyPr/>
        <a:lstStyle/>
        <a:p>
          <a:endParaRPr lang="fr-FR"/>
        </a:p>
      </dgm:t>
    </dgm:pt>
  </dgm:ptLst>
  <dgm:cxnLst>
    <dgm:cxn modelId="{59597EDD-0DE6-4702-935B-3ED64692F89D}" type="presOf" srcId="{01648C08-DD43-4881-9B86-FADB4B1C2CFC}" destId="{66A6D541-4891-4361-810C-240397B11145}" srcOrd="0" destOrd="1" presId="urn:microsoft.com/office/officeart/2005/8/layout/StepDownProcess"/>
    <dgm:cxn modelId="{8C3610CF-17CB-4EA2-9401-5437F2E23858}" srcId="{221366A9-BFCE-45BE-A02F-03FC1630BC90}" destId="{B011D68C-09E5-4B71-B205-62DE9BB7F564}" srcOrd="0" destOrd="0" parTransId="{C19087A0-D275-4F61-894C-D188815A46A8}" sibTransId="{BB729FF6-2535-4D3A-B15B-63934A78B12D}"/>
    <dgm:cxn modelId="{A19755D7-480E-4E2E-A816-3AF6499B9844}" srcId="{EC0BDFC2-9CC7-4911-B98A-4BA11F84AD3A}" destId="{836B02CF-584C-4BE5-9E17-FF164BCCE352}" srcOrd="2" destOrd="0" parTransId="{E5C6D742-9D2D-433F-AEE8-685D6E6428AC}" sibTransId="{4AE22E11-E45E-478B-99E2-6AF66712D7F3}"/>
    <dgm:cxn modelId="{EEEB2CC7-CBDE-484B-BE08-3FB0F93D6C86}" srcId="{2DB2ADAD-FA75-4F36-BC71-726483DC827C}" destId="{2D3642A2-8A30-427D-B974-EDEBCB1A6597}" srcOrd="1" destOrd="0" parTransId="{54C25711-C0B4-41C2-A0F2-9F81E581DEB7}" sibTransId="{8A28F8E7-9661-4D18-BCCB-A8388814FE79}"/>
    <dgm:cxn modelId="{12BAC2B7-D3FA-4B42-A64E-D0AC8259219F}" srcId="{EC0BDFC2-9CC7-4911-B98A-4BA11F84AD3A}" destId="{221366A9-BFCE-45BE-A02F-03FC1630BC90}" srcOrd="0" destOrd="0" parTransId="{2EA803A2-0A9F-4448-9219-4E3A55B8B165}" sibTransId="{3945039A-AFB3-47C9-8044-C0B6AD3D33D4}"/>
    <dgm:cxn modelId="{3589A9B5-93F3-E442-845F-2D28755BA6F5}" srcId="{836B02CF-584C-4BE5-9E17-FF164BCCE352}" destId="{60AE7B72-E137-7644-A26E-6A8611F9E629}" srcOrd="1" destOrd="0" parTransId="{477CE5A0-6F33-8446-AF05-0A25E04859B5}" sibTransId="{C29B3093-D525-F94C-9295-18F1D717A180}"/>
    <dgm:cxn modelId="{80B073B1-2BA2-4339-ABC9-E5D3ABFD3D49}" srcId="{221366A9-BFCE-45BE-A02F-03FC1630BC90}" destId="{01648C08-DD43-4881-9B86-FADB4B1C2CFC}" srcOrd="1" destOrd="0" parTransId="{6370646B-85EA-46C1-92FF-6106978825C9}" sibTransId="{AF8D88F8-75A8-41E7-8BCD-44C5D55ABA83}"/>
    <dgm:cxn modelId="{6580F9F9-754D-4FBD-A68C-7D76F6AB8657}" type="presOf" srcId="{836B02CF-584C-4BE5-9E17-FF164BCCE352}" destId="{C4BF0EF0-A7A1-4896-83F8-B4977F6C3E3A}" srcOrd="0" destOrd="0" presId="urn:microsoft.com/office/officeart/2005/8/layout/StepDownProcess"/>
    <dgm:cxn modelId="{6031C7AC-E39C-4A03-B286-E8ED9B5F2569}" srcId="{2DB2ADAD-FA75-4F36-BC71-726483DC827C}" destId="{453F2BF0-88EF-4FF1-A472-35D6A45D50FF}" srcOrd="0" destOrd="0" parTransId="{882A82EE-26DB-457F-AD37-41B46D8F9DD1}" sibTransId="{E9946D26-0A46-444F-886B-23E8E14A9CEF}"/>
    <dgm:cxn modelId="{20D627E4-AC59-4845-9DDC-95F573F776A7}" type="presOf" srcId="{453F2BF0-88EF-4FF1-A472-35D6A45D50FF}" destId="{C1902E69-F5FD-4C36-942B-5BEA4E6F790A}" srcOrd="0" destOrd="0" presId="urn:microsoft.com/office/officeart/2005/8/layout/StepDownProcess"/>
    <dgm:cxn modelId="{CAD04FE8-7EF4-7F4B-AE16-CB98A8ECE855}" type="presOf" srcId="{60AE7B72-E137-7644-A26E-6A8611F9E629}" destId="{1D34C58B-0060-4F74-8B2D-FCEA2FD214CA}" srcOrd="0" destOrd="1" presId="urn:microsoft.com/office/officeart/2005/8/layout/StepDownProcess"/>
    <dgm:cxn modelId="{3CC5DFA0-CEA0-44E1-A691-FC98B5AC1CB5}" type="presOf" srcId="{221366A9-BFCE-45BE-A02F-03FC1630BC90}" destId="{49A660ED-D0C6-4CB2-AC4E-724EAE458B44}" srcOrd="0" destOrd="0" presId="urn:microsoft.com/office/officeart/2005/8/layout/StepDownProcess"/>
    <dgm:cxn modelId="{2E6AA689-1B15-42BF-9B5C-7AB008B50BC2}" type="presOf" srcId="{2DB2ADAD-FA75-4F36-BC71-726483DC827C}" destId="{628053A8-14B5-4764-950E-D6BD38A3CEB5}" srcOrd="0" destOrd="0" presId="urn:microsoft.com/office/officeart/2005/8/layout/StepDownProcess"/>
    <dgm:cxn modelId="{39091D7C-188A-482D-8CB5-A0C08D1D80E5}" type="presOf" srcId="{7AD1D258-5837-4DA4-A69D-B3C34061A798}" destId="{1D34C58B-0060-4F74-8B2D-FCEA2FD214CA}" srcOrd="0" destOrd="0" presId="urn:microsoft.com/office/officeart/2005/8/layout/StepDownProcess"/>
    <dgm:cxn modelId="{05ABDDB0-CEA7-4DFA-8E07-2F7C93B0B579}" srcId="{836B02CF-584C-4BE5-9E17-FF164BCCE352}" destId="{7AD1D258-5837-4DA4-A69D-B3C34061A798}" srcOrd="0" destOrd="0" parTransId="{ECA34FF6-C4D6-4456-B061-C2102E89F0D4}" sibTransId="{A8C26789-9217-456F-9411-720CAFA5A2C3}"/>
    <dgm:cxn modelId="{D1D94A00-B77A-46D0-A3A8-09F52037B998}" type="presOf" srcId="{EC0BDFC2-9CC7-4911-B98A-4BA11F84AD3A}" destId="{94E96967-0359-4938-825C-7C9B927C9D35}" srcOrd="0" destOrd="0" presId="urn:microsoft.com/office/officeart/2005/8/layout/StepDownProcess"/>
    <dgm:cxn modelId="{95AF0543-A249-43B7-8CAA-7BFEA503F084}" type="presOf" srcId="{B011D68C-09E5-4B71-B205-62DE9BB7F564}" destId="{66A6D541-4891-4361-810C-240397B11145}" srcOrd="0" destOrd="0" presId="urn:microsoft.com/office/officeart/2005/8/layout/StepDownProcess"/>
    <dgm:cxn modelId="{1D390CEF-8B76-43D6-8DC9-5C5779419DDD}" type="presOf" srcId="{2D3642A2-8A30-427D-B974-EDEBCB1A6597}" destId="{C1902E69-F5FD-4C36-942B-5BEA4E6F790A}" srcOrd="0" destOrd="1" presId="urn:microsoft.com/office/officeart/2005/8/layout/StepDownProcess"/>
    <dgm:cxn modelId="{41192669-5716-4105-A15F-85338AA43355}" srcId="{EC0BDFC2-9CC7-4911-B98A-4BA11F84AD3A}" destId="{2DB2ADAD-FA75-4F36-BC71-726483DC827C}" srcOrd="1" destOrd="0" parTransId="{86E1EB04-CCBB-4D60-B5C6-32D45AA96F30}" sibTransId="{5389DCEF-6687-4829-9C00-CA265602C7EF}"/>
    <dgm:cxn modelId="{4D2DEE2F-B494-4874-B994-8E84C3C8E58D}" type="presParOf" srcId="{94E96967-0359-4938-825C-7C9B927C9D35}" destId="{813E2FAE-334C-48BC-9548-C5AD431EC882}" srcOrd="0" destOrd="0" presId="urn:microsoft.com/office/officeart/2005/8/layout/StepDownProcess"/>
    <dgm:cxn modelId="{7B99A13E-CAE7-4111-A607-A696775BE241}" type="presParOf" srcId="{813E2FAE-334C-48BC-9548-C5AD431EC882}" destId="{381BC9DD-4413-4B6D-A47B-B441B624822A}" srcOrd="0" destOrd="0" presId="urn:microsoft.com/office/officeart/2005/8/layout/StepDownProcess"/>
    <dgm:cxn modelId="{4F54D937-5211-4D97-843B-7995FEE1630D}" type="presParOf" srcId="{813E2FAE-334C-48BC-9548-C5AD431EC882}" destId="{49A660ED-D0C6-4CB2-AC4E-724EAE458B44}" srcOrd="1" destOrd="0" presId="urn:microsoft.com/office/officeart/2005/8/layout/StepDownProcess"/>
    <dgm:cxn modelId="{69293B2E-43E2-46D3-9200-4A1EF404079E}" type="presParOf" srcId="{813E2FAE-334C-48BC-9548-C5AD431EC882}" destId="{66A6D541-4891-4361-810C-240397B11145}" srcOrd="2" destOrd="0" presId="urn:microsoft.com/office/officeart/2005/8/layout/StepDownProcess"/>
    <dgm:cxn modelId="{302234E4-3F1F-4377-8CA0-0E57DB4A2EAF}" type="presParOf" srcId="{94E96967-0359-4938-825C-7C9B927C9D35}" destId="{F45AFAAB-9F54-472E-8DBA-34ABC62ADEB7}" srcOrd="1" destOrd="0" presId="urn:microsoft.com/office/officeart/2005/8/layout/StepDownProcess"/>
    <dgm:cxn modelId="{C62D7CAF-5F40-4C7B-A7AA-793E1A770E47}" type="presParOf" srcId="{94E96967-0359-4938-825C-7C9B927C9D35}" destId="{8CF156C8-10D1-409D-B87D-49BED4F71869}" srcOrd="2" destOrd="0" presId="urn:microsoft.com/office/officeart/2005/8/layout/StepDownProcess"/>
    <dgm:cxn modelId="{39FCEA12-4424-43F3-832E-762BC449B70C}" type="presParOf" srcId="{8CF156C8-10D1-409D-B87D-49BED4F71869}" destId="{8D8A4A13-070F-4E61-A7B1-B3A608695AF1}" srcOrd="0" destOrd="0" presId="urn:microsoft.com/office/officeart/2005/8/layout/StepDownProcess"/>
    <dgm:cxn modelId="{F4B065CD-8E3D-4ACB-A263-4409CB958307}" type="presParOf" srcId="{8CF156C8-10D1-409D-B87D-49BED4F71869}" destId="{628053A8-14B5-4764-950E-D6BD38A3CEB5}" srcOrd="1" destOrd="0" presId="urn:microsoft.com/office/officeart/2005/8/layout/StepDownProcess"/>
    <dgm:cxn modelId="{5E51192F-5651-4F57-B912-667B611107A9}" type="presParOf" srcId="{8CF156C8-10D1-409D-B87D-49BED4F71869}" destId="{C1902E69-F5FD-4C36-942B-5BEA4E6F790A}" srcOrd="2" destOrd="0" presId="urn:microsoft.com/office/officeart/2005/8/layout/StepDownProcess"/>
    <dgm:cxn modelId="{6EAE4E5C-D287-4992-8B0A-6682B82C895D}" type="presParOf" srcId="{94E96967-0359-4938-825C-7C9B927C9D35}" destId="{295D216D-AFAA-40BA-A712-635188B789ED}" srcOrd="3" destOrd="0" presId="urn:microsoft.com/office/officeart/2005/8/layout/StepDownProcess"/>
    <dgm:cxn modelId="{30A2A12F-AC56-4C3D-9814-1E9C13EFB88B}" type="presParOf" srcId="{94E96967-0359-4938-825C-7C9B927C9D35}" destId="{DBA814F5-4315-47D9-BE12-AEAFED7AE9D5}" srcOrd="4" destOrd="0" presId="urn:microsoft.com/office/officeart/2005/8/layout/StepDownProcess"/>
    <dgm:cxn modelId="{644C1217-776D-4AF8-885E-22C04F2405FB}" type="presParOf" srcId="{DBA814F5-4315-47D9-BE12-AEAFED7AE9D5}" destId="{C4BF0EF0-A7A1-4896-83F8-B4977F6C3E3A}" srcOrd="0" destOrd="0" presId="urn:microsoft.com/office/officeart/2005/8/layout/StepDownProcess"/>
    <dgm:cxn modelId="{21CCF97C-CE85-4C3E-A4D3-928F52583720}" type="presParOf" srcId="{DBA814F5-4315-47D9-BE12-AEAFED7AE9D5}" destId="{1D34C58B-0060-4F74-8B2D-FCEA2FD214C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CE9A9-D9C6-48F8-A699-38AC5574559B}">
      <dsp:nvSpPr>
        <dsp:cNvPr id="0" name=""/>
        <dsp:cNvSpPr/>
      </dsp:nvSpPr>
      <dsp:spPr>
        <a:xfrm>
          <a:off x="1106892" y="46080"/>
          <a:ext cx="827013" cy="41350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b="0" kern="1200" dirty="0">
              <a:latin typeface="Calibri Light" panose="020F0302020204030204" pitchFamily="34" charset="0"/>
              <a:cs typeface="Calibri Light" panose="020F0302020204030204" pitchFamily="34" charset="0"/>
            </a:rPr>
            <a:t>Permanence</a:t>
          </a:r>
        </a:p>
      </dsp:txBody>
      <dsp:txXfrm>
        <a:off x="1119003" y="58191"/>
        <a:ext cx="802791" cy="389284"/>
      </dsp:txXfrm>
    </dsp:sp>
    <dsp:sp modelId="{2B9913AA-39D0-41D9-B954-6A7B19200A67}">
      <dsp:nvSpPr>
        <dsp:cNvPr id="0" name=""/>
        <dsp:cNvSpPr/>
      </dsp:nvSpPr>
      <dsp:spPr>
        <a:xfrm rot="2160000">
          <a:off x="1900476" y="582227"/>
          <a:ext cx="345787" cy="144727"/>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fr-FR" sz="500" kern="1200">
            <a:latin typeface="Courier New" panose="02070309020205020404" pitchFamily="49" charset="0"/>
            <a:cs typeface="Courier New" panose="02070309020205020404" pitchFamily="49" charset="0"/>
          </a:endParaRPr>
        </a:p>
      </dsp:txBody>
      <dsp:txXfrm>
        <a:off x="1943894" y="611172"/>
        <a:ext cx="258951" cy="86837"/>
      </dsp:txXfrm>
    </dsp:sp>
    <dsp:sp modelId="{DD0949CC-3773-4EBC-87FE-F22B85EB9D2D}">
      <dsp:nvSpPr>
        <dsp:cNvPr id="0" name=""/>
        <dsp:cNvSpPr/>
      </dsp:nvSpPr>
      <dsp:spPr>
        <a:xfrm>
          <a:off x="2212835" y="849594"/>
          <a:ext cx="827013" cy="413506"/>
        </a:xfrm>
        <a:prstGeom prst="roundRect">
          <a:avLst>
            <a:gd name="adj" fmla="val 10000"/>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b="0" kern="1200" dirty="0" smtClean="0">
              <a:latin typeface="Calibri Light" panose="020F0302020204030204" pitchFamily="34" charset="0"/>
              <a:cs typeface="Calibri Light" panose="020F0302020204030204" pitchFamily="34" charset="0"/>
            </a:rPr>
            <a:t>Stricte   </a:t>
          </a:r>
          <a:r>
            <a:rPr lang="fr-FR" sz="1100" b="0" kern="1200" spc="-150" dirty="0" smtClean="0">
              <a:effectLst/>
              <a:latin typeface="Calibri Light" panose="020F0302020204030204" pitchFamily="34" charset="0"/>
              <a:cs typeface="Calibri Light" panose="020F0302020204030204" pitchFamily="34" charset="0"/>
            </a:rPr>
            <a:t> </a:t>
          </a:r>
          <a:r>
            <a:rPr lang="fr-FR" sz="1400" b="0" kern="1200" spc="-150" dirty="0">
              <a:effectLst/>
              <a:latin typeface="Calibri Light" panose="020F0302020204030204" pitchFamily="34" charset="0"/>
              <a:cs typeface="Calibri Light" panose="020F0302020204030204" pitchFamily="34" charset="0"/>
            </a:rPr>
            <a:t>suffisance</a:t>
          </a:r>
        </a:p>
      </dsp:txBody>
      <dsp:txXfrm>
        <a:off x="2224946" y="861705"/>
        <a:ext cx="802791" cy="389284"/>
      </dsp:txXfrm>
    </dsp:sp>
    <dsp:sp modelId="{8CA94D85-3063-42F1-BD14-8C4AB3C6A625}">
      <dsp:nvSpPr>
        <dsp:cNvPr id="0" name=""/>
        <dsp:cNvSpPr/>
      </dsp:nvSpPr>
      <dsp:spPr>
        <a:xfrm rot="6480000">
          <a:off x="2242231" y="1634041"/>
          <a:ext cx="345787" cy="144727"/>
        </a:xfrm>
        <a:prstGeom prst="leftRightArrow">
          <a:avLst>
            <a:gd name="adj1" fmla="val 60000"/>
            <a:gd name="adj2" fmla="val 50000"/>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fr-FR" sz="500" kern="1200">
            <a:latin typeface="Courier New" panose="02070309020205020404" pitchFamily="49" charset="0"/>
            <a:cs typeface="Courier New" panose="02070309020205020404" pitchFamily="49" charset="0"/>
          </a:endParaRPr>
        </a:p>
      </dsp:txBody>
      <dsp:txXfrm rot="10800000">
        <a:off x="2285649" y="1662986"/>
        <a:ext cx="258951" cy="86837"/>
      </dsp:txXfrm>
    </dsp:sp>
    <dsp:sp modelId="{5995D708-1430-4ACE-90CD-7F2F7556D2CD}">
      <dsp:nvSpPr>
        <dsp:cNvPr id="0" name=""/>
        <dsp:cNvSpPr/>
      </dsp:nvSpPr>
      <dsp:spPr>
        <a:xfrm>
          <a:off x="1682630" y="2149708"/>
          <a:ext cx="1042558" cy="413506"/>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b="0" kern="1200" dirty="0">
              <a:latin typeface="Calibri Light" panose="020F0302020204030204" pitchFamily="34" charset="0"/>
              <a:cs typeface="Calibri Light" panose="020F0302020204030204" pitchFamily="34" charset="0"/>
            </a:rPr>
            <a:t>Indépendance </a:t>
          </a:r>
          <a:r>
            <a:rPr lang="fr-FR" sz="1100" b="0" kern="1200" dirty="0">
              <a:latin typeface="Calibri Light" panose="020F0302020204030204" pitchFamily="34" charset="0"/>
              <a:cs typeface="Calibri Light" panose="020F0302020204030204" pitchFamily="34" charset="0"/>
            </a:rPr>
            <a:t>nationale</a:t>
          </a:r>
        </a:p>
      </dsp:txBody>
      <dsp:txXfrm>
        <a:off x="1694741" y="2161819"/>
        <a:ext cx="1018336" cy="389284"/>
      </dsp:txXfrm>
    </dsp:sp>
    <dsp:sp modelId="{9A4BE329-4EEF-405E-8561-9FAFCA75C765}">
      <dsp:nvSpPr>
        <dsp:cNvPr id="0" name=""/>
        <dsp:cNvSpPr/>
      </dsp:nvSpPr>
      <dsp:spPr>
        <a:xfrm rot="10800000">
          <a:off x="1293618" y="2284098"/>
          <a:ext cx="345787" cy="144727"/>
        </a:xfrm>
        <a:prstGeom prst="lef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fr-FR" sz="500" kern="1200">
            <a:latin typeface="Courier New" panose="02070309020205020404" pitchFamily="49" charset="0"/>
            <a:cs typeface="Courier New" panose="02070309020205020404" pitchFamily="49" charset="0"/>
          </a:endParaRPr>
        </a:p>
      </dsp:txBody>
      <dsp:txXfrm rot="10800000">
        <a:off x="1337036" y="2313043"/>
        <a:ext cx="258951" cy="86837"/>
      </dsp:txXfrm>
    </dsp:sp>
    <dsp:sp modelId="{F8DF777C-7DCA-4D84-B786-9F184FC4B7BE}">
      <dsp:nvSpPr>
        <dsp:cNvPr id="0" name=""/>
        <dsp:cNvSpPr/>
      </dsp:nvSpPr>
      <dsp:spPr>
        <a:xfrm>
          <a:off x="423381" y="2149708"/>
          <a:ext cx="827013" cy="413506"/>
        </a:xfrm>
        <a:prstGeom prst="roundRect">
          <a:avLst>
            <a:gd name="adj" fmla="val 10000"/>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b="0" kern="1200" spc="-150" dirty="0">
              <a:latin typeface="Calibri Light" panose="020F0302020204030204" pitchFamily="34" charset="0"/>
              <a:cs typeface="Calibri Light" panose="020F0302020204030204" pitchFamily="34" charset="0"/>
            </a:rPr>
            <a:t>Dommages </a:t>
          </a:r>
          <a:r>
            <a:rPr lang="fr-FR" sz="1200" b="0" kern="1200" spc="-150" dirty="0">
              <a:latin typeface="Calibri Light" panose="020F0302020204030204" pitchFamily="34" charset="0"/>
              <a:cs typeface="Calibri Light" panose="020F0302020204030204" pitchFamily="34" charset="0"/>
            </a:rPr>
            <a:t>inacceptables</a:t>
          </a:r>
        </a:p>
      </dsp:txBody>
      <dsp:txXfrm>
        <a:off x="435492" y="2161819"/>
        <a:ext cx="802791" cy="389284"/>
      </dsp:txXfrm>
    </dsp:sp>
    <dsp:sp modelId="{8626CB71-3668-4E7B-91F1-EFF5626374D9}">
      <dsp:nvSpPr>
        <dsp:cNvPr id="0" name=""/>
        <dsp:cNvSpPr/>
      </dsp:nvSpPr>
      <dsp:spPr>
        <a:xfrm rot="15120000">
          <a:off x="452778" y="1634041"/>
          <a:ext cx="345787" cy="144727"/>
        </a:xfrm>
        <a:prstGeom prst="leftRightArrow">
          <a:avLst>
            <a:gd name="adj1" fmla="val 60000"/>
            <a:gd name="adj2" fmla="val 50000"/>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fr-FR" sz="500" kern="1200">
            <a:latin typeface="Courier New" panose="02070309020205020404" pitchFamily="49" charset="0"/>
            <a:cs typeface="Courier New" panose="02070309020205020404" pitchFamily="49" charset="0"/>
          </a:endParaRPr>
        </a:p>
      </dsp:txBody>
      <dsp:txXfrm rot="10800000">
        <a:off x="496196" y="1662986"/>
        <a:ext cx="258951" cy="86837"/>
      </dsp:txXfrm>
    </dsp:sp>
    <dsp:sp modelId="{09FC129A-44B2-4ED8-B3C5-130284324FF4}">
      <dsp:nvSpPr>
        <dsp:cNvPr id="0" name=""/>
        <dsp:cNvSpPr/>
      </dsp:nvSpPr>
      <dsp:spPr>
        <a:xfrm>
          <a:off x="948" y="849594"/>
          <a:ext cx="827013" cy="413506"/>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b="0" kern="1200" dirty="0">
              <a:latin typeface="Calibri Light" panose="020F0302020204030204" pitchFamily="34" charset="0"/>
              <a:cs typeface="Calibri Light" panose="020F0302020204030204" pitchFamily="34" charset="0"/>
            </a:rPr>
            <a:t>Intérêts </a:t>
          </a:r>
          <a:r>
            <a:rPr lang="fr-FR" sz="1200" b="0" kern="1200" dirty="0">
              <a:latin typeface="Calibri Light" panose="020F0302020204030204" pitchFamily="34" charset="0"/>
              <a:cs typeface="Calibri Light" panose="020F0302020204030204" pitchFamily="34" charset="0"/>
            </a:rPr>
            <a:t>vitaux</a:t>
          </a:r>
        </a:p>
      </dsp:txBody>
      <dsp:txXfrm>
        <a:off x="13059" y="861705"/>
        <a:ext cx="802791" cy="389284"/>
      </dsp:txXfrm>
    </dsp:sp>
    <dsp:sp modelId="{87679F37-B0C8-40FE-9C64-C0D1A0D5B98A}">
      <dsp:nvSpPr>
        <dsp:cNvPr id="0" name=""/>
        <dsp:cNvSpPr/>
      </dsp:nvSpPr>
      <dsp:spPr>
        <a:xfrm rot="19440000">
          <a:off x="794533" y="582227"/>
          <a:ext cx="345787" cy="144727"/>
        </a:xfrm>
        <a:prstGeom prst="lef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fr-FR" sz="500" kern="1200">
            <a:latin typeface="Courier New" panose="02070309020205020404" pitchFamily="49" charset="0"/>
            <a:cs typeface="Courier New" panose="02070309020205020404" pitchFamily="49" charset="0"/>
          </a:endParaRPr>
        </a:p>
      </dsp:txBody>
      <dsp:txXfrm>
        <a:off x="837951" y="611172"/>
        <a:ext cx="258951" cy="86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BC9DD-4413-4B6D-A47B-B441B624822A}">
      <dsp:nvSpPr>
        <dsp:cNvPr id="0" name=""/>
        <dsp:cNvSpPr/>
      </dsp:nvSpPr>
      <dsp:spPr>
        <a:xfrm rot="5400000">
          <a:off x="521389" y="1362466"/>
          <a:ext cx="891778" cy="572270"/>
        </a:xfrm>
        <a:prstGeom prst="bentUpArrow">
          <a:avLst>
            <a:gd name="adj1" fmla="val 32840"/>
            <a:gd name="adj2" fmla="val 25000"/>
            <a:gd name="adj3" fmla="val 3578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A660ED-D0C6-4CB2-AC4E-724EAE458B44}">
      <dsp:nvSpPr>
        <dsp:cNvPr id="0" name=""/>
        <dsp:cNvSpPr/>
      </dsp:nvSpPr>
      <dsp:spPr>
        <a:xfrm>
          <a:off x="315293" y="702573"/>
          <a:ext cx="1682577" cy="499534"/>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fr-FR" sz="1900" kern="1200" dirty="0">
              <a:solidFill>
                <a:schemeClr val="tx1"/>
              </a:solidFill>
            </a:rPr>
            <a:t>Aujourd’hui</a:t>
          </a:r>
        </a:p>
      </dsp:txBody>
      <dsp:txXfrm>
        <a:off x="339683" y="726963"/>
        <a:ext cx="1633797" cy="450754"/>
      </dsp:txXfrm>
    </dsp:sp>
    <dsp:sp modelId="{66A6D541-4891-4361-810C-240397B11145}">
      <dsp:nvSpPr>
        <dsp:cNvPr id="0" name=""/>
        <dsp:cNvSpPr/>
      </dsp:nvSpPr>
      <dsp:spPr>
        <a:xfrm>
          <a:off x="2121145" y="407630"/>
          <a:ext cx="4901713" cy="849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1" indent="0" algn="l" defTabSz="457200" rtl="0" eaLnBrk="1" fontAlgn="base" hangingPunct="1">
            <a:lnSpc>
              <a:spcPct val="80000"/>
            </a:lnSpc>
            <a:spcBef>
              <a:spcPct val="0"/>
            </a:spcBef>
            <a:spcAft>
              <a:spcPct val="0"/>
            </a:spcAft>
            <a:buFont typeface="Arial" charset="0"/>
            <a:buChar char="••"/>
          </a:pPr>
          <a:r>
            <a:rPr lang="fr-FR" sz="1800" kern="1200" dirty="0" smtClean="0">
              <a:solidFill>
                <a:schemeClr val="tx2"/>
              </a:solidFill>
              <a:latin typeface="Calibri Light" panose="020F0302020204030204" pitchFamily="34" charset="0"/>
              <a:ea typeface="+mn-ea"/>
              <a:cs typeface="Calibri Light" panose="020F0302020204030204" pitchFamily="34" charset="0"/>
            </a:rPr>
            <a:t> Maitriser </a:t>
          </a:r>
          <a:r>
            <a:rPr lang="fr-FR" sz="1800" kern="1200" dirty="0">
              <a:solidFill>
                <a:schemeClr val="tx2"/>
              </a:solidFill>
              <a:latin typeface="Calibri Light" panose="020F0302020204030204" pitchFamily="34" charset="0"/>
              <a:ea typeface="+mn-ea"/>
              <a:cs typeface="Calibri Light" panose="020F0302020204030204" pitchFamily="34" charset="0"/>
            </a:rPr>
            <a:t>la mise en œuvre au sol</a:t>
          </a:r>
        </a:p>
        <a:p>
          <a:pPr marL="0" lvl="1" indent="0" algn="l" defTabSz="457200" rtl="0" eaLnBrk="1" fontAlgn="base" hangingPunct="1">
            <a:lnSpc>
              <a:spcPct val="80000"/>
            </a:lnSpc>
            <a:spcBef>
              <a:spcPct val="0"/>
            </a:spcBef>
            <a:spcAft>
              <a:spcPct val="0"/>
            </a:spcAft>
            <a:buFont typeface="Arial" charset="0"/>
            <a:buChar char="••"/>
          </a:pPr>
          <a:r>
            <a:rPr lang="fr-FR" sz="1800" kern="1200" dirty="0" smtClean="0">
              <a:solidFill>
                <a:schemeClr val="tx2"/>
              </a:solidFill>
              <a:latin typeface="Calibri Light" panose="020F0302020204030204" pitchFamily="34" charset="0"/>
              <a:ea typeface="+mn-ea"/>
              <a:cs typeface="Calibri Light" panose="020F0302020204030204" pitchFamily="34" charset="0"/>
            </a:rPr>
            <a:t> Vols </a:t>
          </a:r>
          <a:r>
            <a:rPr lang="fr-FR" sz="1800" kern="1200" dirty="0">
              <a:solidFill>
                <a:schemeClr val="tx2"/>
              </a:solidFill>
              <a:latin typeface="Calibri Light" panose="020F0302020204030204" pitchFamily="34" charset="0"/>
              <a:ea typeface="+mn-ea"/>
              <a:cs typeface="Calibri Light" panose="020F0302020204030204" pitchFamily="34" charset="0"/>
            </a:rPr>
            <a:t>en métro. / opérations conventionnelles</a:t>
          </a:r>
        </a:p>
      </dsp:txBody>
      <dsp:txXfrm>
        <a:off x="2121145" y="407630"/>
        <a:ext cx="4901713" cy="849312"/>
      </dsp:txXfrm>
    </dsp:sp>
    <dsp:sp modelId="{8D8A4A13-070F-4E61-A7B1-B3A608695AF1}">
      <dsp:nvSpPr>
        <dsp:cNvPr id="0" name=""/>
        <dsp:cNvSpPr/>
      </dsp:nvSpPr>
      <dsp:spPr>
        <a:xfrm rot="5400000">
          <a:off x="1302299" y="2299076"/>
          <a:ext cx="891778" cy="688030"/>
        </a:xfrm>
        <a:prstGeom prst="bentUpArrow">
          <a:avLst>
            <a:gd name="adj1" fmla="val 32840"/>
            <a:gd name="adj2" fmla="val 25000"/>
            <a:gd name="adj3" fmla="val 35780"/>
          </a:avLst>
        </a:prstGeom>
        <a:solidFill>
          <a:schemeClr val="accent5">
            <a:tint val="50000"/>
            <a:hueOff val="-10774846"/>
            <a:satOff val="46375"/>
            <a:lumOff val="125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8053A8-14B5-4764-950E-D6BD38A3CEB5}">
      <dsp:nvSpPr>
        <dsp:cNvPr id="0" name=""/>
        <dsp:cNvSpPr/>
      </dsp:nvSpPr>
      <dsp:spPr>
        <a:xfrm>
          <a:off x="1253411" y="1719304"/>
          <a:ext cx="2082700" cy="517482"/>
        </a:xfrm>
        <a:prstGeom prst="roundRect">
          <a:avLst>
            <a:gd name="adj" fmla="val 1667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fr-FR" sz="1900" kern="1200" dirty="0"/>
            <a:t>Moyen terme</a:t>
          </a:r>
        </a:p>
      </dsp:txBody>
      <dsp:txXfrm>
        <a:off x="1278677" y="1744570"/>
        <a:ext cx="2032168" cy="466950"/>
      </dsp:txXfrm>
    </dsp:sp>
    <dsp:sp modelId="{C1902E69-F5FD-4C36-942B-5BEA4E6F790A}">
      <dsp:nvSpPr>
        <dsp:cNvPr id="0" name=""/>
        <dsp:cNvSpPr/>
      </dsp:nvSpPr>
      <dsp:spPr>
        <a:xfrm>
          <a:off x="3499607" y="1528255"/>
          <a:ext cx="2768934" cy="849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1" indent="0" algn="l" defTabSz="457200" rtl="0" eaLnBrk="1" fontAlgn="base" hangingPunct="1">
            <a:lnSpc>
              <a:spcPct val="80000"/>
            </a:lnSpc>
            <a:spcBef>
              <a:spcPct val="0"/>
            </a:spcBef>
            <a:spcAft>
              <a:spcPct val="0"/>
            </a:spcAft>
            <a:buFont typeface="Arial" charset="0"/>
            <a:buChar char="••"/>
          </a:pPr>
          <a:r>
            <a:rPr lang="fr-FR" sz="1800" kern="1200" dirty="0" smtClean="0">
              <a:solidFill>
                <a:schemeClr val="tx2"/>
              </a:solidFill>
              <a:latin typeface="Calibri Light" panose="020F0302020204030204" pitchFamily="34" charset="0"/>
              <a:ea typeface="+mn-ea"/>
              <a:cs typeface="Calibri Light" panose="020F0302020204030204" pitchFamily="34" charset="0"/>
            </a:rPr>
            <a:t> 15 </a:t>
          </a:r>
          <a:r>
            <a:rPr lang="fr-FR" sz="1800" kern="1200" dirty="0">
              <a:solidFill>
                <a:schemeClr val="tx2"/>
              </a:solidFill>
              <a:latin typeface="Calibri Light" panose="020F0302020204030204" pitchFamily="34" charset="0"/>
              <a:ea typeface="+mn-ea"/>
              <a:cs typeface="Calibri Light" panose="020F0302020204030204" pitchFamily="34" charset="0"/>
            </a:rPr>
            <a:t>A330 Phénix </a:t>
          </a:r>
        </a:p>
        <a:p>
          <a:pPr marL="0" lvl="1" indent="0" algn="l" defTabSz="457200" rtl="0" eaLnBrk="1" fontAlgn="base" hangingPunct="1">
            <a:lnSpc>
              <a:spcPct val="80000"/>
            </a:lnSpc>
            <a:spcBef>
              <a:spcPct val="0"/>
            </a:spcBef>
            <a:spcAft>
              <a:spcPct val="0"/>
            </a:spcAft>
            <a:buFont typeface="Arial" charset="0"/>
            <a:buChar char="••"/>
          </a:pPr>
          <a:r>
            <a:rPr lang="fr-FR" sz="1800" kern="1200" dirty="0" smtClean="0">
              <a:solidFill>
                <a:schemeClr val="tx2"/>
              </a:solidFill>
              <a:latin typeface="Calibri Light" panose="020F0302020204030204" pitchFamily="34" charset="0"/>
              <a:ea typeface="+mn-ea"/>
              <a:cs typeface="Calibri Light" panose="020F0302020204030204" pitchFamily="34" charset="0"/>
            </a:rPr>
            <a:t> RAFALE </a:t>
          </a:r>
          <a:r>
            <a:rPr lang="fr-FR" sz="1800" kern="1200" dirty="0">
              <a:solidFill>
                <a:schemeClr val="tx2"/>
              </a:solidFill>
              <a:latin typeface="Calibri Light" panose="020F0302020204030204" pitchFamily="34" charset="0"/>
              <a:ea typeface="+mn-ea"/>
              <a:cs typeface="Calibri Light" panose="020F0302020204030204" pitchFamily="34" charset="0"/>
            </a:rPr>
            <a:t>nouveau </a:t>
          </a:r>
          <a:r>
            <a:rPr lang="fr-FR" sz="1800" kern="1200" dirty="0" smtClean="0">
              <a:solidFill>
                <a:schemeClr val="tx2"/>
              </a:solidFill>
              <a:latin typeface="Calibri Light" panose="020F0302020204030204" pitchFamily="34" charset="0"/>
              <a:ea typeface="+mn-ea"/>
              <a:cs typeface="Calibri Light" panose="020F0302020204030204" pitchFamily="34" charset="0"/>
            </a:rPr>
            <a:t>standard / ASMPA rénové</a:t>
          </a:r>
          <a:endParaRPr lang="fr-FR" sz="1800" kern="1200" dirty="0">
            <a:solidFill>
              <a:schemeClr val="tx2"/>
            </a:solidFill>
            <a:latin typeface="Calibri Light" panose="020F0302020204030204" pitchFamily="34" charset="0"/>
            <a:ea typeface="+mn-ea"/>
            <a:cs typeface="Calibri Light" panose="020F0302020204030204" pitchFamily="34" charset="0"/>
          </a:endParaRPr>
        </a:p>
      </dsp:txBody>
      <dsp:txXfrm>
        <a:off x="3499607" y="1528255"/>
        <a:ext cx="2768934" cy="849312"/>
      </dsp:txXfrm>
    </dsp:sp>
    <dsp:sp modelId="{C4BF0EF0-A7A1-4896-83F8-B4977F6C3E3A}">
      <dsp:nvSpPr>
        <dsp:cNvPr id="0" name=""/>
        <dsp:cNvSpPr/>
      </dsp:nvSpPr>
      <dsp:spPr>
        <a:xfrm>
          <a:off x="2092199" y="2677915"/>
          <a:ext cx="1744803" cy="476564"/>
        </a:xfrm>
        <a:prstGeom prst="roundRect">
          <a:avLst>
            <a:gd name="adj" fmla="val 1667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fr-FR" sz="1900" kern="1200" dirty="0"/>
            <a:t>Long terme</a:t>
          </a:r>
        </a:p>
      </dsp:txBody>
      <dsp:txXfrm>
        <a:off x="2115467" y="2701183"/>
        <a:ext cx="1698267" cy="430028"/>
      </dsp:txXfrm>
    </dsp:sp>
    <dsp:sp modelId="{1D34C58B-0060-4F74-8B2D-FCEA2FD214CA}">
      <dsp:nvSpPr>
        <dsp:cNvPr id="0" name=""/>
        <dsp:cNvSpPr/>
      </dsp:nvSpPr>
      <dsp:spPr>
        <a:xfrm>
          <a:off x="3901962" y="2667438"/>
          <a:ext cx="4086951" cy="849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1" indent="0" algn="l" defTabSz="457200" rtl="0" eaLnBrk="1" fontAlgn="base" hangingPunct="1">
            <a:lnSpc>
              <a:spcPct val="80000"/>
            </a:lnSpc>
            <a:spcBef>
              <a:spcPct val="0"/>
            </a:spcBef>
            <a:spcAft>
              <a:spcPct val="0"/>
            </a:spcAft>
            <a:buFont typeface="Arial" charset="0"/>
            <a:buChar char="••"/>
          </a:pPr>
          <a:r>
            <a:rPr lang="fr-FR" sz="1800" kern="1200" dirty="0" smtClean="0">
              <a:solidFill>
                <a:schemeClr val="tx2"/>
              </a:solidFill>
              <a:latin typeface="Calibri Light" panose="020F0302020204030204" pitchFamily="34" charset="0"/>
              <a:ea typeface="+mn-ea"/>
              <a:cs typeface="Calibri Light" panose="020F0302020204030204" pitchFamily="34" charset="0"/>
            </a:rPr>
            <a:t> Nouveau </a:t>
          </a:r>
          <a:r>
            <a:rPr lang="fr-FR" sz="1800" kern="1200" dirty="0">
              <a:solidFill>
                <a:schemeClr val="tx2"/>
              </a:solidFill>
              <a:latin typeface="Calibri Light" panose="020F0302020204030204" pitchFamily="34" charset="0"/>
              <a:ea typeface="+mn-ea"/>
              <a:cs typeface="Calibri Light" panose="020F0302020204030204" pitchFamily="34" charset="0"/>
            </a:rPr>
            <a:t>porteur </a:t>
          </a:r>
          <a:r>
            <a:rPr lang="fr-FR" sz="1800" kern="1200" dirty="0" smtClean="0">
              <a:solidFill>
                <a:schemeClr val="tx2"/>
              </a:solidFill>
              <a:latin typeface="Calibri Light" panose="020F0302020204030204" pitchFamily="34" charset="0"/>
              <a:ea typeface="+mn-ea"/>
              <a:cs typeface="Calibri Light" panose="020F0302020204030204" pitchFamily="34" charset="0"/>
            </a:rPr>
            <a:t>= SCAF </a:t>
          </a:r>
          <a:r>
            <a:rPr lang="fr-FR" sz="1800" kern="1200" dirty="0">
              <a:solidFill>
                <a:schemeClr val="tx2"/>
              </a:solidFill>
              <a:latin typeface="Calibri Light" panose="020F0302020204030204" pitchFamily="34" charset="0"/>
              <a:ea typeface="+mn-ea"/>
              <a:cs typeface="Calibri Light" panose="020F0302020204030204" pitchFamily="34" charset="0"/>
            </a:rPr>
            <a:t>(NGF) </a:t>
          </a:r>
        </a:p>
        <a:p>
          <a:pPr marL="0" lvl="1" indent="0" algn="l" defTabSz="457200" rtl="0" eaLnBrk="1" fontAlgn="base" hangingPunct="1">
            <a:lnSpc>
              <a:spcPct val="80000"/>
            </a:lnSpc>
            <a:spcBef>
              <a:spcPct val="0"/>
            </a:spcBef>
            <a:spcAft>
              <a:spcPct val="0"/>
            </a:spcAft>
            <a:buFont typeface="Arial" charset="0"/>
            <a:buChar char="••"/>
          </a:pPr>
          <a:r>
            <a:rPr lang="fr-FR" sz="1800" kern="1200" dirty="0" smtClean="0">
              <a:solidFill>
                <a:schemeClr val="tx2"/>
              </a:solidFill>
              <a:latin typeface="Calibri Light" panose="020F0302020204030204" pitchFamily="34" charset="0"/>
              <a:ea typeface="+mn-ea"/>
              <a:cs typeface="Calibri Light" panose="020F0302020204030204" pitchFamily="34" charset="0"/>
            </a:rPr>
            <a:t> Successeur </a:t>
          </a:r>
          <a:r>
            <a:rPr lang="fr-FR" sz="1800" kern="1200" dirty="0">
              <a:solidFill>
                <a:schemeClr val="tx2"/>
              </a:solidFill>
              <a:latin typeface="Calibri Light" panose="020F0302020204030204" pitchFamily="34" charset="0"/>
              <a:ea typeface="+mn-ea"/>
              <a:cs typeface="Calibri Light" panose="020F0302020204030204" pitchFamily="34" charset="0"/>
            </a:rPr>
            <a:t>ASMPA = </a:t>
          </a:r>
          <a:r>
            <a:rPr lang="fr-FR" sz="1800" kern="1200" dirty="0" smtClean="0">
              <a:solidFill>
                <a:schemeClr val="tx2"/>
              </a:solidFill>
              <a:latin typeface="Calibri Light" panose="020F0302020204030204" pitchFamily="34" charset="0"/>
              <a:ea typeface="+mn-ea"/>
              <a:cs typeface="Calibri Light" panose="020F0302020204030204" pitchFamily="34" charset="0"/>
            </a:rPr>
            <a:t>ASN4G  (</a:t>
          </a:r>
          <a:r>
            <a:rPr lang="fr-FR" sz="1800" kern="1200" dirty="0" err="1" smtClean="0">
              <a:solidFill>
                <a:schemeClr val="tx2"/>
              </a:solidFill>
              <a:latin typeface="Calibri Light" panose="020F0302020204030204" pitchFamily="34" charset="0"/>
              <a:ea typeface="+mn-ea"/>
              <a:cs typeface="Calibri Light" panose="020F0302020204030204" pitchFamily="34" charset="0"/>
            </a:rPr>
            <a:t>Hypervélocité</a:t>
          </a:r>
          <a:r>
            <a:rPr lang="fr-FR" sz="1800" kern="1200" dirty="0" smtClean="0">
              <a:solidFill>
                <a:schemeClr val="tx2"/>
              </a:solidFill>
              <a:latin typeface="Calibri Light" panose="020F0302020204030204" pitchFamily="34" charset="0"/>
              <a:ea typeface="+mn-ea"/>
              <a:cs typeface="Calibri Light" panose="020F0302020204030204" pitchFamily="34" charset="0"/>
            </a:rPr>
            <a:t>)</a:t>
          </a:r>
          <a:endParaRPr lang="fr-FR" sz="1800" kern="1200" dirty="0">
            <a:solidFill>
              <a:schemeClr val="tx2"/>
            </a:solidFill>
            <a:latin typeface="Calibri Light" panose="020F0302020204030204" pitchFamily="34" charset="0"/>
            <a:ea typeface="+mn-ea"/>
            <a:cs typeface="Calibri Light" panose="020F0302020204030204" pitchFamily="34" charset="0"/>
          </a:endParaRPr>
        </a:p>
      </dsp:txBody>
      <dsp:txXfrm>
        <a:off x="3901962" y="2667438"/>
        <a:ext cx="4086951" cy="849312"/>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890584"/>
      </p:ext>
    </p:extLst>
  </p:cSld>
  <p:clrMap bg1="dk1" tx1="lt1" bg2="dk2" tx2="lt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78154" cy="34145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592796" y="0"/>
            <a:ext cx="4278154" cy="341458"/>
          </a:xfrm>
          <a:prstGeom prst="rect">
            <a:avLst/>
          </a:prstGeom>
        </p:spPr>
        <p:txBody>
          <a:bodyPr vert="horz" lIns="91440" tIns="45720" rIns="91440" bIns="45720" rtlCol="0"/>
          <a:lstStyle>
            <a:lvl1pPr algn="r">
              <a:defRPr sz="1200"/>
            </a:lvl1pPr>
          </a:lstStyle>
          <a:p>
            <a:fld id="{920A6307-476C-4063-903F-13870A4EB544}" type="datetimeFigureOut">
              <a:rPr lang="fr-FR" smtClean="0"/>
              <a:t>30/08/2023</a:t>
            </a:fld>
            <a:endParaRPr lang="fr-FR"/>
          </a:p>
        </p:txBody>
      </p:sp>
      <p:sp>
        <p:nvSpPr>
          <p:cNvPr id="4" name="Espace réservé de l'image des diapositives 3"/>
          <p:cNvSpPr>
            <a:spLocks noGrp="1" noRot="1" noChangeAspect="1"/>
          </p:cNvSpPr>
          <p:nvPr>
            <p:ph type="sldImg" idx="2"/>
          </p:nvPr>
        </p:nvSpPr>
        <p:spPr>
          <a:xfrm>
            <a:off x="2897188" y="849313"/>
            <a:ext cx="4078287" cy="22939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87267" y="3271382"/>
            <a:ext cx="7898130" cy="2676584"/>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456219"/>
            <a:ext cx="4278154" cy="34145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592796" y="6456219"/>
            <a:ext cx="4278154" cy="341457"/>
          </a:xfrm>
          <a:prstGeom prst="rect">
            <a:avLst/>
          </a:prstGeom>
        </p:spPr>
        <p:txBody>
          <a:bodyPr vert="horz" lIns="91440" tIns="45720" rIns="91440" bIns="45720" rtlCol="0" anchor="b"/>
          <a:lstStyle>
            <a:lvl1pPr algn="r">
              <a:defRPr sz="1200"/>
            </a:lvl1pPr>
          </a:lstStyle>
          <a:p>
            <a:fld id="{842D26B1-78D9-4CAA-8EA8-64D08953F522}" type="slidenum">
              <a:rPr lang="fr-FR" smtClean="0"/>
              <a:t>‹N°›</a:t>
            </a:fld>
            <a:endParaRPr lang="fr-FR"/>
          </a:p>
        </p:txBody>
      </p:sp>
    </p:spTree>
    <p:extLst>
      <p:ext uri="{BB962C8B-B14F-4D97-AF65-F5344CB8AC3E}">
        <p14:creationId xmlns:p14="http://schemas.microsoft.com/office/powerpoint/2010/main" val="234666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portail-cmos.intradef.gouv.fr/operations/baos" TargetMode="External"/><Relationship Id="rId7" Type="http://schemas.openxmlformats.org/officeDocument/2006/relationships/hyperlink" Target="http://portail-cmos.intradef.gouv.fr/operations/cosmo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portail-cmos.intradef.gouv.fr/operations/cmos" TargetMode="External"/><Relationship Id="rId5" Type="http://schemas.openxmlformats.org/officeDocument/2006/relationships/hyperlink" Target="http://portail-cmos.intradef.gouv.fr/cooperations/dcei/cnes" TargetMode="External"/><Relationship Id="rId4" Type="http://schemas.openxmlformats.org/officeDocument/2006/relationships/hyperlink" Target="http://portail-cmos.intradef.gouv.fr/operations/c3o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Bonjour</a:t>
            </a:r>
            <a:r>
              <a:rPr lang="fr-FR" baseline="0" dirty="0" smtClean="0"/>
              <a:t> à toutes et à tous,</a:t>
            </a:r>
          </a:p>
          <a:p>
            <a:r>
              <a:rPr lang="fr-FR" baseline="0" dirty="0" smtClean="0"/>
              <a:t>Je suis très honoré de vous présenté ce matin l’armée de l’air et de l’espace.</a:t>
            </a:r>
          </a:p>
          <a:p>
            <a:r>
              <a:rPr lang="fr-FR" baseline="0" dirty="0" smtClean="0"/>
              <a:t>Avec My Fly, </a:t>
            </a:r>
            <a:r>
              <a:rPr lang="fr-FR" baseline="0" dirty="0" err="1" smtClean="0"/>
              <a:t>Shrek</a:t>
            </a:r>
            <a:r>
              <a:rPr lang="fr-FR" baseline="0" dirty="0" smtClean="0"/>
              <a:t>, </a:t>
            </a:r>
            <a:r>
              <a:rPr lang="fr-FR" baseline="0" dirty="0" err="1" smtClean="0"/>
              <a:t>Zeuleu</a:t>
            </a:r>
            <a:r>
              <a:rPr lang="fr-FR" baseline="0" dirty="0" smtClean="0"/>
              <a:t> et Diane, vous remarquerez que j’utilise les call </a:t>
            </a:r>
            <a:r>
              <a:rPr lang="fr-FR" baseline="0" dirty="0" err="1" smtClean="0"/>
              <a:t>sign</a:t>
            </a:r>
            <a:r>
              <a:rPr lang="fr-FR" baseline="0" dirty="0" smtClean="0"/>
              <a:t>, nous allons vous présenter ce qui fait en fait l’ADN d’un aviateur. C’est-à-dire ce qui nous habite comme aviateur, comme militaire au service de notre pays.</a:t>
            </a:r>
          </a:p>
          <a:p>
            <a:endParaRPr lang="fr-FR" baseline="0" dirty="0" smtClean="0"/>
          </a:p>
          <a:p>
            <a:r>
              <a:rPr lang="fr-FR" baseline="0" dirty="0" smtClean="0"/>
              <a:t>Je suis pour ma part, le colonel Nicolas Lyautey, call </a:t>
            </a:r>
            <a:r>
              <a:rPr lang="fr-FR" baseline="0" dirty="0" err="1" smtClean="0"/>
              <a:t>sign</a:t>
            </a:r>
            <a:r>
              <a:rPr lang="fr-FR" baseline="0" dirty="0" smtClean="0"/>
              <a:t> </a:t>
            </a:r>
            <a:r>
              <a:rPr lang="fr-FR" baseline="0" dirty="0" err="1" smtClean="0"/>
              <a:t>Lyaut</a:t>
            </a:r>
            <a:r>
              <a:rPr lang="fr-FR" baseline="0" dirty="0" smtClean="0"/>
              <a:t>, pilote de chasse de formation, j’ai passé l’</a:t>
            </a:r>
            <a:r>
              <a:rPr lang="fr-FR" baseline="0" dirty="0" err="1" smtClean="0"/>
              <a:t>essenteil</a:t>
            </a:r>
            <a:r>
              <a:rPr lang="fr-FR" baseline="0" dirty="0" smtClean="0"/>
              <a:t> de ma carrière dans des escadrons de Rafale, à Saint-Dizier, joli port de pêche de Haute Marne et à Abu Dhabi. Tout ceci entrecoupé de passage </a:t>
            </a:r>
            <a:r>
              <a:rPr lang="fr-FR" baseline="0" dirty="0" err="1" smtClean="0"/>
              <a:t>enadminiastrion</a:t>
            </a:r>
            <a:r>
              <a:rPr lang="fr-FR" baseline="0" dirty="0" smtClean="0"/>
              <a:t> centrale à Paris et à Washington.</a:t>
            </a:r>
          </a:p>
          <a:p>
            <a:endParaRPr lang="fr-FR" baseline="0" dirty="0" smtClean="0"/>
          </a:p>
          <a:p>
            <a:r>
              <a:rPr lang="fr-FR" baseline="0" dirty="0" smtClean="0"/>
              <a:t>Je viens de rendre le commandement de la base aérienne de Cognac. Ou au-delà de l’expertise en eau de vie ancienne, je m’occupais de la formation en vol des pilotes de chasse et de l’escadre de renseignement équipée de drone REAPER.</a:t>
            </a:r>
          </a:p>
          <a:p>
            <a:endParaRPr lang="fr-FR" baseline="0" dirty="0" smtClean="0"/>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2D26B1-78D9-4CAA-8EA8-64D08953F522}" type="slidenum">
              <a:rPr kumimoji="0" lang="fr-FR" sz="1200" b="0" i="0" u="none" strike="noStrike" kern="1200" cap="none" spc="0" normalizeH="0" baseline="0" noProof="0" smtClean="0">
                <a:ln>
                  <a:noFill/>
                </a:ln>
                <a:solidFill>
                  <a:prstClr val="black"/>
                </a:solidFill>
                <a:effectLst/>
                <a:uLnTx/>
                <a:uFillTx/>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ea typeface="+mn-ea"/>
              <a:cs typeface="Arial" charset="0"/>
            </a:endParaRPr>
          </a:p>
        </p:txBody>
      </p:sp>
    </p:spTree>
    <p:extLst>
      <p:ext uri="{BB962C8B-B14F-4D97-AF65-F5344CB8AC3E}">
        <p14:creationId xmlns:p14="http://schemas.microsoft.com/office/powerpoint/2010/main" val="4212277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not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altLang="fr-FR" dirty="0"/>
              <a:t>FAS tiennent l’alerte de dissuasion H24 sans discontinuité depuis première prise d’alerte Mirage IV en 1964, sous l’autorité directe du PR</a:t>
            </a:r>
          </a:p>
          <a:p>
            <a:pPr>
              <a:defRPr/>
            </a:pPr>
            <a:endParaRPr lang="fr-FR" altLang="fr-FR" dirty="0"/>
          </a:p>
          <a:p>
            <a:pPr>
              <a:defRPr/>
            </a:pPr>
            <a:r>
              <a:rPr lang="fr-FR" altLang="fr-FR" dirty="0"/>
              <a:t>2 composantes complémentaires (notamment réversibilité et modularité), modernisation à venir, (débats budgétaires?), séminaire dissuasion</a:t>
            </a:r>
          </a:p>
          <a:p>
            <a:pPr>
              <a:defRPr/>
            </a:pPr>
            <a:endParaRPr lang="fr-FR" altLang="fr-FR" dirty="0"/>
          </a:p>
          <a:p>
            <a:pPr>
              <a:defRPr/>
            </a:pPr>
            <a:r>
              <a:rPr lang="fr-FR" altLang="fr-FR" dirty="0"/>
              <a:t>Mission structurante pour l’AAE, débouche sur une capacité:</a:t>
            </a:r>
          </a:p>
          <a:p>
            <a:pPr marL="171450" indent="-171450">
              <a:buFontTx/>
              <a:buChar char="-"/>
              <a:defRPr/>
            </a:pPr>
            <a:r>
              <a:rPr lang="fr-FR" altLang="fr-FR" dirty="0"/>
              <a:t>BITD en travail permanent pour crédibiliser et moderniser</a:t>
            </a:r>
          </a:p>
          <a:p>
            <a:pPr marL="171450" indent="-171450">
              <a:buFontTx/>
              <a:buChar char="-"/>
              <a:defRPr/>
            </a:pPr>
            <a:r>
              <a:rPr lang="fr-FR" altLang="fr-FR" dirty="0"/>
              <a:t>Bases et infra dédiées ;</a:t>
            </a:r>
          </a:p>
          <a:p>
            <a:pPr marL="171450" indent="-171450">
              <a:buFontTx/>
              <a:buChar char="-"/>
              <a:defRPr/>
            </a:pPr>
            <a:r>
              <a:rPr lang="fr-FR" altLang="fr-FR" dirty="0"/>
              <a:t>Moyens de communication longue distance et robustes;</a:t>
            </a:r>
          </a:p>
          <a:p>
            <a:pPr marL="171450" indent="-171450">
              <a:buFontTx/>
              <a:buChar char="-"/>
              <a:defRPr/>
            </a:pPr>
            <a:r>
              <a:rPr lang="fr-FR" altLang="fr-FR" dirty="0"/>
              <a:t>Couple chasseur/ravitailleur, transposé forces conventionnelles (essentiel).</a:t>
            </a:r>
          </a:p>
          <a:p>
            <a:pPr marL="171450" indent="-171450">
              <a:buFontTx/>
              <a:buChar char="-"/>
              <a:defRPr/>
            </a:pPr>
            <a:endParaRPr lang="fr-FR" altLang="fr-FR" dirty="0"/>
          </a:p>
          <a:p>
            <a:pPr>
              <a:defRPr/>
            </a:pPr>
            <a:r>
              <a:rPr lang="fr-FR" altLang="fr-FR" dirty="0"/>
              <a:t>Débouche sur un format d’AAE complet, apte à mener une frappe en toute indépendance (</a:t>
            </a:r>
            <a:r>
              <a:rPr lang="fr-FR" altLang="fr-FR" dirty="0" err="1"/>
              <a:t>rens</a:t>
            </a:r>
            <a:r>
              <a:rPr lang="fr-FR" altLang="fr-FR" dirty="0"/>
              <a:t>, moyens dont SIC, </a:t>
            </a:r>
            <a:r>
              <a:rPr lang="fr-FR" altLang="fr-FR" dirty="0" err="1"/>
              <a:t>nav</a:t>
            </a:r>
            <a:r>
              <a:rPr lang="fr-FR" altLang="fr-FR" dirty="0"/>
              <a:t> autonome, etc.)</a:t>
            </a:r>
          </a:p>
          <a:p>
            <a:pPr>
              <a:defRPr/>
            </a:pPr>
            <a:endParaRPr lang="fr-FR" altLang="fr-FR" dirty="0"/>
          </a:p>
          <a:p>
            <a:pPr>
              <a:defRPr/>
            </a:pPr>
            <a:r>
              <a:rPr lang="fr-FR" altLang="fr-FR" dirty="0"/>
              <a:t>Activité de prépa OPS directement facteur de crédibilité (quantité et qualité): besoins prégnants, démonstrations régulières de savoir-faire au travers d’opérations dédiées (Poker, Marathon, TEF)</a:t>
            </a:r>
          </a:p>
          <a:p>
            <a:pPr>
              <a:defRPr/>
            </a:pPr>
            <a:endParaRPr lang="fr-FR" altLang="fr-FR" dirty="0"/>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CAA1DA94-4F35-42EB-83D3-3FBA4E553264}" type="slidenum">
              <a:rPr lang="fr-FR" altLang="fr-FR" smtClean="0"/>
              <a:pPr/>
              <a:t>10</a:t>
            </a:fld>
            <a:endParaRPr lang="fr-FR" altLang="fr-FR"/>
          </a:p>
        </p:txBody>
      </p:sp>
    </p:spTree>
    <p:extLst>
      <p:ext uri="{BB962C8B-B14F-4D97-AF65-F5344CB8AC3E}">
        <p14:creationId xmlns:p14="http://schemas.microsoft.com/office/powerpoint/2010/main" val="2152120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Transport / maintenance / mise en œuvre technique / </a:t>
            </a:r>
            <a:r>
              <a:rPr lang="fr-FR" dirty="0" err="1" smtClean="0"/>
              <a:t>ops</a:t>
            </a:r>
            <a:r>
              <a:rPr lang="fr-FR" dirty="0" smtClean="0"/>
              <a:t>, montée en puissance avec cadre tactique</a:t>
            </a:r>
          </a:p>
          <a:p>
            <a:endParaRPr lang="fr-FR" dirty="0"/>
          </a:p>
        </p:txBody>
      </p:sp>
      <p:sp>
        <p:nvSpPr>
          <p:cNvPr id="4" name="Espace réservé du numéro de diapositive 3"/>
          <p:cNvSpPr>
            <a:spLocks noGrp="1"/>
          </p:cNvSpPr>
          <p:nvPr>
            <p:ph type="sldNum" sz="quarter" idx="10"/>
          </p:nvPr>
        </p:nvSpPr>
        <p:spPr/>
        <p:txBody>
          <a:bodyPr/>
          <a:lstStyle/>
          <a:p>
            <a:fld id="{842D26B1-78D9-4CAA-8EA8-64D08953F522}" type="slidenum">
              <a:rPr lang="fr-FR" smtClean="0"/>
              <a:t>11</a:t>
            </a:fld>
            <a:endParaRPr lang="fr-FR"/>
          </a:p>
        </p:txBody>
      </p:sp>
    </p:spTree>
    <p:extLst>
      <p:ext uri="{BB962C8B-B14F-4D97-AF65-F5344CB8AC3E}">
        <p14:creationId xmlns:p14="http://schemas.microsoft.com/office/powerpoint/2010/main" val="160003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EC8D9F0-2104-48CE-8A61-55A59909DD9B}" type="slidenum">
              <a:rPr lang="fr-FR" smtClean="0"/>
              <a:t>12</a:t>
            </a:fld>
            <a:endParaRPr lang="fr-FR"/>
          </a:p>
        </p:txBody>
      </p:sp>
    </p:spTree>
    <p:extLst>
      <p:ext uri="{BB962C8B-B14F-4D97-AF65-F5344CB8AC3E}">
        <p14:creationId xmlns:p14="http://schemas.microsoft.com/office/powerpoint/2010/main" val="1987014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Vous</a:t>
            </a:r>
            <a:r>
              <a:rPr lang="fr-FR" baseline="0" dirty="0" smtClean="0"/>
              <a:t> vous souvenez probablement du détournement par 4 terroristes du GIA du vol Alger-Paris en 1994 qui s’est terminé par un assaut du GIGN à Marseille. L’objectif présumé des terroristes était de s’écraser sur Paris avec leur avion. </a:t>
            </a:r>
          </a:p>
          <a:p>
            <a:endParaRPr lang="fr-FR" baseline="0" dirty="0" smtClean="0"/>
          </a:p>
          <a:p>
            <a:r>
              <a:rPr lang="fr-FR" baseline="0" dirty="0" smtClean="0"/>
              <a:t>On se rappelle tous où on était le 11/09/2001 quand Al </a:t>
            </a:r>
            <a:r>
              <a:rPr lang="fr-FR" baseline="0" dirty="0" err="1" smtClean="0"/>
              <a:t>Quaïda</a:t>
            </a:r>
            <a:r>
              <a:rPr lang="fr-FR" baseline="0" dirty="0" smtClean="0"/>
              <a:t> a utilisé plusieurs avions civiles pour frapper durement les Etats-Unis.</a:t>
            </a:r>
          </a:p>
          <a:p>
            <a:endParaRPr lang="fr-FR" baseline="0" dirty="0" smtClean="0"/>
          </a:p>
          <a:p>
            <a:r>
              <a:rPr lang="fr-FR" sz="1200" kern="1200" dirty="0" smtClean="0">
                <a:solidFill>
                  <a:schemeClr val="tx1"/>
                </a:solidFill>
                <a:effectLst/>
                <a:latin typeface="+mn-lt"/>
                <a:ea typeface="+mn-ea"/>
                <a:cs typeface="+mn-cs"/>
              </a:rPr>
              <a:t>Cette menace aérienne n’a pas disparu et est toujours un risque avéré et l’opinion publique en est consciente. Située à la croisée des routes aériennes reliant le continent nord américain, l’Afrique, le Moyen Orient et l’Asie mineure, la France est l’un des pays les plus survolés au monde : jusqu'à </a:t>
            </a:r>
            <a:r>
              <a:rPr lang="fr-FR" sz="1200" b="1" kern="1200" dirty="0" smtClean="0">
                <a:solidFill>
                  <a:schemeClr val="tx1"/>
                </a:solidFill>
                <a:effectLst/>
                <a:latin typeface="+mn-lt"/>
                <a:ea typeface="+mn-ea"/>
                <a:cs typeface="+mn-cs"/>
              </a:rPr>
              <a:t>12000 appareils chaque jour, plus de 1400 aux heures de pointe</a:t>
            </a:r>
            <a:r>
              <a:rPr lang="fr-FR" sz="1200" kern="1200" dirty="0" smtClean="0">
                <a:solidFill>
                  <a:schemeClr val="tx1"/>
                </a:solidFill>
                <a:effectLst/>
                <a:latin typeface="+mn-lt"/>
                <a:ea typeface="+mn-ea"/>
                <a:cs typeface="+mn-cs"/>
              </a:rPr>
              <a:t>.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C’est dans ce contexte et afin de protéger la population de toute menace venant du ciel en quelques minutes, que l’armée de l’Air et de l’Espace (AAE) assure depuis plus de 60 ans une mission permanente et résiliente : la police du ciel.</a:t>
            </a:r>
            <a:endParaRPr lang="fr-FR" dirty="0"/>
          </a:p>
        </p:txBody>
      </p:sp>
      <p:sp>
        <p:nvSpPr>
          <p:cNvPr id="4" name="Espace réservé du numéro de diapositive 3"/>
          <p:cNvSpPr>
            <a:spLocks noGrp="1"/>
          </p:cNvSpPr>
          <p:nvPr>
            <p:ph type="sldNum" sz="quarter" idx="10"/>
          </p:nvPr>
        </p:nvSpPr>
        <p:spPr/>
        <p:txBody>
          <a:bodyPr/>
          <a:lstStyle/>
          <a:p>
            <a:fld id="{842D26B1-78D9-4CAA-8EA8-64D08953F522}" type="slidenum">
              <a:rPr lang="fr-FR" smtClean="0"/>
              <a:t>13</a:t>
            </a:fld>
            <a:endParaRPr lang="fr-FR"/>
          </a:p>
        </p:txBody>
      </p:sp>
    </p:spTree>
    <p:extLst>
      <p:ext uri="{BB962C8B-B14F-4D97-AF65-F5344CB8AC3E}">
        <p14:creationId xmlns:p14="http://schemas.microsoft.com/office/powerpoint/2010/main" val="9293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not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sz="1200" kern="1200" dirty="0" smtClean="0">
                <a:solidFill>
                  <a:schemeClr val="tx1"/>
                </a:solidFill>
                <a:effectLst/>
                <a:latin typeface="+mn-lt"/>
                <a:ea typeface="+mn-ea"/>
                <a:cs typeface="+mn-cs"/>
              </a:rPr>
              <a:t>La police du ciel repose sur trois principes :</a:t>
            </a:r>
            <a:r>
              <a:rPr lang="fr-FR" dirty="0" smtClean="0"/>
              <a:t/>
            </a:r>
            <a:br>
              <a:rPr lang="fr-FR" dirty="0" smtClean="0"/>
            </a:br>
            <a:r>
              <a:rPr lang="fr-FR" dirty="0" smtClean="0"/>
              <a:t>- </a:t>
            </a:r>
            <a:r>
              <a:rPr lang="fr-FR" sz="1200" kern="1200" dirty="0" smtClean="0">
                <a:solidFill>
                  <a:schemeClr val="tx1"/>
                </a:solidFill>
                <a:effectLst/>
                <a:latin typeface="+mn-lt"/>
                <a:ea typeface="+mn-ea"/>
                <a:cs typeface="+mn-cs"/>
              </a:rPr>
              <a:t>Détecter tous les appareils en vol au-dessus du territoire national et de ses approches. Cette visualisation est possible grâce à la surveillance 24h/24 des trois centres de détection et de contrôle (CDC) militaires, qui s’appuient sur un maillage robuste de plus de 70 radars civils et militaires interconnectés ;</a:t>
            </a:r>
            <a:r>
              <a:rPr lang="fr-FR" dirty="0" smtClean="0"/>
              <a:t/>
            </a:r>
            <a:br>
              <a:rPr lang="fr-FR" dirty="0" smtClean="0"/>
            </a:br>
            <a:r>
              <a:rPr lang="fr-FR" dirty="0" smtClean="0"/>
              <a:t>- </a:t>
            </a:r>
            <a:r>
              <a:rPr lang="fr-FR" sz="1200" kern="1200" dirty="0" smtClean="0">
                <a:solidFill>
                  <a:schemeClr val="tx1"/>
                </a:solidFill>
                <a:effectLst/>
                <a:latin typeface="+mn-lt"/>
                <a:ea typeface="+mn-ea"/>
                <a:cs typeface="+mn-cs"/>
              </a:rPr>
              <a:t>Identifier et classifier les aéronefs en situation anormale grâce au Centre national des opérations aériennes (CNOA) à Lyon, qui construit la vision globale du ciel français et analyse les situations ; </a:t>
            </a:r>
            <a:r>
              <a:rPr lang="fr-FR" dirty="0" smtClean="0"/>
              <a:t/>
            </a:r>
            <a:br>
              <a:rPr lang="fr-FR" dirty="0" smtClean="0"/>
            </a:br>
            <a:r>
              <a:rPr lang="fr-FR" dirty="0" smtClean="0"/>
              <a:t>- </a:t>
            </a:r>
            <a:r>
              <a:rPr lang="fr-FR" sz="1200" kern="1200" dirty="0" smtClean="0">
                <a:solidFill>
                  <a:schemeClr val="tx1"/>
                </a:solidFill>
                <a:effectLst/>
                <a:latin typeface="+mn-lt"/>
                <a:ea typeface="+mn-ea"/>
                <a:cs typeface="+mn-cs"/>
              </a:rPr>
              <a:t>Intervenir dans le ciel, suivant les ordres du CNOA, grâce aux chasseurs et aux hélicoptères de la permanence opérationnelle (PO) mais également aux avions radar AWACS et aux ravitailleurs en alerte</a:t>
            </a:r>
            <a:r>
              <a:rPr lang="fr-FR" sz="1200" kern="1200" baseline="0" dirty="0" smtClean="0">
                <a:solidFill>
                  <a:schemeClr val="tx1"/>
                </a:solidFill>
                <a:effectLst/>
                <a:latin typeface="+mn-lt"/>
                <a:ea typeface="+mn-ea"/>
                <a:cs typeface="+mn-cs"/>
              </a:rPr>
              <a:t> pour renseigner, assister ou contraindre (poursuites POLAIR).</a:t>
            </a:r>
            <a:endParaRPr lang="fr-FR" altLang="fr-FR" dirty="0" smtClean="0"/>
          </a:p>
          <a:p>
            <a:pPr marL="0" indent="0">
              <a:buFontTx/>
              <a:buNone/>
              <a:defRPr/>
            </a:pPr>
            <a:endParaRPr lang="fr-FR" altLang="fr-FR" baseline="0" dirty="0" smtClean="0"/>
          </a:p>
          <a:p>
            <a:pPr marL="0" indent="0">
              <a:buFontTx/>
              <a:buNone/>
              <a:defRPr/>
            </a:pPr>
            <a:r>
              <a:rPr lang="fr-FR" altLang="fr-FR" baseline="0" dirty="0" smtClean="0"/>
              <a:t>La Posture Permanente de Sûreté-Air ou PPS-A est l’organisation sur laquelle repose la police du ciel en temps de paix. Par organisation on entend la chaine de commandement, les moyens radar et radio qui maillent le territoire, les moyens aériens, les infrastructures opérationnelles des bases aériennes et les hommes et femmes qui opèrent 24/24 365 jours par an.</a:t>
            </a:r>
          </a:p>
          <a:p>
            <a:pPr marL="0" indent="0">
              <a:buFontTx/>
              <a:buNone/>
              <a:defRPr/>
            </a:pPr>
            <a:endParaRPr lang="fr-FR" altLang="fr-FR" baseline="0" dirty="0" smtClean="0"/>
          </a:p>
          <a:p>
            <a:pPr marL="0" indent="0">
              <a:buFontTx/>
              <a:buNone/>
              <a:defRPr/>
            </a:pPr>
            <a:r>
              <a:rPr lang="fr-FR" altLang="fr-FR" baseline="0" dirty="0" smtClean="0"/>
              <a:t>Cette organisation, tout comme présenté précédemment concernant la dissuasion, est structurante pour les moyens de l’AAE. Elle sert également de socle des plans de défense en cas d’agression et ce qu’on appelle la défense aérienne au sens large est la somme de :</a:t>
            </a:r>
          </a:p>
          <a:p>
            <a:pPr marL="171450" indent="-171450">
              <a:buFontTx/>
              <a:buChar char="-"/>
              <a:defRPr/>
            </a:pPr>
            <a:r>
              <a:rPr lang="fr-FR" altLang="fr-FR" baseline="0" dirty="0" smtClean="0"/>
              <a:t>La police du ciel qui inclut les missions de sûreté aérienne contre les actes illicites et malveillants et les missions d’assistance et de sauvetage;</a:t>
            </a:r>
          </a:p>
          <a:p>
            <a:pPr marL="171450" indent="-171450">
              <a:buFontTx/>
              <a:buChar char="-"/>
              <a:defRPr/>
            </a:pPr>
            <a:r>
              <a:rPr lang="fr-FR" altLang="fr-FR" baseline="0" dirty="0" smtClean="0"/>
              <a:t>La défense aérienne militaire contre tout type d’agression étatique, interviendrait dans le cadre d’une crise majeure. C’est un pan de la défense opérationnelle du territoire.</a:t>
            </a:r>
          </a:p>
          <a:p>
            <a:pPr marL="0" indent="0">
              <a:buFontTx/>
              <a:buNone/>
              <a:defRPr/>
            </a:pPr>
            <a:endParaRPr lang="fr-FR" alt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aseline="0" dirty="0" smtClean="0"/>
              <a:t>La</a:t>
            </a:r>
            <a:r>
              <a:rPr lang="fr-FR" altLang="fr-FR" dirty="0" smtClean="0"/>
              <a:t> mission de police du ciel est décrite dans le code de la défense.</a:t>
            </a:r>
            <a:r>
              <a:rPr lang="fr-FR" altLang="fr-FR" baseline="0" dirty="0" smtClean="0"/>
              <a:t> C</a:t>
            </a:r>
            <a:r>
              <a:rPr lang="fr-FR" altLang="fr-FR" dirty="0" smtClean="0"/>
              <a:t>oncernant la chaine de commandement, le PM est à sa tête. </a:t>
            </a:r>
            <a:r>
              <a:rPr lang="fr-FR" sz="1200" kern="1200" dirty="0" smtClean="0">
                <a:solidFill>
                  <a:schemeClr val="tx1"/>
                </a:solidFill>
                <a:effectLst/>
                <a:latin typeface="+mn-lt"/>
                <a:ea typeface="+mn-ea"/>
                <a:cs typeface="+mn-cs"/>
              </a:rPr>
              <a:t>Le </a:t>
            </a:r>
            <a:r>
              <a:rPr lang="fr-FR" sz="1200" b="1" kern="1200" dirty="0" smtClean="0">
                <a:solidFill>
                  <a:schemeClr val="tx1"/>
                </a:solidFill>
                <a:effectLst/>
                <a:latin typeface="+mn-lt"/>
                <a:ea typeface="+mn-ea"/>
                <a:cs typeface="+mn-cs"/>
              </a:rPr>
              <a:t>Premier ministre</a:t>
            </a:r>
            <a:r>
              <a:rPr lang="fr-FR" sz="1200" kern="1200" dirty="0" smtClean="0">
                <a:solidFill>
                  <a:schemeClr val="tx1"/>
                </a:solidFill>
                <a:effectLst/>
                <a:latin typeface="+mn-lt"/>
                <a:ea typeface="+mn-ea"/>
                <a:cs typeface="+mn-cs"/>
              </a:rPr>
              <a:t> délègue la direction générale des opérations aériennes au </a:t>
            </a:r>
            <a:r>
              <a:rPr lang="fr-FR" sz="1200" b="1" kern="1200" dirty="0" smtClean="0">
                <a:solidFill>
                  <a:schemeClr val="tx1"/>
                </a:solidFill>
                <a:effectLst/>
                <a:latin typeface="+mn-lt"/>
                <a:ea typeface="+mn-ea"/>
                <a:cs typeface="+mn-cs"/>
              </a:rPr>
              <a:t>commandant de la Défense aérienne et des opérations aériennes</a:t>
            </a:r>
            <a:r>
              <a:rPr lang="fr-FR" sz="1200" kern="1200" dirty="0" smtClean="0">
                <a:solidFill>
                  <a:schemeClr val="tx1"/>
                </a:solidFill>
                <a:effectLst/>
                <a:latin typeface="+mn-lt"/>
                <a:ea typeface="+mn-ea"/>
                <a:cs typeface="+mn-cs"/>
              </a:rPr>
              <a:t> (COMDAOA). Dans cette tâche, ce dernier est assisté par un nombre restreint d'officiers supérieurs et généraux, qui occupent la fonction de </a:t>
            </a:r>
            <a:r>
              <a:rPr lang="fr-FR" sz="1200" b="1" kern="1200" dirty="0" smtClean="0">
                <a:solidFill>
                  <a:schemeClr val="tx1"/>
                </a:solidFill>
                <a:effectLst/>
                <a:latin typeface="+mn-lt"/>
                <a:ea typeface="+mn-ea"/>
                <a:cs typeface="+mn-cs"/>
              </a:rPr>
              <a:t>Haute autorité de défense aérienne</a:t>
            </a:r>
            <a:r>
              <a:rPr lang="fr-FR" sz="1200" kern="1200" dirty="0" smtClean="0">
                <a:solidFill>
                  <a:schemeClr val="tx1"/>
                </a:solidFill>
                <a:effectLst/>
                <a:latin typeface="+mn-lt"/>
                <a:ea typeface="+mn-ea"/>
                <a:cs typeface="+mn-cs"/>
              </a:rPr>
              <a:t> (HADA) et assurent, au besoin, le lien direct avec le Premier Ministre. Cette </a:t>
            </a:r>
            <a:r>
              <a:rPr lang="fr-FR" sz="1200" b="1" kern="1200" dirty="0" smtClean="0">
                <a:solidFill>
                  <a:schemeClr val="tx1"/>
                </a:solidFill>
                <a:effectLst/>
                <a:latin typeface="+mn-lt"/>
                <a:ea typeface="+mn-ea"/>
                <a:cs typeface="+mn-cs"/>
              </a:rPr>
              <a:t>courte chaîne de commandement et d’engagement</a:t>
            </a:r>
            <a:r>
              <a:rPr lang="fr-FR" sz="1200" kern="1200" dirty="0" smtClean="0">
                <a:solidFill>
                  <a:schemeClr val="tx1"/>
                </a:solidFill>
                <a:effectLst/>
                <a:latin typeface="+mn-lt"/>
                <a:ea typeface="+mn-ea"/>
                <a:cs typeface="+mn-cs"/>
              </a:rPr>
              <a:t> met en œuvre un </a:t>
            </a:r>
            <a:r>
              <a:rPr lang="fr-FR" sz="1200" b="1" kern="1200" dirty="0" smtClean="0">
                <a:solidFill>
                  <a:schemeClr val="tx1"/>
                </a:solidFill>
                <a:effectLst/>
                <a:latin typeface="+mn-lt"/>
                <a:ea typeface="+mn-ea"/>
                <a:cs typeface="+mn-cs"/>
              </a:rPr>
              <a:t>dispositif d’intervention évolutif en fonction de la menace</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 s’agit d’une mission</a:t>
            </a:r>
            <a:r>
              <a:rPr lang="fr-FR" sz="1200" kern="1200" baseline="0" dirty="0" smtClean="0">
                <a:solidFill>
                  <a:schemeClr val="tx1"/>
                </a:solidFill>
                <a:effectLst/>
                <a:latin typeface="+mn-lt"/>
                <a:ea typeface="+mn-ea"/>
                <a:cs typeface="+mn-cs"/>
              </a:rPr>
              <a:t> aux implications interministérielles: elle s’exécute en coordination avec le MEAE, le MININT (qui reprend la main lorsque le menace est au sol), les Douanes, évidemment le ministère des transports.</a:t>
            </a:r>
            <a:endParaRPr lang="fr-FR" sz="1200" kern="1200" dirty="0" smtClean="0">
              <a:solidFill>
                <a:schemeClr val="tx1"/>
              </a:solidFill>
              <a:effectLst/>
              <a:latin typeface="+mn-lt"/>
              <a:ea typeface="+mn-ea"/>
              <a:cs typeface="+mn-cs"/>
            </a:endParaRPr>
          </a:p>
          <a:p>
            <a:pPr marL="0" indent="0">
              <a:buFontTx/>
              <a:buNone/>
              <a:defRPr/>
            </a:pPr>
            <a:endParaRPr lang="fr-FR" altLang="fr-FR" dirty="0" smtClean="0"/>
          </a:p>
          <a:p>
            <a:pPr marL="0" indent="0">
              <a:buFontTx/>
              <a:buNone/>
              <a:defRPr/>
            </a:pPr>
            <a:r>
              <a:rPr lang="fr-FR" sz="1200" kern="1200" dirty="0" smtClean="0">
                <a:solidFill>
                  <a:schemeClr val="tx1"/>
                </a:solidFill>
                <a:effectLst/>
                <a:latin typeface="+mn-lt"/>
                <a:ea typeface="+mn-ea"/>
                <a:cs typeface="+mn-cs"/>
              </a:rPr>
              <a:t>Parce qu’il ne faut pas plus de 45 min à un avion de ligne pour rejoindre la capitale après un passage de frontière, la coopération avec les polices du ciel de nos pays frontaliers est primordiale pour prévenir un acte malveillant comme celui du 11 Septembre. </a:t>
            </a:r>
          </a:p>
          <a:p>
            <a:pPr marL="0" indent="0">
              <a:buFontTx/>
              <a:buNone/>
              <a:defRPr/>
            </a:pPr>
            <a:endParaRPr lang="fr-FR" sz="1200" kern="1200" dirty="0" smtClean="0">
              <a:solidFill>
                <a:schemeClr val="tx1"/>
              </a:solidFill>
              <a:effectLst/>
              <a:latin typeface="+mn-lt"/>
              <a:ea typeface="+mn-ea"/>
              <a:cs typeface="+mn-cs"/>
            </a:endParaRPr>
          </a:p>
          <a:p>
            <a:pPr marL="0" indent="0">
              <a:buFontTx/>
              <a:buNone/>
              <a:defRPr/>
            </a:pPr>
            <a:r>
              <a:rPr lang="fr-FR" sz="1200" kern="1200" dirty="0" smtClean="0">
                <a:solidFill>
                  <a:schemeClr val="tx1"/>
                </a:solidFill>
                <a:effectLst/>
                <a:latin typeface="+mn-lt"/>
                <a:ea typeface="+mn-ea"/>
                <a:cs typeface="+mn-cs"/>
              </a:rPr>
              <a:t>C’est pourquoi, tout au long de l’année, le CNOA organise des entraînements conjoints avec l’Espagne, l’Italie, la Suisse, l’Allemagne, le Benelux et la Grande-Bretagne afin d’homogénéiser les procédures d’intervention, développer l’interopérabilité entre les équipages, les centres de commandement et être toujours plus réactif face à la menace. </a:t>
            </a:r>
          </a:p>
          <a:p>
            <a:pPr marL="0" indent="0">
              <a:buFontTx/>
              <a:buNone/>
              <a:defRPr/>
            </a:pPr>
            <a:endParaRPr lang="fr-FR" altLang="fr-FR" sz="1200" kern="1200" baseline="0" dirty="0" smtClean="0">
              <a:solidFill>
                <a:schemeClr val="tx1"/>
              </a:solidFill>
              <a:effectLst/>
              <a:latin typeface="+mn-lt"/>
              <a:ea typeface="+mn-ea"/>
              <a:cs typeface="+mn-cs"/>
            </a:endParaRPr>
          </a:p>
          <a:p>
            <a:pPr marL="0" indent="0">
              <a:buFontTx/>
              <a:buNone/>
              <a:defRPr/>
            </a:pPr>
            <a:r>
              <a:rPr lang="fr-FR" altLang="fr-FR" sz="1200" kern="1200" baseline="0" dirty="0" smtClean="0">
                <a:solidFill>
                  <a:schemeClr val="tx1"/>
                </a:solidFill>
                <a:effectLst/>
                <a:latin typeface="+mn-lt"/>
                <a:ea typeface="+mn-ea"/>
                <a:cs typeface="+mn-cs"/>
              </a:rPr>
              <a:t>Dans ce cadre</a:t>
            </a:r>
            <a:r>
              <a:rPr lang="fr-FR" altLang="fr-FR" baseline="0" dirty="0" smtClean="0"/>
              <a:t> des accords de coopération bilatéraux ont été développés avec tous nos voisins et notre propre défense aérienne est intégrée à celle de l’OTAN lorsque la menace est militaire (par exemple pour un ALRA russe, mais pas d’action de l’OTAN sur un aéronef civile).</a:t>
            </a:r>
          </a:p>
          <a:p>
            <a:pPr marL="0" indent="0">
              <a:buFontTx/>
              <a:buNone/>
              <a:defRPr/>
            </a:pPr>
            <a:endParaRPr lang="fr-FR" altLang="fr-FR" baseline="0" dirty="0" smtClean="0"/>
          </a:p>
          <a:p>
            <a:pPr marL="0" indent="0">
              <a:buFontTx/>
              <a:buNone/>
              <a:defRPr/>
            </a:pPr>
            <a:r>
              <a:rPr lang="fr-FR" altLang="fr-FR" baseline="0" dirty="0" smtClean="0"/>
              <a:t>Quelques chiffres pour 2021:</a:t>
            </a:r>
          </a:p>
          <a:p>
            <a:pPr marL="171450" indent="-171450">
              <a:buFontTx/>
              <a:buChar char="-"/>
              <a:defRPr/>
            </a:pPr>
            <a:r>
              <a:rPr lang="fr-FR" altLang="fr-FR" baseline="0" dirty="0" smtClean="0"/>
              <a:t>228 violations d’espaces aériens et 98 pertes de contact radio;</a:t>
            </a:r>
          </a:p>
          <a:p>
            <a:pPr marL="171450" indent="-171450">
              <a:buFontTx/>
              <a:buChar char="-"/>
              <a:defRPr/>
            </a:pPr>
            <a:r>
              <a:rPr lang="fr-FR" sz="1200" kern="1200" dirty="0" smtClean="0">
                <a:solidFill>
                  <a:schemeClr val="tx1"/>
                </a:solidFill>
                <a:effectLst/>
                <a:latin typeface="+mn-lt"/>
                <a:ea typeface="+mn-ea"/>
                <a:cs typeface="+mn-cs"/>
              </a:rPr>
              <a:t>170 situations anormales ayant entraîné l’intervention d’un avion de chasse ou d’un hélicoptère de l’AAE (décollage sur alerte ou changement de mission en vol);</a:t>
            </a:r>
          </a:p>
          <a:p>
            <a:pPr marL="171450" indent="-171450">
              <a:buFontTx/>
              <a:buChar char="-"/>
              <a:defRPr/>
            </a:pPr>
            <a:r>
              <a:rPr lang="fr-FR" sz="1200" kern="1200" dirty="0" smtClean="0">
                <a:solidFill>
                  <a:schemeClr val="tx1"/>
                </a:solidFill>
                <a:effectLst/>
                <a:latin typeface="+mn-lt"/>
                <a:ea typeface="+mn-ea"/>
                <a:cs typeface="+mn-cs"/>
              </a:rPr>
              <a:t>10 aéronefs secourus en vol;</a:t>
            </a:r>
          </a:p>
          <a:p>
            <a:pPr marL="171450" indent="-171450">
              <a:buFontTx/>
              <a:buChar char="-"/>
              <a:defRPr/>
            </a:pPr>
            <a:r>
              <a:rPr lang="fr-FR" sz="1200" kern="1200" dirty="0" smtClean="0">
                <a:solidFill>
                  <a:schemeClr val="tx1"/>
                </a:solidFill>
                <a:effectLst/>
                <a:latin typeface="+mn-lt"/>
                <a:ea typeface="+mn-ea"/>
                <a:cs typeface="+mn-cs"/>
              </a:rPr>
              <a:t>288 missions de surveillance de sites sensibles par les hélicoptères de la permanence opérationnelle;</a:t>
            </a:r>
          </a:p>
          <a:p>
            <a:pPr marL="171450" indent="-171450">
              <a:buFontTx/>
              <a:buChar char="-"/>
              <a:defRPr/>
            </a:pPr>
            <a:r>
              <a:rPr lang="fr-FR" altLang="fr-FR" sz="1200" kern="1200" baseline="0" dirty="0" smtClean="0">
                <a:solidFill>
                  <a:schemeClr val="tx1"/>
                </a:solidFill>
                <a:effectLst/>
                <a:latin typeface="+mn-lt"/>
                <a:ea typeface="+mn-ea"/>
                <a:cs typeface="+mn-cs"/>
              </a:rPr>
              <a:t>Concernant les missions SAR qui sont également déclenchées et clôturées par la HADA, 48 ont été réalisées avec un moyen aérien, 37 au-dessus de la terre et 11 au-dessus de la mer. 71 vies ont été sauvées.</a:t>
            </a:r>
            <a:endParaRPr lang="fr-FR" altLang="fr-FR" baseline="0" dirty="0" smtClean="0"/>
          </a:p>
          <a:p>
            <a:pPr marL="0" indent="0">
              <a:buFontTx/>
              <a:buNone/>
              <a:defRPr/>
            </a:pPr>
            <a:endParaRPr lang="fr-FR" altLang="fr-FR" baseline="0" dirty="0" smtClean="0"/>
          </a:p>
          <a:p>
            <a:pPr marL="0" indent="0">
              <a:buFontTx/>
              <a:buNone/>
              <a:defRPr/>
            </a:pPr>
            <a:r>
              <a:rPr lang="fr-FR" altLang="fr-FR" dirty="0" smtClean="0"/>
              <a:t>Enjeux:</a:t>
            </a:r>
          </a:p>
          <a:p>
            <a:pPr marL="171450" indent="-171450">
              <a:buFontTx/>
              <a:buChar char="-"/>
              <a:defRPr/>
            </a:pPr>
            <a:r>
              <a:rPr lang="fr-FR" altLang="fr-FR" dirty="0" smtClean="0"/>
              <a:t>Capacitaire</a:t>
            </a:r>
            <a:r>
              <a:rPr lang="fr-FR" altLang="fr-FR" baseline="0" dirty="0" smtClean="0"/>
              <a:t> avec la modernisation des réseaux radio et radar de l’AAE (programme SCOA5, dont intégrateur C2 ACCS) pour assurer une couverture efficace ;</a:t>
            </a:r>
          </a:p>
          <a:p>
            <a:pPr marL="171450" indent="-171450">
              <a:buFontTx/>
              <a:buChar char="-"/>
              <a:defRPr/>
            </a:pPr>
            <a:r>
              <a:rPr lang="fr-FR" altLang="fr-FR" dirty="0" smtClean="0"/>
              <a:t>Adaptation</a:t>
            </a:r>
            <a:r>
              <a:rPr lang="fr-FR" altLang="fr-FR" baseline="0" dirty="0" smtClean="0"/>
              <a:t> à l’ouverture d</a:t>
            </a:r>
            <a:r>
              <a:rPr lang="fr-FR" altLang="fr-FR" dirty="0" smtClean="0"/>
              <a:t>u ciel européen (important pour prépa OPS et OPS, </a:t>
            </a:r>
            <a:r>
              <a:rPr lang="fr-FR" altLang="fr-FR" dirty="0" err="1" smtClean="0"/>
              <a:t>antiabordage</a:t>
            </a:r>
            <a:r>
              <a:rPr lang="fr-FR" altLang="fr-FR" dirty="0" smtClean="0"/>
              <a:t> et vitesse d’inter): maintenir notre liberté d’action pour maintenir notre souveraineté en adaptant</a:t>
            </a:r>
            <a:r>
              <a:rPr lang="fr-FR" altLang="fr-FR" baseline="0" dirty="0" smtClean="0"/>
              <a:t> les procédures</a:t>
            </a:r>
            <a:r>
              <a:rPr lang="fr-FR" altLang="fr-FR" dirty="0" smtClean="0"/>
              <a:t>.</a:t>
            </a:r>
            <a:r>
              <a:rPr lang="fr-FR" sz="1200" kern="1200" dirty="0" smtClean="0">
                <a:solidFill>
                  <a:schemeClr val="tx1"/>
                </a:solidFill>
                <a:effectLst/>
                <a:latin typeface="+mn-lt"/>
                <a:ea typeface="+mn-ea"/>
                <a:cs typeface="+mn-cs"/>
              </a:rPr>
              <a:t/>
            </a:r>
            <a:br>
              <a:rPr lang="fr-FR" sz="1200" kern="1200" dirty="0" smtClean="0">
                <a:solidFill>
                  <a:schemeClr val="tx1"/>
                </a:solidFill>
                <a:effectLst/>
                <a:latin typeface="+mn-lt"/>
                <a:ea typeface="+mn-ea"/>
                <a:cs typeface="+mn-cs"/>
              </a:rPr>
            </a:br>
            <a:endParaRPr lang="fr-FR" altLang="fr-FR" sz="1200" kern="1200" dirty="0" smtClean="0">
              <a:solidFill>
                <a:schemeClr val="tx1"/>
              </a:solidFill>
              <a:effectLst/>
              <a:latin typeface="+mn-lt"/>
              <a:ea typeface="+mn-ea"/>
              <a:cs typeface="+mn-cs"/>
            </a:endParaRPr>
          </a:p>
        </p:txBody>
      </p:sp>
      <p:sp>
        <p:nvSpPr>
          <p:cNvPr id="286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08F55EB0-49B0-4C13-B0BA-F74810C8F151}" type="slidenum">
              <a:rPr lang="fr-FR" altLang="fr-FR" smtClean="0"/>
              <a:pPr/>
              <a:t>14</a:t>
            </a:fld>
            <a:endParaRPr lang="fr-FR" altLang="fr-FR" smtClean="0"/>
          </a:p>
        </p:txBody>
      </p:sp>
    </p:spTree>
    <p:extLst>
      <p:ext uri="{BB962C8B-B14F-4D97-AF65-F5344CB8AC3E}">
        <p14:creationId xmlns:p14="http://schemas.microsoft.com/office/powerpoint/2010/main" val="1822126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Lorsqu’un événement majeur nécessite un renforcement de la protection, un dispositif particulier de sûreté aérienne (DPSA) est mis en place. </a:t>
            </a:r>
          </a:p>
          <a:p>
            <a:endParaRPr lang="fr-FR" dirty="0" smtClean="0"/>
          </a:p>
          <a:p>
            <a:r>
              <a:rPr lang="fr-FR" dirty="0" smtClean="0"/>
              <a:t>Il s’articule généralement autour d’une zone d’interdiction temporaire, interdite à tout aéronef non autorisé, et une zone règlementée temporaire dont l’accès est contrôlé.</a:t>
            </a:r>
          </a:p>
          <a:p>
            <a:endParaRPr lang="fr-FR" dirty="0" smtClean="0"/>
          </a:p>
          <a:p>
            <a:r>
              <a:rPr lang="fr-FR" dirty="0" smtClean="0"/>
              <a:t>L’imperméabilité du dispositif est garanti par un déploiement de moyens de surveillance, E-3F et radar </a:t>
            </a:r>
            <a:r>
              <a:rPr lang="fr-FR" dirty="0" err="1" smtClean="0"/>
              <a:t>Giraffe</a:t>
            </a:r>
            <a:r>
              <a:rPr lang="fr-FR" dirty="0" smtClean="0"/>
              <a:t> notamment, occasionnellement des drones </a:t>
            </a:r>
            <a:r>
              <a:rPr lang="fr-FR" dirty="0" err="1" smtClean="0"/>
              <a:t>Reaper</a:t>
            </a:r>
            <a:r>
              <a:rPr lang="fr-FR" dirty="0" smtClean="0"/>
              <a:t>, de guets à vue et par un dispositif complet d’intercepteurs capables d’agir sur tout le spectre de menace : Rafale, PC21</a:t>
            </a:r>
            <a:r>
              <a:rPr lang="fr-FR" baseline="0" dirty="0" smtClean="0"/>
              <a:t> </a:t>
            </a:r>
            <a:r>
              <a:rPr lang="fr-FR" dirty="0" smtClean="0"/>
              <a:t>, Fennec, batteries</a:t>
            </a:r>
            <a:r>
              <a:rPr lang="fr-FR" baseline="0" dirty="0" smtClean="0"/>
              <a:t> de missiles sol/air, </a:t>
            </a:r>
            <a:r>
              <a:rPr lang="fr-FR" dirty="0" smtClean="0"/>
              <a:t>etc...</a:t>
            </a:r>
          </a:p>
          <a:p>
            <a:endParaRPr lang="fr-FR" dirty="0" smtClean="0"/>
          </a:p>
          <a:p>
            <a:r>
              <a:rPr lang="fr-FR" sz="1200" kern="1200" dirty="0" smtClean="0">
                <a:solidFill>
                  <a:schemeClr val="tx1"/>
                </a:solidFill>
                <a:effectLst/>
                <a:latin typeface="+mn-lt"/>
                <a:ea typeface="+mn-ea"/>
                <a:cs typeface="+mn-cs"/>
              </a:rPr>
              <a:t>Au sein même des DPSA, le CDAOA est également responsable de la lutte anti-drone (LAD) et notamment de la coordination du trafic aérien dans la très basse altitude, en lien avec les autorités civiles. En effet, pour faire face à cette menace grandissante, il est primordial de détecter et classifier rapidement tout objet volant pour identifier, dans la masse d’objets (FSI, média), un appareil potentiellement malveillant.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Cette LAD est un enjeu de taille pour 2024 et l’AAE continue de développer</a:t>
            </a:r>
            <a:r>
              <a:rPr lang="fr-FR" sz="1200" kern="1200" baseline="0" dirty="0" smtClean="0">
                <a:solidFill>
                  <a:schemeClr val="tx1"/>
                </a:solidFill>
                <a:effectLst/>
                <a:latin typeface="+mn-lt"/>
                <a:ea typeface="+mn-ea"/>
                <a:cs typeface="+mn-cs"/>
              </a:rPr>
              <a:t> ses capacités (acquisition 3</a:t>
            </a:r>
            <a:r>
              <a:rPr lang="fr-FR" sz="1200" kern="1200" baseline="30000" dirty="0" smtClean="0">
                <a:solidFill>
                  <a:schemeClr val="tx1"/>
                </a:solidFill>
                <a:effectLst/>
                <a:latin typeface="+mn-lt"/>
                <a:ea typeface="+mn-ea"/>
                <a:cs typeface="+mn-cs"/>
              </a:rPr>
              <a:t>ème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Bassalt</a:t>
            </a:r>
            <a:r>
              <a:rPr lang="fr-FR" sz="1200" kern="1200" baseline="0" dirty="0" smtClean="0">
                <a:solidFill>
                  <a:schemeClr val="tx1"/>
                </a:solidFill>
                <a:effectLst/>
                <a:latin typeface="+mn-lt"/>
                <a:ea typeface="+mn-ea"/>
                <a:cs typeface="+mn-cs"/>
              </a:rPr>
              <a:t>, détecteurs et intégrateur C2, brouilleurs, etc.).</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42D26B1-78D9-4CAA-8EA8-64D08953F522}" type="slidenum">
              <a:rPr lang="fr-FR" smtClean="0"/>
              <a:t>15</a:t>
            </a:fld>
            <a:endParaRPr lang="fr-FR"/>
          </a:p>
        </p:txBody>
      </p:sp>
    </p:spTree>
    <p:extLst>
      <p:ext uri="{BB962C8B-B14F-4D97-AF65-F5344CB8AC3E}">
        <p14:creationId xmlns:p14="http://schemas.microsoft.com/office/powerpoint/2010/main" val="1871179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42D26B1-78D9-4CAA-8EA8-64D08953F522}" type="slidenum">
              <a:rPr lang="fr-FR" smtClean="0"/>
              <a:t>16</a:t>
            </a:fld>
            <a:endParaRPr lang="fr-FR"/>
          </a:p>
        </p:txBody>
      </p:sp>
    </p:spTree>
    <p:extLst>
      <p:ext uri="{BB962C8B-B14F-4D97-AF65-F5344CB8AC3E}">
        <p14:creationId xmlns:p14="http://schemas.microsoft.com/office/powerpoint/2010/main" val="2650737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z="1200" i="1" kern="1200" dirty="0" smtClean="0">
                <a:solidFill>
                  <a:schemeClr val="tx1"/>
                </a:solidFill>
                <a:effectLst/>
                <a:latin typeface="+mn-lt"/>
                <a:ea typeface="+mn-ea"/>
                <a:cs typeface="+mn-cs"/>
              </a:rPr>
              <a:t>« Les opérations spatiales militaires regroupent l’ensemble des activités réalisées par le ministère des armées ou à son profit dans, depuis et vers l’espace pour garantir la disponibilité, le suivi, la sûreté et la sécurité des capacités et services spatiaux nationaux ou d’intérêt national et conserver ainsi notre liberté d’appréciation, d’accès et d’action dans ce milieu. »</a:t>
            </a:r>
            <a:r>
              <a:rPr lang="fr-FR" sz="1200" kern="1200" dirty="0" smtClean="0">
                <a:solidFill>
                  <a:schemeClr val="tx1"/>
                </a:solidFill>
                <a:effectLst/>
                <a:latin typeface="+mn-lt"/>
                <a:ea typeface="+mn-ea"/>
                <a:cs typeface="+mn-cs"/>
              </a:rPr>
              <a:t> - </a:t>
            </a:r>
            <a:r>
              <a:rPr lang="fr-FR" sz="1200" i="1" kern="1200" dirty="0" smtClean="0">
                <a:solidFill>
                  <a:schemeClr val="tx1"/>
                </a:solidFill>
                <a:effectLst/>
                <a:latin typeface="+mn-lt"/>
                <a:ea typeface="+mn-ea"/>
                <a:cs typeface="+mn-cs"/>
              </a:rPr>
              <a:t>Stratégie spatiale de défense </a:t>
            </a:r>
            <a:r>
              <a:rPr lang="fr-FR" sz="1200" kern="1200" dirty="0" smtClean="0">
                <a:solidFill>
                  <a:schemeClr val="tx1"/>
                </a:solidFill>
                <a:effectLst/>
                <a:latin typeface="+mn-lt"/>
                <a:ea typeface="+mn-ea"/>
                <a:cs typeface="+mn-cs"/>
              </a:rPr>
              <a:t>(juillet 2019)</a:t>
            </a:r>
            <a:endParaRPr lang="fr-FR" dirty="0" smtClean="0">
              <a:effectLst/>
            </a:endParaRPr>
          </a:p>
          <a:p>
            <a:r>
              <a:rPr lang="fr-FR" dirty="0" smtClean="0">
                <a:effectLst/>
              </a:rPr>
              <a:t> </a:t>
            </a:r>
          </a:p>
          <a:p>
            <a:r>
              <a:rPr lang="fr-FR" sz="1200" kern="1200" dirty="0" smtClean="0">
                <a:solidFill>
                  <a:schemeClr val="tx1"/>
                </a:solidFill>
                <a:effectLst/>
                <a:latin typeface="+mn-lt"/>
                <a:ea typeface="+mn-ea"/>
                <a:cs typeface="+mn-cs"/>
              </a:rPr>
              <a:t>Les opérations spatiales militaires (OSM) </a:t>
            </a:r>
            <a:r>
              <a:rPr lang="fr-FR" sz="1200" b="1" kern="1200" dirty="0" smtClean="0">
                <a:solidFill>
                  <a:schemeClr val="tx1"/>
                </a:solidFill>
                <a:effectLst/>
                <a:latin typeface="+mn-lt"/>
                <a:ea typeface="+mn-ea"/>
                <a:cs typeface="+mn-cs"/>
              </a:rPr>
              <a:t>consistent à opérer des capacités spatiales</a:t>
            </a:r>
            <a:r>
              <a:rPr lang="fr-FR" sz="1200" kern="1200" dirty="0" smtClean="0">
                <a:solidFill>
                  <a:schemeClr val="tx1"/>
                </a:solidFill>
                <a:effectLst/>
                <a:latin typeface="+mn-lt"/>
                <a:ea typeface="+mn-ea"/>
                <a:cs typeface="+mn-cs"/>
              </a:rPr>
              <a:t> en appui des autorités gouvernementales et des opérations militaires, concourant ainsi à leur efficacité. Elles recouvrent aussi les actions menées dans l’espace pour</a:t>
            </a:r>
            <a:r>
              <a:rPr lang="fr-FR" sz="1200" b="1" kern="1200" dirty="0" smtClean="0">
                <a:solidFill>
                  <a:schemeClr val="tx1"/>
                </a:solidFill>
                <a:effectLst/>
                <a:latin typeface="+mn-lt"/>
                <a:ea typeface="+mn-ea"/>
                <a:cs typeface="+mn-cs"/>
              </a:rPr>
              <a:t> protéger nos moyens et décourager toute agression</a:t>
            </a:r>
            <a:r>
              <a:rPr lang="fr-FR" sz="1200" kern="1200" dirty="0" smtClean="0">
                <a:solidFill>
                  <a:schemeClr val="tx1"/>
                </a:solidFill>
                <a:effectLst/>
                <a:latin typeface="+mn-lt"/>
                <a:ea typeface="+mn-ea"/>
                <a:cs typeface="+mn-cs"/>
              </a:rPr>
              <a:t>. Elles contribuent à la sécurité du territoire national, à la robustesse de notre économie et à la protection des populations.</a:t>
            </a:r>
            <a:endParaRPr lang="fr-FR" dirty="0" smtClean="0">
              <a:effectLst/>
            </a:endParaRPr>
          </a:p>
          <a:p>
            <a:r>
              <a:rPr lang="fr-FR" sz="1200" kern="1200" dirty="0" smtClean="0">
                <a:solidFill>
                  <a:schemeClr val="tx1"/>
                </a:solidFill>
                <a:effectLst/>
                <a:latin typeface="+mn-lt"/>
                <a:ea typeface="+mn-ea"/>
                <a:cs typeface="+mn-cs"/>
              </a:rPr>
              <a:t> </a:t>
            </a:r>
            <a:endParaRPr lang="fr-FR" dirty="0" smtClean="0">
              <a:effectLst/>
            </a:endParaRPr>
          </a:p>
          <a:p>
            <a:r>
              <a:rPr lang="fr-FR" sz="1200" kern="1200" dirty="0" smtClean="0">
                <a:solidFill>
                  <a:schemeClr val="tx1"/>
                </a:solidFill>
                <a:effectLst/>
                <a:latin typeface="+mn-lt"/>
                <a:ea typeface="+mn-ea"/>
                <a:cs typeface="+mn-cs"/>
              </a:rPr>
              <a:t>Depuis sa création, le Commandement de l'Espace (CDE) a développé son aptitude à mener des opérations spatiales militaires et à exercer le contrôle opérationnel des moyens qui lui sont alloués. Regroupant les unités spatiales des Armées au sein d’</a:t>
            </a:r>
            <a:r>
              <a:rPr lang="fr-FR" sz="1200" b="1" kern="1200" dirty="0" smtClean="0">
                <a:solidFill>
                  <a:schemeClr val="tx1"/>
                </a:solidFill>
                <a:effectLst/>
                <a:latin typeface="+mn-lt"/>
                <a:ea typeface="+mn-ea"/>
                <a:cs typeface="+mn-cs"/>
              </a:rPr>
              <a:t>une Brigade aérienne des opérations spatiales </a:t>
            </a:r>
            <a:r>
              <a:rPr lang="fr-FR" sz="1200" kern="1200" dirty="0" smtClean="0">
                <a:solidFill>
                  <a:schemeClr val="tx1"/>
                </a:solidFill>
                <a:effectLst/>
                <a:latin typeface="+mn-lt"/>
                <a:ea typeface="+mn-ea"/>
                <a:cs typeface="+mn-cs"/>
              </a:rPr>
              <a:t>(</a:t>
            </a:r>
            <a:r>
              <a:rPr lang="fr-FR" sz="1200" u="sng" kern="1200" dirty="0" smtClean="0">
                <a:solidFill>
                  <a:schemeClr val="tx1"/>
                </a:solidFill>
                <a:effectLst/>
                <a:latin typeface="+mn-lt"/>
                <a:ea typeface="+mn-ea"/>
                <a:cs typeface="+mn-cs"/>
                <a:hlinkClick r:id="rId3"/>
              </a:rPr>
              <a:t>BAOS</a:t>
            </a:r>
            <a:r>
              <a:rPr lang="fr-FR" sz="1200" kern="1200" dirty="0" smtClean="0">
                <a:solidFill>
                  <a:schemeClr val="tx1"/>
                </a:solidFill>
                <a:effectLst/>
                <a:latin typeface="+mn-lt"/>
                <a:ea typeface="+mn-ea"/>
                <a:cs typeface="+mn-cs"/>
              </a:rPr>
              <a:t>), le CDE remplit </a:t>
            </a:r>
            <a:r>
              <a:rPr lang="fr-FR" sz="1200" b="1" kern="1200" dirty="0" smtClean="0">
                <a:solidFill>
                  <a:schemeClr val="tx1"/>
                </a:solidFill>
                <a:effectLst/>
                <a:latin typeface="+mn-lt"/>
                <a:ea typeface="+mn-ea"/>
                <a:cs typeface="+mn-cs"/>
              </a:rPr>
              <a:t>les missions de soutien aux capacités spatiales nationale, d’appui spatial aux opérations, de connaissance de la situation spatiale et d’action dans l’espace.</a:t>
            </a:r>
            <a:endParaRPr lang="fr-FR" dirty="0" smtClean="0">
              <a:effectLst/>
            </a:endParaRPr>
          </a:p>
          <a:p>
            <a:r>
              <a:rPr lang="fr-FR" dirty="0" smtClean="0">
                <a:effectLst/>
              </a:rPr>
              <a:t> </a:t>
            </a:r>
          </a:p>
          <a:p>
            <a:r>
              <a:rPr lang="fr-FR" sz="1200" kern="1200" dirty="0" smtClean="0">
                <a:solidFill>
                  <a:schemeClr val="tx1"/>
                </a:solidFill>
                <a:effectLst/>
                <a:latin typeface="+mn-lt"/>
                <a:ea typeface="+mn-ea"/>
                <a:cs typeface="+mn-cs"/>
              </a:rPr>
              <a:t>Situé à Balard, </a:t>
            </a:r>
            <a:r>
              <a:rPr lang="fr-FR" sz="1200" b="1" kern="1200" dirty="0" smtClean="0">
                <a:solidFill>
                  <a:schemeClr val="tx1"/>
                </a:solidFill>
                <a:effectLst/>
                <a:latin typeface="+mn-lt"/>
                <a:ea typeface="+mn-ea"/>
                <a:cs typeface="+mn-cs"/>
              </a:rPr>
              <a:t>le Centre de Commandement et de Contrôle des opérations spatiales</a:t>
            </a:r>
            <a:r>
              <a:rPr lang="fr-FR" sz="1200" kern="1200" dirty="0" smtClean="0">
                <a:solidFill>
                  <a:schemeClr val="tx1"/>
                </a:solidFill>
                <a:effectLst/>
                <a:latin typeface="+mn-lt"/>
                <a:ea typeface="+mn-ea"/>
                <a:cs typeface="+mn-cs"/>
              </a:rPr>
              <a:t> (</a:t>
            </a:r>
            <a:r>
              <a:rPr lang="fr-FR" sz="1200" u="sng" kern="1200" dirty="0" smtClean="0">
                <a:solidFill>
                  <a:schemeClr val="tx1"/>
                </a:solidFill>
                <a:effectLst/>
                <a:latin typeface="+mn-lt"/>
                <a:ea typeface="+mn-ea"/>
                <a:cs typeface="+mn-cs"/>
                <a:hlinkClick r:id="rId4"/>
              </a:rPr>
              <a:t>C3OS</a:t>
            </a:r>
            <a:r>
              <a:rPr lang="fr-FR" sz="1200" kern="1200" dirty="0" smtClean="0">
                <a:solidFill>
                  <a:schemeClr val="tx1"/>
                </a:solidFill>
                <a:effectLst/>
                <a:latin typeface="+mn-lt"/>
                <a:ea typeface="+mn-ea"/>
                <a:cs typeface="+mn-cs"/>
              </a:rPr>
              <a:t>) est l’échelon de </a:t>
            </a:r>
            <a:r>
              <a:rPr lang="fr-FR" sz="1200" b="1" kern="1200" dirty="0" smtClean="0">
                <a:solidFill>
                  <a:schemeClr val="tx1"/>
                </a:solidFill>
                <a:effectLst/>
                <a:latin typeface="+mn-lt"/>
                <a:ea typeface="+mn-ea"/>
                <a:cs typeface="+mn-cs"/>
              </a:rPr>
              <a:t>commandement de niveau opératif </a:t>
            </a:r>
            <a:r>
              <a:rPr lang="fr-FR" sz="1200" kern="1200" dirty="0" smtClean="0">
                <a:solidFill>
                  <a:schemeClr val="tx1"/>
                </a:solidFill>
                <a:effectLst/>
                <a:latin typeface="+mn-lt"/>
                <a:ea typeface="+mn-ea"/>
                <a:cs typeface="+mn-cs"/>
              </a:rPr>
              <a:t>des opérations spatiales militaires. Il concourt à </a:t>
            </a:r>
            <a:r>
              <a:rPr lang="fr-FR" sz="1200" b="1" kern="1200" dirty="0" smtClean="0">
                <a:solidFill>
                  <a:schemeClr val="tx1"/>
                </a:solidFill>
                <a:effectLst/>
                <a:latin typeface="+mn-lt"/>
                <a:ea typeface="+mn-ea"/>
                <a:cs typeface="+mn-cs"/>
              </a:rPr>
              <a:t>la planification et la conduite des opérations spatiales</a:t>
            </a:r>
            <a:r>
              <a:rPr lang="fr-FR" sz="1200" kern="1200" dirty="0" smtClean="0">
                <a:solidFill>
                  <a:schemeClr val="tx1"/>
                </a:solidFill>
                <a:effectLst/>
                <a:latin typeface="+mn-lt"/>
                <a:ea typeface="+mn-ea"/>
                <a:cs typeface="+mn-cs"/>
              </a:rPr>
              <a:t>, principalement dans les domaines de la </a:t>
            </a:r>
            <a:r>
              <a:rPr lang="fr-FR" sz="1200" i="1" kern="1200" dirty="0" err="1" smtClean="0">
                <a:solidFill>
                  <a:schemeClr val="tx1"/>
                </a:solidFill>
                <a:effectLst/>
                <a:latin typeface="+mn-lt"/>
                <a:ea typeface="+mn-ea"/>
                <a:cs typeface="+mn-cs"/>
              </a:rPr>
              <a:t>Space</a:t>
            </a:r>
            <a:r>
              <a:rPr lang="fr-FR" sz="1200" i="1" kern="1200" dirty="0" smtClean="0">
                <a:solidFill>
                  <a:schemeClr val="tx1"/>
                </a:solidFill>
                <a:effectLst/>
                <a:latin typeface="+mn-lt"/>
                <a:ea typeface="+mn-ea"/>
                <a:cs typeface="+mn-cs"/>
              </a:rPr>
              <a:t> Domain </a:t>
            </a:r>
            <a:r>
              <a:rPr lang="fr-FR" sz="1200" i="1" kern="1200" dirty="0" err="1" smtClean="0">
                <a:solidFill>
                  <a:schemeClr val="tx1"/>
                </a:solidFill>
                <a:effectLst/>
                <a:latin typeface="+mn-lt"/>
                <a:ea typeface="+mn-ea"/>
                <a:cs typeface="+mn-cs"/>
              </a:rPr>
              <a:t>Awareness</a:t>
            </a:r>
            <a:r>
              <a:rPr lang="fr-FR" sz="1200" kern="1200" dirty="0" smtClean="0">
                <a:solidFill>
                  <a:schemeClr val="tx1"/>
                </a:solidFill>
                <a:effectLst/>
                <a:latin typeface="+mn-lt"/>
                <a:ea typeface="+mn-ea"/>
                <a:cs typeface="+mn-cs"/>
              </a:rPr>
              <a:t> (SDA) et de l’action dans l’espace, en relation avec le Centre National d'Études Spatiales (</a:t>
            </a:r>
            <a:r>
              <a:rPr lang="fr-FR" sz="1200" u="sng" kern="1200" dirty="0" smtClean="0">
                <a:solidFill>
                  <a:schemeClr val="tx1"/>
                </a:solidFill>
                <a:effectLst/>
                <a:latin typeface="+mn-lt"/>
                <a:ea typeface="+mn-ea"/>
                <a:cs typeface="+mn-cs"/>
                <a:hlinkClick r:id="rId5"/>
              </a:rPr>
              <a:t>CNES</a:t>
            </a:r>
            <a:r>
              <a:rPr lang="fr-FR" sz="1200" kern="1200" dirty="0" smtClean="0">
                <a:solidFill>
                  <a:schemeClr val="tx1"/>
                </a:solidFill>
                <a:effectLst/>
                <a:latin typeface="+mn-lt"/>
                <a:ea typeface="+mn-ea"/>
                <a:cs typeface="+mn-cs"/>
              </a:rPr>
              <a:t>), le Centre de Planification et de Conduite des Opérations (CPCO) ainsi que les unités tactiques, les opérateurs gouvernementaux et commerciaux et les alliés. Il exerce son </a:t>
            </a:r>
            <a:r>
              <a:rPr lang="fr-FR" sz="1200" b="1" kern="1200" dirty="0" smtClean="0">
                <a:solidFill>
                  <a:schemeClr val="tx1"/>
                </a:solidFill>
                <a:effectLst/>
                <a:latin typeface="+mn-lt"/>
                <a:ea typeface="+mn-ea"/>
                <a:cs typeface="+mn-cs"/>
              </a:rPr>
              <a:t>autorité fonctionnelle sur les unités spatiales tactiques</a:t>
            </a:r>
            <a:r>
              <a:rPr lang="fr-FR" sz="1200" kern="1200" dirty="0" smtClean="0">
                <a:solidFill>
                  <a:schemeClr val="tx1"/>
                </a:solidFill>
                <a:effectLst/>
                <a:latin typeface="+mn-lt"/>
                <a:ea typeface="+mn-ea"/>
                <a:cs typeface="+mn-cs"/>
              </a:rPr>
              <a:t> se situant à Creil (</a:t>
            </a:r>
            <a:r>
              <a:rPr lang="fr-FR" sz="1200" u="sng" kern="1200" dirty="0" smtClean="0">
                <a:solidFill>
                  <a:schemeClr val="tx1"/>
                </a:solidFill>
                <a:effectLst/>
                <a:latin typeface="+mn-lt"/>
                <a:ea typeface="+mn-ea"/>
                <a:cs typeface="+mn-cs"/>
                <a:hlinkClick r:id="rId6"/>
              </a:rPr>
              <a:t>CMOS</a:t>
            </a:r>
            <a:r>
              <a:rPr lang="fr-FR" sz="1200" kern="1200" dirty="0" smtClean="0">
                <a:solidFill>
                  <a:schemeClr val="tx1"/>
                </a:solidFill>
                <a:effectLst/>
                <a:latin typeface="+mn-lt"/>
                <a:ea typeface="+mn-ea"/>
                <a:cs typeface="+mn-cs"/>
              </a:rPr>
              <a:t>), Toulouse (harpon CDE au CNES) et Lyon-Mont-Verdun (</a:t>
            </a:r>
            <a:r>
              <a:rPr lang="fr-FR" sz="1200" u="sng" kern="1200" dirty="0" smtClean="0">
                <a:solidFill>
                  <a:schemeClr val="tx1"/>
                </a:solidFill>
                <a:effectLst/>
                <a:latin typeface="+mn-lt"/>
                <a:ea typeface="+mn-ea"/>
                <a:cs typeface="+mn-cs"/>
                <a:hlinkClick r:id="rId7"/>
              </a:rPr>
              <a:t>COSMOS</a:t>
            </a:r>
            <a:r>
              <a:rPr lang="fr-FR" sz="1200" kern="1200" dirty="0" smtClean="0">
                <a:solidFill>
                  <a:schemeClr val="tx1"/>
                </a:solidFill>
                <a:effectLst/>
                <a:latin typeface="+mn-lt"/>
                <a:ea typeface="+mn-ea"/>
                <a:cs typeface="+mn-cs"/>
              </a:rPr>
              <a:t>). Il dispose des moyens de communication sécurisés indispensable au dialogue opérationnel national, interministériel et international.</a:t>
            </a:r>
            <a:endParaRPr lang="fr-FR" dirty="0" smtClean="0">
              <a:effectLst/>
            </a:endParaRPr>
          </a:p>
          <a:p>
            <a:endParaRPr lang="fr-FR" altLang="fr-FR" dirty="0" smtClean="0"/>
          </a:p>
          <a:p>
            <a:r>
              <a:rPr lang="fr-FR" sz="1200" kern="1200" dirty="0" smtClean="0">
                <a:solidFill>
                  <a:schemeClr val="tx1"/>
                </a:solidFill>
                <a:effectLst/>
                <a:latin typeface="+mn-lt"/>
                <a:ea typeface="+mn-ea"/>
                <a:cs typeface="+mn-cs"/>
              </a:rPr>
              <a:t>Opérations spatiales militaires </a:t>
            </a:r>
            <a:r>
              <a:rPr lang="fr-FR" dirty="0" smtClean="0"/>
              <a:t/>
            </a:r>
            <a:br>
              <a:rPr lang="fr-FR" dirty="0" smtClean="0"/>
            </a:br>
            <a:r>
              <a:rPr lang="fr-FR" sz="1200" kern="1200" dirty="0" smtClean="0">
                <a:solidFill>
                  <a:schemeClr val="tx1"/>
                </a:solidFill>
                <a:effectLst/>
                <a:latin typeface="+mn-lt"/>
                <a:ea typeface="+mn-ea"/>
                <a:cs typeface="+mn-cs"/>
              </a:rPr>
              <a:t>3. Les opérations spatiales militaires (OSM) se divisent en quatre fonctions : </a:t>
            </a:r>
            <a:r>
              <a:rPr lang="fr-FR" dirty="0" smtClean="0"/>
              <a:t/>
            </a:r>
            <a:br>
              <a:rPr lang="fr-FR" dirty="0" smtClean="0"/>
            </a:br>
            <a:r>
              <a:rPr lang="fr-FR" sz="1200" kern="1200" dirty="0" smtClean="0">
                <a:solidFill>
                  <a:schemeClr val="tx1"/>
                </a:solidFill>
                <a:effectLst/>
                <a:latin typeface="+mn-lt"/>
                <a:ea typeface="+mn-ea"/>
                <a:cs typeface="+mn-cs"/>
              </a:rPr>
              <a:t>a. Le soutien aux capacités spatiales : activités consistant à déployer, mettre en œuvre et </a:t>
            </a:r>
            <a:r>
              <a:rPr lang="fr-FR" dirty="0" smtClean="0"/>
              <a:t/>
            </a:r>
            <a:br>
              <a:rPr lang="fr-FR" dirty="0" smtClean="0"/>
            </a:br>
            <a:r>
              <a:rPr lang="fr-FR" sz="1200" kern="1200" dirty="0" smtClean="0">
                <a:solidFill>
                  <a:schemeClr val="tx1"/>
                </a:solidFill>
                <a:effectLst/>
                <a:latin typeface="+mn-lt"/>
                <a:ea typeface="+mn-ea"/>
                <a:cs typeface="+mn-cs"/>
              </a:rPr>
              <a:t>assurer la disponibilité des capacités spatiales ; </a:t>
            </a:r>
            <a:r>
              <a:rPr lang="fr-FR" dirty="0" smtClean="0"/>
              <a:t/>
            </a:r>
            <a:br>
              <a:rPr lang="fr-FR" dirty="0" smtClean="0"/>
            </a:br>
            <a:r>
              <a:rPr lang="fr-FR" sz="1200" kern="1200" dirty="0" smtClean="0">
                <a:solidFill>
                  <a:schemeClr val="tx1"/>
                </a:solidFill>
                <a:effectLst/>
                <a:latin typeface="+mn-lt"/>
                <a:ea typeface="+mn-ea"/>
                <a:cs typeface="+mn-cs"/>
              </a:rPr>
              <a:t>b. La compréhension du milieu d’opération spatial ou SDA (</a:t>
            </a:r>
            <a:r>
              <a:rPr lang="fr-FR" sz="1200" kern="1200" dirty="0" err="1" smtClean="0">
                <a:solidFill>
                  <a:schemeClr val="tx1"/>
                </a:solidFill>
                <a:effectLst/>
                <a:latin typeface="+mn-lt"/>
                <a:ea typeface="+mn-ea"/>
                <a:cs typeface="+mn-cs"/>
              </a:rPr>
              <a:t>Space</a:t>
            </a:r>
            <a:r>
              <a:rPr lang="fr-FR" sz="1200" kern="1200" dirty="0" smtClean="0">
                <a:solidFill>
                  <a:schemeClr val="tx1"/>
                </a:solidFill>
                <a:effectLst/>
                <a:latin typeface="+mn-lt"/>
                <a:ea typeface="+mn-ea"/>
                <a:cs typeface="+mn-cs"/>
              </a:rPr>
              <a:t> Domain </a:t>
            </a:r>
            <a:r>
              <a:rPr lang="fr-FR" sz="1200" kern="1200" dirty="0" err="1" smtClean="0">
                <a:solidFill>
                  <a:schemeClr val="tx1"/>
                </a:solidFill>
                <a:effectLst/>
                <a:latin typeface="+mn-lt"/>
                <a:ea typeface="+mn-ea"/>
                <a:cs typeface="+mn-cs"/>
              </a:rPr>
              <a:t>Awareness</a:t>
            </a:r>
            <a:r>
              <a:rPr lang="fr-FR" sz="1200" kern="1200" dirty="0" smtClean="0">
                <a:solidFill>
                  <a:schemeClr val="tx1"/>
                </a:solidFill>
                <a:effectLst/>
                <a:latin typeface="+mn-lt"/>
                <a:ea typeface="+mn-ea"/>
                <a:cs typeface="+mn-cs"/>
              </a:rPr>
              <a:t>) : </a:t>
            </a:r>
            <a:r>
              <a:rPr lang="fr-FR" dirty="0" smtClean="0"/>
              <a:t/>
            </a:r>
            <a:br>
              <a:rPr lang="fr-FR" dirty="0" smtClean="0"/>
            </a:br>
            <a:r>
              <a:rPr lang="fr-FR" sz="1200" kern="1200" dirty="0" smtClean="0">
                <a:solidFill>
                  <a:schemeClr val="tx1"/>
                </a:solidFill>
                <a:effectLst/>
                <a:latin typeface="+mn-lt"/>
                <a:ea typeface="+mn-ea"/>
                <a:cs typeface="+mn-cs"/>
              </a:rPr>
              <a:t>élaboration et tenue de la situation de sûreté et de défense spatiale au profit des </a:t>
            </a:r>
            <a:r>
              <a:rPr lang="fr-FR" dirty="0" smtClean="0"/>
              <a:t/>
            </a:r>
            <a:br>
              <a:rPr lang="fr-FR" dirty="0" smtClean="0"/>
            </a:br>
            <a:r>
              <a:rPr lang="fr-FR" sz="1200" kern="1200" dirty="0" smtClean="0">
                <a:solidFill>
                  <a:schemeClr val="tx1"/>
                </a:solidFill>
                <a:effectLst/>
                <a:latin typeface="+mn-lt"/>
                <a:ea typeface="+mn-ea"/>
                <a:cs typeface="+mn-cs"/>
              </a:rPr>
              <a:t>autorités militaires et politiques ; </a:t>
            </a:r>
            <a:r>
              <a:rPr lang="fr-FR" dirty="0" smtClean="0"/>
              <a:t/>
            </a:r>
            <a:br>
              <a:rPr lang="fr-FR" dirty="0" smtClean="0"/>
            </a:br>
            <a:r>
              <a:rPr lang="fr-FR" sz="1200" kern="1200" dirty="0" smtClean="0">
                <a:solidFill>
                  <a:schemeClr val="tx1"/>
                </a:solidFill>
                <a:effectLst/>
                <a:latin typeface="+mn-lt"/>
                <a:ea typeface="+mn-ea"/>
                <a:cs typeface="+mn-cs"/>
              </a:rPr>
              <a:t>c. L’appui spatial aux opérations militaires : mise en œuvre et exploitation, au profit des </a:t>
            </a:r>
            <a:r>
              <a:rPr lang="fr-FR" dirty="0" smtClean="0"/>
              <a:t/>
            </a:r>
            <a:br>
              <a:rPr lang="fr-FR" dirty="0" smtClean="0"/>
            </a:br>
            <a:r>
              <a:rPr lang="fr-FR" sz="1200" kern="1200" dirty="0" smtClean="0">
                <a:solidFill>
                  <a:schemeClr val="tx1"/>
                </a:solidFill>
                <a:effectLst/>
                <a:latin typeface="+mn-lt"/>
                <a:ea typeface="+mn-ea"/>
                <a:cs typeface="+mn-cs"/>
              </a:rPr>
              <a:t>opérations militaires, des charges utiles d’observation de la terre, de renseignement, de </a:t>
            </a:r>
            <a:r>
              <a:rPr lang="fr-FR" dirty="0" smtClean="0"/>
              <a:t/>
            </a:r>
            <a:br>
              <a:rPr lang="fr-FR" dirty="0" smtClean="0"/>
            </a:br>
            <a:r>
              <a:rPr lang="fr-FR" sz="1200" kern="1200" dirty="0" smtClean="0">
                <a:solidFill>
                  <a:schemeClr val="tx1"/>
                </a:solidFill>
                <a:effectLst/>
                <a:latin typeface="+mn-lt"/>
                <a:ea typeface="+mn-ea"/>
                <a:cs typeface="+mn-cs"/>
              </a:rPr>
              <a:t>communication et de navigation, embarquées sur les plateformes spatiales ; </a:t>
            </a:r>
            <a:r>
              <a:rPr lang="fr-FR" dirty="0" smtClean="0"/>
              <a:t/>
            </a:r>
            <a:br>
              <a:rPr lang="fr-FR" dirty="0" smtClean="0"/>
            </a:br>
            <a:r>
              <a:rPr lang="fr-FR" sz="1200" kern="1200" dirty="0" smtClean="0">
                <a:solidFill>
                  <a:schemeClr val="tx1"/>
                </a:solidFill>
                <a:effectLst/>
                <a:latin typeface="+mn-lt"/>
                <a:ea typeface="+mn-ea"/>
                <a:cs typeface="+mn-cs"/>
              </a:rPr>
              <a:t>d. L’action militaire dans l’espace : ensemble de mesures ayant pour but de conserver, en </a:t>
            </a:r>
            <a:r>
              <a:rPr lang="fr-FR" dirty="0" smtClean="0"/>
              <a:t/>
            </a:r>
            <a:br>
              <a:rPr lang="fr-FR" dirty="0" smtClean="0"/>
            </a:br>
            <a:r>
              <a:rPr lang="fr-FR" sz="1200" kern="1200" dirty="0" smtClean="0">
                <a:solidFill>
                  <a:schemeClr val="tx1"/>
                </a:solidFill>
                <a:effectLst/>
                <a:latin typeface="+mn-lt"/>
                <a:ea typeface="+mn-ea"/>
                <a:cs typeface="+mn-cs"/>
              </a:rPr>
              <a:t>toutes circonstances, la liberté d’accès à l’espace et d’évolution dans ce milieu et à </a:t>
            </a:r>
            <a:r>
              <a:rPr lang="fr-FR" dirty="0" smtClean="0"/>
              <a:t/>
            </a:r>
            <a:br>
              <a:rPr lang="fr-FR" dirty="0" smtClean="0"/>
            </a:br>
            <a:r>
              <a:rPr lang="fr-FR" sz="1200" kern="1200" dirty="0" smtClean="0">
                <a:solidFill>
                  <a:schemeClr val="tx1"/>
                </a:solidFill>
                <a:effectLst/>
                <a:latin typeface="+mn-lt"/>
                <a:ea typeface="+mn-ea"/>
                <a:cs typeface="+mn-cs"/>
              </a:rPr>
              <a:t>décourager et mettre en échec tout acteur tiers.</a:t>
            </a:r>
          </a:p>
          <a:p>
            <a:endParaRPr lang="fr-FR" alt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Soutien aux capacités spatiales : activités consistant à déployer, mettre en œuvre et assurer </a:t>
            </a:r>
            <a:r>
              <a:rPr lang="fr-FR" dirty="0" smtClean="0"/>
              <a:t/>
            </a:r>
            <a:br>
              <a:rPr lang="fr-FR" dirty="0" smtClean="0"/>
            </a:br>
            <a:r>
              <a:rPr lang="fr-FR" sz="1200" kern="1200" dirty="0" smtClean="0">
                <a:solidFill>
                  <a:schemeClr val="tx1"/>
                </a:solidFill>
                <a:effectLst/>
                <a:latin typeface="+mn-lt"/>
                <a:ea typeface="+mn-ea"/>
                <a:cs typeface="+mn-cs"/>
              </a:rPr>
              <a:t>la disponibilité des capacités spatiales. </a:t>
            </a:r>
            <a:r>
              <a:rPr lang="fr-FR" dirty="0" smtClean="0"/>
              <a:t/>
            </a:r>
            <a:br>
              <a:rPr lang="fr-FR" dirty="0" smtClean="0"/>
            </a:br>
            <a:r>
              <a:rPr lang="fr-FR" sz="1200" kern="1200" dirty="0" smtClean="0">
                <a:solidFill>
                  <a:schemeClr val="tx1"/>
                </a:solidFill>
                <a:effectLst/>
                <a:latin typeface="+mn-lt"/>
                <a:ea typeface="+mn-ea"/>
                <a:cs typeface="+mn-cs"/>
              </a:rPr>
              <a:t>223. Cette fonction assure le déploiement, la mise en œuvre et la disponibilité des capacités spatiales. </a:t>
            </a:r>
            <a:r>
              <a:rPr lang="fr-FR" dirty="0" smtClean="0"/>
              <a:t/>
            </a:r>
            <a:br>
              <a:rPr lang="fr-FR" dirty="0" smtClean="0"/>
            </a:br>
            <a:r>
              <a:rPr lang="fr-FR" sz="1200" kern="1200" dirty="0" smtClean="0">
                <a:solidFill>
                  <a:schemeClr val="tx1"/>
                </a:solidFill>
                <a:effectLst/>
                <a:latin typeface="+mn-lt"/>
                <a:ea typeface="+mn-ea"/>
                <a:cs typeface="+mn-cs"/>
              </a:rPr>
              <a:t>Parmi les quatre fonctions des OSM, elle est celle dont le caractère dual est le plus prononcé. </a:t>
            </a:r>
            <a:r>
              <a:rPr lang="fr-FR" dirty="0" smtClean="0"/>
              <a:t/>
            </a:r>
            <a:br>
              <a:rPr lang="fr-FR" dirty="0" smtClean="0"/>
            </a:br>
            <a:r>
              <a:rPr lang="fr-FR" sz="1200" kern="1200" dirty="0" smtClean="0">
                <a:solidFill>
                  <a:schemeClr val="tx1"/>
                </a:solidFill>
                <a:effectLst/>
                <a:latin typeface="+mn-lt"/>
                <a:ea typeface="+mn-ea"/>
                <a:cs typeface="+mn-cs"/>
              </a:rPr>
              <a:t>Elle recouvre les opérations suivantes : </a:t>
            </a:r>
            <a:r>
              <a:rPr lang="fr-FR" dirty="0" smtClean="0"/>
              <a:t/>
            </a:r>
            <a:br>
              <a:rPr lang="fr-FR" dirty="0" smtClean="0"/>
            </a:br>
            <a:r>
              <a:rPr lang="fr-FR" sz="1200" kern="1200" dirty="0" smtClean="0">
                <a:solidFill>
                  <a:schemeClr val="tx1"/>
                </a:solidFill>
                <a:effectLst/>
                <a:latin typeface="+mn-lt"/>
                <a:ea typeface="+mn-ea"/>
                <a:cs typeface="+mn-cs"/>
              </a:rPr>
              <a:t>a. Mise en œuvre des pas de tir, aujourd’hui le Centre Spatial Guyanais (CSG) ; </a:t>
            </a:r>
            <a:r>
              <a:rPr lang="fr-FR" dirty="0" smtClean="0"/>
              <a:t/>
            </a:r>
            <a:br>
              <a:rPr lang="fr-FR" dirty="0" smtClean="0"/>
            </a:br>
            <a:r>
              <a:rPr lang="fr-FR" sz="1200" kern="1200" dirty="0" smtClean="0">
                <a:solidFill>
                  <a:schemeClr val="tx1"/>
                </a:solidFill>
                <a:effectLst/>
                <a:latin typeface="+mn-lt"/>
                <a:ea typeface="+mn-ea"/>
                <a:cs typeface="+mn-cs"/>
              </a:rPr>
              <a:t>b. Lancement et mise à poste ; </a:t>
            </a:r>
            <a:r>
              <a:rPr lang="fr-FR" dirty="0" smtClean="0"/>
              <a:t/>
            </a:r>
            <a:br>
              <a:rPr lang="fr-FR" dirty="0" smtClean="0"/>
            </a:br>
            <a:r>
              <a:rPr lang="fr-FR" sz="1200" kern="1200" dirty="0" smtClean="0">
                <a:solidFill>
                  <a:schemeClr val="tx1"/>
                </a:solidFill>
                <a:effectLst/>
                <a:latin typeface="+mn-lt"/>
                <a:ea typeface="+mn-ea"/>
                <a:cs typeface="+mn-cs"/>
              </a:rPr>
              <a:t>c. Maintien en service et maintien à poste des satellites ; </a:t>
            </a:r>
            <a:r>
              <a:rPr lang="fr-FR" dirty="0" smtClean="0"/>
              <a:t/>
            </a:r>
            <a:br>
              <a:rPr lang="fr-FR" dirty="0" smtClean="0"/>
            </a:br>
            <a:r>
              <a:rPr lang="fr-FR" sz="1200" kern="1200" dirty="0" smtClean="0">
                <a:solidFill>
                  <a:schemeClr val="tx1"/>
                </a:solidFill>
                <a:effectLst/>
                <a:latin typeface="+mn-lt"/>
                <a:ea typeface="+mn-ea"/>
                <a:cs typeface="+mn-cs"/>
              </a:rPr>
              <a:t>d. Reconstitution des capacités : opération consistant à restaurer, pallier ou remplacer une </a:t>
            </a:r>
            <a:r>
              <a:rPr lang="fr-FR" dirty="0" smtClean="0"/>
              <a:t/>
            </a:r>
            <a:br>
              <a:rPr lang="fr-FR" dirty="0" smtClean="0"/>
            </a:br>
            <a:r>
              <a:rPr lang="fr-FR" sz="1200" kern="1200" dirty="0" smtClean="0">
                <a:solidFill>
                  <a:schemeClr val="tx1"/>
                </a:solidFill>
                <a:effectLst/>
                <a:latin typeface="+mn-lt"/>
                <a:ea typeface="+mn-ea"/>
                <a:cs typeface="+mn-cs"/>
              </a:rPr>
              <a:t>capacité diminuée ou inopérante. </a:t>
            </a:r>
            <a:r>
              <a:rPr lang="fr-FR" dirty="0" smtClean="0"/>
              <a:t/>
            </a:r>
            <a:br>
              <a:rPr lang="fr-FR" dirty="0" smtClean="0"/>
            </a:br>
            <a:r>
              <a:rPr lang="fr-FR" sz="1200" kern="1200" dirty="0" smtClean="0">
                <a:solidFill>
                  <a:schemeClr val="tx1"/>
                </a:solidFill>
                <a:effectLst/>
                <a:latin typeface="+mn-lt"/>
                <a:ea typeface="+mn-ea"/>
                <a:cs typeface="+mn-cs"/>
              </a:rPr>
              <a:t>224. Á ce jour, le Ministère des Armées ne participe pas directement au lancement et à la mise à poste </a:t>
            </a:r>
            <a:r>
              <a:rPr lang="fr-FR" dirty="0" smtClean="0"/>
              <a:t/>
            </a:r>
            <a:br>
              <a:rPr lang="fr-FR" dirty="0" smtClean="0"/>
            </a:br>
            <a:r>
              <a:rPr lang="fr-FR" sz="1200" kern="1200" dirty="0" smtClean="0">
                <a:solidFill>
                  <a:schemeClr val="tx1"/>
                </a:solidFill>
                <a:effectLst/>
                <a:latin typeface="+mn-lt"/>
                <a:ea typeface="+mn-ea"/>
                <a:cs typeface="+mn-cs"/>
              </a:rPr>
              <a:t>des capacités. Il ne participe pas non plus à la reconstitution des capacités.</a:t>
            </a:r>
          </a:p>
          <a:p>
            <a:r>
              <a:rPr lang="fr-FR" sz="1200" kern="1200" dirty="0" smtClean="0">
                <a:solidFill>
                  <a:schemeClr val="tx1"/>
                </a:solidFill>
                <a:effectLst/>
                <a:latin typeface="+mn-lt"/>
                <a:ea typeface="+mn-ea"/>
                <a:cs typeface="+mn-cs"/>
              </a:rPr>
              <a:t>Mise en œuvre des pas de tir </a:t>
            </a:r>
            <a:r>
              <a:rPr lang="fr-FR" dirty="0" smtClean="0"/>
              <a:t/>
            </a:r>
            <a:br>
              <a:rPr lang="fr-FR" dirty="0" smtClean="0"/>
            </a:br>
            <a:r>
              <a:rPr lang="fr-FR" sz="1200" kern="1200" dirty="0" smtClean="0">
                <a:solidFill>
                  <a:schemeClr val="tx1"/>
                </a:solidFill>
                <a:effectLst/>
                <a:latin typeface="+mn-lt"/>
                <a:ea typeface="+mn-ea"/>
                <a:cs typeface="+mn-cs"/>
              </a:rPr>
              <a:t>225. Les armées sont directement concernées par les évolutions de la politique des lanceurs en </a:t>
            </a:r>
            <a:r>
              <a:rPr lang="fr-FR" dirty="0" smtClean="0"/>
              <a:t/>
            </a:r>
            <a:br>
              <a:rPr lang="fr-FR" dirty="0" smtClean="0"/>
            </a:br>
            <a:r>
              <a:rPr lang="fr-FR" sz="1200" kern="1200" dirty="0" smtClean="0">
                <a:solidFill>
                  <a:schemeClr val="tx1"/>
                </a:solidFill>
                <a:effectLst/>
                <a:latin typeface="+mn-lt"/>
                <a:ea typeface="+mn-ea"/>
                <a:cs typeface="+mn-cs"/>
              </a:rPr>
              <a:t>France et par l’avenir du CSG. Elles concourent au maintien de la capacité nationale de </a:t>
            </a:r>
            <a:r>
              <a:rPr lang="fr-FR" dirty="0" smtClean="0"/>
              <a:t/>
            </a:r>
            <a:br>
              <a:rPr lang="fr-FR" dirty="0" smtClean="0"/>
            </a:br>
            <a:r>
              <a:rPr lang="fr-FR" sz="1200" kern="1200" dirty="0" smtClean="0">
                <a:solidFill>
                  <a:schemeClr val="tx1"/>
                </a:solidFill>
                <a:effectLst/>
                <a:latin typeface="+mn-lt"/>
                <a:ea typeface="+mn-ea"/>
                <a:cs typeface="+mn-cs"/>
              </a:rPr>
              <a:t>lancement afin de s’assurer que les satellites utiles à ses missions soient mis en orbite dans les </a:t>
            </a:r>
            <a:r>
              <a:rPr lang="fr-FR" dirty="0" smtClean="0"/>
              <a:t/>
            </a:r>
            <a:br>
              <a:rPr lang="fr-FR" dirty="0" smtClean="0"/>
            </a:br>
            <a:r>
              <a:rPr lang="fr-FR" sz="1200" kern="1200" dirty="0" smtClean="0">
                <a:solidFill>
                  <a:schemeClr val="tx1"/>
                </a:solidFill>
                <a:effectLst/>
                <a:latin typeface="+mn-lt"/>
                <a:ea typeface="+mn-ea"/>
                <a:cs typeface="+mn-cs"/>
              </a:rPr>
              <a:t>délais attendus. </a:t>
            </a:r>
            <a:r>
              <a:rPr lang="fr-FR" dirty="0" smtClean="0"/>
              <a:t/>
            </a:r>
            <a:br>
              <a:rPr lang="fr-FR" dirty="0" smtClean="0"/>
            </a:br>
            <a:r>
              <a:rPr lang="fr-FR" sz="1200" kern="1200" dirty="0" smtClean="0">
                <a:solidFill>
                  <a:schemeClr val="tx1"/>
                </a:solidFill>
                <a:effectLst/>
                <a:latin typeface="+mn-lt"/>
                <a:ea typeface="+mn-ea"/>
                <a:cs typeface="+mn-cs"/>
              </a:rPr>
              <a:t>226. La préservation de la liberté d'accès à l'espace repose pour partie sur la protection du CSG. Celle-</a:t>
            </a:r>
            <a:r>
              <a:rPr lang="fr-FR" dirty="0" smtClean="0"/>
              <a:t/>
            </a:r>
            <a:br>
              <a:rPr lang="fr-FR" dirty="0" smtClean="0"/>
            </a:br>
            <a:r>
              <a:rPr lang="fr-FR" sz="1200" kern="1200" dirty="0" smtClean="0">
                <a:solidFill>
                  <a:schemeClr val="tx1"/>
                </a:solidFill>
                <a:effectLst/>
                <a:latin typeface="+mn-lt"/>
                <a:ea typeface="+mn-ea"/>
                <a:cs typeface="+mn-cs"/>
              </a:rPr>
              <a:t>ci relève du dispositif de sécurité des activités d’importance vitale (SAIV)26 piloté par le Secrétariat </a:t>
            </a:r>
            <a:r>
              <a:rPr lang="fr-FR" dirty="0" smtClean="0"/>
              <a:t/>
            </a:r>
            <a:br>
              <a:rPr lang="fr-FR" dirty="0" smtClean="0"/>
            </a:br>
            <a:r>
              <a:rPr lang="fr-FR" sz="1200" kern="1200" dirty="0" smtClean="0">
                <a:solidFill>
                  <a:schemeClr val="tx1"/>
                </a:solidFill>
                <a:effectLst/>
                <a:latin typeface="+mn-lt"/>
                <a:ea typeface="+mn-ea"/>
                <a:cs typeface="+mn-cs"/>
              </a:rPr>
              <a:t>général de la défense et de la sécurité nationale (SGDSN). Les armées apportent leur concours </a:t>
            </a:r>
            <a:r>
              <a:rPr lang="fr-FR" dirty="0" smtClean="0"/>
              <a:t/>
            </a:r>
            <a:br>
              <a:rPr lang="fr-FR" dirty="0" smtClean="0"/>
            </a:br>
            <a:r>
              <a:rPr lang="fr-FR" sz="1200" kern="1200" dirty="0" smtClean="0">
                <a:solidFill>
                  <a:schemeClr val="tx1"/>
                </a:solidFill>
                <a:effectLst/>
                <a:latin typeface="+mn-lt"/>
                <a:ea typeface="+mn-ea"/>
                <a:cs typeface="+mn-cs"/>
              </a:rPr>
              <a:t>à la protection du CSG au travers de dispositifs particuliers de circonstance dès lors que </a:t>
            </a:r>
            <a:r>
              <a:rPr lang="fr-FR" dirty="0" smtClean="0"/>
              <a:t/>
            </a:r>
            <a:br>
              <a:rPr lang="fr-FR" dirty="0" smtClean="0"/>
            </a:br>
            <a:r>
              <a:rPr lang="fr-FR" sz="1200" kern="1200" dirty="0" smtClean="0">
                <a:solidFill>
                  <a:schemeClr val="tx1"/>
                </a:solidFill>
                <a:effectLst/>
                <a:latin typeface="+mn-lt"/>
                <a:ea typeface="+mn-ea"/>
                <a:cs typeface="+mn-cs"/>
              </a:rPr>
              <a:t>l’opérateur d’importance vitale en formule la demande. </a:t>
            </a:r>
            <a:r>
              <a:rPr lang="fr-FR" dirty="0" smtClean="0"/>
              <a:t/>
            </a:r>
            <a:br>
              <a:rPr lang="fr-FR" dirty="0" smtClean="0"/>
            </a:br>
            <a:r>
              <a:rPr lang="fr-FR" sz="1200" kern="1200" dirty="0" smtClean="0">
                <a:solidFill>
                  <a:schemeClr val="tx1"/>
                </a:solidFill>
                <a:effectLst/>
                <a:latin typeface="+mn-lt"/>
                <a:ea typeface="+mn-ea"/>
                <a:cs typeface="+mn-cs"/>
              </a:rPr>
              <a:t>Maintien en service et maintien à poste des satellites </a:t>
            </a:r>
            <a:r>
              <a:rPr lang="fr-FR" dirty="0" smtClean="0"/>
              <a:t/>
            </a:r>
            <a:br>
              <a:rPr lang="fr-FR" dirty="0" smtClean="0"/>
            </a:br>
            <a:r>
              <a:rPr lang="fr-FR" sz="1200" kern="1200" dirty="0" smtClean="0">
                <a:solidFill>
                  <a:schemeClr val="tx1"/>
                </a:solidFill>
                <a:effectLst/>
                <a:latin typeface="+mn-lt"/>
                <a:ea typeface="+mn-ea"/>
                <a:cs typeface="+mn-cs"/>
              </a:rPr>
              <a:t>227. Les opérations de maintien à poste (i.e. sur l’orbite et la position spécifiées pour sa mission) sont </a:t>
            </a:r>
            <a:r>
              <a:rPr lang="fr-FR" dirty="0" smtClean="0"/>
              <a:t/>
            </a:r>
            <a:br>
              <a:rPr lang="fr-FR" dirty="0" smtClean="0"/>
            </a:br>
            <a:r>
              <a:rPr lang="fr-FR" sz="1200" kern="1200" dirty="0" smtClean="0">
                <a:solidFill>
                  <a:schemeClr val="tx1"/>
                </a:solidFill>
                <a:effectLst/>
                <a:latin typeface="+mn-lt"/>
                <a:ea typeface="+mn-ea"/>
                <a:cs typeface="+mn-cs"/>
              </a:rPr>
              <a:t>conduites actuellement par un prestataire (CNES ou opérateur privé) qui agit en tant qu’opérateur </a:t>
            </a:r>
            <a:r>
              <a:rPr lang="fr-FR" dirty="0" smtClean="0"/>
              <a:t/>
            </a:r>
            <a:br>
              <a:rPr lang="fr-FR" dirty="0" smtClean="0"/>
            </a:br>
            <a:r>
              <a:rPr lang="fr-FR" sz="1200" kern="1200" dirty="0" smtClean="0">
                <a:solidFill>
                  <a:schemeClr val="tx1"/>
                </a:solidFill>
                <a:effectLst/>
                <a:latin typeface="+mn-lt"/>
                <a:ea typeface="+mn-ea"/>
                <a:cs typeface="+mn-cs"/>
              </a:rPr>
              <a:t>spatial au profit du MINARM. </a:t>
            </a:r>
            <a:r>
              <a:rPr lang="fr-FR" dirty="0" smtClean="0"/>
              <a:t/>
            </a:r>
            <a:br>
              <a:rPr lang="fr-FR" dirty="0" smtClean="0"/>
            </a:br>
            <a:r>
              <a:rPr lang="fr-FR" sz="1200" kern="1200" dirty="0" smtClean="0">
                <a:solidFill>
                  <a:schemeClr val="tx1"/>
                </a:solidFill>
                <a:effectLst/>
                <a:latin typeface="+mn-lt"/>
                <a:ea typeface="+mn-ea"/>
                <a:cs typeface="+mn-cs"/>
              </a:rPr>
              <a:t>228. Elles consistent à maintenir les paramètres orbitaux, configurer et opérer les plateformes </a:t>
            </a:r>
            <a:r>
              <a:rPr lang="fr-FR" dirty="0" smtClean="0"/>
              <a:t/>
            </a:r>
            <a:br>
              <a:rPr lang="fr-FR" dirty="0" smtClean="0"/>
            </a:br>
            <a:r>
              <a:rPr lang="fr-FR" sz="1200" kern="1200" dirty="0" smtClean="0">
                <a:solidFill>
                  <a:schemeClr val="tx1"/>
                </a:solidFill>
                <a:effectLst/>
                <a:latin typeface="+mn-lt"/>
                <a:ea typeface="+mn-ea"/>
                <a:cs typeface="+mn-cs"/>
              </a:rPr>
              <a:t>spatiales pour leur sauvegarde ou au profit de ceux qui exercent le contrôle opérationnel des </a:t>
            </a:r>
            <a:r>
              <a:rPr lang="fr-FR" dirty="0" smtClean="0"/>
              <a:t/>
            </a:r>
            <a:br>
              <a:rPr lang="fr-FR" dirty="0" smtClean="0"/>
            </a:br>
            <a:r>
              <a:rPr lang="fr-FR" sz="1200" kern="1200" dirty="0" smtClean="0">
                <a:solidFill>
                  <a:schemeClr val="tx1"/>
                </a:solidFill>
                <a:effectLst/>
                <a:latin typeface="+mn-lt"/>
                <a:ea typeface="+mn-ea"/>
                <a:cs typeface="+mn-cs"/>
              </a:rPr>
              <a:t>charges utiles. </a:t>
            </a:r>
            <a:r>
              <a:rPr lang="fr-FR" dirty="0" smtClean="0"/>
              <a:t/>
            </a:r>
            <a:br>
              <a:rPr lang="fr-FR" dirty="0" smtClean="0"/>
            </a:br>
            <a:r>
              <a:rPr lang="fr-FR" sz="1200" kern="1200" dirty="0" smtClean="0">
                <a:solidFill>
                  <a:schemeClr val="tx1"/>
                </a:solidFill>
                <a:effectLst/>
                <a:latin typeface="+mn-lt"/>
                <a:ea typeface="+mn-ea"/>
                <a:cs typeface="+mn-cs"/>
              </a:rPr>
              <a:t>229. En fin de vie, les opérations de passivation et de désorbitation permettent de garantir la </a:t>
            </a:r>
            <a:r>
              <a:rPr lang="fr-FR" dirty="0" smtClean="0"/>
              <a:t/>
            </a:r>
            <a:br>
              <a:rPr lang="fr-FR" dirty="0" smtClean="0"/>
            </a:br>
            <a:r>
              <a:rPr lang="fr-FR" sz="1200" kern="1200" dirty="0" smtClean="0">
                <a:solidFill>
                  <a:schemeClr val="tx1"/>
                </a:solidFill>
                <a:effectLst/>
                <a:latin typeface="+mn-lt"/>
                <a:ea typeface="+mn-ea"/>
                <a:cs typeface="+mn-cs"/>
              </a:rPr>
              <a:t>conformité du retrait de service de l’objet spatial 27. </a:t>
            </a:r>
            <a:endParaRPr lang="fr-FR" altLang="fr-FR" dirty="0" smtClean="0"/>
          </a:p>
        </p:txBody>
      </p:sp>
      <p:sp>
        <p:nvSpPr>
          <p:cNvPr id="614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F8325DF0-9A38-49DB-B615-F436202CFC15}" type="slidenum">
              <a:rPr lang="fr-FR" altLang="fr-FR" smtClean="0"/>
              <a:pPr/>
              <a:t>17</a:t>
            </a:fld>
            <a:endParaRPr lang="fr-FR" altLang="fr-FR" smtClean="0"/>
          </a:p>
        </p:txBody>
      </p:sp>
    </p:spTree>
    <p:extLst>
      <p:ext uri="{BB962C8B-B14F-4D97-AF65-F5344CB8AC3E}">
        <p14:creationId xmlns:p14="http://schemas.microsoft.com/office/powerpoint/2010/main" val="1175018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not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altLang="fr-FR" dirty="0" smtClean="0"/>
              <a:t>Coalition sous lead US (intérêts FR, solidarité US et partenaires locaux, accès </a:t>
            </a:r>
            <a:r>
              <a:rPr lang="fr-FR" altLang="fr-FR" dirty="0" err="1" smtClean="0"/>
              <a:t>rens</a:t>
            </a:r>
            <a:r>
              <a:rPr lang="fr-FR" altLang="fr-FR" dirty="0" smtClean="0"/>
              <a:t> coalition). Interopérabilité</a:t>
            </a:r>
          </a:p>
          <a:p>
            <a:pPr>
              <a:defRPr/>
            </a:pPr>
            <a:endParaRPr lang="fr-FR" altLang="fr-FR" dirty="0" smtClean="0"/>
          </a:p>
          <a:p>
            <a:pPr>
              <a:defRPr/>
            </a:pPr>
            <a:r>
              <a:rPr lang="fr-FR" altLang="fr-FR" dirty="0" smtClean="0"/>
              <a:t>Intérêt de la BAP: </a:t>
            </a:r>
          </a:p>
          <a:p>
            <a:pPr marL="171450" indent="-171450">
              <a:buFontTx/>
              <a:buChar char="-"/>
              <a:defRPr/>
            </a:pPr>
            <a:r>
              <a:rPr lang="fr-FR" altLang="fr-FR" dirty="0" smtClean="0"/>
              <a:t>proche du théâtre (réactivité et limitation des élongations qui usent le potentiel)</a:t>
            </a:r>
          </a:p>
          <a:p>
            <a:pPr marL="171450" indent="-171450">
              <a:buFontTx/>
              <a:buChar char="-"/>
              <a:defRPr/>
            </a:pPr>
            <a:r>
              <a:rPr lang="fr-FR" altLang="fr-FR" dirty="0" smtClean="0"/>
              <a:t>En relative sécurité (PRODEF soutenable)</a:t>
            </a:r>
          </a:p>
          <a:p>
            <a:pPr marL="171450" indent="-171450">
              <a:buFontTx/>
              <a:buChar char="-"/>
              <a:defRPr/>
            </a:pPr>
            <a:r>
              <a:rPr lang="fr-FR" altLang="fr-FR" dirty="0" smtClean="0"/>
              <a:t>Rayonnement régional (Irak/Syrie, MEDOR)</a:t>
            </a:r>
          </a:p>
          <a:p>
            <a:pPr marL="171450" indent="-171450">
              <a:buFontTx/>
              <a:buChar char="-"/>
              <a:defRPr/>
            </a:pPr>
            <a:r>
              <a:rPr lang="fr-FR" altLang="fr-FR" dirty="0" smtClean="0"/>
              <a:t>Outil OPS et de coopération</a:t>
            </a:r>
          </a:p>
        </p:txBody>
      </p:sp>
      <p:sp>
        <p:nvSpPr>
          <p:cNvPr id="368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22867561-D01E-4F1F-8EA0-E30C74135494}" type="slidenum">
              <a:rPr lang="fr-FR" altLang="fr-FR" smtClean="0"/>
              <a:pPr/>
              <a:t>21</a:t>
            </a:fld>
            <a:endParaRPr lang="fr-FR" altLang="fr-FR" smtClean="0"/>
          </a:p>
        </p:txBody>
      </p:sp>
    </p:spTree>
    <p:extLst>
      <p:ext uri="{BB962C8B-B14F-4D97-AF65-F5344CB8AC3E}">
        <p14:creationId xmlns:p14="http://schemas.microsoft.com/office/powerpoint/2010/main" val="104582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Ce qu’est l’AAE</a:t>
            </a:r>
          </a:p>
          <a:p>
            <a:r>
              <a:rPr lang="fr-FR" altLang="fr-FR" smtClean="0"/>
              <a:t>Ce qu’elle fait (idées force et enjeux)</a:t>
            </a:r>
          </a:p>
          <a:p>
            <a:r>
              <a:rPr lang="fr-FR" altLang="fr-FR" smtClean="0"/>
              <a:t>Illustration par les opérations</a:t>
            </a:r>
          </a:p>
        </p:txBody>
      </p:sp>
      <p:sp>
        <p:nvSpPr>
          <p:cNvPr id="471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9D15391A-3A74-4CCB-B4CD-CFCA31C74A12}" type="slidenum">
              <a:rPr lang="fr-FR" altLang="fr-FR" smtClean="0"/>
              <a:pPr/>
              <a:t>28</a:t>
            </a:fld>
            <a:endParaRPr lang="fr-FR" altLang="fr-FR" smtClean="0"/>
          </a:p>
        </p:txBody>
      </p:sp>
    </p:spTree>
    <p:extLst>
      <p:ext uri="{BB962C8B-B14F-4D97-AF65-F5344CB8AC3E}">
        <p14:creationId xmlns:p14="http://schemas.microsoft.com/office/powerpoint/2010/main" val="392129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Avant qu’on vous présente les missions principales de l’AAE et les enjeux futurs, il me semble important</a:t>
            </a:r>
            <a:r>
              <a:rPr lang="fr-FR" baseline="0" dirty="0" smtClean="0"/>
              <a:t> de s’arrêter un instant sur les fondamentaux de la puissance aérospatiale. C’est indispensable pour comprendre le mode de pensée d’un aviateur, nos modes d’actions, notre organisation, et les grands principes qui sous tendent notre concept d’emploi. Bref: ce que nous sommes!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L’armée de l’air: à quoi ca sert: c’est l’objet de la présentation de ca matin. L’armée de terre possède des hélico au sein de l’ALAT, et la marine, j’en suis sur, vous parlera des marins du ciel. Vous l’avez compris, notre propos ce cantonnera à l’armée de l’air et de l’espace.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Si je devais résumer en une phrase le </a:t>
            </a:r>
            <a:r>
              <a:rPr lang="fr-FR" baseline="0" dirty="0" err="1" smtClean="0"/>
              <a:t>role</a:t>
            </a:r>
            <a:r>
              <a:rPr lang="fr-FR" baseline="0" dirty="0" smtClean="0"/>
              <a:t> de l’AAE, définir en quelque sorte (et définir c’est limiter disait Oscar Wilde): je dirais que notre job, c’est d’exploiter à notre avantage les atouts de la 3D. Et, par conséquent, </a:t>
            </a:r>
            <a:r>
              <a:rPr lang="fr-FR" baseline="0" dirty="0" err="1" smtClean="0"/>
              <a:t>empécher</a:t>
            </a:r>
            <a:r>
              <a:rPr lang="fr-FR" baseline="0" dirty="0" smtClean="0"/>
              <a:t> nos adversaires, d’</a:t>
            </a:r>
            <a:r>
              <a:rPr lang="fr-FR" baseline="0" dirty="0" err="1" smtClean="0"/>
              <a:t>expoiter</a:t>
            </a:r>
            <a:r>
              <a:rPr lang="fr-FR" baseline="0" dirty="0" smtClean="0"/>
              <a:t> à leur avantage, les atouts de la 3D.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42D26B1-78D9-4CAA-8EA8-64D08953F522}" type="slidenum">
              <a:rPr lang="fr-FR" smtClean="0"/>
              <a:pPr/>
              <a:t>2</a:t>
            </a:fld>
            <a:endParaRPr lang="fr-FR"/>
          </a:p>
        </p:txBody>
      </p:sp>
    </p:spTree>
    <p:extLst>
      <p:ext uri="{BB962C8B-B14F-4D97-AF65-F5344CB8AC3E}">
        <p14:creationId xmlns:p14="http://schemas.microsoft.com/office/powerpoint/2010/main" val="2653270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Matériels aériens variés, et en évolution.</a:t>
            </a:r>
          </a:p>
        </p:txBody>
      </p:sp>
      <p:sp>
        <p:nvSpPr>
          <p:cNvPr id="204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0955E113-10B9-4A91-A0F5-AA9F66B666C2}" type="slidenum">
              <a:rPr lang="fr-FR" altLang="fr-FR" smtClean="0"/>
              <a:pPr/>
              <a:t>31</a:t>
            </a:fld>
            <a:endParaRPr lang="fr-FR" altLang="fr-FR" smtClean="0"/>
          </a:p>
        </p:txBody>
      </p:sp>
    </p:spTree>
    <p:extLst>
      <p:ext uri="{BB962C8B-B14F-4D97-AF65-F5344CB8AC3E}">
        <p14:creationId xmlns:p14="http://schemas.microsoft.com/office/powerpoint/2010/main" val="297598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not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fr-FR" altLang="fr-FR" dirty="0" smtClean="0"/>
              <a:t>Rafale: -24 vendus d’occasion (presque un quart de la flotte avec </a:t>
            </a:r>
            <a:r>
              <a:rPr lang="fr-FR" altLang="fr-FR" dirty="0" err="1" smtClean="0"/>
              <a:t>missionnels</a:t>
            </a:r>
            <a:r>
              <a:rPr lang="fr-FR" altLang="fr-FR" dirty="0" smtClean="0"/>
              <a:t> adaptés)</a:t>
            </a:r>
          </a:p>
          <a:p>
            <a:pPr eaLnBrk="1" hangingPunct="1">
              <a:spcBef>
                <a:spcPct val="0"/>
              </a:spcBef>
              <a:defRPr/>
            </a:pPr>
            <a:r>
              <a:rPr lang="fr-FR" altLang="fr-FR" dirty="0" smtClean="0"/>
              <a:t>Retrait </a:t>
            </a:r>
            <a:r>
              <a:rPr lang="fr-FR" altLang="fr-FR" dirty="0" err="1" smtClean="0"/>
              <a:t>Transall</a:t>
            </a:r>
            <a:r>
              <a:rPr lang="fr-FR" altLang="fr-FR" dirty="0" smtClean="0"/>
              <a:t> (dont Gabriel, études pour compenser la RC). Creux capacité de transport tactique jusqu’à 2025 (même si A400M objectivement porteur d’espoirs)</a:t>
            </a:r>
          </a:p>
          <a:p>
            <a:pPr eaLnBrk="1" hangingPunct="1">
              <a:spcBef>
                <a:spcPct val="0"/>
              </a:spcBef>
              <a:defRPr/>
            </a:pPr>
            <a:r>
              <a:rPr lang="fr-FR" altLang="fr-FR" dirty="0" smtClean="0"/>
              <a:t>Transition C135-MRTT</a:t>
            </a:r>
          </a:p>
          <a:p>
            <a:pPr eaLnBrk="1" hangingPunct="1">
              <a:spcBef>
                <a:spcPct val="0"/>
              </a:spcBef>
              <a:defRPr/>
            </a:pPr>
            <a:r>
              <a:rPr lang="fr-FR" altLang="fr-FR" dirty="0" smtClean="0"/>
              <a:t>Retrait progressif Alpha-jet (reprise missions école par PC21)</a:t>
            </a:r>
          </a:p>
          <a:p>
            <a:pPr eaLnBrk="1" hangingPunct="1">
              <a:spcBef>
                <a:spcPct val="0"/>
              </a:spcBef>
              <a:defRPr/>
            </a:pPr>
            <a:endParaRPr lang="fr-FR" altLang="fr-FR" dirty="0" smtClean="0"/>
          </a:p>
          <a:p>
            <a:pPr eaLnBrk="1" hangingPunct="1">
              <a:spcBef>
                <a:spcPct val="0"/>
              </a:spcBef>
              <a:defRPr/>
            </a:pPr>
            <a:r>
              <a:rPr lang="fr-FR" altLang="fr-FR" dirty="0" smtClean="0"/>
              <a:t>Nouveaux matériels sont des multiplicateurs de force:</a:t>
            </a:r>
          </a:p>
          <a:p>
            <a:pPr marL="171450" indent="-171450" eaLnBrk="1" hangingPunct="1">
              <a:spcBef>
                <a:spcPct val="0"/>
              </a:spcBef>
              <a:buFontTx/>
              <a:buChar char="-"/>
              <a:defRPr/>
            </a:pPr>
            <a:r>
              <a:rPr lang="fr-FR" altLang="fr-FR" dirty="0" smtClean="0"/>
              <a:t>Capacités Raf (capteurs, armement, connectivité et polyvalence), essentielles dans milieux contestés;</a:t>
            </a:r>
          </a:p>
          <a:p>
            <a:pPr marL="171450" indent="-171450" eaLnBrk="1" hangingPunct="1">
              <a:spcBef>
                <a:spcPct val="0"/>
              </a:spcBef>
              <a:buFontTx/>
              <a:buChar char="-"/>
              <a:defRPr/>
            </a:pPr>
            <a:r>
              <a:rPr lang="fr-FR" altLang="fr-FR" dirty="0" smtClean="0"/>
              <a:t>MRTT ravitailleur, transport stratégique et C2 (relai ou centre, grâce à ses moyens de communication);</a:t>
            </a:r>
          </a:p>
          <a:p>
            <a:pPr marL="171450" indent="-171450" eaLnBrk="1" hangingPunct="1">
              <a:spcBef>
                <a:spcPct val="0"/>
              </a:spcBef>
              <a:buFontTx/>
              <a:buChar char="-"/>
              <a:defRPr/>
            </a:pPr>
            <a:r>
              <a:rPr lang="fr-FR" altLang="fr-FR" dirty="0" smtClean="0"/>
              <a:t>A400M sur segments stratégique et tactique (largage en Afrique de parachutistes embarqués en métropole), à terme ravitailleur (GER le font déjà);</a:t>
            </a:r>
          </a:p>
          <a:p>
            <a:pPr marL="171450" indent="-171450" eaLnBrk="1" hangingPunct="1">
              <a:spcBef>
                <a:spcPct val="0"/>
              </a:spcBef>
              <a:buFontTx/>
              <a:buChar char="-"/>
              <a:defRPr/>
            </a:pPr>
            <a:r>
              <a:rPr lang="fr-FR" altLang="fr-FR" dirty="0" err="1" smtClean="0"/>
              <a:t>Reaper</a:t>
            </a:r>
            <a:r>
              <a:rPr lang="fr-FR" altLang="fr-FR" dirty="0" smtClean="0"/>
              <a:t>: endurance et précision, complémentarité des capteurs;</a:t>
            </a:r>
          </a:p>
          <a:p>
            <a:pPr marL="171450" indent="-171450" eaLnBrk="1" hangingPunct="1">
              <a:spcBef>
                <a:spcPct val="0"/>
              </a:spcBef>
              <a:buFontTx/>
              <a:buChar char="-"/>
              <a:defRPr/>
            </a:pPr>
            <a:r>
              <a:rPr lang="fr-FR" altLang="fr-FR" dirty="0" smtClean="0"/>
              <a:t>PC21 et modernisation radicale de la formation: gain de temps et de qualité essentiels pour remontée en puissance des forces.</a:t>
            </a:r>
          </a:p>
          <a:p>
            <a:pPr eaLnBrk="1" hangingPunct="1">
              <a:spcBef>
                <a:spcPct val="0"/>
              </a:spcBef>
              <a:defRPr/>
            </a:pPr>
            <a:endParaRPr lang="fr-FR" altLang="fr-FR" dirty="0" smtClean="0"/>
          </a:p>
          <a:p>
            <a:pPr eaLnBrk="1" hangingPunct="1">
              <a:spcBef>
                <a:spcPct val="0"/>
              </a:spcBef>
              <a:defRPr/>
            </a:pPr>
            <a:r>
              <a:rPr lang="fr-FR" altLang="fr-FR" dirty="0" err="1" smtClean="0"/>
              <a:t>Dézoom</a:t>
            </a:r>
            <a:r>
              <a:rPr lang="fr-FR" altLang="fr-FR" dirty="0" smtClean="0"/>
              <a:t>: pour chasse, retrait de service </a:t>
            </a:r>
            <a:r>
              <a:rPr lang="fr-FR" altLang="fr-FR" dirty="0" err="1" smtClean="0"/>
              <a:t>Jag</a:t>
            </a:r>
            <a:r>
              <a:rPr lang="fr-FR" altLang="fr-FR" dirty="0" smtClean="0"/>
              <a:t> en 2004, MF1 2014, M2000C en 2022, M2000-5 2027-2028 (susceptible d’évolutions), M2000D au mieux 2035 (difficile à dire, </a:t>
            </a:r>
            <a:r>
              <a:rPr lang="fr-FR" altLang="fr-FR" dirty="0" err="1" smtClean="0"/>
              <a:t>réno</a:t>
            </a:r>
            <a:r>
              <a:rPr lang="fr-FR" altLang="fr-FR" dirty="0" smtClean="0"/>
              <a:t> </a:t>
            </a:r>
            <a:r>
              <a:rPr lang="fr-FR" altLang="fr-FR" dirty="0" err="1" smtClean="0"/>
              <a:t>mi-vie</a:t>
            </a:r>
            <a:r>
              <a:rPr lang="fr-FR" altLang="fr-FR" dirty="0" smtClean="0"/>
              <a:t> en cours)</a:t>
            </a:r>
          </a:p>
          <a:p>
            <a:pPr eaLnBrk="1" hangingPunct="1">
              <a:spcBef>
                <a:spcPct val="0"/>
              </a:spcBef>
              <a:defRPr/>
            </a:pPr>
            <a:r>
              <a:rPr lang="fr-FR" altLang="fr-FR" dirty="0" smtClean="0"/>
              <a:t>Format chasse à consolider pour continuer à remplir les contrats OPS. Format minimal prévu par ambition Opérationnelle 2030 à 185 Rafale qui ne sera pas atteint avec </a:t>
            </a:r>
            <a:r>
              <a:rPr lang="fr-FR" altLang="fr-FR" dirty="0" err="1" smtClean="0"/>
              <a:t>traj</a:t>
            </a:r>
            <a:r>
              <a:rPr lang="fr-FR" altLang="fr-FR" dirty="0" smtClean="0"/>
              <a:t> LPM avant 2035.</a:t>
            </a:r>
          </a:p>
          <a:p>
            <a:pPr eaLnBrk="1" hangingPunct="1">
              <a:spcBef>
                <a:spcPct val="0"/>
              </a:spcBef>
              <a:defRPr/>
            </a:pPr>
            <a:r>
              <a:rPr lang="fr-FR" altLang="fr-FR" dirty="0" smtClean="0"/>
              <a:t>Apport M2000 limité dans le temps (-40 avions de DA entre 2022 et 2029), problématique PPS</a:t>
            </a:r>
          </a:p>
          <a:p>
            <a:pPr eaLnBrk="1" hangingPunct="1">
              <a:spcBef>
                <a:spcPct val="0"/>
              </a:spcBef>
              <a:defRPr/>
            </a:pPr>
            <a:r>
              <a:rPr lang="fr-FR" altLang="fr-FR" dirty="0" smtClean="0"/>
              <a:t>Question de la mutualisation des contrats OPS (</a:t>
            </a:r>
            <a:r>
              <a:rPr lang="fr-FR" altLang="fr-FR" dirty="0" err="1" smtClean="0"/>
              <a:t>diss</a:t>
            </a:r>
            <a:r>
              <a:rPr lang="fr-FR" altLang="fr-FR" dirty="0" smtClean="0"/>
              <a:t>, PPS, intervention) qui ne tient plus dans nouveau contexte stratégique et amène à redéfinir les objectifs de format (Raf, MRTT, MAMBA, polyvalence vs masse et prise en compte de l’attrition).</a:t>
            </a:r>
          </a:p>
          <a:p>
            <a:pPr eaLnBrk="1" hangingPunct="1">
              <a:spcBef>
                <a:spcPct val="0"/>
              </a:spcBef>
              <a:defRPr/>
            </a:pPr>
            <a:endParaRPr lang="fr-FR" altLang="fr-FR" dirty="0" smtClean="0"/>
          </a:p>
          <a:p>
            <a:pPr eaLnBrk="1" hangingPunct="1">
              <a:spcBef>
                <a:spcPct val="0"/>
              </a:spcBef>
              <a:defRPr/>
            </a:pPr>
            <a:r>
              <a:rPr lang="fr-FR" altLang="fr-FR" dirty="0" smtClean="0"/>
              <a:t>Nécessité de rester à la pointe de la modernisation pour rester en mesure de gagner la supériorité aérienne demain (contestée, surface et temps limités):</a:t>
            </a:r>
          </a:p>
          <a:p>
            <a:pPr eaLnBrk="1" hangingPunct="1">
              <a:spcBef>
                <a:spcPct val="0"/>
              </a:spcBef>
              <a:defRPr/>
            </a:pPr>
            <a:r>
              <a:rPr lang="fr-FR" altLang="fr-FR" dirty="0" smtClean="0"/>
              <a:t>- SCAF en 2040, en mesure de réaliser l’élaboration et le partage de la situation opérationnelle, combat collaboratif, intégration dans engagements multi-milieux et multi-domaines)</a:t>
            </a:r>
          </a:p>
        </p:txBody>
      </p:sp>
      <p:sp>
        <p:nvSpPr>
          <p:cNvPr id="225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0D6729DA-E49B-45AB-8239-D396F2A8CCA6}" type="slidenum">
              <a:rPr lang="fr-FR" altLang="fr-FR" smtClean="0"/>
              <a:pPr/>
              <a:t>32</a:t>
            </a:fld>
            <a:endParaRPr lang="fr-FR" altLang="fr-FR" smtClean="0"/>
          </a:p>
        </p:txBody>
      </p:sp>
    </p:spTree>
    <p:extLst>
      <p:ext uri="{BB962C8B-B14F-4D97-AF65-F5344CB8AC3E}">
        <p14:creationId xmlns:p14="http://schemas.microsoft.com/office/powerpoint/2010/main" val="1884829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L’EMAAE définit les politiques et assure la supervision</a:t>
            </a:r>
          </a:p>
          <a:p>
            <a:r>
              <a:rPr lang="fr-FR" altLang="fr-FR" smtClean="0"/>
              <a:t>Les Grands commandements ou les Brigades qui animent les processus</a:t>
            </a:r>
          </a:p>
          <a:p>
            <a:r>
              <a:rPr lang="fr-FR" altLang="fr-FR" smtClean="0"/>
              <a:t>Les Bases et les unités sont dans la mise en œuvre </a:t>
            </a:r>
          </a:p>
          <a:p>
            <a:endParaRPr lang="fr-FR" altLang="fr-FR" smtClean="0"/>
          </a:p>
          <a:p>
            <a:r>
              <a:rPr lang="fr-FR" altLang="fr-FR" smtClean="0"/>
              <a:t>Nous allons simplifier nos processus, qui n’auront plus qu’un responsable:</a:t>
            </a:r>
          </a:p>
          <a:p>
            <a:r>
              <a:rPr lang="fr-FR" altLang="fr-FR" smtClean="0"/>
              <a:t>	MCO/NAV= EMAAE</a:t>
            </a:r>
          </a:p>
          <a:p>
            <a:r>
              <a:rPr lang="fr-FR" altLang="fr-FR" smtClean="0"/>
              <a:t>	PREPA OPS DES UNITES et C2pour les missions CONV = CDAOA</a:t>
            </a:r>
          </a:p>
          <a:p>
            <a:r>
              <a:rPr lang="fr-FR" altLang="fr-FR" smtClean="0"/>
              <a:t>	PREPA OPS DES UNITES et C2pour les missions NUC = CFAS</a:t>
            </a:r>
          </a:p>
          <a:p>
            <a:r>
              <a:rPr lang="fr-FR" altLang="fr-FR" smtClean="0"/>
              <a:t>	PROCESSUS TERRITORIAUX = CFA</a:t>
            </a:r>
          </a:p>
          <a:p>
            <a:endParaRPr lang="fr-FR" altLang="fr-FR" smtClean="0"/>
          </a:p>
          <a:p>
            <a:r>
              <a:rPr lang="fr-FR" altLang="fr-FR" smtClean="0"/>
              <a:t>Dans le même temps, nous adapterons notre structure de commandement à travers  : </a:t>
            </a:r>
          </a:p>
          <a:p>
            <a:r>
              <a:rPr lang="fr-FR" altLang="fr-FR" smtClean="0"/>
              <a:t>- Un raccourcissement des chaînes hiérarchiques et un renforcement de la subsidiarité vers les Brigades (prise de risque, pas d’étage analyse/conception utile mais non-essentiel) ;</a:t>
            </a:r>
          </a:p>
          <a:p>
            <a:r>
              <a:rPr lang="fr-FR" altLang="fr-FR" smtClean="0"/>
              <a:t>- Un renforcement du lien entre la conduite des opérations et la préparation opérationnelle qui sera sous la responsabilité du CDAOA qui deviendra l’acteur central pour toute l’armée de l’Air et de l’Espace ; </a:t>
            </a:r>
          </a:p>
          <a:p>
            <a:r>
              <a:rPr lang="fr-FR" altLang="fr-FR" smtClean="0"/>
              <a:t>- Et enfin le renforcement de la coordination technico - opérationnelle au niveau des Brigades</a:t>
            </a:r>
          </a:p>
          <a:p>
            <a:r>
              <a:rPr lang="fr-FR" altLang="fr-FR" smtClean="0"/>
              <a:t>- En parallèle, nous allons renforcer nos leviers d’action en confiant la Fonction territoriale au CFA NG qui disposera du relai d’officiers généraux dans chacune des zones de défense</a:t>
            </a:r>
          </a:p>
          <a:p>
            <a:endParaRPr lang="fr-FR" altLang="fr-FR" smtClean="0"/>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6286A042-B9EF-466B-9BAC-817279EF55EA}" type="slidenum">
              <a:rPr lang="fr-FR" altLang="fr-FR" smtClean="0"/>
              <a:pPr/>
              <a:t>33</a:t>
            </a:fld>
            <a:endParaRPr lang="fr-FR" altLang="fr-FR" smtClean="0"/>
          </a:p>
        </p:txBody>
      </p:sp>
    </p:spTree>
    <p:extLst>
      <p:ext uri="{BB962C8B-B14F-4D97-AF65-F5344CB8AC3E}">
        <p14:creationId xmlns:p14="http://schemas.microsoft.com/office/powerpoint/2010/main" val="2360038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p:cNvSpPr>
            <a:spLocks noGrp="1"/>
          </p:cNvSpPr>
          <p:nvPr>
            <p:ph type="body" idx="1"/>
          </p:nvPr>
        </p:nvSpPr>
        <p:spPr/>
        <p:txBody>
          <a:bodyPr/>
          <a:lstStyle/>
          <a:p>
            <a:pPr algn="just" eaLnBrk="1" fontAlgn="auto" hangingPunct="1">
              <a:spcBef>
                <a:spcPts val="0"/>
              </a:spcBef>
              <a:spcAft>
                <a:spcPts val="0"/>
              </a:spcAft>
              <a:buFont typeface="Wingdings" panose="05000000000000000000" pitchFamily="2" charset="2"/>
              <a:buChar char="§"/>
              <a:defRPr/>
            </a:pPr>
            <a:r>
              <a:rPr lang="fr-FR" sz="1600" dirty="0" smtClean="0">
                <a:solidFill>
                  <a:schemeClr val="tx2">
                    <a:lumMod val="50000"/>
                  </a:schemeClr>
                </a:solidFill>
              </a:rPr>
              <a:t> LA PREPARATION : Commandement Organique </a:t>
            </a:r>
          </a:p>
          <a:p>
            <a:pPr lvl="1" algn="just" eaLnBrk="1" fontAlgn="auto" hangingPunct="1">
              <a:spcBef>
                <a:spcPts val="0"/>
              </a:spcBef>
              <a:spcAft>
                <a:spcPts val="0"/>
              </a:spcAft>
              <a:buFont typeface="Wingdings" panose="05000000000000000000" pitchFamily="2" charset="2"/>
              <a:buChar char="§"/>
              <a:defRPr/>
            </a:pPr>
            <a:r>
              <a:rPr lang="fr-FR" dirty="0" smtClean="0">
                <a:solidFill>
                  <a:schemeClr val="tx2">
                    <a:lumMod val="50000"/>
                  </a:schemeClr>
                </a:solidFill>
              </a:rPr>
              <a:t>Commandement des forces aériennes – CFA - Bordeaux</a:t>
            </a:r>
          </a:p>
          <a:p>
            <a:pPr algn="just" eaLnBrk="1" fontAlgn="auto" hangingPunct="1">
              <a:spcBef>
                <a:spcPts val="0"/>
              </a:spcBef>
              <a:spcAft>
                <a:spcPts val="0"/>
              </a:spcAft>
              <a:buFont typeface="Wingdings" panose="05000000000000000000" pitchFamily="2" charset="2"/>
              <a:buChar char="§"/>
              <a:defRPr/>
            </a:pPr>
            <a:r>
              <a:rPr lang="fr-FR" sz="1600" dirty="0" smtClean="0">
                <a:solidFill>
                  <a:schemeClr val="tx2">
                    <a:lumMod val="50000"/>
                  </a:schemeClr>
                </a:solidFill>
              </a:rPr>
              <a:t>  LES OPERATIONS : Commandements opérationnels :</a:t>
            </a:r>
          </a:p>
          <a:p>
            <a:pPr lvl="1" algn="just" eaLnBrk="1" fontAlgn="auto" hangingPunct="1">
              <a:spcBef>
                <a:spcPts val="0"/>
              </a:spcBef>
              <a:spcAft>
                <a:spcPts val="0"/>
              </a:spcAft>
              <a:buFont typeface="Wingdings" panose="05000000000000000000" pitchFamily="2" charset="2"/>
              <a:buChar char="§"/>
              <a:defRPr/>
            </a:pPr>
            <a:r>
              <a:rPr lang="fr-FR" dirty="0" smtClean="0">
                <a:solidFill>
                  <a:schemeClr val="tx2">
                    <a:lumMod val="50000"/>
                  </a:schemeClr>
                </a:solidFill>
              </a:rPr>
              <a:t>Commandement des forces aériennes stratégiques – CFAS - </a:t>
            </a:r>
            <a:r>
              <a:rPr lang="fr-FR" dirty="0" err="1" smtClean="0">
                <a:solidFill>
                  <a:schemeClr val="tx2">
                    <a:lumMod val="50000"/>
                  </a:schemeClr>
                </a:solidFill>
              </a:rPr>
              <a:t>Villacoublay</a:t>
            </a:r>
            <a:r>
              <a:rPr lang="fr-FR" dirty="0" smtClean="0">
                <a:solidFill>
                  <a:schemeClr val="tx2">
                    <a:lumMod val="50000"/>
                  </a:schemeClr>
                </a:solidFill>
              </a:rPr>
              <a:t> (Dissuasion)</a:t>
            </a:r>
          </a:p>
          <a:p>
            <a:pPr lvl="1" algn="just" eaLnBrk="1" fontAlgn="auto" hangingPunct="1">
              <a:spcBef>
                <a:spcPts val="0"/>
              </a:spcBef>
              <a:spcAft>
                <a:spcPts val="0"/>
              </a:spcAft>
              <a:buFont typeface="Wingdings" panose="05000000000000000000" pitchFamily="2" charset="2"/>
              <a:buChar char="§"/>
              <a:defRPr/>
            </a:pPr>
            <a:r>
              <a:rPr lang="fr-FR" dirty="0" smtClean="0">
                <a:solidFill>
                  <a:schemeClr val="tx2">
                    <a:lumMod val="50000"/>
                  </a:schemeClr>
                </a:solidFill>
              </a:rPr>
              <a:t>Commandement de la défense aérienne et des opérations aériennes – CDAOA - Lyon (Protection et intervention) </a:t>
            </a:r>
          </a:p>
          <a:p>
            <a:pPr lvl="1" algn="just" eaLnBrk="1" fontAlgn="auto" hangingPunct="1">
              <a:spcBef>
                <a:spcPts val="0"/>
              </a:spcBef>
              <a:spcAft>
                <a:spcPts val="0"/>
              </a:spcAft>
              <a:buFont typeface="Wingdings" panose="05000000000000000000" pitchFamily="2" charset="2"/>
              <a:buChar char="§"/>
              <a:defRPr/>
            </a:pPr>
            <a:r>
              <a:rPr lang="fr-FR" dirty="0" smtClean="0">
                <a:solidFill>
                  <a:schemeClr val="tx2">
                    <a:lumMod val="50000"/>
                  </a:schemeClr>
                </a:solidFill>
              </a:rPr>
              <a:t>Commandement de l’espace (CDE) Toulouse</a:t>
            </a:r>
          </a:p>
          <a:p>
            <a:pPr algn="just" eaLnBrk="1" fontAlgn="auto" hangingPunct="1">
              <a:spcBef>
                <a:spcPts val="0"/>
              </a:spcBef>
              <a:spcAft>
                <a:spcPts val="0"/>
              </a:spcAft>
              <a:buFont typeface="Wingdings" panose="05000000000000000000" pitchFamily="2" charset="2"/>
              <a:buChar char="§"/>
              <a:defRPr/>
            </a:pPr>
            <a:r>
              <a:rPr lang="fr-FR" sz="1600" dirty="0" smtClean="0">
                <a:solidFill>
                  <a:schemeClr val="tx2">
                    <a:lumMod val="50000"/>
                  </a:schemeClr>
                </a:solidFill>
              </a:rPr>
              <a:t>  LA GESTION DES RESSOURCES HUMAINES : </a:t>
            </a:r>
          </a:p>
          <a:p>
            <a:pPr lvl="1" algn="just" eaLnBrk="1" fontAlgn="auto" hangingPunct="1">
              <a:spcBef>
                <a:spcPts val="0"/>
              </a:spcBef>
              <a:spcAft>
                <a:spcPts val="0"/>
              </a:spcAft>
              <a:buFont typeface="Wingdings" panose="05000000000000000000" pitchFamily="2" charset="2"/>
              <a:buChar char="§"/>
              <a:defRPr/>
            </a:pPr>
            <a:r>
              <a:rPr lang="fr-FR" dirty="0" smtClean="0">
                <a:solidFill>
                  <a:schemeClr val="tx2">
                    <a:lumMod val="50000"/>
                  </a:schemeClr>
                </a:solidFill>
              </a:rPr>
              <a:t>Direction ressources humaines de l’armée de l’air : DRHAA Tours </a:t>
            </a:r>
          </a:p>
          <a:p>
            <a:pPr algn="just" eaLnBrk="1" fontAlgn="auto" hangingPunct="1">
              <a:spcBef>
                <a:spcPts val="0"/>
              </a:spcBef>
              <a:spcAft>
                <a:spcPts val="0"/>
              </a:spcAft>
              <a:buFont typeface="Wingdings" panose="05000000000000000000" pitchFamily="2" charset="2"/>
              <a:buChar char="§"/>
              <a:defRPr/>
            </a:pPr>
            <a:r>
              <a:rPr lang="fr-FR" sz="1600" dirty="0" smtClean="0">
                <a:solidFill>
                  <a:schemeClr val="tx2">
                    <a:lumMod val="50000"/>
                  </a:schemeClr>
                </a:solidFill>
              </a:rPr>
              <a:t>  LES EXPERIMENTATIONS : </a:t>
            </a:r>
          </a:p>
          <a:p>
            <a:pPr lvl="1" algn="just" eaLnBrk="1" fontAlgn="auto" hangingPunct="1">
              <a:spcBef>
                <a:spcPts val="0"/>
              </a:spcBef>
              <a:spcAft>
                <a:spcPts val="0"/>
              </a:spcAft>
              <a:buFont typeface="Wingdings" panose="05000000000000000000" pitchFamily="2" charset="2"/>
              <a:buChar char="§"/>
              <a:defRPr/>
            </a:pPr>
            <a:r>
              <a:rPr lang="fr-FR" dirty="0" smtClean="0">
                <a:solidFill>
                  <a:schemeClr val="tx2">
                    <a:lumMod val="50000"/>
                  </a:schemeClr>
                </a:solidFill>
              </a:rPr>
              <a:t>Centre d’expérimentation aérienne militaire (CEAM) – Mont de Marsan</a:t>
            </a:r>
            <a:endParaRPr lang="fr-FR" dirty="0"/>
          </a:p>
        </p:txBody>
      </p:sp>
      <p:sp>
        <p:nvSpPr>
          <p:cNvPr id="143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4D34B015-7D06-49D7-B600-98C37B12B819}" type="slidenum">
              <a:rPr lang="fr-FR" altLang="fr-FR" smtClean="0"/>
              <a:pPr/>
              <a:t>34</a:t>
            </a:fld>
            <a:endParaRPr lang="fr-FR" altLang="fr-FR" smtClean="0"/>
          </a:p>
        </p:txBody>
      </p:sp>
    </p:spTree>
    <p:extLst>
      <p:ext uri="{BB962C8B-B14F-4D97-AF65-F5344CB8AC3E}">
        <p14:creationId xmlns:p14="http://schemas.microsoft.com/office/powerpoint/2010/main" val="1196627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Organisation jusqu’à cet été.</a:t>
            </a:r>
          </a:p>
          <a:p>
            <a:pPr eaLnBrk="1" hangingPunct="1">
              <a:spcBef>
                <a:spcPct val="0"/>
              </a:spcBef>
            </a:pPr>
            <a:r>
              <a:rPr lang="fr-FR" altLang="fr-FR" smtClean="0"/>
              <a:t>Commandements organiques et opérationnels.</a:t>
            </a:r>
          </a:p>
          <a:p>
            <a:pPr eaLnBrk="1" hangingPunct="1">
              <a:spcBef>
                <a:spcPct val="0"/>
              </a:spcBef>
            </a:pPr>
            <a:endParaRPr lang="fr-FR" altLang="fr-FR" smtClean="0"/>
          </a:p>
          <a:p>
            <a:pPr eaLnBrk="1" hangingPunct="1">
              <a:spcBef>
                <a:spcPct val="0"/>
              </a:spcBef>
            </a:pPr>
            <a:r>
              <a:rPr lang="fr-FR" altLang="fr-FR" smtClean="0"/>
              <a:t>Modèle organisationnel qui a 10 ans, évolution du contexte stratégique, transformation pour gagner en performance et réinvestir la dimension territoriale pour continuer à gagner en opération.</a:t>
            </a:r>
          </a:p>
          <a:p>
            <a:pPr eaLnBrk="1" hangingPunct="1">
              <a:spcBef>
                <a:spcPct val="0"/>
              </a:spcBef>
            </a:pPr>
            <a:endParaRPr lang="fr-FR" altLang="fr-FR"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33B1C8D5-D2C2-498F-9F55-0DEB46F273D0}" type="slidenum">
              <a:rPr lang="fr-FR" altLang="fr-FR" smtClean="0"/>
              <a:pPr/>
              <a:t>35</a:t>
            </a:fld>
            <a:endParaRPr lang="fr-FR" altLang="fr-FR" smtClean="0"/>
          </a:p>
        </p:txBody>
      </p:sp>
    </p:spTree>
    <p:extLst>
      <p:ext uri="{BB962C8B-B14F-4D97-AF65-F5344CB8AC3E}">
        <p14:creationId xmlns:p14="http://schemas.microsoft.com/office/powerpoint/2010/main" val="2503117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Fondamental pour assurer la réactivité en coalition.</a:t>
            </a:r>
          </a:p>
          <a:p>
            <a:r>
              <a:rPr lang="fr-FR" altLang="fr-FR" smtClean="0"/>
              <a:t>OTAN creuset de cette interopérabilité (normes, procédures, matériels, entrainement)</a:t>
            </a:r>
          </a:p>
          <a:p>
            <a:r>
              <a:rPr lang="fr-FR" altLang="fr-FR" smtClean="0"/>
              <a:t>Développement de synergies européennes, portées par organisations (dont EATC European Air Transport Command, escadron franco-allemenad C130J et CFAA) et matériels (A400M, MRTT, SCAF). </a:t>
            </a:r>
          </a:p>
        </p:txBody>
      </p:sp>
      <p:sp>
        <p:nvSpPr>
          <p:cNvPr id="430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4E3CB653-D19F-4F13-B160-A97266F628E8}" type="slidenum">
              <a:rPr lang="fr-FR" altLang="fr-FR" smtClean="0"/>
              <a:pPr/>
              <a:t>36</a:t>
            </a:fld>
            <a:endParaRPr lang="fr-FR" altLang="fr-FR" smtClean="0"/>
          </a:p>
        </p:txBody>
      </p:sp>
    </p:spTree>
    <p:extLst>
      <p:ext uri="{BB962C8B-B14F-4D97-AF65-F5344CB8AC3E}">
        <p14:creationId xmlns:p14="http://schemas.microsoft.com/office/powerpoint/2010/main" val="202543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not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fr-FR" altLang="fr-FR" dirty="0" smtClean="0"/>
              <a:t>Hamilton</a:t>
            </a:r>
          </a:p>
          <a:p>
            <a:pPr eaLnBrk="1" hangingPunct="1">
              <a:spcBef>
                <a:spcPct val="0"/>
              </a:spcBef>
              <a:defRPr/>
            </a:pPr>
            <a:r>
              <a:rPr lang="fr-FR" altLang="fr-FR" dirty="0" smtClean="0"/>
              <a:t>Harmattan, Serval, Barkhane, </a:t>
            </a:r>
            <a:r>
              <a:rPr lang="fr-FR" altLang="fr-FR" dirty="0" err="1" smtClean="0"/>
              <a:t>Resilience</a:t>
            </a:r>
            <a:r>
              <a:rPr lang="fr-FR" altLang="fr-FR" dirty="0" smtClean="0"/>
              <a:t>, </a:t>
            </a:r>
            <a:r>
              <a:rPr lang="fr-FR" altLang="fr-FR" dirty="0" err="1" smtClean="0"/>
              <a:t>Apagan</a:t>
            </a:r>
            <a:r>
              <a:rPr lang="fr-FR" altLang="fr-FR" dirty="0" smtClean="0"/>
              <a:t>, </a:t>
            </a:r>
            <a:r>
              <a:rPr lang="fr-FR" altLang="fr-FR" dirty="0" err="1" smtClean="0"/>
              <a:t>Chammal</a:t>
            </a:r>
            <a:r>
              <a:rPr lang="fr-FR" altLang="fr-FR" dirty="0" smtClean="0"/>
              <a:t>, crise ukrainienne.</a:t>
            </a:r>
          </a:p>
          <a:p>
            <a:pPr eaLnBrk="1" hangingPunct="1">
              <a:spcBef>
                <a:spcPct val="0"/>
              </a:spcBef>
              <a:defRPr/>
            </a:pPr>
            <a:endParaRPr lang="fr-FR" altLang="fr-FR" dirty="0" smtClean="0"/>
          </a:p>
          <a:p>
            <a:pPr eaLnBrk="1" hangingPunct="1">
              <a:spcBef>
                <a:spcPct val="0"/>
              </a:spcBef>
              <a:defRPr/>
            </a:pPr>
            <a:r>
              <a:rPr lang="fr-FR" altLang="fr-FR" dirty="0" smtClean="0"/>
              <a:t>Offre au décideur des options d’action conventionnelle des armées:</a:t>
            </a:r>
          </a:p>
          <a:p>
            <a:pPr marL="171450" indent="-171450" eaLnBrk="1" hangingPunct="1">
              <a:spcBef>
                <a:spcPct val="0"/>
              </a:spcBef>
              <a:buFontTx/>
              <a:buChar char="-"/>
              <a:defRPr/>
            </a:pPr>
            <a:r>
              <a:rPr lang="fr-FR" altLang="fr-FR" dirty="0" smtClean="0"/>
              <a:t>puissantes;</a:t>
            </a:r>
          </a:p>
          <a:p>
            <a:pPr marL="171450" indent="-171450" eaLnBrk="1" hangingPunct="1">
              <a:spcBef>
                <a:spcPct val="0"/>
              </a:spcBef>
              <a:buFontTx/>
              <a:buChar char="-"/>
              <a:defRPr/>
            </a:pPr>
            <a:r>
              <a:rPr lang="fr-FR" altLang="fr-FR" dirty="0" smtClean="0"/>
              <a:t>À longue distance;</a:t>
            </a:r>
          </a:p>
          <a:p>
            <a:pPr marL="171450" indent="-171450" eaLnBrk="1" hangingPunct="1">
              <a:spcBef>
                <a:spcPct val="0"/>
              </a:spcBef>
              <a:buFontTx/>
              <a:buChar char="-"/>
              <a:defRPr/>
            </a:pPr>
            <a:r>
              <a:rPr lang="fr-FR" altLang="fr-FR" dirty="0" smtClean="0"/>
              <a:t>Sous très faible préavis.</a:t>
            </a:r>
          </a:p>
          <a:p>
            <a:pPr eaLnBrk="1" hangingPunct="1">
              <a:spcBef>
                <a:spcPct val="0"/>
              </a:spcBef>
              <a:defRPr/>
            </a:pPr>
            <a:endParaRPr lang="fr-FR" altLang="fr-FR" dirty="0" smtClean="0"/>
          </a:p>
          <a:p>
            <a:pPr eaLnBrk="1" hangingPunct="1">
              <a:spcBef>
                <a:spcPct val="0"/>
              </a:spcBef>
              <a:defRPr/>
            </a:pPr>
            <a:r>
              <a:rPr lang="fr-FR" altLang="fr-FR" dirty="0" smtClean="0"/>
              <a:t>Réactivité et capacité à durer: l’activité de prépa OPS est un facteur de réussite majeur. Pas le temps de monter en puissance sur des missions complexes (donc besoin de régularité et de qualité), impact de l’activité en OPEX sur les compétences (nombreuses heures de vol sur segment limité des savoir-faire, exemple Barkhane une OPEX environ 100h vs 180 annuellement). Difficultés pérenne sur volume et qualité de prépa OPS (pas directement lisible sur les heures de vol, nuit au niveau de compétence et à la sécurité des vols, dette organique). Apport de la simulation (investissements à consentir).</a:t>
            </a:r>
          </a:p>
          <a:p>
            <a:pPr eaLnBrk="1" hangingPunct="1">
              <a:spcBef>
                <a:spcPct val="0"/>
              </a:spcBef>
              <a:defRPr/>
            </a:pPr>
            <a:endParaRPr lang="fr-FR" altLang="fr-FR" dirty="0" smtClean="0"/>
          </a:p>
          <a:p>
            <a:pPr eaLnBrk="1" hangingPunct="1">
              <a:spcBef>
                <a:spcPct val="0"/>
              </a:spcBef>
              <a:defRPr/>
            </a:pPr>
            <a:r>
              <a:rPr lang="fr-FR" altLang="fr-FR" dirty="0" smtClean="0"/>
              <a:t>Nécessite un format d’armée complète pour pouvoir le faire en autonomie et/ou avec une parfaite interopérabilité avec les alliés les plus susceptibles de nous accompagner (historiquement US, Britanniques). </a:t>
            </a:r>
          </a:p>
          <a:p>
            <a:pPr eaLnBrk="1" hangingPunct="1">
              <a:spcBef>
                <a:spcPct val="0"/>
              </a:spcBef>
              <a:defRPr/>
            </a:pPr>
            <a:endParaRPr lang="fr-FR" altLang="fr-FR" dirty="0" smtClean="0"/>
          </a:p>
          <a:p>
            <a:pPr eaLnBrk="1" hangingPunct="1">
              <a:spcBef>
                <a:spcPct val="0"/>
              </a:spcBef>
              <a:defRPr/>
            </a:pPr>
            <a:r>
              <a:rPr lang="fr-FR" altLang="fr-FR" dirty="0" smtClean="0"/>
              <a:t>Savoir-faire communs avec dissuasion qui est structurante pour format d’armée, participe en retour à crédibilité de cette dissuasion (mission en Polynésie, cadre conventionnel, message stratégique).</a:t>
            </a:r>
          </a:p>
          <a:p>
            <a:pPr eaLnBrk="1" hangingPunct="1">
              <a:spcBef>
                <a:spcPct val="0"/>
              </a:spcBef>
              <a:defRPr/>
            </a:pPr>
            <a:endParaRPr lang="fr-FR" altLang="fr-FR" dirty="0" smtClean="0"/>
          </a:p>
          <a:p>
            <a:pPr eaLnBrk="1" hangingPunct="1">
              <a:spcBef>
                <a:spcPct val="0"/>
              </a:spcBef>
              <a:defRPr/>
            </a:pPr>
            <a:r>
              <a:rPr lang="fr-FR" altLang="fr-FR" dirty="0" smtClean="0"/>
              <a:t>Menées depuis nos bases, outils de combat (stockage de munitions sur les bases, infra et organisation avec SIMU).</a:t>
            </a:r>
          </a:p>
        </p:txBody>
      </p:sp>
      <p:sp>
        <p:nvSpPr>
          <p:cNvPr id="30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E57F7139-F77D-4744-9134-2D325BF94DEE}" type="slidenum">
              <a:rPr lang="fr-FR" altLang="fr-FR" smtClean="0"/>
              <a:pPr/>
              <a:t>37</a:t>
            </a:fld>
            <a:endParaRPr lang="fr-FR" altLang="fr-FR" smtClean="0"/>
          </a:p>
        </p:txBody>
      </p:sp>
    </p:spTree>
    <p:extLst>
      <p:ext uri="{BB962C8B-B14F-4D97-AF65-F5344CB8AC3E}">
        <p14:creationId xmlns:p14="http://schemas.microsoft.com/office/powerpoint/2010/main" val="586423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450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C45DAAF7-1BCF-4866-BFA1-D4FA382F1172}" type="slidenum">
              <a:rPr lang="fr-FR" altLang="fr-FR" smtClean="0"/>
              <a:pPr/>
              <a:t>38</a:t>
            </a:fld>
            <a:endParaRPr lang="fr-FR" altLang="fr-FR" smtClean="0"/>
          </a:p>
        </p:txBody>
      </p:sp>
    </p:spTree>
    <p:extLst>
      <p:ext uri="{BB962C8B-B14F-4D97-AF65-F5344CB8AC3E}">
        <p14:creationId xmlns:p14="http://schemas.microsoft.com/office/powerpoint/2010/main" val="76679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4 principes</a:t>
            </a:r>
          </a:p>
          <a:p>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Qui tient le haut, tient le bas. Et le haut aujourd’hui: il y deux étages: Air et Espace</a:t>
            </a:r>
          </a:p>
          <a:p>
            <a:r>
              <a:rPr lang="fr-FR" dirty="0" err="1" smtClean="0"/>
              <a:t>Esapce</a:t>
            </a:r>
            <a:r>
              <a:rPr lang="fr-FR" dirty="0" smtClean="0"/>
              <a:t>: au dessus de 100 km.</a:t>
            </a:r>
            <a:r>
              <a:rPr lang="fr-FR" baseline="0" dirty="0" smtClean="0"/>
              <a:t> En fait au dessus du FL 600: espace commun, à l’image des eux </a:t>
            </a:r>
            <a:r>
              <a:rPr lang="fr-FR" baseline="0" dirty="0" err="1" smtClean="0"/>
              <a:t>internatinales</a:t>
            </a:r>
            <a:endParaRPr lang="fr-FR" dirty="0" smtClean="0"/>
          </a:p>
          <a:p>
            <a:r>
              <a:rPr lang="fr-FR" dirty="0" smtClean="0"/>
              <a:t>C’est quoi la supériorité</a:t>
            </a:r>
            <a:r>
              <a:rPr lang="fr-FR" baseline="0" dirty="0" smtClean="0"/>
              <a:t> vs suprématie</a:t>
            </a:r>
          </a:p>
          <a:p>
            <a:r>
              <a:rPr lang="fr-FR" baseline="0" dirty="0" smtClean="0"/>
              <a:t>Extension l’espace</a:t>
            </a:r>
          </a:p>
          <a:p>
            <a:r>
              <a:rPr lang="fr-FR" baseline="0" dirty="0" smtClean="0">
                <a:sym typeface="Wingdings" panose="05000000000000000000" pitchFamily="2" charset="2"/>
              </a:rPr>
              <a:t> But: liberté d’action AIR ESPACE et d’une certaine manière au SOL</a:t>
            </a:r>
            <a:endParaRPr lang="fr-FR" dirty="0" smtClean="0"/>
          </a:p>
          <a:p>
            <a:endParaRPr lang="fr-FR" dirty="0" smtClean="0"/>
          </a:p>
          <a:p>
            <a:r>
              <a:rPr lang="fr-FR" dirty="0" smtClean="0"/>
              <a:t>Contraintes: </a:t>
            </a:r>
          </a:p>
          <a:p>
            <a:r>
              <a:rPr lang="fr-FR" dirty="0" smtClean="0"/>
              <a:t>-pas de contrôle effectif de la surface: c’est la ou nos camarades terriens</a:t>
            </a:r>
            <a:r>
              <a:rPr lang="fr-FR" baseline="0" dirty="0" smtClean="0"/>
              <a:t> ou marins interviennent, ou à défaut des forces partenaires</a:t>
            </a:r>
          </a:p>
          <a:p>
            <a:r>
              <a:rPr lang="fr-FR" baseline="0" dirty="0" smtClean="0"/>
              <a:t>-permanence: le </a:t>
            </a:r>
            <a:r>
              <a:rPr lang="fr-FR" baseline="0" dirty="0" err="1" smtClean="0"/>
              <a:t>grall</a:t>
            </a:r>
            <a:r>
              <a:rPr lang="fr-FR" baseline="0" dirty="0" smtClean="0"/>
              <a:t>. Recherche de toujours plus (drone: </a:t>
            </a:r>
            <a:r>
              <a:rPr lang="fr-FR" baseline="0" dirty="0" err="1" smtClean="0"/>
              <a:t>permière</a:t>
            </a:r>
            <a:r>
              <a:rPr lang="fr-FR" baseline="0" dirty="0" smtClean="0"/>
              <a:t> </a:t>
            </a:r>
            <a:r>
              <a:rPr lang="fr-FR" baseline="0" dirty="0" err="1" smtClean="0"/>
              <a:t>caracterisque</a:t>
            </a:r>
            <a:r>
              <a:rPr lang="fr-FR" baseline="0" dirty="0" smtClean="0"/>
              <a:t> des drones que nous </a:t>
            </a:r>
            <a:r>
              <a:rPr lang="fr-FR" baseline="0" dirty="0" err="1" smtClean="0"/>
              <a:t>empoyons</a:t>
            </a:r>
            <a:r>
              <a:rPr lang="fr-FR" baseline="0" dirty="0" smtClean="0"/>
              <a:t> aujourd’hui) mais limite technique: </a:t>
            </a:r>
            <a:r>
              <a:rPr lang="fr-FR" baseline="0" dirty="0" smtClean="0">
                <a:sym typeface="Wingdings" panose="05000000000000000000" pitchFamily="2" charset="2"/>
              </a:rPr>
              <a:t> Avion en alerte au sol et possibilité de concentrer les efforts quand besoin (importance de la surveillance)</a:t>
            </a:r>
          </a:p>
          <a:p>
            <a:r>
              <a:rPr lang="fr-FR" baseline="0" dirty="0" smtClean="0">
                <a:sym typeface="Wingdings" panose="05000000000000000000" pitchFamily="2" charset="2"/>
              </a:rPr>
              <a:t>-besoin de bases aériennes: forces et contraintes: besoin d’infrastructure pour mise en œuvre: à protéger.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anose="05000000000000000000" pitchFamily="2" charset="2"/>
              </a:rPr>
              <a:t>-cout des matériels, </a:t>
            </a:r>
            <a:r>
              <a:rPr lang="fr-FR" baseline="0" dirty="0" smtClean="0"/>
              <a:t>mais c’est aussi une opportunité : capacité </a:t>
            </a:r>
            <a:r>
              <a:rPr lang="fr-FR" baseline="0" dirty="0" err="1" smtClean="0"/>
              <a:t>nivelante</a:t>
            </a:r>
            <a:r>
              <a:rPr lang="fr-FR" baseline="0" dirty="0" smtClean="0"/>
              <a:t>: peu d’armée de l’air dans le monde maitrise le spectre des opérations </a:t>
            </a:r>
            <a:r>
              <a:rPr lang="fr-FR" baseline="0" dirty="0" err="1" smtClean="0"/>
              <a:t>aéreinnes</a:t>
            </a:r>
            <a:r>
              <a:rPr lang="fr-FR" baseline="0" dirty="0" smtClean="0"/>
              <a:t> comme la France (cf. mode action </a:t>
            </a:r>
            <a:r>
              <a:rPr lang="fr-FR" baseline="0" dirty="0" err="1" smtClean="0"/>
              <a:t>Sadam</a:t>
            </a:r>
            <a:r>
              <a:rPr lang="fr-FR" baseline="0" dirty="0" smtClean="0"/>
              <a:t> </a:t>
            </a:r>
            <a:r>
              <a:rPr lang="fr-FR" baseline="0" dirty="0" err="1" smtClean="0"/>
              <a:t>Husein</a:t>
            </a:r>
            <a:r>
              <a:rPr lang="fr-FR" baseline="0" dirty="0" smtClean="0"/>
              <a:t> et </a:t>
            </a:r>
            <a:r>
              <a:rPr lang="fr-FR" baseline="0" dirty="0" err="1" smtClean="0"/>
              <a:t>Khadafi</a:t>
            </a:r>
            <a:r>
              <a:rPr lang="fr-FR" baseline="0" dirty="0" smtClean="0"/>
              <a:t>)</a:t>
            </a:r>
            <a:endParaRPr lang="fr-FR" dirty="0" smtClean="0"/>
          </a:p>
          <a:p>
            <a:endParaRPr lang="fr-FR" baseline="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842D26B1-78D9-4CAA-8EA8-64D08953F522}" type="slidenum">
              <a:rPr lang="fr-FR" smtClean="0"/>
              <a:pPr/>
              <a:t>39</a:t>
            </a:fld>
            <a:endParaRPr lang="fr-FR"/>
          </a:p>
        </p:txBody>
      </p:sp>
    </p:spTree>
    <p:extLst>
      <p:ext uri="{BB962C8B-B14F-4D97-AF65-F5344CB8AC3E}">
        <p14:creationId xmlns:p14="http://schemas.microsoft.com/office/powerpoint/2010/main" val="3854400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73188" indent="-297380" eaLnBrk="0" hangingPunct="0">
              <a:defRPr>
                <a:solidFill>
                  <a:schemeClr val="tx1"/>
                </a:solidFill>
                <a:latin typeface="Arial" charset="0"/>
              </a:defRPr>
            </a:lvl2pPr>
            <a:lvl3pPr marL="1189520" indent="-237904" eaLnBrk="0" hangingPunct="0">
              <a:defRPr>
                <a:solidFill>
                  <a:schemeClr val="tx1"/>
                </a:solidFill>
                <a:latin typeface="Arial" charset="0"/>
              </a:defRPr>
            </a:lvl3pPr>
            <a:lvl4pPr marL="1665328" indent="-237904" eaLnBrk="0" hangingPunct="0">
              <a:defRPr>
                <a:solidFill>
                  <a:schemeClr val="tx1"/>
                </a:solidFill>
                <a:latin typeface="Arial" charset="0"/>
              </a:defRPr>
            </a:lvl4pPr>
            <a:lvl5pPr marL="2141136" indent="-237904" eaLnBrk="0" hangingPunct="0">
              <a:defRPr>
                <a:solidFill>
                  <a:schemeClr val="tx1"/>
                </a:solidFill>
                <a:latin typeface="Arial" charset="0"/>
              </a:defRPr>
            </a:lvl5pPr>
            <a:lvl6pPr marL="2616944" indent="-237904" eaLnBrk="0" fontAlgn="base" hangingPunct="0">
              <a:spcBef>
                <a:spcPct val="0"/>
              </a:spcBef>
              <a:spcAft>
                <a:spcPct val="0"/>
              </a:spcAft>
              <a:defRPr>
                <a:solidFill>
                  <a:schemeClr val="tx1"/>
                </a:solidFill>
                <a:latin typeface="Arial" charset="0"/>
              </a:defRPr>
            </a:lvl6pPr>
            <a:lvl7pPr marL="3092752" indent="-237904" eaLnBrk="0" fontAlgn="base" hangingPunct="0">
              <a:spcBef>
                <a:spcPct val="0"/>
              </a:spcBef>
              <a:spcAft>
                <a:spcPct val="0"/>
              </a:spcAft>
              <a:defRPr>
                <a:solidFill>
                  <a:schemeClr val="tx1"/>
                </a:solidFill>
                <a:latin typeface="Arial" charset="0"/>
              </a:defRPr>
            </a:lvl7pPr>
            <a:lvl8pPr marL="3568560" indent="-237904" eaLnBrk="0" fontAlgn="base" hangingPunct="0">
              <a:spcBef>
                <a:spcPct val="0"/>
              </a:spcBef>
              <a:spcAft>
                <a:spcPct val="0"/>
              </a:spcAft>
              <a:defRPr>
                <a:solidFill>
                  <a:schemeClr val="tx1"/>
                </a:solidFill>
                <a:latin typeface="Arial" charset="0"/>
              </a:defRPr>
            </a:lvl8pPr>
            <a:lvl9pPr marL="4044368" indent="-237904" eaLnBrk="0" fontAlgn="base" hangingPunct="0">
              <a:spcBef>
                <a:spcPct val="0"/>
              </a:spcBef>
              <a:spcAft>
                <a:spcPct val="0"/>
              </a:spcAft>
              <a:defRPr>
                <a:solidFill>
                  <a:schemeClr val="tx1"/>
                </a:solidFill>
                <a:latin typeface="Arial" charset="0"/>
              </a:defRPr>
            </a:lvl9pPr>
          </a:lstStyle>
          <a:p>
            <a:pPr eaLnBrk="1" hangingPunct="1"/>
            <a:fld id="{80F143C4-5B05-4937-B95B-E9B63D38AA28}" type="slidenum">
              <a:rPr lang="fr-FR"/>
              <a:pPr eaLnBrk="1" hangingPunct="1"/>
              <a:t>40</a:t>
            </a:fld>
            <a:endParaRPr lang="fr-F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smtClean="0"/>
              <a:t>FEZ  : the </a:t>
            </a:r>
            <a:r>
              <a:rPr lang="fr-FR" dirty="0" err="1" smtClean="0"/>
              <a:t>fighter</a:t>
            </a:r>
            <a:r>
              <a:rPr lang="fr-FR" dirty="0" smtClean="0"/>
              <a:t> </a:t>
            </a:r>
            <a:r>
              <a:rPr lang="fr-FR" dirty="0" err="1" smtClean="0"/>
              <a:t>is</a:t>
            </a:r>
            <a:r>
              <a:rPr lang="fr-FR" dirty="0" smtClean="0"/>
              <a:t> </a:t>
            </a:r>
            <a:r>
              <a:rPr lang="fr-FR" dirty="0" err="1" smtClean="0"/>
              <a:t>autonomous</a:t>
            </a:r>
            <a:r>
              <a:rPr lang="fr-FR" dirty="0" smtClean="0"/>
              <a:t>,</a:t>
            </a:r>
            <a:r>
              <a:rPr lang="fr-FR" baseline="0" dirty="0" smtClean="0"/>
              <a:t> </a:t>
            </a:r>
            <a:r>
              <a:rPr lang="fr-FR" baseline="0" dirty="0" err="1" smtClean="0"/>
              <a:t>he’s</a:t>
            </a:r>
            <a:r>
              <a:rPr lang="fr-FR" baseline="0" dirty="0" smtClean="0"/>
              <a:t> free to </a:t>
            </a:r>
            <a:r>
              <a:rPr lang="fr-FR" baseline="0" dirty="0" err="1" smtClean="0"/>
              <a:t>fight</a:t>
            </a:r>
            <a:r>
              <a:rPr lang="fr-FR" baseline="0" dirty="0" smtClean="0"/>
              <a:t> </a:t>
            </a:r>
            <a:r>
              <a:rPr lang="fr-FR" baseline="0" dirty="0" err="1" smtClean="0"/>
              <a:t>within</a:t>
            </a:r>
            <a:r>
              <a:rPr lang="fr-FR" baseline="0" dirty="0" smtClean="0"/>
              <a:t> </a:t>
            </a:r>
            <a:r>
              <a:rPr lang="fr-FR" baseline="0" dirty="0" err="1" smtClean="0"/>
              <a:t>his</a:t>
            </a:r>
            <a:r>
              <a:rPr lang="fr-FR" baseline="0" dirty="0" smtClean="0"/>
              <a:t> </a:t>
            </a:r>
            <a:r>
              <a:rPr lang="fr-FR" baseline="0" dirty="0" err="1" smtClean="0"/>
              <a:t>Roe</a:t>
            </a:r>
            <a:endParaRPr lang="fr-FR" baseline="0" dirty="0" smtClean="0"/>
          </a:p>
          <a:p>
            <a:pPr eaLnBrk="1" hangingPunct="1"/>
            <a:endParaRPr lang="fr-FR" baseline="0" dirty="0" smtClean="0"/>
          </a:p>
          <a:p>
            <a:pPr eaLnBrk="1" hangingPunct="1"/>
            <a:r>
              <a:rPr lang="fr-FR" baseline="0" dirty="0" smtClean="0"/>
              <a:t>FAOR : the </a:t>
            </a:r>
            <a:r>
              <a:rPr lang="fr-FR" baseline="0" dirty="0" err="1" smtClean="0"/>
              <a:t>fighter</a:t>
            </a:r>
            <a:r>
              <a:rPr lang="fr-FR" baseline="0" dirty="0" smtClean="0"/>
              <a:t> </a:t>
            </a:r>
            <a:r>
              <a:rPr lang="fr-FR" baseline="0" dirty="0" err="1" smtClean="0"/>
              <a:t>is</a:t>
            </a:r>
            <a:r>
              <a:rPr lang="fr-FR" baseline="0" dirty="0" smtClean="0"/>
              <a:t> </a:t>
            </a:r>
            <a:r>
              <a:rPr lang="fr-FR" baseline="0" dirty="0" err="1" smtClean="0"/>
              <a:t>under</a:t>
            </a:r>
            <a:r>
              <a:rPr lang="fr-FR" baseline="0" dirty="0" smtClean="0"/>
              <a:t> control of and AEW</a:t>
            </a:r>
            <a:endParaRPr lang="fr-FR" dirty="0" smtClean="0"/>
          </a:p>
          <a:p>
            <a:pPr eaLnBrk="1" hangingPunct="1"/>
            <a:endParaRPr lang="fr-FR" dirty="0" smtClean="0"/>
          </a:p>
        </p:txBody>
      </p:sp>
    </p:spTree>
    <p:extLst>
      <p:ext uri="{BB962C8B-B14F-4D97-AF65-F5344CB8AC3E}">
        <p14:creationId xmlns:p14="http://schemas.microsoft.com/office/powerpoint/2010/main" val="2142919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D’où venons-nous?</a:t>
            </a:r>
          </a:p>
          <a:p>
            <a:r>
              <a:rPr lang="fr-FR" dirty="0" smtClean="0"/>
              <a:t>La</a:t>
            </a:r>
            <a:r>
              <a:rPr lang="fr-FR" baseline="0" dirty="0" smtClean="0"/>
              <a:t> puissance aérienne est née à Verdun. Ci nous sommes chassés du ciel, c’est simple, Verdun sera perdu.</a:t>
            </a:r>
          </a:p>
          <a:p>
            <a:r>
              <a:rPr lang="fr-FR" baseline="0" dirty="0" smtClean="0"/>
              <a:t>Foch, à la fin de la guerre aura compris l’impérieuse nécessité de posséder la supériorité aérienne.</a:t>
            </a:r>
          </a:p>
          <a:p>
            <a:r>
              <a:rPr lang="fr-FR" baseline="0" dirty="0" smtClean="0"/>
              <a:t>J’ouvre une parenthèse, en vous renvoyant à ces propos de 1911. L’idée n’est pas de critiquer ce visionnaire. Mais leçon N°1 pour nos travaux à l’IH: la prospective n’est pas une science exacte.</a:t>
            </a:r>
          </a:p>
          <a:p>
            <a:r>
              <a:rPr lang="fr-FR" baseline="0" dirty="0" smtClean="0"/>
              <a:t>Je ferme la parenthèse.</a:t>
            </a:r>
          </a:p>
          <a:p>
            <a:endParaRPr lang="fr-FR" baseline="0" dirty="0" smtClean="0"/>
          </a:p>
          <a:p>
            <a:r>
              <a:rPr lang="fr-FR" baseline="0" dirty="0" smtClean="0"/>
              <a:t>Montgomery, lieu va </a:t>
            </a:r>
            <a:r>
              <a:rPr lang="fr-FR" baseline="0" dirty="0" err="1" smtClean="0"/>
              <a:t>pplus</a:t>
            </a:r>
            <a:r>
              <a:rPr lang="fr-FR" baseline="0" dirty="0" smtClean="0"/>
              <a:t> loin: si on perd la guerre dans les airs, alors on perd la guerre et on la perd vite.</a:t>
            </a:r>
          </a:p>
          <a:p>
            <a:endParaRPr lang="fr-FR" baseline="0" dirty="0" smtClean="0"/>
          </a:p>
          <a:p>
            <a:r>
              <a:rPr lang="fr-FR" baseline="0" dirty="0" smtClean="0"/>
              <a:t>Enfin Sir Churchill comprend que l’arme aérienne est un nouveau levier de puissance au XXe siècle.</a:t>
            </a:r>
          </a:p>
          <a:p>
            <a:endParaRPr lang="fr-FR" baseline="0" dirty="0" smtClean="0"/>
          </a:p>
          <a:p>
            <a:r>
              <a:rPr lang="fr-FR" baseline="0" dirty="0" smtClean="0"/>
              <a:t>Je fais un saut dans le temps, et j’arrive directement dans les années 80. Les </a:t>
            </a:r>
            <a:r>
              <a:rPr lang="fr-FR" baseline="0" dirty="0" err="1" smtClean="0"/>
              <a:t>amériains</a:t>
            </a:r>
            <a:r>
              <a:rPr lang="fr-FR" baseline="0" dirty="0" smtClean="0"/>
              <a:t> ont lancé la RAM après la défaite du </a:t>
            </a:r>
            <a:r>
              <a:rPr lang="fr-FR" baseline="0" dirty="0" err="1" smtClean="0"/>
              <a:t>Vietmam</a:t>
            </a:r>
            <a:r>
              <a:rPr lang="fr-FR" baseline="0" dirty="0" smtClean="0"/>
              <a:t>. Deux colonel de l’USAF, Boyd et </a:t>
            </a:r>
            <a:r>
              <a:rPr lang="fr-FR" baseline="0" dirty="0" err="1" smtClean="0"/>
              <a:t>Warden</a:t>
            </a:r>
            <a:r>
              <a:rPr lang="fr-FR" baseline="0" dirty="0" smtClean="0"/>
              <a:t> théorisent et </a:t>
            </a:r>
            <a:r>
              <a:rPr lang="fr-FR" baseline="0" dirty="0" err="1" smtClean="0"/>
              <a:t>revolutionnent</a:t>
            </a:r>
            <a:r>
              <a:rPr lang="fr-FR" baseline="0" dirty="0" smtClean="0"/>
              <a:t> l’</a:t>
            </a:r>
            <a:r>
              <a:rPr lang="fr-FR" baseline="0" dirty="0" err="1" smtClean="0"/>
              <a:t>emplloi</a:t>
            </a:r>
            <a:r>
              <a:rPr lang="fr-FR" baseline="0" dirty="0" smtClean="0"/>
              <a:t> de la puissance aérienne. Renseignement, ciblage, armement de précision, associé à un système de commandement et control boucle courte. En Français: OODA. En Anglais: the OODA </a:t>
            </a:r>
            <a:r>
              <a:rPr lang="fr-FR" baseline="0" dirty="0" err="1" smtClean="0"/>
              <a:t>loop</a:t>
            </a:r>
            <a:r>
              <a:rPr lang="fr-FR" baseline="0" dirty="0" smtClean="0"/>
              <a:t>. Les mauvaises langues disent que ca </a:t>
            </a:r>
            <a:r>
              <a:rPr lang="fr-FR" baseline="0" dirty="0" err="1" smtClean="0"/>
              <a:t>veur</a:t>
            </a:r>
            <a:r>
              <a:rPr lang="fr-FR" baseline="0" dirty="0" smtClean="0"/>
              <a:t> dire: observe, </a:t>
            </a:r>
            <a:r>
              <a:rPr lang="fr-FR" baseline="0" dirty="0" err="1" smtClean="0"/>
              <a:t>orientate</a:t>
            </a:r>
            <a:r>
              <a:rPr lang="fr-FR" baseline="0" dirty="0" smtClean="0"/>
              <a:t>, destroy, </a:t>
            </a:r>
            <a:r>
              <a:rPr lang="fr-FR" baseline="0" dirty="0" err="1" smtClean="0"/>
              <a:t>apologize</a:t>
            </a:r>
            <a:r>
              <a:rPr lang="fr-FR" baseline="0" dirty="0" smtClean="0"/>
              <a:t>… En réalité: observe, </a:t>
            </a:r>
            <a:r>
              <a:rPr lang="fr-FR" baseline="0" dirty="0" err="1" smtClean="0"/>
              <a:t>oreintate</a:t>
            </a:r>
            <a:r>
              <a:rPr lang="fr-FR" baseline="0" dirty="0" smtClean="0"/>
              <a:t>, </a:t>
            </a:r>
            <a:r>
              <a:rPr lang="fr-FR" baseline="0" dirty="0" err="1" smtClean="0"/>
              <a:t>decide</a:t>
            </a:r>
            <a:r>
              <a:rPr lang="fr-FR" baseline="0" dirty="0" smtClean="0"/>
              <a:t>, </a:t>
            </a:r>
            <a:r>
              <a:rPr lang="fr-FR" baseline="0" dirty="0" err="1" smtClean="0"/>
              <a:t>assess</a:t>
            </a:r>
            <a:r>
              <a:rPr lang="fr-FR" baseline="0" dirty="0" smtClean="0"/>
              <a:t>.</a:t>
            </a:r>
          </a:p>
          <a:p>
            <a:endParaRPr lang="fr-FR" baseline="0" dirty="0" smtClean="0"/>
          </a:p>
          <a:p>
            <a:r>
              <a:rPr lang="fr-FR" baseline="0" dirty="0" smtClean="0"/>
              <a:t>Je vous passe les détails, mais en ce début de 1991, une campagne </a:t>
            </a:r>
            <a:r>
              <a:rPr lang="fr-FR" baseline="0" dirty="0" err="1" smtClean="0"/>
              <a:t>aéreinne</a:t>
            </a:r>
            <a:r>
              <a:rPr lang="fr-FR" baseline="0" dirty="0" smtClean="0"/>
              <a:t> de 43 jours, suivie d’une </a:t>
            </a:r>
            <a:r>
              <a:rPr lang="fr-FR" baseline="0" dirty="0" err="1" smtClean="0"/>
              <a:t>offencive</a:t>
            </a:r>
            <a:r>
              <a:rPr lang="fr-FR" baseline="0" dirty="0" smtClean="0"/>
              <a:t> terrestre de 4 jours, défait la 4</a:t>
            </a:r>
            <a:r>
              <a:rPr lang="fr-FR" baseline="30000" dirty="0" smtClean="0"/>
              <a:t>e</a:t>
            </a:r>
            <a:r>
              <a:rPr lang="fr-FR" baseline="0" dirty="0" smtClean="0"/>
              <a:t> armée du monde de </a:t>
            </a:r>
            <a:r>
              <a:rPr lang="fr-FR" baseline="0" dirty="0" err="1" smtClean="0"/>
              <a:t>Sadam</a:t>
            </a:r>
            <a:r>
              <a:rPr lang="fr-FR" baseline="0" dirty="0" smtClean="0"/>
              <a:t> Hussein. C’est une révolution. Et elle marque l’</a:t>
            </a:r>
            <a:r>
              <a:rPr lang="fr-FR" baseline="0" dirty="0" err="1" smtClean="0"/>
              <a:t>avenement</a:t>
            </a:r>
            <a:r>
              <a:rPr lang="fr-FR" baseline="0" dirty="0" smtClean="0"/>
              <a:t> de la puissance aérienne moderne. Ce que les russes n’ont jamais fait et nous </a:t>
            </a:r>
            <a:r>
              <a:rPr lang="fr-FR" baseline="0" dirty="0" err="1" smtClean="0"/>
              <a:t>pourons</a:t>
            </a:r>
            <a:r>
              <a:rPr lang="fr-FR" baseline="0" dirty="0" smtClean="0"/>
              <a:t> y revenir dans les questions si vous le souhaitez.</a:t>
            </a:r>
          </a:p>
          <a:p>
            <a:endParaRPr lang="fr-FR" baseline="0" dirty="0" smtClean="0">
              <a:sym typeface="Wingdings" panose="05000000000000000000" pitchFamily="2" charset="2"/>
            </a:endParaRPr>
          </a:p>
          <a:p>
            <a:r>
              <a:rPr lang="fr-FR" baseline="0" dirty="0" smtClean="0">
                <a:sym typeface="Wingdings" panose="05000000000000000000" pitchFamily="2" charset="2"/>
              </a:rPr>
              <a:t>Au-delà de la supériorité aérienne, </a:t>
            </a:r>
            <a:r>
              <a:rPr lang="fr-FR" baseline="0" dirty="0" err="1" smtClean="0">
                <a:sym typeface="Wingdings" panose="05000000000000000000" pitchFamily="2" charset="2"/>
              </a:rPr>
              <a:t>Chrch</a:t>
            </a:r>
            <a:endParaRPr lang="fr-FR" baseline="0" dirty="0" smtClean="0">
              <a:sym typeface="Wingdings" panose="05000000000000000000" pitchFamily="2" charset="2"/>
            </a:endParaRPr>
          </a:p>
          <a:p>
            <a:endParaRPr lang="fr-FR" dirty="0" smtClean="0"/>
          </a:p>
          <a:p>
            <a:r>
              <a:rPr lang="fr-FR" dirty="0" smtClean="0"/>
              <a:t>Conclure sur la création des armées de l’air: RAF, FAF,</a:t>
            </a:r>
            <a:r>
              <a:rPr lang="fr-FR" baseline="0" dirty="0" smtClean="0"/>
              <a:t> USAF: pragmatisme des anglais!</a:t>
            </a:r>
          </a:p>
          <a:p>
            <a:r>
              <a:rPr lang="fr-FR" baseline="0" dirty="0" smtClean="0"/>
              <a:t>Une dimension technologique et industriel: pour donner un exemple: 55000 avions créer en France et 100 000 moteurs</a:t>
            </a:r>
          </a:p>
          <a:p>
            <a:endParaRPr lang="fr-FR" baseline="0" dirty="0" smtClean="0"/>
          </a:p>
        </p:txBody>
      </p:sp>
      <p:sp>
        <p:nvSpPr>
          <p:cNvPr id="4" name="Espace réservé du numéro de diapositive 3"/>
          <p:cNvSpPr>
            <a:spLocks noGrp="1"/>
          </p:cNvSpPr>
          <p:nvPr>
            <p:ph type="sldNum" sz="quarter" idx="10"/>
          </p:nvPr>
        </p:nvSpPr>
        <p:spPr/>
        <p:txBody>
          <a:bodyPr/>
          <a:lstStyle/>
          <a:p>
            <a:fld id="{842D26B1-78D9-4CAA-8EA8-64D08953F522}" type="slidenum">
              <a:rPr lang="fr-FR" smtClean="0"/>
              <a:pPr/>
              <a:t>3</a:t>
            </a:fld>
            <a:endParaRPr lang="fr-FR"/>
          </a:p>
        </p:txBody>
      </p:sp>
    </p:spTree>
    <p:extLst>
      <p:ext uri="{BB962C8B-B14F-4D97-AF65-F5344CB8AC3E}">
        <p14:creationId xmlns:p14="http://schemas.microsoft.com/office/powerpoint/2010/main" val="3936022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defTabSz="944630" fontAlgn="base">
              <a:spcBef>
                <a:spcPct val="0"/>
              </a:spcBef>
              <a:spcAft>
                <a:spcPct val="0"/>
              </a:spcAft>
              <a:defRPr/>
            </a:pPr>
            <a:fld id="{91B78FDA-6DD9-40B3-B8D8-E74155598024}" type="slidenum">
              <a:rPr lang="fr-FR">
                <a:solidFill>
                  <a:prstClr val="black"/>
                </a:solidFill>
                <a:latin typeface="Calibri" pitchFamily="32" charset="0"/>
                <a:cs typeface="Arial" charset="0"/>
              </a:rPr>
              <a:pPr defTabSz="944630" fontAlgn="base">
                <a:spcBef>
                  <a:spcPct val="0"/>
                </a:spcBef>
                <a:spcAft>
                  <a:spcPct val="0"/>
                </a:spcAft>
                <a:defRPr/>
              </a:pPr>
              <a:t>41</a:t>
            </a:fld>
            <a:endParaRPr lang="fr-FR">
              <a:solidFill>
                <a:prstClr val="black"/>
              </a:solidFill>
              <a:latin typeface="Calibri" pitchFamily="32" charset="0"/>
              <a:cs typeface="Arial" charset="0"/>
            </a:endParaRPr>
          </a:p>
        </p:txBody>
      </p:sp>
    </p:spTree>
    <p:extLst>
      <p:ext uri="{BB962C8B-B14F-4D97-AF65-F5344CB8AC3E}">
        <p14:creationId xmlns:p14="http://schemas.microsoft.com/office/powerpoint/2010/main" val="3768394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9114" indent="-179114">
              <a:buFontTx/>
              <a:buChar char="-"/>
            </a:pP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8EC8D9F0-2104-48CE-8A61-55A59909DD9B}" type="slidenum">
              <a:rPr lang="fr-FR" smtClean="0"/>
              <a:t>43</a:t>
            </a:fld>
            <a:endParaRPr lang="fr-FR"/>
          </a:p>
        </p:txBody>
      </p:sp>
    </p:spTree>
    <p:extLst>
      <p:ext uri="{BB962C8B-B14F-4D97-AF65-F5344CB8AC3E}">
        <p14:creationId xmlns:p14="http://schemas.microsoft.com/office/powerpoint/2010/main" val="3739895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dirty="0" smtClean="0"/>
              <a:t>Je m’arrête là avec l’histoire et j’en</a:t>
            </a:r>
            <a:r>
              <a:rPr lang="fr-FR" baseline="0" dirty="0" smtClean="0"/>
              <a:t> viens au rôle de l’AAE aujourd’hui.</a:t>
            </a:r>
          </a:p>
          <a:p>
            <a:r>
              <a:rPr lang="fr-FR" baseline="0" dirty="0" smtClean="0"/>
              <a:t>Vous l’avez compris, la supériorité aérienne est notre ADM. Parce que c’est le préalable à notre liberté d’actions, dans les airs, en mer, et sur terre.</a:t>
            </a:r>
          </a:p>
          <a:p>
            <a:endParaRPr lang="fr-FR" dirty="0" smtClean="0"/>
          </a:p>
          <a:p>
            <a:endParaRPr lang="fr-FR" dirty="0" smtClean="0"/>
          </a:p>
          <a:p>
            <a:r>
              <a:rPr lang="fr-FR" dirty="0" smtClean="0"/>
              <a:t>Ce qui est à mon sens important de comprendre,</a:t>
            </a:r>
            <a:r>
              <a:rPr lang="fr-FR" baseline="0" dirty="0" smtClean="0"/>
              <a:t> c’est que le milieu aérien permet allonge et vitesse, et don c de s’affranchir de la tyrannie des distances.</a:t>
            </a:r>
          </a:p>
          <a:p>
            <a:r>
              <a:rPr lang="fr-FR" baseline="0" dirty="0" smtClean="0"/>
              <a:t>Tous point du globe est atteignable en moins de 24 ou 48H. Et ca c’est intéressant. Parce qu’une crise change de visage en 24H. Que ce passe-t-il si personnes n’arrête les Djihadistes qui foncent sur Bamako en janvier 2013? Que ce ^passe-t-il si les chars de Kadhafi atteignent Bengazi en janvier 2011? Stéphane vous en parlera.</a:t>
            </a:r>
          </a:p>
          <a:p>
            <a:endParaRPr lang="fr-FR" baseline="0" dirty="0" smtClean="0"/>
          </a:p>
          <a:p>
            <a:r>
              <a:rPr lang="fr-FR" baseline="0" dirty="0" smtClean="0"/>
              <a:t>Je résume. L’AAE permet de mettre en œuvre un panel de mode d’actions, qui sont en réalité des options politiques.</a:t>
            </a:r>
          </a:p>
          <a:p>
            <a:r>
              <a:rPr lang="fr-FR" baseline="0" dirty="0" smtClean="0"/>
              <a:t>Je ne rentre as dans le détail mais je parle de </a:t>
            </a:r>
          </a:p>
          <a:p>
            <a:pPr marL="171450" indent="-171450">
              <a:buFontTx/>
              <a:buChar char="-"/>
            </a:pPr>
            <a:r>
              <a:rPr lang="fr-FR" baseline="0" dirty="0" smtClean="0"/>
              <a:t>Pont aérien</a:t>
            </a:r>
          </a:p>
          <a:p>
            <a:pPr marL="171450" indent="-171450">
              <a:buFontTx/>
              <a:buChar char="-"/>
            </a:pPr>
            <a:r>
              <a:rPr lang="fr-FR" baseline="0" dirty="0" smtClean="0"/>
              <a:t>Evacuation sanitaire ou de ressortissant</a:t>
            </a:r>
          </a:p>
          <a:p>
            <a:pPr marL="171450" indent="-171450">
              <a:buFontTx/>
              <a:buChar char="-"/>
            </a:pPr>
            <a:r>
              <a:rPr lang="fr-FR" baseline="0" dirty="0" smtClean="0"/>
              <a:t>Je parle de diplomatie aérienne (pourquoi envoyons-nous des Rafale en Polynésie? Croyez-moi: pas pour visiter Bora-Bora</a:t>
            </a:r>
          </a:p>
          <a:p>
            <a:pPr marL="171450" indent="-171450">
              <a:buFontTx/>
              <a:buChar char="-"/>
            </a:pPr>
            <a:r>
              <a:rPr lang="fr-FR" baseline="0" dirty="0" smtClean="0"/>
              <a:t>Je parle de NO FLY ZONE, ou encore de campagne aérienne comme au Kosovo ou en Irak.</a:t>
            </a:r>
          </a:p>
          <a:p>
            <a:endParaRPr lang="fr-FR" baseline="0" dirty="0" smtClean="0"/>
          </a:p>
        </p:txBody>
      </p:sp>
      <p:sp>
        <p:nvSpPr>
          <p:cNvPr id="4" name="Espace réservé du numéro de diapositive 3"/>
          <p:cNvSpPr>
            <a:spLocks noGrp="1"/>
          </p:cNvSpPr>
          <p:nvPr>
            <p:ph type="sldNum" sz="quarter" idx="10"/>
          </p:nvPr>
        </p:nvSpPr>
        <p:spPr/>
        <p:txBody>
          <a:bodyPr/>
          <a:lstStyle/>
          <a:p>
            <a:fld id="{842D26B1-78D9-4CAA-8EA8-64D08953F522}" type="slidenum">
              <a:rPr lang="fr-FR" smtClean="0"/>
              <a:pPr/>
              <a:t>4</a:t>
            </a:fld>
            <a:endParaRPr lang="fr-FR"/>
          </a:p>
        </p:txBody>
      </p:sp>
    </p:spTree>
    <p:extLst>
      <p:ext uri="{BB962C8B-B14F-4D97-AF65-F5344CB8AC3E}">
        <p14:creationId xmlns:p14="http://schemas.microsoft.com/office/powerpoint/2010/main" val="70349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dirty="0" smtClean="0"/>
              <a:t>Enfin, je voudrai</a:t>
            </a:r>
            <a:r>
              <a:rPr lang="fr-FR" baseline="0" dirty="0" smtClean="0"/>
              <a:t> vous parler de commandement et de contrôle. C’est un peu technique. Mais c’est indissociable de puissance </a:t>
            </a:r>
            <a:r>
              <a:rPr lang="fr-FR" baseline="0" dirty="0" err="1" smtClean="0"/>
              <a:t>aéreinne</a:t>
            </a:r>
            <a:r>
              <a:rPr lang="fr-FR" baseline="0" dirty="0" smtClean="0"/>
              <a:t> aujourd’hui. Et les russes le redécouvrent tous les jours.</a:t>
            </a:r>
          </a:p>
          <a:p>
            <a:endParaRPr lang="fr-FR" baseline="0" dirty="0" smtClean="0"/>
          </a:p>
          <a:p>
            <a:r>
              <a:rPr lang="fr-FR" baseline="0" dirty="0" smtClean="0"/>
              <a:t>BOYD, WARDEN, j’ai défloré le sujet.</a:t>
            </a:r>
          </a:p>
          <a:p>
            <a:endParaRPr lang="fr-FR" baseline="0" dirty="0" smtClean="0"/>
          </a:p>
          <a:p>
            <a:r>
              <a:rPr lang="fr-FR" baseline="0" dirty="0" smtClean="0"/>
              <a:t>Ce qui me semble important de comprendre c’est la capacité de produire des effets par les airs, dans tous les milieux.</a:t>
            </a:r>
          </a:p>
          <a:p>
            <a:r>
              <a:rPr lang="fr-FR" baseline="0" dirty="0" smtClean="0"/>
              <a:t>Dans ce domaine, le </a:t>
            </a:r>
            <a:r>
              <a:rPr lang="fr-FR" baseline="0" dirty="0" err="1" smtClean="0"/>
              <a:t>metric</a:t>
            </a:r>
            <a:r>
              <a:rPr lang="fr-FR" baseline="0" dirty="0" smtClean="0"/>
              <a:t> clef: c’est le temps. Il faut aller vite. Agir en temps réel. Saisir des opportunités.</a:t>
            </a:r>
          </a:p>
          <a:p>
            <a:endParaRPr lang="fr-FR" baseline="0" dirty="0" smtClean="0"/>
          </a:p>
          <a:p>
            <a:r>
              <a:rPr lang="fr-FR" baseline="0" dirty="0" smtClean="0"/>
              <a:t>Aussi, notre C2 est fondé sur un commandement centralisé, un contrôle distribué, et surtout, une </a:t>
            </a:r>
            <a:r>
              <a:rPr lang="fr-FR" baseline="0" dirty="0" err="1" smtClean="0"/>
              <a:t>éxécution</a:t>
            </a:r>
            <a:r>
              <a:rPr lang="fr-FR" baseline="0" dirty="0" smtClean="0"/>
              <a:t> </a:t>
            </a:r>
            <a:r>
              <a:rPr lang="fr-FR" baseline="0" dirty="0" err="1" smtClean="0"/>
              <a:t>decentralisée</a:t>
            </a:r>
            <a:r>
              <a:rPr lang="fr-FR" baseline="0" dirty="0" smtClean="0"/>
              <a:t>.</a:t>
            </a:r>
          </a:p>
          <a:p>
            <a:r>
              <a:rPr lang="fr-FR" baseline="0" dirty="0" smtClean="0"/>
              <a:t>Exemple: Barkhane, CAOC OTAN, Al UDEID): les centres de commandement planifient la manœuvre en donnant des ordres directement aux unités </a:t>
            </a:r>
            <a:r>
              <a:rPr lang="fr-FR" baseline="0" dirty="0" err="1" smtClean="0"/>
              <a:t>élementaires</a:t>
            </a:r>
            <a:r>
              <a:rPr lang="fr-FR" baseline="0" dirty="0" smtClean="0"/>
              <a:t>. Dans l’armée de l’air, on appelle ça des ESCADRONS.</a:t>
            </a:r>
          </a:p>
          <a:p>
            <a:endParaRPr lang="fr-FR" baseline="0" dirty="0" smtClean="0">
              <a:sym typeface="Wingdings" panose="05000000000000000000" pitchFamily="2" charset="2"/>
            </a:endParaRPr>
          </a:p>
          <a:p>
            <a:r>
              <a:rPr lang="fr-FR" baseline="0" dirty="0" smtClean="0">
                <a:sym typeface="Wingdings" panose="05000000000000000000" pitchFamily="2" charset="2"/>
              </a:rPr>
              <a:t>J’ai mis un exemple de l’espace aérien de bataille d’un </a:t>
            </a:r>
            <a:r>
              <a:rPr lang="fr-FR" baseline="0" dirty="0" err="1" smtClean="0">
                <a:sym typeface="Wingdings" panose="05000000000000000000" pitchFamily="2" charset="2"/>
              </a:rPr>
              <a:t>théatre</a:t>
            </a:r>
            <a:r>
              <a:rPr lang="fr-FR" baseline="0" dirty="0" smtClean="0">
                <a:sym typeface="Wingdings" panose="05000000000000000000" pitchFamily="2" charset="2"/>
              </a:rPr>
              <a:t>. Gardez en tête que les armées de l’air, comme experte, je dirais référente de l’utilisation de la 3D, organise l’espace de bataille. Et approprie les moyens pour 3 types de missions (</a:t>
            </a:r>
            <a:r>
              <a:rPr lang="fr-FR" baseline="0" dirty="0" err="1" smtClean="0">
                <a:sym typeface="Wingdings" panose="05000000000000000000" pitchFamily="2" charset="2"/>
              </a:rPr>
              <a:t>apportionement</a:t>
            </a:r>
            <a:r>
              <a:rPr lang="fr-FR" baseline="0" dirty="0" smtClean="0">
                <a:sym typeface="Wingdings" panose="05000000000000000000" pitchFamily="2" charset="2"/>
              </a:rPr>
              <a:t>): </a:t>
            </a:r>
            <a:r>
              <a:rPr lang="fr-FR" baseline="0" dirty="0" err="1" smtClean="0">
                <a:sym typeface="Wingdings" panose="05000000000000000000" pitchFamily="2" charset="2"/>
              </a:rPr>
              <a:t>defensive</a:t>
            </a:r>
            <a:r>
              <a:rPr lang="fr-FR" baseline="0" dirty="0" smtClean="0">
                <a:sym typeface="Wingdings" panose="05000000000000000000" pitchFamily="2" charset="2"/>
              </a:rPr>
              <a:t>, offensive, et appui aérien. Je ne rentre pas plus dans me détail.</a:t>
            </a:r>
          </a:p>
        </p:txBody>
      </p:sp>
      <p:sp>
        <p:nvSpPr>
          <p:cNvPr id="4" name="Espace réservé du numéro de diapositive 3"/>
          <p:cNvSpPr>
            <a:spLocks noGrp="1"/>
          </p:cNvSpPr>
          <p:nvPr>
            <p:ph type="sldNum" sz="quarter" idx="10"/>
          </p:nvPr>
        </p:nvSpPr>
        <p:spPr/>
        <p:txBody>
          <a:bodyPr/>
          <a:lstStyle/>
          <a:p>
            <a:fld id="{842D26B1-78D9-4CAA-8EA8-64D08953F522}" type="slidenum">
              <a:rPr lang="fr-FR" smtClean="0"/>
              <a:pPr/>
              <a:t>5</a:t>
            </a:fld>
            <a:endParaRPr lang="fr-FR"/>
          </a:p>
        </p:txBody>
      </p:sp>
    </p:spTree>
    <p:extLst>
      <p:ext uri="{BB962C8B-B14F-4D97-AF65-F5344CB8AC3E}">
        <p14:creationId xmlns:p14="http://schemas.microsoft.com/office/powerpoint/2010/main" val="418974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J’en viens à la prunelle de nos yeux.</a:t>
            </a:r>
            <a:r>
              <a:rPr lang="fr-FR" baseline="0" dirty="0" smtClean="0"/>
              <a:t> Nos bases aériennes.</a:t>
            </a:r>
          </a:p>
          <a:p>
            <a:r>
              <a:rPr lang="fr-FR" baseline="0" dirty="0" smtClean="0"/>
              <a:t>Pour un aviateur: une base aérienne, c’est un outil de combat. Daine, </a:t>
            </a:r>
            <a:r>
              <a:rPr lang="fr-FR" baseline="0" dirty="0" err="1" smtClean="0"/>
              <a:t>Sharek</a:t>
            </a:r>
            <a:r>
              <a:rPr lang="fr-FR" baseline="0" dirty="0" smtClean="0"/>
              <a:t>, </a:t>
            </a:r>
            <a:r>
              <a:rPr lang="fr-FR" baseline="0" dirty="0" err="1" smtClean="0"/>
              <a:t>Stéph</a:t>
            </a:r>
            <a:r>
              <a:rPr lang="fr-FR" baseline="0" dirty="0" smtClean="0"/>
              <a:t>, David, et moi avons commandé des bases différentes; Mais toutes sont des outils de combat.</a:t>
            </a:r>
          </a:p>
          <a:p>
            <a:r>
              <a:rPr lang="fr-FR" baseline="0" dirty="0" smtClean="0"/>
              <a:t>Tout simplement parce que c’est à partir de nos bases que nous réalisons nos missions. H24/365 jours par an. Et c’est sans doute ce qui nous singularise. Cette capacité à agir depuis nos bases aériennes. Une base aérienne, c’est là ou bat le cœur de ‘armée de l’air. Parce que nous réalisons nos missions, permanentes ou </a:t>
            </a:r>
            <a:r>
              <a:rPr lang="fr-FR" baseline="0" dirty="0" err="1" smtClean="0"/>
              <a:t>extrieures</a:t>
            </a:r>
            <a:r>
              <a:rPr lang="fr-FR" baseline="0" dirty="0" smtClean="0"/>
              <a:t>, à partir de nos bases. Ce qui impose une organisation spécifique pour être en mesure d’agir avec le niveau attendue par nos autorités politiques.</a:t>
            </a:r>
          </a:p>
          <a:p>
            <a:endParaRPr lang="fr-FR" baseline="0" dirty="0" smtClean="0"/>
          </a:p>
          <a:p>
            <a:r>
              <a:rPr lang="fr-FR" baseline="0" dirty="0" smtClean="0"/>
              <a:t>Je profite de l’occasion pour vous dire que si vous souhaitiez visiter certaines bases aériennes, en complément du </a:t>
            </a:r>
            <a:r>
              <a:rPr lang="fr-FR" baseline="0" dirty="0" err="1" smtClean="0"/>
              <a:t>formmidable</a:t>
            </a:r>
            <a:r>
              <a:rPr lang="fr-FR" baseline="0" dirty="0" smtClean="0"/>
              <a:t> programme de l’IH, rapprochez vous d’un aviateur de la </a:t>
            </a:r>
            <a:r>
              <a:rPr lang="fr-FR" baseline="0" dirty="0" err="1" smtClean="0"/>
              <a:t>pol</a:t>
            </a:r>
            <a:r>
              <a:rPr lang="fr-FR" baseline="0" dirty="0" smtClean="0"/>
              <a:t> </a:t>
            </a:r>
            <a:r>
              <a:rPr lang="fr-FR" baseline="0" dirty="0" err="1" smtClean="0"/>
              <a:t>def</a:t>
            </a:r>
            <a:r>
              <a:rPr lang="fr-FR" baseline="0" dirty="0" smtClean="0"/>
              <a:t>.</a:t>
            </a:r>
          </a:p>
          <a:p>
            <a:endParaRPr lang="fr-FR" baseline="0" dirty="0" smtClean="0"/>
          </a:p>
          <a:p>
            <a:r>
              <a:rPr lang="fr-FR" baseline="0" dirty="0" smtClean="0"/>
              <a:t>Bref: regardons la carte. Historiquement, nos bases chasse étaient proches de la frontière allemande. Nos </a:t>
            </a:r>
            <a:r>
              <a:rPr lang="fr-FR" baseline="0" dirty="0" err="1" smtClean="0"/>
              <a:t>entrepots</a:t>
            </a:r>
            <a:r>
              <a:rPr lang="fr-FR" baseline="0" dirty="0" smtClean="0"/>
              <a:t> dans le centre de la France, et nos écoles, le plus lion possible de la frontière allemande. La RGPP passant, nous avons fermé la moitié de nos bases. L’armée de l’air a été divisé par deux pour faire simple, ce qui nous a permis de </a:t>
            </a:r>
            <a:r>
              <a:rPr lang="fr-FR" baseline="0" dirty="0" err="1" smtClean="0"/>
              <a:t>réoragnaiser</a:t>
            </a:r>
            <a:r>
              <a:rPr lang="fr-FR" baseline="0" dirty="0" smtClean="0"/>
              <a:t> notre dispositif en </a:t>
            </a:r>
            <a:r>
              <a:rPr lang="fr-FR" baseline="0" dirty="0" err="1" smtClean="0"/>
              <a:t>renforcant</a:t>
            </a:r>
            <a:r>
              <a:rPr lang="fr-FR" baseline="0" dirty="0" smtClean="0"/>
              <a:t> le poids de chaque base.</a:t>
            </a:r>
          </a:p>
          <a:p>
            <a:endParaRPr lang="fr-FR" baseline="0" dirty="0" smtClean="0"/>
          </a:p>
          <a:p>
            <a:r>
              <a:rPr lang="fr-FR" baseline="0" dirty="0" smtClean="0"/>
              <a:t>Aujourd’hui , le dispositif métropole s’appuie sur environ 24 sites, dont 12 plateformes majeures, et un dispositif pré positionné et des BAP.</a:t>
            </a:r>
          </a:p>
          <a:p>
            <a:endParaRPr lang="fr-FR" baseline="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59D90559-2609-490B-B157-2D4722163C49}" type="slidenum">
              <a:rPr lang="fr-FR" smtClean="0"/>
              <a:pPr/>
              <a:t>6</a:t>
            </a:fld>
            <a:endParaRPr lang="fr-FR"/>
          </a:p>
        </p:txBody>
      </p:sp>
    </p:spTree>
    <p:extLst>
      <p:ext uri="{BB962C8B-B14F-4D97-AF65-F5344CB8AC3E}">
        <p14:creationId xmlns:p14="http://schemas.microsoft.com/office/powerpoint/2010/main" val="30380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not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altLang="fr-FR" dirty="0" smtClean="0"/>
              <a:t>J’en viens à quelques</a:t>
            </a:r>
            <a:r>
              <a:rPr lang="fr-FR" altLang="fr-FR" baseline="0" dirty="0" smtClean="0"/>
              <a:t> chiffres clefs.</a:t>
            </a:r>
          </a:p>
          <a:p>
            <a:pPr>
              <a:defRPr/>
            </a:pPr>
            <a:endParaRPr lang="fr-FR" altLang="fr-FR" baseline="0" dirty="0" smtClean="0"/>
          </a:p>
          <a:p>
            <a:pPr>
              <a:defRPr/>
            </a:pPr>
            <a:r>
              <a:rPr lang="fr-FR" altLang="fr-FR" dirty="0" smtClean="0"/>
              <a:t>Un peu plus de 40000 aviateurs d’active (ca rempli pas le stade</a:t>
            </a:r>
            <a:r>
              <a:rPr lang="fr-FR" altLang="fr-FR" baseline="0" dirty="0" smtClean="0"/>
              <a:t> de </a:t>
            </a:r>
            <a:r>
              <a:rPr lang="fr-FR" altLang="fr-FR" dirty="0" smtClean="0"/>
              <a:t>pas stade de France, plutôt Saint-Etienne).</a:t>
            </a:r>
          </a:p>
          <a:p>
            <a:pPr>
              <a:defRPr/>
            </a:pPr>
            <a:r>
              <a:rPr lang="fr-FR" altLang="fr-FR" dirty="0" smtClean="0"/>
              <a:t>60% de contractuels. 24 % de femmes.</a:t>
            </a:r>
          </a:p>
          <a:p>
            <a:pPr>
              <a:defRPr/>
            </a:pPr>
            <a:r>
              <a:rPr lang="fr-FR" altLang="fr-FR" dirty="0" smtClean="0"/>
              <a:t>Typologie</a:t>
            </a:r>
            <a:r>
              <a:rPr lang="fr-FR" altLang="fr-FR" baseline="0" dirty="0" smtClean="0"/>
              <a:t> spécifique: 15% d’officiers. Surtout presque 60% de SOF. Majoritairement à charge de la maintenance des avions. </a:t>
            </a:r>
          </a:p>
          <a:p>
            <a:pPr>
              <a:defRPr/>
            </a:pPr>
            <a:endParaRPr lang="fr-FR" altLang="fr-FR" dirty="0" smtClean="0"/>
          </a:p>
          <a:p>
            <a:pPr>
              <a:defRPr/>
            </a:pPr>
            <a:r>
              <a:rPr lang="fr-FR" altLang="fr-FR" dirty="0" smtClean="0"/>
              <a:t>C’est sans doute l’enjeu fondamental à venir,</a:t>
            </a:r>
            <a:r>
              <a:rPr lang="fr-FR" altLang="fr-FR" baseline="0" dirty="0" smtClean="0"/>
              <a:t> mais Diane vous en parlera davantage. Tout simplement parce qu’à la fin, ce sont eux qui font la différence.</a:t>
            </a:r>
          </a:p>
          <a:p>
            <a:pPr>
              <a:defRPr/>
            </a:pPr>
            <a:r>
              <a:rPr lang="fr-FR" altLang="fr-FR" baseline="0" dirty="0" smtClean="0"/>
              <a:t>Cela représente un recrutement d’environ 3000 aviateurs chaque année.</a:t>
            </a:r>
          </a:p>
          <a:p>
            <a:pPr>
              <a:defRPr/>
            </a:pPr>
            <a:endParaRPr lang="fr-FR" altLang="fr-FR" baseline="0" dirty="0" smtClean="0"/>
          </a:p>
          <a:p>
            <a:pPr>
              <a:defRPr/>
            </a:pPr>
            <a:r>
              <a:rPr lang="fr-FR" altLang="fr-FR" dirty="0" smtClean="0"/>
              <a:t>Enfin en termes d’aéronefs, je ne vais commenter les quelques chiffres</a:t>
            </a:r>
            <a:r>
              <a:rPr lang="fr-FR" altLang="fr-FR" baseline="0" dirty="0" smtClean="0"/>
              <a:t> que vous retrouvez dans le PPT qui sera mis à votre disposition. Mais </a:t>
            </a:r>
            <a:r>
              <a:rPr lang="fr-FR" altLang="fr-FR" baseline="0" dirty="0" err="1" smtClean="0"/>
              <a:t>reetons</a:t>
            </a:r>
            <a:r>
              <a:rPr lang="fr-FR" altLang="fr-FR" baseline="0" dirty="0" smtClean="0"/>
              <a:t> que l’AAE, c’est aujourd’hui environ:</a:t>
            </a:r>
          </a:p>
          <a:p>
            <a:pPr>
              <a:defRPr/>
            </a:pPr>
            <a:r>
              <a:rPr lang="fr-FR" altLang="fr-FR" baseline="0" dirty="0" smtClean="0"/>
              <a:t>-200 avions de chasse</a:t>
            </a:r>
          </a:p>
          <a:p>
            <a:pPr>
              <a:defRPr/>
            </a:pPr>
            <a:r>
              <a:rPr lang="fr-FR" altLang="fr-FR" baseline="0" dirty="0" smtClean="0"/>
              <a:t>-Un grosse centaine d’avions de transport</a:t>
            </a:r>
          </a:p>
          <a:p>
            <a:pPr>
              <a:defRPr/>
            </a:pPr>
            <a:r>
              <a:rPr lang="fr-FR" altLang="fr-FR" baseline="0" dirty="0" smtClean="0"/>
              <a:t>Environ 80 hélico</a:t>
            </a:r>
          </a:p>
          <a:p>
            <a:pPr>
              <a:defRPr/>
            </a:pPr>
            <a:r>
              <a:rPr lang="fr-FR" altLang="fr-FR" baseline="0" dirty="0" smtClean="0"/>
              <a:t>Une flotte école de 150 appareils légers</a:t>
            </a:r>
          </a:p>
          <a:p>
            <a:pPr>
              <a:defRPr/>
            </a:pPr>
            <a:r>
              <a:rPr lang="fr-FR" altLang="fr-FR" baseline="0" dirty="0" smtClean="0"/>
              <a:t>20 système sol-air (pas </a:t>
            </a:r>
            <a:r>
              <a:rPr lang="fr-FR" altLang="fr-FR" baseline="0" dirty="0" err="1" smtClean="0"/>
              <a:t>besoinde</a:t>
            </a:r>
            <a:r>
              <a:rPr lang="fr-FR" altLang="fr-FR" baseline="0" dirty="0" smtClean="0"/>
              <a:t> vous explique pourquoi c’est compliqué d’en céder à l’Ukraine</a:t>
            </a:r>
          </a:p>
          <a:p>
            <a:pPr>
              <a:defRPr/>
            </a:pPr>
            <a:r>
              <a:rPr lang="fr-FR" altLang="fr-FR" baseline="0" dirty="0" err="1" smtClean="0"/>
              <a:t>Envrion</a:t>
            </a:r>
            <a:r>
              <a:rPr lang="fr-FR" altLang="fr-FR" baseline="0" dirty="0" smtClean="0"/>
              <a:t> 40 EP et 3 CPA dont 2 font partie du COS.</a:t>
            </a:r>
          </a:p>
          <a:p>
            <a:pPr>
              <a:defRPr/>
            </a:pPr>
            <a:endParaRPr lang="fr-FR" altLang="fr-FR" baseline="0" dirty="0" smtClean="0"/>
          </a:p>
          <a:p>
            <a:pPr>
              <a:defRPr/>
            </a:pPr>
            <a:r>
              <a:rPr lang="fr-FR" altLang="fr-FR" baseline="0" dirty="0" smtClean="0"/>
              <a:t>En matière d’organisation, je ne vous présente pas un slide (entre nous ca change tout le temps).</a:t>
            </a:r>
          </a:p>
          <a:p>
            <a:pPr>
              <a:defRPr/>
            </a:pPr>
            <a:r>
              <a:rPr lang="fr-FR" altLang="fr-FR" baseline="0" dirty="0" smtClean="0"/>
              <a:t>Mais retenez que au-delà des grands commandements de l’AAE? Nous avons brigades: dont 3 réservoirs de force que sont:</a:t>
            </a:r>
          </a:p>
          <a:p>
            <a:pPr>
              <a:defRPr/>
            </a:pPr>
            <a:r>
              <a:rPr lang="fr-FR" altLang="fr-FR" baseline="0" dirty="0" smtClean="0"/>
              <a:t>-La brigade chasse</a:t>
            </a:r>
          </a:p>
          <a:p>
            <a:pPr>
              <a:defRPr/>
            </a:pPr>
            <a:r>
              <a:rPr lang="fr-FR" altLang="fr-FR" baseline="0" dirty="0" smtClean="0"/>
              <a:t>-La brigade transport</a:t>
            </a:r>
          </a:p>
          <a:p>
            <a:pPr>
              <a:defRPr/>
            </a:pPr>
            <a:r>
              <a:rPr lang="fr-FR" altLang="fr-FR" baseline="0" dirty="0" smtClean="0"/>
              <a:t>-La brigade de commando de l’air</a:t>
            </a:r>
          </a:p>
          <a:p>
            <a:pPr>
              <a:defRPr/>
            </a:pPr>
            <a:endParaRPr lang="fr-FR" altLang="fr-FR" dirty="0" smtClean="0"/>
          </a:p>
          <a:p>
            <a:pPr>
              <a:defRPr/>
            </a:pPr>
            <a:endParaRPr lang="fr-FR" altLang="fr-FR" dirty="0" smtClean="0"/>
          </a:p>
          <a:p>
            <a:pPr>
              <a:defRPr/>
            </a:pPr>
            <a:r>
              <a:rPr lang="fr-FR" altLang="fr-FR" dirty="0" smtClean="0"/>
              <a:t>Une réserve essentielle pour réaliser nos missions et pour maintenir un lien fort et permanent avec le monde civil. Toutes les spécialités présentes dans la réserve opérationnelle.</a:t>
            </a:r>
          </a:p>
          <a:p>
            <a:pPr>
              <a:defRPr/>
            </a:pPr>
            <a:endParaRPr lang="fr-FR" altLang="fr-FR" dirty="0" smtClean="0"/>
          </a:p>
          <a:p>
            <a:pPr>
              <a:defRPr/>
            </a:pPr>
            <a:r>
              <a:rPr lang="fr-FR" altLang="fr-FR" dirty="0" smtClean="0"/>
              <a:t>Efforts sur la jeunesse pour aider recrutement/fidélisation, cible 12-25ans (EAJ, cadets, classes de défense, SNU, PMI, FMIR, trinôme académique, ouverture des bases, etc.)</a:t>
            </a:r>
          </a:p>
        </p:txBody>
      </p:sp>
      <p:sp>
        <p:nvSpPr>
          <p:cNvPr id="81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1748B0DD-3F0B-49F9-A0AB-C0FB5EA990BF}" type="slidenum">
              <a:rPr lang="fr-FR" altLang="fr-FR" smtClean="0"/>
              <a:pPr/>
              <a:t>7</a:t>
            </a:fld>
            <a:endParaRPr lang="fr-FR" altLang="fr-FR" smtClean="0"/>
          </a:p>
        </p:txBody>
      </p:sp>
    </p:spTree>
    <p:extLst>
      <p:ext uri="{BB962C8B-B14F-4D97-AF65-F5344CB8AC3E}">
        <p14:creationId xmlns:p14="http://schemas.microsoft.com/office/powerpoint/2010/main" val="291068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L’armée de l’Air et de l’Espace assure au quotidien, depuis ses bases aériennes, les postures permanentes de dissuasion et de sûreté aérienne ainsi que la mission de surveillance de l’espace tout en contribuant aux missions d’intervention immédiate.</a:t>
            </a:r>
          </a:p>
          <a:p>
            <a:endParaRPr lang="fr-FR" altLang="fr-FR" smtClean="0"/>
          </a:p>
          <a:p>
            <a:r>
              <a:rPr lang="fr-FR" altLang="fr-FR" smtClean="0"/>
              <a:t>Hors OPEX, quotidiennement 3000 aviateurs d’alerte pour les missions permanentes. 2000 aviateurs OPEX/OPINT.</a:t>
            </a:r>
          </a:p>
        </p:txBody>
      </p:sp>
      <p:sp>
        <p:nvSpPr>
          <p:cNvPr id="245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abic Typesetting"/>
                <a:cs typeface="Arial" panose="020B0604020202020204" pitchFamily="34" charset="0"/>
              </a:defRPr>
            </a:lvl1pPr>
            <a:lvl2pPr marL="742950" indent="-285750">
              <a:defRPr>
                <a:solidFill>
                  <a:schemeClr val="tx1"/>
                </a:solidFill>
                <a:latin typeface="Arabic Typesetting"/>
                <a:cs typeface="Arial" panose="020B0604020202020204" pitchFamily="34" charset="0"/>
              </a:defRPr>
            </a:lvl2pPr>
            <a:lvl3pPr marL="1143000" indent="-228600">
              <a:defRPr>
                <a:solidFill>
                  <a:schemeClr val="tx1"/>
                </a:solidFill>
                <a:latin typeface="Arabic Typesetting"/>
                <a:cs typeface="Arial" panose="020B0604020202020204" pitchFamily="34" charset="0"/>
              </a:defRPr>
            </a:lvl3pPr>
            <a:lvl4pPr marL="1600200" indent="-228600">
              <a:defRPr>
                <a:solidFill>
                  <a:schemeClr val="tx1"/>
                </a:solidFill>
                <a:latin typeface="Arabic Typesetting"/>
                <a:cs typeface="Arial" panose="020B0604020202020204" pitchFamily="34" charset="0"/>
              </a:defRPr>
            </a:lvl4pPr>
            <a:lvl5pPr marL="2057400" indent="-228600">
              <a:defRPr>
                <a:solidFill>
                  <a:schemeClr val="tx1"/>
                </a:solidFill>
                <a:latin typeface="Arabic Typesetting"/>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abic Typesetting"/>
                <a:cs typeface="Arial" panose="020B0604020202020204" pitchFamily="34" charset="0"/>
              </a:defRPr>
            </a:lvl9pPr>
          </a:lstStyle>
          <a:p>
            <a:fld id="{5C4370BF-C474-47DD-8149-903A651FE704}" type="slidenum">
              <a:rPr lang="fr-FR" altLang="fr-FR" smtClean="0"/>
              <a:pPr/>
              <a:t>8</a:t>
            </a:fld>
            <a:endParaRPr lang="fr-FR" altLang="fr-FR" smtClean="0"/>
          </a:p>
        </p:txBody>
      </p:sp>
    </p:spTree>
    <p:extLst>
      <p:ext uri="{BB962C8B-B14F-4D97-AF65-F5344CB8AC3E}">
        <p14:creationId xmlns:p14="http://schemas.microsoft.com/office/powerpoint/2010/main" val="1239759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eaLnBrk="1" fontAlgn="b" latinLnBrk="0" hangingPunct="1"/>
            <a:r>
              <a:rPr lang="fr-FR" sz="1200" b="1" i="0" u="none" strike="noStrike" kern="1200" dirty="0" smtClean="0">
                <a:solidFill>
                  <a:schemeClr val="tx1"/>
                </a:solidFill>
                <a:effectLst/>
                <a:latin typeface="+mn-lt"/>
                <a:ea typeface="+mn-ea"/>
                <a:cs typeface="+mn-cs"/>
              </a:rPr>
              <a:t>1994</a:t>
            </a:r>
            <a:endParaRPr lang="fr-FR" sz="1200" b="0" i="0" u="none" strike="noStrike" kern="1200" dirty="0" smtClean="0">
              <a:solidFill>
                <a:schemeClr val="tx1"/>
              </a:solidFill>
              <a:effectLst/>
              <a:latin typeface="+mn-lt"/>
              <a:ea typeface="+mn-ea"/>
              <a:cs typeface="+mn-cs"/>
            </a:endParaRPr>
          </a:p>
          <a:p>
            <a:pPr rtl="0" eaLnBrk="1" fontAlgn="b" latinLnBrk="0" hangingPunct="1"/>
            <a:r>
              <a:rPr lang="fr-FR" sz="1200" b="1" i="0" u="none" strike="noStrike" kern="1200" dirty="0" smtClean="0">
                <a:solidFill>
                  <a:schemeClr val="tx1"/>
                </a:solidFill>
                <a:effectLst/>
                <a:latin typeface="+mn-lt"/>
                <a:ea typeface="+mn-ea"/>
                <a:cs typeface="+mn-cs"/>
              </a:rPr>
              <a:t>2022</a:t>
            </a:r>
            <a:endParaRPr lang="fr-FR" sz="1200" b="0" i="0" u="none" strike="noStrike" kern="1200" dirty="0" smtClean="0">
              <a:solidFill>
                <a:schemeClr val="tx1"/>
              </a:solidFill>
              <a:effectLst/>
              <a:latin typeface="+mn-lt"/>
              <a:ea typeface="+mn-ea"/>
              <a:cs typeface="+mn-cs"/>
            </a:endParaRPr>
          </a:p>
          <a:p>
            <a:pPr rtl="0" eaLnBrk="1" fontAlgn="b" latinLnBrk="0" hangingPunct="1"/>
            <a:r>
              <a:rPr lang="fr-FR" sz="1200" b="1" i="0" u="none" strike="noStrike" kern="1200" dirty="0" smtClean="0">
                <a:solidFill>
                  <a:schemeClr val="tx1"/>
                </a:solidFill>
                <a:effectLst/>
                <a:latin typeface="+mn-lt"/>
                <a:ea typeface="+mn-ea"/>
                <a:cs typeface="+mn-cs"/>
              </a:rPr>
              <a:t>12</a:t>
            </a:r>
            <a:r>
              <a:rPr lang="fr-FR" sz="1200" b="0" i="0" u="none" strike="noStrike" kern="1200" dirty="0" smtClean="0">
                <a:solidFill>
                  <a:schemeClr val="tx1"/>
                </a:solidFill>
                <a:effectLst/>
                <a:latin typeface="+mn-lt"/>
                <a:ea typeface="+mn-ea"/>
                <a:cs typeface="+mn-cs"/>
              </a:rPr>
              <a:t> C135</a:t>
            </a:r>
          </a:p>
          <a:p>
            <a:pPr rtl="0" eaLnBrk="1" fontAlgn="b" latinLnBrk="0" hangingPunct="1"/>
            <a:r>
              <a:rPr lang="fr-FR" sz="1200" b="1" i="0" u="none" strike="noStrike" kern="1200" dirty="0" smtClean="0">
                <a:solidFill>
                  <a:schemeClr val="tx1"/>
                </a:solidFill>
                <a:effectLst/>
                <a:latin typeface="+mn-lt"/>
                <a:ea typeface="+mn-ea"/>
                <a:cs typeface="+mn-cs"/>
              </a:rPr>
              <a:t>9</a:t>
            </a:r>
            <a:r>
              <a:rPr lang="fr-FR" sz="1200" b="0" i="0" u="none" strike="noStrike" kern="1200" dirty="0" smtClean="0">
                <a:solidFill>
                  <a:schemeClr val="tx1"/>
                </a:solidFill>
                <a:effectLst/>
                <a:latin typeface="+mn-lt"/>
                <a:ea typeface="+mn-ea"/>
                <a:cs typeface="+mn-cs"/>
              </a:rPr>
              <a:t> MRTT + </a:t>
            </a:r>
            <a:r>
              <a:rPr lang="fr-FR" sz="1200" b="1" i="0" u="none" strike="noStrike" kern="1200" dirty="0" smtClean="0">
                <a:solidFill>
                  <a:schemeClr val="tx1"/>
                </a:solidFill>
                <a:effectLst/>
                <a:latin typeface="+mn-lt"/>
                <a:ea typeface="+mn-ea"/>
                <a:cs typeface="+mn-cs"/>
              </a:rPr>
              <a:t>6</a:t>
            </a:r>
            <a:r>
              <a:rPr lang="fr-FR" sz="1200" b="0" i="0" u="none" strike="noStrike" kern="1200" dirty="0" smtClean="0">
                <a:solidFill>
                  <a:schemeClr val="tx1"/>
                </a:solidFill>
                <a:effectLst/>
                <a:latin typeface="+mn-lt"/>
                <a:ea typeface="+mn-ea"/>
                <a:cs typeface="+mn-cs"/>
              </a:rPr>
              <a:t> C135</a:t>
            </a:r>
          </a:p>
          <a:p>
            <a:pPr rtl="0" eaLnBrk="1" fontAlgn="b" latinLnBrk="0" hangingPunct="1"/>
            <a:r>
              <a:rPr lang="fr-FR" sz="1200" b="1" i="0" u="none" strike="noStrike" kern="1200" dirty="0" smtClean="0">
                <a:solidFill>
                  <a:schemeClr val="tx1"/>
                </a:solidFill>
                <a:effectLst/>
                <a:latin typeface="+mn-lt"/>
                <a:ea typeface="+mn-ea"/>
                <a:cs typeface="+mn-cs"/>
              </a:rPr>
              <a:t>18</a:t>
            </a:r>
            <a:r>
              <a:rPr lang="fr-FR" sz="1200" b="0" i="0" u="none" strike="noStrike" kern="1200" dirty="0" smtClean="0">
                <a:solidFill>
                  <a:schemeClr val="tx1"/>
                </a:solidFill>
                <a:effectLst/>
                <a:latin typeface="+mn-lt"/>
                <a:ea typeface="+mn-ea"/>
                <a:cs typeface="+mn-cs"/>
              </a:rPr>
              <a:t> Mirage IV</a:t>
            </a:r>
          </a:p>
          <a:p>
            <a:pPr rtl="0" eaLnBrk="1" fontAlgn="b" latinLnBrk="0" hangingPunct="1"/>
            <a:r>
              <a:rPr lang="fr-FR" sz="1200" b="0" i="0" u="none" strike="noStrike" kern="1200" dirty="0" smtClean="0">
                <a:solidFill>
                  <a:schemeClr val="tx1"/>
                </a:solidFill>
                <a:effectLst/>
                <a:latin typeface="+mn-lt"/>
                <a:ea typeface="+mn-ea"/>
                <a:cs typeface="+mn-cs"/>
              </a:rPr>
              <a:t>/////////////////////////</a:t>
            </a:r>
          </a:p>
          <a:p>
            <a:pPr rtl="0" eaLnBrk="1" fontAlgn="b" latinLnBrk="0" hangingPunct="1"/>
            <a:r>
              <a:rPr lang="fr-FR" sz="1200" b="1" i="0" u="none" strike="noStrike" kern="1200" dirty="0" smtClean="0">
                <a:solidFill>
                  <a:schemeClr val="tx1"/>
                </a:solidFill>
                <a:effectLst/>
                <a:latin typeface="+mn-lt"/>
                <a:ea typeface="+mn-ea"/>
                <a:cs typeface="+mn-cs"/>
              </a:rPr>
              <a:t>60 </a:t>
            </a:r>
            <a:r>
              <a:rPr lang="fr-FR" sz="1200" b="0" i="0" u="none" strike="noStrike" kern="1200" dirty="0" smtClean="0">
                <a:solidFill>
                  <a:schemeClr val="tx1"/>
                </a:solidFill>
                <a:effectLst/>
                <a:latin typeface="+mn-lt"/>
                <a:ea typeface="+mn-ea"/>
                <a:cs typeface="+mn-cs"/>
              </a:rPr>
              <a:t>Mirage 2000N </a:t>
            </a:r>
            <a:br>
              <a:rPr lang="fr-FR" sz="1200" b="0" i="0" u="none" strike="noStrike" kern="1200" dirty="0" smtClean="0">
                <a:solidFill>
                  <a:schemeClr val="tx1"/>
                </a:solidFill>
                <a:effectLst/>
                <a:latin typeface="+mn-lt"/>
                <a:ea typeface="+mn-ea"/>
                <a:cs typeface="+mn-cs"/>
              </a:rPr>
            </a:br>
            <a:r>
              <a:rPr lang="fr-FR" sz="1200" b="0" i="0" u="none" strike="noStrike" kern="1200" dirty="0" smtClean="0">
                <a:solidFill>
                  <a:schemeClr val="tx1"/>
                </a:solidFill>
                <a:effectLst/>
                <a:latin typeface="+mn-lt"/>
                <a:ea typeface="+mn-ea"/>
                <a:cs typeface="+mn-cs"/>
              </a:rPr>
              <a:t>(</a:t>
            </a:r>
            <a:r>
              <a:rPr lang="fr-FR" sz="1200" b="1" i="0" u="none" strike="noStrike" kern="1200" dirty="0" smtClean="0">
                <a:solidFill>
                  <a:schemeClr val="tx1"/>
                </a:solidFill>
                <a:effectLst/>
                <a:latin typeface="+mn-lt"/>
                <a:ea typeface="+mn-ea"/>
                <a:cs typeface="+mn-cs"/>
              </a:rPr>
              <a:t>3</a:t>
            </a:r>
            <a:r>
              <a:rPr lang="fr-FR" sz="1200" b="0" i="0" u="none" strike="noStrike" kern="1200" dirty="0" smtClean="0">
                <a:solidFill>
                  <a:schemeClr val="tx1"/>
                </a:solidFill>
                <a:effectLst/>
                <a:latin typeface="+mn-lt"/>
                <a:ea typeface="+mn-ea"/>
                <a:cs typeface="+mn-cs"/>
              </a:rPr>
              <a:t> escadrons de chasse)</a:t>
            </a:r>
          </a:p>
          <a:p>
            <a:pPr rtl="0" eaLnBrk="1" fontAlgn="b" latinLnBrk="0" hangingPunct="1"/>
            <a:r>
              <a:rPr lang="fr-FR" sz="1200" b="1" i="0" u="none" strike="noStrike" kern="1200" dirty="0" smtClean="0">
                <a:solidFill>
                  <a:schemeClr val="tx1"/>
                </a:solidFill>
                <a:effectLst/>
                <a:latin typeface="+mn-lt"/>
                <a:ea typeface="+mn-ea"/>
                <a:cs typeface="+mn-cs"/>
              </a:rPr>
              <a:t>40aine</a:t>
            </a:r>
            <a:r>
              <a:rPr lang="fr-FR" sz="1200" b="0" i="0" u="none" strike="noStrike" kern="1200" dirty="0" smtClean="0">
                <a:solidFill>
                  <a:schemeClr val="tx1"/>
                </a:solidFill>
                <a:effectLst/>
                <a:latin typeface="+mn-lt"/>
                <a:ea typeface="+mn-ea"/>
                <a:cs typeface="+mn-cs"/>
              </a:rPr>
              <a:t>  RAFALE </a:t>
            </a:r>
            <a:br>
              <a:rPr lang="fr-FR" sz="1200" b="0" i="0" u="none" strike="noStrike" kern="1200" dirty="0" smtClean="0">
                <a:solidFill>
                  <a:schemeClr val="tx1"/>
                </a:solidFill>
                <a:effectLst/>
                <a:latin typeface="+mn-lt"/>
                <a:ea typeface="+mn-ea"/>
                <a:cs typeface="+mn-cs"/>
              </a:rPr>
            </a:br>
            <a:r>
              <a:rPr lang="fr-FR" sz="1200" b="0" i="0" u="none" strike="noStrike" kern="1200" dirty="0" smtClean="0">
                <a:solidFill>
                  <a:schemeClr val="tx1"/>
                </a:solidFill>
                <a:effectLst/>
                <a:latin typeface="+mn-lt"/>
                <a:ea typeface="+mn-ea"/>
                <a:cs typeface="+mn-cs"/>
              </a:rPr>
              <a:t>(</a:t>
            </a:r>
            <a:r>
              <a:rPr lang="fr-FR" sz="1200" b="1" i="0" u="none" strike="noStrike" kern="1200" dirty="0" smtClean="0">
                <a:solidFill>
                  <a:schemeClr val="tx1"/>
                </a:solidFill>
                <a:effectLst/>
                <a:latin typeface="+mn-lt"/>
                <a:ea typeface="+mn-ea"/>
                <a:cs typeface="+mn-cs"/>
              </a:rPr>
              <a:t>2</a:t>
            </a:r>
            <a:r>
              <a:rPr lang="fr-FR" sz="1200" b="0" i="0" u="none" strike="noStrike" kern="1200" dirty="0" smtClean="0">
                <a:solidFill>
                  <a:schemeClr val="tx1"/>
                </a:solidFill>
                <a:effectLst/>
                <a:latin typeface="+mn-lt"/>
                <a:ea typeface="+mn-ea"/>
                <a:cs typeface="+mn-cs"/>
              </a:rPr>
              <a:t> escadrons de chasse)</a:t>
            </a:r>
          </a:p>
          <a:p>
            <a:pPr rtl="0" eaLnBrk="1" fontAlgn="b" latinLnBrk="0" hangingPunct="1"/>
            <a:r>
              <a:rPr lang="fr-FR" sz="1200" b="0" i="0" u="none" strike="noStrike" kern="1200" dirty="0" smtClean="0">
                <a:solidFill>
                  <a:schemeClr val="tx1"/>
                </a:solidFill>
                <a:effectLst/>
                <a:latin typeface="+mn-lt"/>
                <a:ea typeface="+mn-ea"/>
                <a:cs typeface="+mn-cs"/>
              </a:rPr>
              <a:t>45 ASMP de 300kT</a:t>
            </a:r>
          </a:p>
          <a:p>
            <a:pPr rtl="0" eaLnBrk="1" fontAlgn="b" latinLnBrk="0" hangingPunct="1"/>
            <a:r>
              <a:rPr lang="fr-FR" sz="1200" b="0" i="0" u="none" strike="noStrike" kern="1200" dirty="0" smtClean="0">
                <a:solidFill>
                  <a:schemeClr val="tx1"/>
                </a:solidFill>
                <a:effectLst/>
                <a:latin typeface="+mn-lt"/>
                <a:ea typeface="+mn-ea"/>
                <a:cs typeface="+mn-cs"/>
              </a:rPr>
              <a:t>XX ASMPA</a:t>
            </a:r>
          </a:p>
          <a:p>
            <a:pPr rtl="0" eaLnBrk="1" fontAlgn="b" latinLnBrk="0" hangingPunct="1"/>
            <a:r>
              <a:rPr lang="fr-FR" sz="1200" b="1" i="0" u="none" strike="noStrike" kern="1200" dirty="0" smtClean="0">
                <a:solidFill>
                  <a:schemeClr val="tx1"/>
                </a:solidFill>
                <a:effectLst/>
                <a:latin typeface="+mn-lt"/>
                <a:ea typeface="+mn-ea"/>
                <a:cs typeface="+mn-cs"/>
              </a:rPr>
              <a:t>18 </a:t>
            </a:r>
            <a:r>
              <a:rPr lang="fr-FR" sz="1200" b="0" i="0" u="none" strike="noStrike" kern="1200" dirty="0" smtClean="0">
                <a:solidFill>
                  <a:schemeClr val="tx1"/>
                </a:solidFill>
                <a:effectLst/>
                <a:latin typeface="+mn-lt"/>
                <a:ea typeface="+mn-ea"/>
                <a:cs typeface="+mn-cs"/>
              </a:rPr>
              <a:t>missiles S3 </a:t>
            </a:r>
            <a:br>
              <a:rPr lang="fr-FR" sz="1200" b="0" i="0" u="none" strike="noStrike" kern="1200" dirty="0" smtClean="0">
                <a:solidFill>
                  <a:schemeClr val="tx1"/>
                </a:solidFill>
                <a:effectLst/>
                <a:latin typeface="+mn-lt"/>
                <a:ea typeface="+mn-ea"/>
                <a:cs typeface="+mn-cs"/>
              </a:rPr>
            </a:br>
            <a:r>
              <a:rPr lang="fr-FR" sz="1200" b="0" i="0" u="none" strike="noStrike" kern="1200" dirty="0" smtClean="0">
                <a:solidFill>
                  <a:schemeClr val="tx1"/>
                </a:solidFill>
                <a:effectLst/>
                <a:latin typeface="+mn-lt"/>
                <a:ea typeface="+mn-ea"/>
                <a:cs typeface="+mn-cs"/>
              </a:rPr>
              <a:t>Plateau d'ALBION</a:t>
            </a:r>
          </a:p>
          <a:p>
            <a:pPr rtl="0" eaLnBrk="1" fontAlgn="b" latinLnBrk="0" hangingPunct="1"/>
            <a:r>
              <a:rPr lang="fr-FR" sz="1200" b="0" i="0" u="none" strike="noStrike" kern="1200" dirty="0" smtClean="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fld id="{842D26B1-78D9-4CAA-8EA8-64D08953F522}" type="slidenum">
              <a:rPr lang="fr-FR" smtClean="0"/>
              <a:t>9</a:t>
            </a:fld>
            <a:endParaRPr lang="fr-FR"/>
          </a:p>
        </p:txBody>
      </p:sp>
    </p:spTree>
    <p:extLst>
      <p:ext uri="{BB962C8B-B14F-4D97-AF65-F5344CB8AC3E}">
        <p14:creationId xmlns:p14="http://schemas.microsoft.com/office/powerpoint/2010/main" val="3806931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5"/>
          <p:cNvSpPr>
            <a:spLocks noGrp="1"/>
          </p:cNvSpPr>
          <p:nvPr>
            <p:ph type="title"/>
          </p:nvPr>
        </p:nvSpPr>
        <p:spPr>
          <a:xfrm>
            <a:off x="1365848" y="187035"/>
            <a:ext cx="7320951" cy="670605"/>
          </a:xfrm>
        </p:spPr>
        <p:txBody>
          <a:bodyPr/>
          <a:lstStyle>
            <a:lvl1pPr algn="l">
              <a:defRPr sz="2800">
                <a:solidFill>
                  <a:schemeClr val="bg1"/>
                </a:solidFill>
              </a:defRPr>
            </a:lvl1pPr>
          </a:lstStyle>
          <a:p>
            <a:r>
              <a:rPr lang="fr-FR" dirty="0"/>
              <a:t>Modifiez le style du titre</a:t>
            </a:r>
          </a:p>
        </p:txBody>
      </p:sp>
    </p:spTree>
    <p:extLst>
      <p:ext uri="{BB962C8B-B14F-4D97-AF65-F5344CB8AC3E}">
        <p14:creationId xmlns:p14="http://schemas.microsoft.com/office/powerpoint/2010/main" val="823669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9" name="Espace réservé du texte 8"/>
          <p:cNvSpPr>
            <a:spLocks noGrp="1"/>
          </p:cNvSpPr>
          <p:nvPr>
            <p:ph type="body" sz="quarter" idx="10"/>
          </p:nvPr>
        </p:nvSpPr>
        <p:spPr>
          <a:xfrm>
            <a:off x="457200" y="1166812"/>
            <a:ext cx="8147050" cy="3683149"/>
          </a:xfrm>
          <a:prstGeom prst="rect">
            <a:avLst/>
          </a:prstGeom>
          <a:ln>
            <a:noFill/>
          </a:ln>
        </p:spPr>
        <p:txBody>
          <a:bodyPr/>
          <a:lstStyle>
            <a:lvl1pPr>
              <a:defRPr sz="2400">
                <a:solidFill>
                  <a:schemeClr val="tx2"/>
                </a:solidFill>
              </a:defRPr>
            </a:lvl1pPr>
            <a:lvl2pPr marL="742950" indent="-285750">
              <a:buFont typeface="Wingdings" panose="05000000000000000000" pitchFamily="2" charset="2"/>
              <a:buChar char="Ø"/>
              <a:defRPr sz="2000">
                <a:latin typeface="Calibri Light" panose="020F0302020204030204" pitchFamily="34" charset="0"/>
                <a:cs typeface="Calibri Light" panose="020F0302020204030204" pitchFamily="34" charset="0"/>
              </a:defRPr>
            </a:lvl2pPr>
            <a:lvl3pPr marL="1200150" indent="-285750">
              <a:buFont typeface="Wingdings" panose="05000000000000000000" pitchFamily="2" charset="2"/>
              <a:buChar char="Ø"/>
              <a:defRPr sz="1800">
                <a:latin typeface="Calibri Light" panose="020F0302020204030204" pitchFamily="34" charset="0"/>
                <a:cs typeface="Calibri Light" panose="020F0302020204030204" pitchFamily="34" charset="0"/>
              </a:defRPr>
            </a:lvl3pPr>
            <a:lvl4pPr marL="1600200" indent="-228600">
              <a:buFont typeface="Wingdings" panose="05000000000000000000" pitchFamily="2" charset="2"/>
              <a:buChar char="§"/>
              <a:defRPr sz="1600">
                <a:latin typeface="Calibri Light" panose="020F0302020204030204" pitchFamily="34" charset="0"/>
                <a:cs typeface="Calibri Light" panose="020F0302020204030204" pitchFamily="34" charset="0"/>
              </a:defRPr>
            </a:lvl4pPr>
            <a:lvl5pPr marL="2057400" indent="-228600">
              <a:buFont typeface="Wingdings" panose="05000000000000000000" pitchFamily="2" charset="2"/>
              <a:buChar char="§"/>
              <a:defRPr sz="1400">
                <a:latin typeface="Calibri Light" panose="020F0302020204030204" pitchFamily="34" charset="0"/>
                <a:cs typeface="Calibri Light" panose="020F0302020204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5"/>
          <p:cNvSpPr>
            <a:spLocks noGrp="1"/>
          </p:cNvSpPr>
          <p:nvPr>
            <p:ph type="title"/>
          </p:nvPr>
        </p:nvSpPr>
        <p:spPr>
          <a:xfrm>
            <a:off x="1365848" y="187035"/>
            <a:ext cx="7320951" cy="670605"/>
          </a:xfrm>
        </p:spPr>
        <p:txBody>
          <a:bodyPr/>
          <a:lstStyle>
            <a:lvl1pPr algn="l">
              <a:defRPr sz="2800">
                <a:solidFill>
                  <a:schemeClr val="bg1"/>
                </a:solidFill>
              </a:defRPr>
            </a:lvl1pPr>
          </a:lstStyle>
          <a:p>
            <a:r>
              <a:rPr lang="fr-FR" dirty="0"/>
              <a:t>Modifiez le style du titre</a:t>
            </a:r>
          </a:p>
        </p:txBody>
      </p:sp>
    </p:spTree>
    <p:extLst>
      <p:ext uri="{BB962C8B-B14F-4D97-AF65-F5344CB8AC3E}">
        <p14:creationId xmlns:p14="http://schemas.microsoft.com/office/powerpoint/2010/main" val="38634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394855" y="81684"/>
            <a:ext cx="8229600" cy="857250"/>
          </a:xfrm>
          <a:prstGeom prst="rect">
            <a:avLst/>
          </a:prstGeom>
        </p:spPr>
        <p:txBody>
          <a:bodyPr/>
          <a:lstStyle/>
          <a:p>
            <a:r>
              <a:rPr lang="fr-FR" smtClean="0"/>
              <a:t>Modifiez le style du titre</a:t>
            </a:r>
            <a:endParaRPr lang="fr-FR"/>
          </a:p>
        </p:txBody>
      </p:sp>
      <p:pic>
        <p:nvPicPr>
          <p:cNvPr id="3" name="Image 2"/>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800"/>
                    </a14:imgEffect>
                    <a14:imgEffect>
                      <a14:saturation sat="223000"/>
                    </a14:imgEffect>
                    <a14:imgEffect>
                      <a14:brightnessContrast bright="-20000" contrast="-21000"/>
                    </a14:imgEffect>
                  </a14:imgLayer>
                </a14:imgProps>
              </a:ext>
            </a:extLst>
          </a:blip>
          <a:srcRect l="34595" b="34639"/>
          <a:stretch/>
        </p:blipFill>
        <p:spPr>
          <a:xfrm>
            <a:off x="-14288" y="0"/>
            <a:ext cx="9158288" cy="5143500"/>
          </a:xfrm>
          <a:prstGeom prst="rect">
            <a:avLst/>
          </a:prstGeom>
        </p:spPr>
      </p:pic>
    </p:spTree>
    <p:extLst>
      <p:ext uri="{BB962C8B-B14F-4D97-AF65-F5344CB8AC3E}">
        <p14:creationId xmlns:p14="http://schemas.microsoft.com/office/powerpoint/2010/main" val="125278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9" name="Espace réservé du texte 8"/>
          <p:cNvSpPr>
            <a:spLocks noGrp="1"/>
          </p:cNvSpPr>
          <p:nvPr>
            <p:ph type="body" sz="quarter" idx="10"/>
          </p:nvPr>
        </p:nvSpPr>
        <p:spPr>
          <a:xfrm>
            <a:off x="457200" y="1166812"/>
            <a:ext cx="8147050" cy="3683149"/>
          </a:xfrm>
          <a:prstGeom prst="rect">
            <a:avLst/>
          </a:prstGeom>
          <a:ln>
            <a:noFill/>
          </a:ln>
        </p:spPr>
        <p:txBody>
          <a:bodyPr/>
          <a:lstStyle>
            <a:lvl1pPr>
              <a:defRPr sz="1600">
                <a:solidFill>
                  <a:schemeClr val="tx2"/>
                </a:solidFill>
              </a:defRPr>
            </a:lvl1pPr>
            <a:lvl2pPr>
              <a:defRPr sz="1200">
                <a:latin typeface="Myriad Pro"/>
              </a:defRPr>
            </a:lvl2pPr>
            <a:lvl3pPr>
              <a:defRPr sz="1200">
                <a:latin typeface="Myriad Pro"/>
              </a:defRPr>
            </a:lvl3pPr>
            <a:lvl4pPr>
              <a:defRPr sz="1200">
                <a:latin typeface="Myriad Pro"/>
              </a:defRPr>
            </a:lvl4pPr>
            <a:lvl5pPr>
              <a:defRPr sz="1200">
                <a:latin typeface="Myriad Pro"/>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5"/>
          <p:cNvSpPr>
            <a:spLocks noGrp="1"/>
          </p:cNvSpPr>
          <p:nvPr>
            <p:ph type="title"/>
          </p:nvPr>
        </p:nvSpPr>
        <p:spPr>
          <a:xfrm>
            <a:off x="1365848" y="187035"/>
            <a:ext cx="7320951" cy="670605"/>
          </a:xfrm>
        </p:spPr>
        <p:txBody>
          <a:bodyPr/>
          <a:lstStyle>
            <a:lvl1pPr algn="l">
              <a:defRPr sz="2800">
                <a:solidFill>
                  <a:schemeClr val="bg1"/>
                </a:solidFill>
              </a:defRPr>
            </a:lvl1pPr>
          </a:lstStyle>
          <a:p>
            <a:r>
              <a:rPr lang="fr-FR" dirty="0"/>
              <a:t>Modifiez le style du titre</a:t>
            </a:r>
          </a:p>
        </p:txBody>
      </p:sp>
    </p:spTree>
    <p:extLst>
      <p:ext uri="{BB962C8B-B14F-4D97-AF65-F5344CB8AC3E}">
        <p14:creationId xmlns:p14="http://schemas.microsoft.com/office/powerpoint/2010/main" val="235998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4" name="Rectangle 3"/>
          <p:cNvSpPr/>
          <p:nvPr/>
        </p:nvSpPr>
        <p:spPr>
          <a:xfrm>
            <a:off x="1" y="0"/>
            <a:ext cx="365125" cy="5141119"/>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9564" y="510779"/>
            <a:ext cx="46037"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268289" y="510779"/>
            <a:ext cx="2857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249239" y="510779"/>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22250" y="510779"/>
            <a:ext cx="7938"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255589" y="3784998"/>
            <a:ext cx="73025" cy="126920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255589" y="3598069"/>
            <a:ext cx="73025" cy="17145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55589" y="3477816"/>
            <a:ext cx="73025" cy="103584"/>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255589" y="3406379"/>
            <a:ext cx="73025" cy="55959"/>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re 7"/>
          <p:cNvSpPr>
            <a:spLocks noGrp="1"/>
          </p:cNvSpPr>
          <p:nvPr>
            <p:ph type="ctrTitle"/>
          </p:nvPr>
        </p:nvSpPr>
        <p:spPr>
          <a:xfrm>
            <a:off x="914400" y="3257550"/>
            <a:ext cx="7772400" cy="1481328"/>
          </a:xfrm>
        </p:spPr>
        <p:txBody>
          <a:bodyPr/>
          <a:lstStyle>
            <a:lvl1pPr marR="6858" algn="l">
              <a:defRPr sz="3000" b="1" cap="all" spc="0" baseline="0">
                <a:effectLst>
                  <a:reflection blurRad="12700" stA="34000" endA="740" endPos="53000" dir="5400000" sy="-100000" algn="bl" rotWithShape="0"/>
                </a:effectLst>
              </a:defRPr>
            </a:lvl1pPr>
            <a:extLst/>
          </a:lstStyle>
          <a:p>
            <a:r>
              <a:rPr lang="fr-FR" smtClean="0"/>
              <a:t>Cliquez pour modifier le style du titre</a:t>
            </a:r>
            <a:endParaRPr lang="en-US"/>
          </a:p>
        </p:txBody>
      </p:sp>
      <p:sp>
        <p:nvSpPr>
          <p:cNvPr id="9" name="Sous-titre 8"/>
          <p:cNvSpPr>
            <a:spLocks noGrp="1"/>
          </p:cNvSpPr>
          <p:nvPr>
            <p:ph type="subTitle" idx="1"/>
          </p:nvPr>
        </p:nvSpPr>
        <p:spPr>
          <a:xfrm>
            <a:off x="914400" y="2125980"/>
            <a:ext cx="7772400" cy="1131570"/>
          </a:xfrm>
        </p:spPr>
        <p:txBody>
          <a:bodyPr lIns="100584"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fr-FR" smtClean="0"/>
              <a:t>Cliquez pour modifier le style des sous-titres du masque</a:t>
            </a:r>
            <a:endParaRPr lang="en-US"/>
          </a:p>
        </p:txBody>
      </p:sp>
      <p:sp>
        <p:nvSpPr>
          <p:cNvPr id="15" name="Espace réservé de la date 27"/>
          <p:cNvSpPr>
            <a:spLocks noGrp="1"/>
          </p:cNvSpPr>
          <p:nvPr>
            <p:ph type="dt" sz="half" idx="10"/>
          </p:nvPr>
        </p:nvSpPr>
        <p:spPr/>
        <p:txBody>
          <a:bodyPr/>
          <a:lstStyle>
            <a:lvl1pPr>
              <a:defRPr/>
            </a:lvl1pPr>
            <a:extLst/>
          </a:lstStyle>
          <a:p>
            <a:pPr>
              <a:defRPr/>
            </a:pPr>
            <a:fld id="{FD617855-173C-42E1-81F5-E9D1534E8D9B}" type="datetime1">
              <a:rPr lang="fr-FR"/>
              <a:pPr>
                <a:defRPr/>
              </a:pPr>
              <a:t>30/08/2023</a:t>
            </a:fld>
            <a:endParaRPr lang="fr-FR"/>
          </a:p>
        </p:txBody>
      </p:sp>
      <p:sp>
        <p:nvSpPr>
          <p:cNvPr id="16" name="Espace réservé du pied de page 16"/>
          <p:cNvSpPr>
            <a:spLocks noGrp="1"/>
          </p:cNvSpPr>
          <p:nvPr>
            <p:ph type="ftr" sz="quarter" idx="11"/>
          </p:nvPr>
        </p:nvSpPr>
        <p:spPr/>
        <p:txBody>
          <a:bodyPr/>
          <a:lstStyle>
            <a:lvl1pPr>
              <a:defRPr/>
            </a:lvl1pPr>
            <a:extLst/>
          </a:lstStyle>
          <a:p>
            <a:pPr>
              <a:defRPr/>
            </a:pPr>
            <a:r>
              <a:rPr lang="fr-FR"/>
              <a:t>NATO SECRET</a:t>
            </a:r>
          </a:p>
        </p:txBody>
      </p:sp>
      <p:sp>
        <p:nvSpPr>
          <p:cNvPr id="17" name="Espace réservé du numéro de diapositive 28"/>
          <p:cNvSpPr>
            <a:spLocks noGrp="1"/>
          </p:cNvSpPr>
          <p:nvPr>
            <p:ph type="sldNum" sz="quarter" idx="12"/>
          </p:nvPr>
        </p:nvSpPr>
        <p:spPr/>
        <p:txBody>
          <a:bodyPr/>
          <a:lstStyle>
            <a:lvl1pPr>
              <a:defRPr/>
            </a:lvl1pPr>
          </a:lstStyle>
          <a:p>
            <a:fld id="{872D3195-FFB1-4DFE-987D-5608D31BC91D}" type="slidenum">
              <a:rPr lang="fr-FR" altLang="fr-FR"/>
              <a:pPr/>
              <a:t>‹N°›</a:t>
            </a:fld>
            <a:endParaRPr lang="fr-FR" altLang="fr-FR"/>
          </a:p>
        </p:txBody>
      </p:sp>
    </p:spTree>
    <p:extLst>
      <p:ext uri="{BB962C8B-B14F-4D97-AF65-F5344CB8AC3E}">
        <p14:creationId xmlns:p14="http://schemas.microsoft.com/office/powerpoint/2010/main" val="2533717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60A700CE-BF7C-42C6-A756-21AC1C9DDED2}" type="datetime1">
              <a:rPr lang="fr-FR"/>
              <a:pPr>
                <a:defRPr/>
              </a:pPr>
              <a:t>30/08/2023</a:t>
            </a:fld>
            <a:endParaRPr lang="fr-FR"/>
          </a:p>
        </p:txBody>
      </p:sp>
      <p:sp>
        <p:nvSpPr>
          <p:cNvPr id="5" name="Espace réservé du pied de page 2"/>
          <p:cNvSpPr>
            <a:spLocks noGrp="1"/>
          </p:cNvSpPr>
          <p:nvPr>
            <p:ph type="ftr" sz="quarter" idx="11"/>
          </p:nvPr>
        </p:nvSpPr>
        <p:spPr/>
        <p:txBody>
          <a:bodyPr/>
          <a:lstStyle>
            <a:lvl1pPr>
              <a:defRPr/>
            </a:lvl1pPr>
          </a:lstStyle>
          <a:p>
            <a:pPr>
              <a:defRPr/>
            </a:pPr>
            <a:r>
              <a:rPr lang="fr-FR"/>
              <a:t>NATO SECRET</a:t>
            </a:r>
          </a:p>
        </p:txBody>
      </p:sp>
      <p:sp>
        <p:nvSpPr>
          <p:cNvPr id="6" name="Espace réservé du numéro de diapositive 22"/>
          <p:cNvSpPr>
            <a:spLocks noGrp="1"/>
          </p:cNvSpPr>
          <p:nvPr>
            <p:ph type="sldNum" sz="quarter" idx="12"/>
          </p:nvPr>
        </p:nvSpPr>
        <p:spPr/>
        <p:txBody>
          <a:bodyPr/>
          <a:lstStyle>
            <a:lvl1pPr>
              <a:defRPr/>
            </a:lvl1pPr>
          </a:lstStyle>
          <a:p>
            <a:fld id="{C11489B1-C61C-462E-8BA9-782C0645DA87}" type="slidenum">
              <a:rPr lang="fr-FR" altLang="fr-FR"/>
              <a:pPr/>
              <a:t>‹N°›</a:t>
            </a:fld>
            <a:endParaRPr lang="fr-FR" altLang="fr-FR"/>
          </a:p>
        </p:txBody>
      </p:sp>
    </p:spTree>
    <p:extLst>
      <p:ext uri="{BB962C8B-B14F-4D97-AF65-F5344CB8AC3E}">
        <p14:creationId xmlns:p14="http://schemas.microsoft.com/office/powerpoint/2010/main" val="370812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 de texte">
    <p:spTree>
      <p:nvGrpSpPr>
        <p:cNvPr id="1" name=""/>
        <p:cNvGrpSpPr/>
        <p:nvPr/>
      </p:nvGrpSpPr>
      <p:grpSpPr>
        <a:xfrm>
          <a:off x="0" y="0"/>
          <a:ext cx="0" cy="0"/>
          <a:chOff x="0" y="0"/>
          <a:chExt cx="0" cy="0"/>
        </a:xfrm>
      </p:grpSpPr>
      <p:sp>
        <p:nvSpPr>
          <p:cNvPr id="9" name="Espace réservé du contenu 2"/>
          <p:cNvSpPr>
            <a:spLocks noGrp="1"/>
          </p:cNvSpPr>
          <p:nvPr>
            <p:ph idx="12"/>
          </p:nvPr>
        </p:nvSpPr>
        <p:spPr>
          <a:xfrm>
            <a:off x="719572" y="1113588"/>
            <a:ext cx="7776864" cy="3564396"/>
          </a:xfrm>
        </p:spPr>
        <p:txBody>
          <a:bodyPr/>
          <a:lstStyle>
            <a:lvl1pPr marL="257175" indent="-257175">
              <a:buFontTx/>
              <a:buBlip>
                <a:blip r:embed="rId2"/>
              </a:buBlip>
              <a:defRPr lang="fr-FR" sz="1800" b="1" kern="0" dirty="0" smtClean="0">
                <a:solidFill>
                  <a:schemeClr val="tx1">
                    <a:lumMod val="95000"/>
                    <a:lumOff val="5000"/>
                  </a:schemeClr>
                </a:solidFill>
                <a:latin typeface="Garamond" panose="02020404030301010803" pitchFamily="18" charset="0"/>
                <a:ea typeface="+mn-ea"/>
                <a:cs typeface="+mn-cs"/>
              </a:defRPr>
            </a:lvl1pPr>
            <a:lvl2pPr marL="557213" indent="-214313">
              <a:buFont typeface="Wingdings" panose="05000000000000000000" pitchFamily="2" charset="2"/>
              <a:buChar char="Ø"/>
              <a:defRPr>
                <a:solidFill>
                  <a:schemeClr val="tx1">
                    <a:lumMod val="95000"/>
                    <a:lumOff val="5000"/>
                  </a:schemeClr>
                </a:solidFill>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Titre 1"/>
          <p:cNvSpPr>
            <a:spLocks noGrp="1"/>
          </p:cNvSpPr>
          <p:nvPr>
            <p:ph type="title" hasCustomPrompt="1"/>
          </p:nvPr>
        </p:nvSpPr>
        <p:spPr>
          <a:xfrm>
            <a:off x="0" y="135000"/>
            <a:ext cx="9144000" cy="648000"/>
          </a:xfrm>
          <a:prstGeom prst="rect">
            <a:avLst/>
          </a:prstGeom>
        </p:spPr>
        <p:txBody>
          <a:bodyPr anchor="t"/>
          <a:lstStyle>
            <a:lvl1pPr>
              <a:defRPr sz="2100">
                <a:latin typeface="Garamond" panose="02020404030301010803" pitchFamily="18" charset="0"/>
                <a:cs typeface="Times New Roman" panose="02020603050405020304" pitchFamily="18" charset="0"/>
              </a:defRPr>
            </a:lvl1pPr>
          </a:lstStyle>
          <a:p>
            <a:r>
              <a:rPr lang="fr-FR" dirty="0" smtClean="0"/>
              <a:t>SLIDE TITLE</a:t>
            </a:r>
            <a:endParaRPr lang="fr-FR" dirty="0"/>
          </a:p>
        </p:txBody>
      </p:sp>
      <p:sp>
        <p:nvSpPr>
          <p:cNvPr id="6" name="Rectangle 2"/>
          <p:cNvSpPr>
            <a:spLocks noGrp="1" noChangeArrowheads="1"/>
          </p:cNvSpPr>
          <p:nvPr>
            <p:ph type="subTitle" idx="11" hasCustomPrompt="1"/>
          </p:nvPr>
        </p:nvSpPr>
        <p:spPr>
          <a:xfrm>
            <a:off x="-603051" y="829271"/>
            <a:ext cx="3132000" cy="243000"/>
          </a:xfrm>
          <a:prstGeom prst="rect">
            <a:avLst/>
          </a:prstGeom>
          <a:noFill/>
          <a:ln>
            <a:noFill/>
          </a:ln>
          <a:scene3d>
            <a:camera prst="perspectiveContrastingRightFacing" fov="0">
              <a:rot lat="300000" lon="18000000" rev="3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lang="fr-FR" sz="1350" b="1" kern="1200" dirty="0">
                <a:solidFill>
                  <a:schemeClr val="tx2"/>
                </a:solidFill>
                <a:latin typeface="Garamond" panose="02020404030301010803" pitchFamily="18" charset="0"/>
                <a:ea typeface="+mj-ea"/>
                <a:cs typeface="+mj-cs"/>
              </a:defRPr>
            </a:lvl1pPr>
          </a:lstStyle>
          <a:p>
            <a:pPr marL="0" lvl="0" indent="0">
              <a:spcBef>
                <a:spcPct val="0"/>
              </a:spcBef>
              <a:buNone/>
            </a:pPr>
            <a:r>
              <a:rPr lang="fr-FR" dirty="0" smtClean="0"/>
              <a:t>Insert </a:t>
            </a:r>
            <a:r>
              <a:rPr lang="fr-FR" dirty="0" err="1" smtClean="0"/>
              <a:t>Chapter</a:t>
            </a:r>
            <a:r>
              <a:rPr lang="fr-FR" dirty="0" smtClean="0"/>
              <a:t> </a:t>
            </a:r>
            <a:r>
              <a:rPr lang="fr-FR" dirty="0" err="1" smtClean="0"/>
              <a:t>title</a:t>
            </a:r>
            <a:r>
              <a:rPr lang="fr-FR" dirty="0" smtClean="0"/>
              <a:t> in </a:t>
            </a:r>
            <a:r>
              <a:rPr lang="fr-FR" dirty="0" err="1" smtClean="0"/>
              <a:t>slide</a:t>
            </a:r>
            <a:endParaRPr lang="fr-FR" dirty="0"/>
          </a:p>
        </p:txBody>
      </p:sp>
    </p:spTree>
    <p:extLst>
      <p:ext uri="{BB962C8B-B14F-4D97-AF65-F5344CB8AC3E}">
        <p14:creationId xmlns:p14="http://schemas.microsoft.com/office/powerpoint/2010/main" val="3778131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sp>
        <p:nvSpPr>
          <p:cNvPr id="6" name="Titre 5"/>
          <p:cNvSpPr>
            <a:spLocks noGrp="1"/>
          </p:cNvSpPr>
          <p:nvPr>
            <p:ph type="title"/>
          </p:nvPr>
        </p:nvSpPr>
        <p:spPr>
          <a:xfrm>
            <a:off x="1720491" y="391"/>
            <a:ext cx="6966308" cy="857250"/>
          </a:xfrm>
          <a:prstGeom prst="rect">
            <a:avLst/>
          </a:prstGeom>
        </p:spPr>
        <p:txBody>
          <a:bodyPr/>
          <a:lstStyle>
            <a:lvl1pPr algn="l">
              <a:defRPr sz="2000">
                <a:solidFill>
                  <a:schemeClr val="bg1"/>
                </a:solidFill>
              </a:defRPr>
            </a:lvl1pPr>
          </a:lstStyle>
          <a:p>
            <a:r>
              <a:rPr lang="fr-FR" dirty="0"/>
              <a:t>Modifiez le style du titre</a:t>
            </a:r>
          </a:p>
        </p:txBody>
      </p:sp>
      <p:sp>
        <p:nvSpPr>
          <p:cNvPr id="9" name="Espace réservé du texte 8"/>
          <p:cNvSpPr>
            <a:spLocks noGrp="1"/>
          </p:cNvSpPr>
          <p:nvPr>
            <p:ph type="body" sz="quarter" idx="10"/>
          </p:nvPr>
        </p:nvSpPr>
        <p:spPr>
          <a:xfrm>
            <a:off x="457200" y="1166812"/>
            <a:ext cx="8058150" cy="3697527"/>
          </a:xfrm>
          <a:prstGeom prst="rect">
            <a:avLst/>
          </a:prstGeom>
        </p:spPr>
        <p:txBody>
          <a:bodyPr/>
          <a:lstStyle>
            <a:lvl1pPr>
              <a:defRPr sz="1600">
                <a:solidFill>
                  <a:srgbClr val="1F497D"/>
                </a:solidFill>
              </a:defRPr>
            </a:lvl1pPr>
            <a:lvl2pPr marL="742950" indent="-285750">
              <a:buSzPct val="100000"/>
              <a:buFontTx/>
              <a:buBlip>
                <a:blip r:embed="rId2"/>
              </a:buBlip>
              <a:defRPr sz="1200" b="0">
                <a:latin typeface="Myriad Pro" panose="020B0503030403020204" pitchFamily="34" charset="0"/>
              </a:defRPr>
            </a:lvl2pPr>
            <a:lvl3pPr>
              <a:defRPr sz="1200" b="0">
                <a:latin typeface="Myriad Pro" panose="020B0503030403020204" pitchFamily="34" charset="0"/>
              </a:defRPr>
            </a:lvl3pPr>
            <a:lvl4pPr>
              <a:defRPr sz="1200" b="0">
                <a:latin typeface="Myriad Pro" panose="020B0503030403020204" pitchFamily="34" charset="0"/>
                <a:cs typeface="STencil"/>
              </a:defRPr>
            </a:lvl4pPr>
            <a:lvl5pPr>
              <a:defRPr sz="1200" b="0">
                <a:latin typeface="Myriad Pro" panose="020B0503030403020204" pitchFamily="34" charset="0"/>
                <a:cs typeface="STenci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1817706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3" r:id="rId6"/>
    <p:sldLayoutId id="2147483684" r:id="rId7"/>
    <p:sldLayoutId id="2147483685" r:id="rId8"/>
  </p:sldLayoutIdLst>
  <p:txStyles>
    <p:titleStyle>
      <a:lvl1pPr algn="ctr" defTabSz="457200" rtl="0" eaLnBrk="1" fontAlgn="base" hangingPunct="1">
        <a:spcBef>
          <a:spcPct val="0"/>
        </a:spcBef>
        <a:spcAft>
          <a:spcPct val="0"/>
        </a:spcAft>
        <a:defRPr sz="2800" kern="1200">
          <a:solidFill>
            <a:schemeClr val="bg1"/>
          </a:solidFill>
          <a:latin typeface="Calibri Light" panose="020F0302020204030204" pitchFamily="34" charset="0"/>
          <a:ea typeface="+mj-ea"/>
          <a:cs typeface="Calibri Light" panose="020F030202020403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11"/>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11"/>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0.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12.bin"/><Relationship Id="rId5" Type="http://schemas.openxmlformats.org/officeDocument/2006/relationships/image" Target="../media/image61.jpg"/><Relationship Id="rId10" Type="http://schemas.openxmlformats.org/officeDocument/2006/relationships/image" Target="../media/image63.jpeg"/><Relationship Id="rId4" Type="http://schemas.openxmlformats.org/officeDocument/2006/relationships/image" Target="../media/image60.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7.jpeg"/><Relationship Id="rId4" Type="http://schemas.openxmlformats.org/officeDocument/2006/relationships/diagramLayout" Target="../diagrams/layout2.xml"/><Relationship Id="rId9" Type="http://schemas.openxmlformats.org/officeDocument/2006/relationships/image" Target="../media/image66.jpe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9.pn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53.jpeg"/><Relationship Id="rId5" Type="http://schemas.openxmlformats.org/officeDocument/2006/relationships/image" Target="../media/image79.png"/><Relationship Id="rId10" Type="http://schemas.openxmlformats.org/officeDocument/2006/relationships/image" Target="../media/image2.png"/><Relationship Id="rId4" Type="http://schemas.openxmlformats.org/officeDocument/2006/relationships/image" Target="../media/image49.png"/><Relationship Id="rId9"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49.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52.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jpeg"/><Relationship Id="rId17" Type="http://schemas.openxmlformats.org/officeDocument/2006/relationships/image" Target="../media/image103.png"/><Relationship Id="rId2" Type="http://schemas.openxmlformats.org/officeDocument/2006/relationships/notesSlide" Target="../notesSlides/notesSlide17.xml"/><Relationship Id="rId16" Type="http://schemas.openxmlformats.org/officeDocument/2006/relationships/image" Target="../media/image102.png"/><Relationship Id="rId1" Type="http://schemas.openxmlformats.org/officeDocument/2006/relationships/slideLayout" Target="../slideLayouts/slideLayout8.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108.jpe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wmf"/></Relationships>
</file>

<file path=ppt/slides/_rels/slide1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49.png"/><Relationship Id="rId7" Type="http://schemas.openxmlformats.org/officeDocument/2006/relationships/image" Target="../media/image112.jpe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5.wmf"/><Relationship Id="rId9" Type="http://schemas.openxmlformats.org/officeDocument/2006/relationships/image" Target="../media/image10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123.png"/><Relationship Id="rId3" Type="http://schemas.openxmlformats.org/officeDocument/2006/relationships/image" Target="../media/image115.jpg"/><Relationship Id="rId7" Type="http://schemas.openxmlformats.org/officeDocument/2006/relationships/image" Target="../media/image118.png"/><Relationship Id="rId12" Type="http://schemas.openxmlformats.org/officeDocument/2006/relationships/image" Target="../media/image122.png"/><Relationship Id="rId2" Type="http://schemas.openxmlformats.org/officeDocument/2006/relationships/notesSlide" Target="../notesSlides/notesSlide18.xml"/><Relationship Id="rId16" Type="http://schemas.openxmlformats.org/officeDocument/2006/relationships/image" Target="../media/image126.jpeg"/><Relationship Id="rId1" Type="http://schemas.openxmlformats.org/officeDocument/2006/relationships/slideLayout" Target="../slideLayouts/slideLayout4.xml"/><Relationship Id="rId6" Type="http://schemas.openxmlformats.org/officeDocument/2006/relationships/image" Target="../media/image117.png"/><Relationship Id="rId11" Type="http://schemas.openxmlformats.org/officeDocument/2006/relationships/image" Target="../media/image121.png"/><Relationship Id="rId5" Type="http://schemas.openxmlformats.org/officeDocument/2006/relationships/image" Target="../media/image116.jpe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49.png"/><Relationship Id="rId9" Type="http://schemas.openxmlformats.org/officeDocument/2006/relationships/image" Target="../media/image119.png"/><Relationship Id="rId14" Type="http://schemas.openxmlformats.org/officeDocument/2006/relationships/image" Target="../media/image124.png"/></Relationships>
</file>

<file path=ppt/slides/_rels/slide2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24.xml.rels><?xml version="1.0" encoding="UTF-8" standalone="yes"?>
<Relationships xmlns="http://schemas.openxmlformats.org/package/2006/relationships"><Relationship Id="rId8" Type="http://schemas.openxmlformats.org/officeDocument/2006/relationships/image" Target="../media/image142.jfif"/><Relationship Id="rId3" Type="http://schemas.openxmlformats.org/officeDocument/2006/relationships/image" Target="../media/image137.jpg"/><Relationship Id="rId7" Type="http://schemas.openxmlformats.org/officeDocument/2006/relationships/image" Target="../media/image14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0.jfif"/><Relationship Id="rId11" Type="http://schemas.openxmlformats.org/officeDocument/2006/relationships/image" Target="../media/image145.jfif"/><Relationship Id="rId5" Type="http://schemas.openxmlformats.org/officeDocument/2006/relationships/image" Target="../media/image139.jp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fif"/><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2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49.jf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8.png"/><Relationship Id="rId7" Type="http://schemas.openxmlformats.org/officeDocument/2006/relationships/image" Target="../media/image158.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57.jpeg"/><Relationship Id="rId5" Type="http://schemas.openxmlformats.org/officeDocument/2006/relationships/image" Target="../media/image156.png"/><Relationship Id="rId4" Type="http://schemas.openxmlformats.org/officeDocument/2006/relationships/image" Target="../media/image15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60.jfif"/><Relationship Id="rId7" Type="http://schemas.openxmlformats.org/officeDocument/2006/relationships/image" Target="../media/image163.jfif"/><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82.png"/><Relationship Id="rId4" Type="http://schemas.openxmlformats.org/officeDocument/2006/relationships/image" Target="../media/image161.jpg"/></Relationships>
</file>

<file path=ppt/slides/_rels/slide31.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18" Type="http://schemas.openxmlformats.org/officeDocument/2006/relationships/image" Target="../media/image177.png"/><Relationship Id="rId26" Type="http://schemas.openxmlformats.org/officeDocument/2006/relationships/image" Target="../media/image181.png"/><Relationship Id="rId3" Type="http://schemas.openxmlformats.org/officeDocument/2006/relationships/image" Target="../media/image164.png"/><Relationship Id="rId21" Type="http://schemas.openxmlformats.org/officeDocument/2006/relationships/image" Target="../media/image44.png"/><Relationship Id="rId34" Type="http://schemas.openxmlformats.org/officeDocument/2006/relationships/image" Target="../media/image41.png"/><Relationship Id="rId7" Type="http://schemas.openxmlformats.org/officeDocument/2006/relationships/image" Target="../media/image47.png"/><Relationship Id="rId12" Type="http://schemas.openxmlformats.org/officeDocument/2006/relationships/image" Target="../media/image172.png"/><Relationship Id="rId17" Type="http://schemas.openxmlformats.org/officeDocument/2006/relationships/image" Target="../media/image176.png"/><Relationship Id="rId25" Type="http://schemas.openxmlformats.org/officeDocument/2006/relationships/image" Target="../media/image2.png"/><Relationship Id="rId33" Type="http://schemas.openxmlformats.org/officeDocument/2006/relationships/image" Target="../media/image187.png"/><Relationship Id="rId2" Type="http://schemas.openxmlformats.org/officeDocument/2006/relationships/notesSlide" Target="../notesSlides/notesSlide20.xml"/><Relationship Id="rId16" Type="http://schemas.openxmlformats.org/officeDocument/2006/relationships/image" Target="../media/image40.png"/><Relationship Id="rId20" Type="http://schemas.openxmlformats.org/officeDocument/2006/relationships/image" Target="../media/image178.png"/><Relationship Id="rId29" Type="http://schemas.openxmlformats.org/officeDocument/2006/relationships/image" Target="../media/image184.png"/><Relationship Id="rId1" Type="http://schemas.openxmlformats.org/officeDocument/2006/relationships/slideLayout" Target="../slideLayouts/slideLayout4.xml"/><Relationship Id="rId6" Type="http://schemas.openxmlformats.org/officeDocument/2006/relationships/image" Target="../media/image167.png"/><Relationship Id="rId11" Type="http://schemas.openxmlformats.org/officeDocument/2006/relationships/image" Target="../media/image171.png"/><Relationship Id="rId24" Type="http://schemas.openxmlformats.org/officeDocument/2006/relationships/image" Target="../media/image30.png"/><Relationship Id="rId32" Type="http://schemas.openxmlformats.org/officeDocument/2006/relationships/image" Target="../media/image186.png"/><Relationship Id="rId5" Type="http://schemas.openxmlformats.org/officeDocument/2006/relationships/image" Target="../media/image166.png"/><Relationship Id="rId15" Type="http://schemas.openxmlformats.org/officeDocument/2006/relationships/image" Target="../media/image175.png"/><Relationship Id="rId23" Type="http://schemas.openxmlformats.org/officeDocument/2006/relationships/image" Target="../media/image180.png"/><Relationship Id="rId28" Type="http://schemas.openxmlformats.org/officeDocument/2006/relationships/image" Target="../media/image183.png"/><Relationship Id="rId10" Type="http://schemas.openxmlformats.org/officeDocument/2006/relationships/image" Target="../media/image170.png"/><Relationship Id="rId19" Type="http://schemas.openxmlformats.org/officeDocument/2006/relationships/image" Target="../media/image42.png"/><Relationship Id="rId31" Type="http://schemas.openxmlformats.org/officeDocument/2006/relationships/image" Target="../media/image185.png"/><Relationship Id="rId4" Type="http://schemas.openxmlformats.org/officeDocument/2006/relationships/image" Target="../media/image165.png"/><Relationship Id="rId9" Type="http://schemas.openxmlformats.org/officeDocument/2006/relationships/image" Target="../media/image169.png"/><Relationship Id="rId14" Type="http://schemas.openxmlformats.org/officeDocument/2006/relationships/image" Target="../media/image174.png"/><Relationship Id="rId22" Type="http://schemas.openxmlformats.org/officeDocument/2006/relationships/image" Target="../media/image179.png"/><Relationship Id="rId27" Type="http://schemas.openxmlformats.org/officeDocument/2006/relationships/image" Target="../media/image182.png"/><Relationship Id="rId30"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18" Type="http://schemas.openxmlformats.org/officeDocument/2006/relationships/image" Target="../media/image177.png"/><Relationship Id="rId26" Type="http://schemas.openxmlformats.org/officeDocument/2006/relationships/image" Target="../media/image181.png"/><Relationship Id="rId3" Type="http://schemas.openxmlformats.org/officeDocument/2006/relationships/image" Target="../media/image164.png"/><Relationship Id="rId21" Type="http://schemas.openxmlformats.org/officeDocument/2006/relationships/image" Target="../media/image44.png"/><Relationship Id="rId34" Type="http://schemas.openxmlformats.org/officeDocument/2006/relationships/image" Target="../media/image41.png"/><Relationship Id="rId7" Type="http://schemas.openxmlformats.org/officeDocument/2006/relationships/image" Target="../media/image47.png"/><Relationship Id="rId12" Type="http://schemas.openxmlformats.org/officeDocument/2006/relationships/image" Target="../media/image172.png"/><Relationship Id="rId17" Type="http://schemas.openxmlformats.org/officeDocument/2006/relationships/image" Target="../media/image176.png"/><Relationship Id="rId25" Type="http://schemas.openxmlformats.org/officeDocument/2006/relationships/image" Target="../media/image2.png"/><Relationship Id="rId33" Type="http://schemas.openxmlformats.org/officeDocument/2006/relationships/image" Target="../media/image187.png"/><Relationship Id="rId2" Type="http://schemas.openxmlformats.org/officeDocument/2006/relationships/notesSlide" Target="../notesSlides/notesSlide21.xml"/><Relationship Id="rId16" Type="http://schemas.openxmlformats.org/officeDocument/2006/relationships/image" Target="../media/image40.png"/><Relationship Id="rId20" Type="http://schemas.openxmlformats.org/officeDocument/2006/relationships/image" Target="../media/image178.png"/><Relationship Id="rId29" Type="http://schemas.openxmlformats.org/officeDocument/2006/relationships/image" Target="../media/image184.png"/><Relationship Id="rId1" Type="http://schemas.openxmlformats.org/officeDocument/2006/relationships/slideLayout" Target="../slideLayouts/slideLayout4.xml"/><Relationship Id="rId6" Type="http://schemas.openxmlformats.org/officeDocument/2006/relationships/image" Target="../media/image167.png"/><Relationship Id="rId11" Type="http://schemas.openxmlformats.org/officeDocument/2006/relationships/image" Target="../media/image171.png"/><Relationship Id="rId24" Type="http://schemas.openxmlformats.org/officeDocument/2006/relationships/image" Target="../media/image30.png"/><Relationship Id="rId32" Type="http://schemas.openxmlformats.org/officeDocument/2006/relationships/image" Target="../media/image186.png"/><Relationship Id="rId5" Type="http://schemas.openxmlformats.org/officeDocument/2006/relationships/image" Target="../media/image166.png"/><Relationship Id="rId15" Type="http://schemas.openxmlformats.org/officeDocument/2006/relationships/image" Target="../media/image175.png"/><Relationship Id="rId23" Type="http://schemas.openxmlformats.org/officeDocument/2006/relationships/image" Target="../media/image180.png"/><Relationship Id="rId28" Type="http://schemas.openxmlformats.org/officeDocument/2006/relationships/image" Target="../media/image183.png"/><Relationship Id="rId10" Type="http://schemas.openxmlformats.org/officeDocument/2006/relationships/image" Target="../media/image170.png"/><Relationship Id="rId19" Type="http://schemas.openxmlformats.org/officeDocument/2006/relationships/image" Target="../media/image42.png"/><Relationship Id="rId31" Type="http://schemas.openxmlformats.org/officeDocument/2006/relationships/image" Target="../media/image185.png"/><Relationship Id="rId4" Type="http://schemas.openxmlformats.org/officeDocument/2006/relationships/image" Target="../media/image165.png"/><Relationship Id="rId9" Type="http://schemas.openxmlformats.org/officeDocument/2006/relationships/image" Target="../media/image169.png"/><Relationship Id="rId14" Type="http://schemas.openxmlformats.org/officeDocument/2006/relationships/image" Target="../media/image174.png"/><Relationship Id="rId22" Type="http://schemas.openxmlformats.org/officeDocument/2006/relationships/image" Target="../media/image179.png"/><Relationship Id="rId27" Type="http://schemas.openxmlformats.org/officeDocument/2006/relationships/image" Target="../media/image182.png"/><Relationship Id="rId30"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www.defense.gouv.fr/english/layout/set/print/media/images/air/actualites/images-2012/images-fevrier-2012/logo-drhaa" TargetMode="External"/><Relationship Id="rId3" Type="http://schemas.openxmlformats.org/officeDocument/2006/relationships/image" Target="../media/image189.jpeg"/><Relationship Id="rId7" Type="http://schemas.openxmlformats.org/officeDocument/2006/relationships/image" Target="../media/image191.png"/><Relationship Id="rId12" Type="http://schemas.openxmlformats.org/officeDocument/2006/relationships/image" Target="../media/image19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90.png"/><Relationship Id="rId11" Type="http://schemas.openxmlformats.org/officeDocument/2006/relationships/image" Target="../media/image194.png"/><Relationship Id="rId5" Type="http://schemas.openxmlformats.org/officeDocument/2006/relationships/image" Target="../media/image55.png"/><Relationship Id="rId10" Type="http://schemas.openxmlformats.org/officeDocument/2006/relationships/image" Target="../media/image193.png"/><Relationship Id="rId4" Type="http://schemas.openxmlformats.org/officeDocument/2006/relationships/image" Target="../media/image53.jpeg"/><Relationship Id="rId9" Type="http://schemas.openxmlformats.org/officeDocument/2006/relationships/image" Target="../media/image192.png"/></Relationships>
</file>

<file path=ppt/slides/_rels/slide3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00.png"/><Relationship Id="rId5" Type="http://schemas.openxmlformats.org/officeDocument/2006/relationships/image" Target="../media/image199.jpeg"/><Relationship Id="rId4" Type="http://schemas.openxmlformats.org/officeDocument/2006/relationships/image" Target="../media/image198.jpeg"/></Relationships>
</file>

<file path=ppt/slides/_rels/slide37.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jpeg"/></Relationships>
</file>

<file path=ppt/slides/_rels/slide3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08.jpeg"/><Relationship Id="rId5" Type="http://schemas.openxmlformats.org/officeDocument/2006/relationships/image" Target="../media/image46.jpeg"/><Relationship Id="rId4" Type="http://schemas.openxmlformats.org/officeDocument/2006/relationships/image" Target="../media/image162.jpeg"/></Relationships>
</file>

<file path=ppt/slides/_rels/slide3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0.jpe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16.bin"/><Relationship Id="rId18" Type="http://schemas.openxmlformats.org/officeDocument/2006/relationships/oleObject" Target="../embeddings/oleObject20.bin"/><Relationship Id="rId3" Type="http://schemas.openxmlformats.org/officeDocument/2006/relationships/notesSlide" Target="../notesSlides/notesSlide29.xml"/><Relationship Id="rId21" Type="http://schemas.openxmlformats.org/officeDocument/2006/relationships/oleObject" Target="../embeddings/oleObject23.bin"/><Relationship Id="rId7" Type="http://schemas.openxmlformats.org/officeDocument/2006/relationships/oleObject" Target="../embeddings/oleObject14.bin"/><Relationship Id="rId12" Type="http://schemas.openxmlformats.org/officeDocument/2006/relationships/image" Target="../media/image28.png"/><Relationship Id="rId17" Type="http://schemas.openxmlformats.org/officeDocument/2006/relationships/oleObject" Target="../embeddings/oleObject19.bin"/><Relationship Id="rId2" Type="http://schemas.openxmlformats.org/officeDocument/2006/relationships/slideLayout" Target="../slideLayouts/slideLayout7.xml"/><Relationship Id="rId16" Type="http://schemas.openxmlformats.org/officeDocument/2006/relationships/image" Target="../media/image24.wmf"/><Relationship Id="rId20" Type="http://schemas.openxmlformats.org/officeDocument/2006/relationships/oleObject" Target="../embeddings/oleObject22.bin"/><Relationship Id="rId1" Type="http://schemas.openxmlformats.org/officeDocument/2006/relationships/vmlDrawing" Target="../drawings/vmlDrawing3.vml"/><Relationship Id="rId6" Type="http://schemas.openxmlformats.org/officeDocument/2006/relationships/image" Target="../media/image21.wmf"/><Relationship Id="rId11" Type="http://schemas.openxmlformats.org/officeDocument/2006/relationships/image" Target="../media/image27.png"/><Relationship Id="rId5" Type="http://schemas.openxmlformats.org/officeDocument/2006/relationships/oleObject" Target="../embeddings/oleObject13.bin"/><Relationship Id="rId15" Type="http://schemas.openxmlformats.org/officeDocument/2006/relationships/oleObject" Target="../embeddings/oleObject18.bin"/><Relationship Id="rId23" Type="http://schemas.openxmlformats.org/officeDocument/2006/relationships/image" Target="../media/image30.png"/><Relationship Id="rId10" Type="http://schemas.openxmlformats.org/officeDocument/2006/relationships/image" Target="../media/image23.wmf"/><Relationship Id="rId19" Type="http://schemas.openxmlformats.org/officeDocument/2006/relationships/oleObject" Target="../embeddings/oleObject21.bin"/><Relationship Id="rId4" Type="http://schemas.openxmlformats.org/officeDocument/2006/relationships/image" Target="../media/image26.png"/><Relationship Id="rId9" Type="http://schemas.openxmlformats.org/officeDocument/2006/relationships/oleObject" Target="../embeddings/oleObject15.bin"/><Relationship Id="rId14" Type="http://schemas.openxmlformats.org/officeDocument/2006/relationships/oleObject" Target="../embeddings/oleObject17.bin"/><Relationship Id="rId22"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11.png"/><Relationship Id="rId7" Type="http://schemas.openxmlformats.org/officeDocument/2006/relationships/image" Target="../media/image215.jpeg"/><Relationship Id="rId12" Type="http://schemas.openxmlformats.org/officeDocument/2006/relationships/image" Target="../media/image21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218.jpeg"/><Relationship Id="rId5" Type="http://schemas.openxmlformats.org/officeDocument/2006/relationships/image" Target="../media/image213.png"/><Relationship Id="rId10" Type="http://schemas.openxmlformats.org/officeDocument/2006/relationships/image" Target="../media/image217.jpeg"/><Relationship Id="rId4" Type="http://schemas.openxmlformats.org/officeDocument/2006/relationships/image" Target="../media/image212.png"/><Relationship Id="rId9"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5.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27.png"/><Relationship Id="rId18" Type="http://schemas.openxmlformats.org/officeDocument/2006/relationships/image" Target="../media/image24.wmf"/><Relationship Id="rId26" Type="http://schemas.openxmlformats.org/officeDocument/2006/relationships/image" Target="../media/image31.png"/><Relationship Id="rId3" Type="http://schemas.openxmlformats.org/officeDocument/2006/relationships/notesSlide" Target="../notesSlides/notesSlide5.xml"/><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23.wmf"/><Relationship Id="rId17" Type="http://schemas.openxmlformats.org/officeDocument/2006/relationships/oleObject" Target="../embeddings/oleObject6.bin"/><Relationship Id="rId25" Type="http://schemas.openxmlformats.org/officeDocument/2006/relationships/image" Target="../media/image30.png"/><Relationship Id="rId2" Type="http://schemas.openxmlformats.org/officeDocument/2006/relationships/slideLayout" Target="../slideLayouts/slideLayout2.xml"/><Relationship Id="rId16" Type="http://schemas.openxmlformats.org/officeDocument/2006/relationships/oleObject" Target="../embeddings/oleObject5.bin"/><Relationship Id="rId20" Type="http://schemas.openxmlformats.org/officeDocument/2006/relationships/oleObject" Target="../embeddings/oleObject8.bin"/><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oleObject" Target="../embeddings/oleObject3.bin"/><Relationship Id="rId24" Type="http://schemas.openxmlformats.org/officeDocument/2006/relationships/image" Target="../media/image29.jpeg"/><Relationship Id="rId5" Type="http://schemas.openxmlformats.org/officeDocument/2006/relationships/image" Target="../media/image2.png"/><Relationship Id="rId15" Type="http://schemas.openxmlformats.org/officeDocument/2006/relationships/oleObject" Target="../embeddings/oleObject4.bin"/><Relationship Id="rId23" Type="http://schemas.openxmlformats.org/officeDocument/2006/relationships/oleObject" Target="../embeddings/oleObject11.bin"/><Relationship Id="rId10" Type="http://schemas.openxmlformats.org/officeDocument/2006/relationships/image" Target="../media/image22.wmf"/><Relationship Id="rId19" Type="http://schemas.openxmlformats.org/officeDocument/2006/relationships/oleObject" Target="../embeddings/oleObject7.bin"/><Relationship Id="rId4" Type="http://schemas.openxmlformats.org/officeDocument/2006/relationships/image" Target="../media/image25.png"/><Relationship Id="rId9" Type="http://schemas.openxmlformats.org/officeDocument/2006/relationships/oleObject" Target="../embeddings/oleObject2.bin"/><Relationship Id="rId14" Type="http://schemas.openxmlformats.org/officeDocument/2006/relationships/image" Target="../media/image28.png"/><Relationship Id="rId22" Type="http://schemas.openxmlformats.org/officeDocument/2006/relationships/oleObject" Target="../embeddings/oleObject10.bin"/><Relationship Id="rId27"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28.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6.jpg"/><Relationship Id="rId7" Type="http://schemas.openxmlformats.org/officeDocument/2006/relationships/diagramQuickStyle" Target="../diagrams/quickStyle1.xml"/><Relationship Id="rId12"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58.jpg"/><Relationship Id="rId5" Type="http://schemas.openxmlformats.org/officeDocument/2006/relationships/diagramData" Target="../diagrams/data1.xml"/><Relationship Id="rId10" Type="http://schemas.openxmlformats.org/officeDocument/2006/relationships/image" Target="../media/image57.png"/><Relationship Id="rId4" Type="http://schemas.openxmlformats.org/officeDocument/2006/relationships/image" Target="../media/image2.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471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2"/>
          <p:cNvSpPr>
            <a:spLocks noGrp="1"/>
          </p:cNvSpPr>
          <p:nvPr>
            <p:ph type="title"/>
          </p:nvPr>
        </p:nvSpPr>
        <p:spPr>
          <a:xfrm>
            <a:off x="1119970" y="147700"/>
            <a:ext cx="7321550" cy="664303"/>
          </a:xfrm>
        </p:spPr>
        <p:txBody>
          <a:bodyPr/>
          <a:lstStyle/>
          <a:p>
            <a:r>
              <a:rPr lang="fr-FR" altLang="fr-FR" dirty="0" smtClean="0"/>
              <a:t>Les Dualités – Les Crédibilités</a:t>
            </a:r>
            <a:endParaRPr lang="fr-FR" altLang="fr-FR" dirty="0"/>
          </a:p>
        </p:txBody>
      </p:sp>
      <p:pic>
        <p:nvPicPr>
          <p:cNvPr id="5" name="Picture 2"/>
          <p:cNvPicPr>
            <a:picLocks noChangeAspect="1" noChangeArrowheads="1"/>
          </p:cNvPicPr>
          <p:nvPr/>
        </p:nvPicPr>
        <p:blipFill>
          <a:blip r:embed="rId4"/>
          <a:srcRect/>
          <a:stretch>
            <a:fillRect/>
          </a:stretch>
        </p:blipFill>
        <p:spPr>
          <a:xfrm>
            <a:off x="226789" y="1114462"/>
            <a:ext cx="2065726" cy="1312863"/>
          </a:xfrm>
          <a:prstGeom prst="rect">
            <a:avLst/>
          </a:prstGeom>
          <a:extLst>
            <a:ext uri="{909E8E84-426E-40DD-AFC4-6F175D3DCCD1}">
              <a14:hiddenFill xmlns:a14="http://schemas.microsoft.com/office/drawing/2010/main">
                <a:solidFill>
                  <a:schemeClr val="accent1"/>
                </a:solidFill>
              </a14:hiddenFill>
            </a:ext>
          </a:extLst>
        </p:spPr>
      </p:pic>
      <p:pic>
        <p:nvPicPr>
          <p:cNvPr id="3" name="Image 2">
            <a:extLst>
              <a:ext uri="{FF2B5EF4-FFF2-40B4-BE49-F238E27FC236}">
                <a16:creationId xmlns:a16="http://schemas.microsoft.com/office/drawing/2014/main" id="{2599E846-34EE-8884-8488-B1EEC8F8A2A3}"/>
              </a:ext>
            </a:extLst>
          </p:cNvPr>
          <p:cNvPicPr>
            <a:picLocks noChangeAspect="1"/>
          </p:cNvPicPr>
          <p:nvPr/>
        </p:nvPicPr>
        <p:blipFill>
          <a:blip r:embed="rId5"/>
          <a:stretch>
            <a:fillRect/>
          </a:stretch>
        </p:blipFill>
        <p:spPr>
          <a:xfrm>
            <a:off x="230048" y="3648312"/>
            <a:ext cx="2068190" cy="1199884"/>
          </a:xfrm>
          <a:prstGeom prst="rect">
            <a:avLst/>
          </a:prstGeom>
        </p:spPr>
      </p:pic>
      <p:graphicFrame>
        <p:nvGraphicFramePr>
          <p:cNvPr id="11" name="Object 2">
            <a:extLst>
              <a:ext uri="{FF2B5EF4-FFF2-40B4-BE49-F238E27FC236}">
                <a16:creationId xmlns:a16="http://schemas.microsoft.com/office/drawing/2014/main" id="{3FA7B0A3-10BB-2695-77A4-BA4E8496C14A}"/>
              </a:ext>
            </a:extLst>
          </p:cNvPr>
          <p:cNvGraphicFramePr>
            <a:graphicFrameLocks noChangeAspect="1"/>
          </p:cNvGraphicFramePr>
          <p:nvPr>
            <p:extLst>
              <p:ext uri="{D42A27DB-BD31-4B8C-83A1-F6EECF244321}">
                <p14:modId xmlns:p14="http://schemas.microsoft.com/office/powerpoint/2010/main" val="1869039725"/>
              </p:ext>
            </p:extLst>
          </p:nvPr>
        </p:nvGraphicFramePr>
        <p:xfrm>
          <a:off x="235771" y="2498753"/>
          <a:ext cx="2056744" cy="1060357"/>
        </p:xfrm>
        <a:graphic>
          <a:graphicData uri="http://schemas.openxmlformats.org/presentationml/2006/ole">
            <mc:AlternateContent xmlns:mc="http://schemas.openxmlformats.org/markup-compatibility/2006">
              <mc:Choice xmlns:v="urn:schemas-microsoft-com:vml" Requires="v">
                <p:oleObj spid="_x0000_s2110" name="Image Photo Editor" r:id="rId6" imgW="33742857" imgH="22495238" progId="">
                  <p:embed/>
                </p:oleObj>
              </mc:Choice>
              <mc:Fallback>
                <p:oleObj name="Image Photo Editor" r:id="rId6" imgW="33742857" imgH="22495238" progId="">
                  <p:embed/>
                  <p:pic>
                    <p:nvPicPr>
                      <p:cNvPr id="11" name="Object 2">
                        <a:extLst>
                          <a:ext uri="{FF2B5EF4-FFF2-40B4-BE49-F238E27FC236}">
                            <a16:creationId xmlns:a16="http://schemas.microsoft.com/office/drawing/2014/main" id="{3FA7B0A3-10BB-2695-77A4-BA4E8496C14A}"/>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771" y="2498753"/>
                        <a:ext cx="2056744" cy="1060357"/>
                      </a:xfrm>
                      <a:prstGeom prst="rect">
                        <a:avLst/>
                      </a:prstGeom>
                      <a:noFill/>
                      <a:ln>
                        <a:noFill/>
                      </a:ln>
                    </p:spPr>
                  </p:pic>
                </p:oleObj>
              </mc:Fallback>
            </mc:AlternateContent>
          </a:graphicData>
        </a:graphic>
      </p:graphicFrame>
      <p:pic>
        <p:nvPicPr>
          <p:cNvPr id="12" name="Image 20" descr="BA125 de loin.pdf">
            <a:extLst>
              <a:ext uri="{FF2B5EF4-FFF2-40B4-BE49-F238E27FC236}">
                <a16:creationId xmlns:a16="http://schemas.microsoft.com/office/drawing/2014/main" id="{4A60F8E6-CC44-2466-3339-305EEA46C99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4881" y="2498754"/>
            <a:ext cx="2893406" cy="234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7">
            <a:extLst>
              <a:ext uri="{FF2B5EF4-FFF2-40B4-BE49-F238E27FC236}">
                <a16:creationId xmlns:a16="http://schemas.microsoft.com/office/drawing/2014/main" id="{E7385714-3876-CE8C-0CD8-F5831AB10D1A}"/>
              </a:ext>
            </a:extLst>
          </p:cNvPr>
          <p:cNvSpPr txBox="1">
            <a:spLocks noChangeArrowheads="1"/>
          </p:cNvSpPr>
          <p:nvPr/>
        </p:nvSpPr>
        <p:spPr bwMode="auto">
          <a:xfrm>
            <a:off x="2472154" y="3505570"/>
            <a:ext cx="1755728" cy="299192"/>
          </a:xfrm>
          <a:prstGeom prst="rect">
            <a:avLst/>
          </a:prstGeom>
          <a:solidFill>
            <a:schemeClr val="accent1">
              <a:lumMod val="40000"/>
              <a:lumOff val="60000"/>
              <a:alpha val="89803"/>
            </a:schemeClr>
          </a:solidFill>
          <a:ln w="9525">
            <a:solidFill>
              <a:srgbClr val="2E2ECB"/>
            </a:solidFill>
            <a:miter lim="800000"/>
            <a:headEnd/>
            <a:tailEnd/>
          </a:ln>
          <a:effectLst>
            <a:outerShdw blurRad="40000" dist="20000" dir="5400000" rotWithShape="0">
              <a:srgbClr val="808080">
                <a:alpha val="37999"/>
              </a:srgbClr>
            </a:outerShdw>
          </a:effectLst>
        </p:spPr>
        <p:txBody>
          <a:bodyPr wrap="square" lIns="82936" tIns="41469" rIns="82936" bIns="41469">
            <a:spAutoFit/>
          </a:bodyPr>
          <a:lstStyle>
            <a:defPPr>
              <a:defRPr lang="fr-FR"/>
            </a:defPPr>
            <a:lvl1pPr eaLnBrk="1" hangingPunct="1">
              <a:buFont typeface="Arial" charset="0"/>
              <a:buNone/>
              <a:defRPr sz="1800">
                <a:solidFill>
                  <a:srgbClr val="000000"/>
                </a:solidFill>
                <a:latin typeface="Century Gothic" charset="0"/>
                <a:ea typeface="ＭＳ Ｐゴシック" charset="0"/>
                <a:cs typeface="Century Gothic" charset="0"/>
              </a:defRPr>
            </a:lvl1pPr>
            <a:lvl2pPr marL="37931725" indent="-37474525" eaLnBrk="0" hangingPunct="0">
              <a:defRPr sz="700">
                <a:solidFill>
                  <a:schemeClr val="bg1"/>
                </a:solidFill>
                <a:latin typeface="Arial" charset="0"/>
                <a:ea typeface="Lucida Sans Unicode" charset="0"/>
                <a:cs typeface="Lucida Sans Unicode" charset="0"/>
              </a:defRPr>
            </a:lvl2pPr>
            <a:lvl3pPr eaLnBrk="0" hangingPunct="0">
              <a:defRPr sz="700">
                <a:solidFill>
                  <a:schemeClr val="bg1"/>
                </a:solidFill>
                <a:latin typeface="Arial" charset="0"/>
                <a:ea typeface="Lucida Sans Unicode" charset="0"/>
                <a:cs typeface="Lucida Sans Unicode" charset="0"/>
              </a:defRPr>
            </a:lvl3pPr>
            <a:lvl4pPr eaLnBrk="0" hangingPunct="0">
              <a:defRPr sz="700">
                <a:solidFill>
                  <a:schemeClr val="bg1"/>
                </a:solidFill>
                <a:latin typeface="Arial" charset="0"/>
                <a:ea typeface="Lucida Sans Unicode" charset="0"/>
                <a:cs typeface="Lucida Sans Unicode" charset="0"/>
              </a:defRPr>
            </a:lvl4pPr>
            <a:lvl5pPr eaLnBrk="0" hangingPunct="0">
              <a:defRPr sz="700">
                <a:solidFill>
                  <a:schemeClr val="bg1"/>
                </a:solidFill>
                <a:latin typeface="Arial" charset="0"/>
                <a:ea typeface="Lucida Sans Unicode" charset="0"/>
                <a:cs typeface="Lucida Sans Unicode" charset="0"/>
              </a:defRPr>
            </a:lvl5pPr>
            <a:lvl6pPr marL="4572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6pPr>
            <a:lvl7pPr marL="9144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7pPr>
            <a:lvl8pPr marL="13716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8pPr>
            <a:lvl9pPr marL="18288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9pPr>
          </a:lstStyle>
          <a:p>
            <a:r>
              <a:rPr lang="fr-FR" sz="1400" dirty="0"/>
              <a:t>BAVN AVORD</a:t>
            </a:r>
          </a:p>
        </p:txBody>
      </p:sp>
      <p:sp>
        <p:nvSpPr>
          <p:cNvPr id="15" name="ZoneTexte 7">
            <a:extLst>
              <a:ext uri="{FF2B5EF4-FFF2-40B4-BE49-F238E27FC236}">
                <a16:creationId xmlns:a16="http://schemas.microsoft.com/office/drawing/2014/main" id="{0113290C-D421-43EB-4740-028D3C49A75C}"/>
              </a:ext>
            </a:extLst>
          </p:cNvPr>
          <p:cNvSpPr txBox="1">
            <a:spLocks noChangeArrowheads="1"/>
          </p:cNvSpPr>
          <p:nvPr/>
        </p:nvSpPr>
        <p:spPr bwMode="auto">
          <a:xfrm>
            <a:off x="3461341" y="2629121"/>
            <a:ext cx="1755727" cy="299192"/>
          </a:xfrm>
          <a:prstGeom prst="rect">
            <a:avLst/>
          </a:prstGeom>
          <a:solidFill>
            <a:schemeClr val="accent1">
              <a:lumMod val="40000"/>
              <a:lumOff val="60000"/>
              <a:alpha val="89803"/>
            </a:schemeClr>
          </a:solidFill>
          <a:ln w="9525">
            <a:solidFill>
              <a:srgbClr val="2E2ECB"/>
            </a:solidFill>
            <a:miter lim="800000"/>
            <a:headEnd/>
            <a:tailEnd/>
          </a:ln>
          <a:effectLst>
            <a:outerShdw blurRad="40000" dist="20000" dir="5400000" rotWithShape="0">
              <a:srgbClr val="808080">
                <a:alpha val="37999"/>
              </a:srgbClr>
            </a:outerShdw>
          </a:effectLst>
        </p:spPr>
        <p:txBody>
          <a:bodyPr wrap="square" lIns="82936" tIns="41469" rIns="82936" bIns="41469">
            <a:spAutoFit/>
          </a:bodyPr>
          <a:lstStyle>
            <a:lvl1pPr eaLnBrk="0" hangingPunct="0">
              <a:defRPr sz="700">
                <a:solidFill>
                  <a:schemeClr val="bg1"/>
                </a:solidFill>
                <a:latin typeface="Arial" charset="0"/>
                <a:ea typeface="ＭＳ Ｐゴシック" charset="0"/>
                <a:cs typeface="Lucida Sans Unicode" charset="0"/>
              </a:defRPr>
            </a:lvl1pPr>
            <a:lvl2pPr marL="37931725" indent="-37474525" eaLnBrk="0" hangingPunct="0">
              <a:defRPr sz="700">
                <a:solidFill>
                  <a:schemeClr val="bg1"/>
                </a:solidFill>
                <a:latin typeface="Arial" charset="0"/>
                <a:ea typeface="Lucida Sans Unicode" charset="0"/>
                <a:cs typeface="Lucida Sans Unicode" charset="0"/>
              </a:defRPr>
            </a:lvl2pPr>
            <a:lvl3pPr eaLnBrk="0" hangingPunct="0">
              <a:defRPr sz="700">
                <a:solidFill>
                  <a:schemeClr val="bg1"/>
                </a:solidFill>
                <a:latin typeface="Arial" charset="0"/>
                <a:ea typeface="Lucida Sans Unicode" charset="0"/>
                <a:cs typeface="Lucida Sans Unicode" charset="0"/>
              </a:defRPr>
            </a:lvl3pPr>
            <a:lvl4pPr eaLnBrk="0" hangingPunct="0">
              <a:defRPr sz="700">
                <a:solidFill>
                  <a:schemeClr val="bg1"/>
                </a:solidFill>
                <a:latin typeface="Arial" charset="0"/>
                <a:ea typeface="Lucida Sans Unicode" charset="0"/>
                <a:cs typeface="Lucida Sans Unicode" charset="0"/>
              </a:defRPr>
            </a:lvl4pPr>
            <a:lvl5pPr eaLnBrk="0" hangingPunct="0">
              <a:defRPr sz="700">
                <a:solidFill>
                  <a:schemeClr val="bg1"/>
                </a:solidFill>
                <a:latin typeface="Arial" charset="0"/>
                <a:ea typeface="Lucida Sans Unicode" charset="0"/>
                <a:cs typeface="Lucida Sans Unicode" charset="0"/>
              </a:defRPr>
            </a:lvl5pPr>
            <a:lvl6pPr marL="4572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6pPr>
            <a:lvl7pPr marL="9144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7pPr>
            <a:lvl8pPr marL="13716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8pPr>
            <a:lvl9pPr marL="18288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9pPr>
          </a:lstStyle>
          <a:p>
            <a:pPr eaLnBrk="1" hangingPunct="1">
              <a:buFont typeface="Arial" charset="0"/>
              <a:buNone/>
              <a:defRPr/>
            </a:pPr>
            <a:r>
              <a:rPr lang="fr-FR" sz="1400" dirty="0">
                <a:solidFill>
                  <a:srgbClr val="000000"/>
                </a:solidFill>
                <a:latin typeface="Century Gothic" charset="0"/>
                <a:cs typeface="Century Gothic" charset="0"/>
              </a:rPr>
              <a:t>BAVN SAINT-DIZIER</a:t>
            </a:r>
          </a:p>
        </p:txBody>
      </p:sp>
      <p:sp>
        <p:nvSpPr>
          <p:cNvPr id="17" name="ZoneTexte 7">
            <a:extLst>
              <a:ext uri="{FF2B5EF4-FFF2-40B4-BE49-F238E27FC236}">
                <a16:creationId xmlns:a16="http://schemas.microsoft.com/office/drawing/2014/main" id="{9F69F8E4-747A-C534-5BF0-7FA10A7DC617}"/>
              </a:ext>
            </a:extLst>
          </p:cNvPr>
          <p:cNvSpPr txBox="1">
            <a:spLocks noChangeArrowheads="1"/>
          </p:cNvSpPr>
          <p:nvPr/>
        </p:nvSpPr>
        <p:spPr bwMode="auto">
          <a:xfrm>
            <a:off x="3465806" y="4465468"/>
            <a:ext cx="1755727" cy="299192"/>
          </a:xfrm>
          <a:prstGeom prst="rect">
            <a:avLst/>
          </a:prstGeom>
          <a:solidFill>
            <a:schemeClr val="accent1">
              <a:lumMod val="40000"/>
              <a:lumOff val="60000"/>
              <a:alpha val="89803"/>
            </a:schemeClr>
          </a:solidFill>
          <a:ln w="9525">
            <a:solidFill>
              <a:srgbClr val="2E2ECB"/>
            </a:solidFill>
            <a:miter lim="800000"/>
            <a:headEnd/>
            <a:tailEnd/>
          </a:ln>
          <a:effectLst>
            <a:outerShdw blurRad="40000" dist="20000" dir="5400000" rotWithShape="0">
              <a:srgbClr val="808080">
                <a:alpha val="37999"/>
              </a:srgbClr>
            </a:outerShdw>
          </a:effectLst>
        </p:spPr>
        <p:txBody>
          <a:bodyPr wrap="square" lIns="82936" tIns="41469" rIns="82936" bIns="41469">
            <a:spAutoFit/>
          </a:bodyPr>
          <a:lstStyle>
            <a:defPPr>
              <a:defRPr lang="fr-FR"/>
            </a:defPPr>
            <a:lvl1pPr eaLnBrk="1" hangingPunct="1">
              <a:buFont typeface="Arial" charset="0"/>
              <a:buNone/>
              <a:defRPr sz="1800">
                <a:solidFill>
                  <a:srgbClr val="000000"/>
                </a:solidFill>
                <a:latin typeface="Century Gothic" charset="0"/>
                <a:ea typeface="ＭＳ Ｐゴシック" charset="0"/>
                <a:cs typeface="Century Gothic" charset="0"/>
              </a:defRPr>
            </a:lvl1pPr>
            <a:lvl2pPr marL="37931725" indent="-37474525" eaLnBrk="0" hangingPunct="0">
              <a:defRPr sz="700">
                <a:solidFill>
                  <a:schemeClr val="bg1"/>
                </a:solidFill>
                <a:latin typeface="Arial" charset="0"/>
                <a:ea typeface="Lucida Sans Unicode" charset="0"/>
                <a:cs typeface="Lucida Sans Unicode" charset="0"/>
              </a:defRPr>
            </a:lvl2pPr>
            <a:lvl3pPr eaLnBrk="0" hangingPunct="0">
              <a:defRPr sz="700">
                <a:solidFill>
                  <a:schemeClr val="bg1"/>
                </a:solidFill>
                <a:latin typeface="Arial" charset="0"/>
                <a:ea typeface="Lucida Sans Unicode" charset="0"/>
                <a:cs typeface="Lucida Sans Unicode" charset="0"/>
              </a:defRPr>
            </a:lvl3pPr>
            <a:lvl4pPr eaLnBrk="0" hangingPunct="0">
              <a:defRPr sz="700">
                <a:solidFill>
                  <a:schemeClr val="bg1"/>
                </a:solidFill>
                <a:latin typeface="Arial" charset="0"/>
                <a:ea typeface="Lucida Sans Unicode" charset="0"/>
                <a:cs typeface="Lucida Sans Unicode" charset="0"/>
              </a:defRPr>
            </a:lvl4pPr>
            <a:lvl5pPr eaLnBrk="0" hangingPunct="0">
              <a:defRPr sz="700">
                <a:solidFill>
                  <a:schemeClr val="bg1"/>
                </a:solidFill>
                <a:latin typeface="Arial" charset="0"/>
                <a:ea typeface="Lucida Sans Unicode" charset="0"/>
                <a:cs typeface="Lucida Sans Unicode" charset="0"/>
              </a:defRPr>
            </a:lvl5pPr>
            <a:lvl6pPr marL="4572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6pPr>
            <a:lvl7pPr marL="9144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7pPr>
            <a:lvl8pPr marL="13716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8pPr>
            <a:lvl9pPr marL="1828800" eaLnBrk="0" fontAlgn="base" hangingPunct="0">
              <a:lnSpc>
                <a:spcPct val="87000"/>
              </a:lnSpc>
              <a:spcBef>
                <a:spcPct val="0"/>
              </a:spcBef>
              <a:spcAft>
                <a:spcPct val="0"/>
              </a:spcAft>
              <a:defRPr sz="700">
                <a:solidFill>
                  <a:schemeClr val="bg1"/>
                </a:solidFill>
                <a:latin typeface="Arial" charset="0"/>
                <a:ea typeface="Lucida Sans Unicode" charset="0"/>
                <a:cs typeface="Lucida Sans Unicode" charset="0"/>
              </a:defRPr>
            </a:lvl9pPr>
          </a:lstStyle>
          <a:p>
            <a:r>
              <a:rPr lang="fr-FR" sz="1400" dirty="0"/>
              <a:t>BAVN ISTRES</a:t>
            </a:r>
          </a:p>
        </p:txBody>
      </p:sp>
      <p:sp>
        <p:nvSpPr>
          <p:cNvPr id="18" name="ZoneTexte 17">
            <a:extLst>
              <a:ext uri="{FF2B5EF4-FFF2-40B4-BE49-F238E27FC236}">
                <a16:creationId xmlns:a16="http://schemas.microsoft.com/office/drawing/2014/main" id="{CFBDD8A7-82BA-C9D2-C97C-441BD8A5AFF7}"/>
              </a:ext>
            </a:extLst>
          </p:cNvPr>
          <p:cNvSpPr txBox="1"/>
          <p:nvPr/>
        </p:nvSpPr>
        <p:spPr>
          <a:xfrm>
            <a:off x="202760" y="1952333"/>
            <a:ext cx="2192121" cy="369332"/>
          </a:xfrm>
          <a:prstGeom prst="rect">
            <a:avLst/>
          </a:prstGeom>
          <a:noFill/>
        </p:spPr>
        <p:txBody>
          <a:bodyPr wrap="square" rtlCol="0">
            <a:spAutoFit/>
          </a:bodyPr>
          <a:lstStyle>
            <a:defPPr>
              <a:defRPr lang="fr-FR"/>
            </a:defPPr>
            <a:lvl1pPr>
              <a:defRPr>
                <a:latin typeface="+mj-lt"/>
              </a:defRPr>
            </a:lvl1pPr>
          </a:lstStyle>
          <a:p>
            <a:r>
              <a:rPr lang="fr-FR" dirty="0">
                <a:solidFill>
                  <a:schemeClr val="bg1"/>
                </a:solidFill>
              </a:rPr>
              <a:t>2 Centres opérations</a:t>
            </a:r>
          </a:p>
        </p:txBody>
      </p:sp>
      <p:sp>
        <p:nvSpPr>
          <p:cNvPr id="19" name="ZoneTexte 18">
            <a:extLst>
              <a:ext uri="{FF2B5EF4-FFF2-40B4-BE49-F238E27FC236}">
                <a16:creationId xmlns:a16="http://schemas.microsoft.com/office/drawing/2014/main" id="{37EA1989-C6E2-D134-BCB0-740CA55CD0B5}"/>
              </a:ext>
            </a:extLst>
          </p:cNvPr>
          <p:cNvSpPr txBox="1"/>
          <p:nvPr/>
        </p:nvSpPr>
        <p:spPr>
          <a:xfrm>
            <a:off x="1421196" y="3136124"/>
            <a:ext cx="1644242" cy="369332"/>
          </a:xfrm>
          <a:prstGeom prst="rect">
            <a:avLst/>
          </a:prstGeom>
          <a:noFill/>
        </p:spPr>
        <p:txBody>
          <a:bodyPr wrap="square" rtlCol="0">
            <a:spAutoFit/>
          </a:bodyPr>
          <a:lstStyle/>
          <a:p>
            <a:r>
              <a:rPr lang="fr-FR" dirty="0">
                <a:solidFill>
                  <a:schemeClr val="bg1"/>
                </a:solidFill>
                <a:latin typeface="+mj-lt"/>
              </a:rPr>
              <a:t>RAFALE</a:t>
            </a:r>
          </a:p>
        </p:txBody>
      </p:sp>
      <p:sp>
        <p:nvSpPr>
          <p:cNvPr id="20" name="ZoneTexte 19">
            <a:extLst>
              <a:ext uri="{FF2B5EF4-FFF2-40B4-BE49-F238E27FC236}">
                <a16:creationId xmlns:a16="http://schemas.microsoft.com/office/drawing/2014/main" id="{55564E74-B77D-C201-1421-80DFF4E144E9}"/>
              </a:ext>
            </a:extLst>
          </p:cNvPr>
          <p:cNvSpPr txBox="1"/>
          <p:nvPr/>
        </p:nvSpPr>
        <p:spPr>
          <a:xfrm>
            <a:off x="792277" y="4493369"/>
            <a:ext cx="1644242" cy="369332"/>
          </a:xfrm>
          <a:prstGeom prst="rect">
            <a:avLst/>
          </a:prstGeom>
          <a:noFill/>
        </p:spPr>
        <p:txBody>
          <a:bodyPr wrap="square" rtlCol="0">
            <a:spAutoFit/>
          </a:bodyPr>
          <a:lstStyle>
            <a:defPPr>
              <a:defRPr lang="fr-FR"/>
            </a:defPPr>
            <a:lvl1pPr>
              <a:defRPr>
                <a:latin typeface="+mj-lt"/>
              </a:defRPr>
            </a:lvl1pPr>
          </a:lstStyle>
          <a:p>
            <a:r>
              <a:rPr lang="fr-FR" dirty="0">
                <a:solidFill>
                  <a:schemeClr val="bg1"/>
                </a:solidFill>
              </a:rPr>
              <a:t>MRTT et C135</a:t>
            </a:r>
          </a:p>
        </p:txBody>
      </p:sp>
      <p:sp>
        <p:nvSpPr>
          <p:cNvPr id="22" name="Espace réservé du texte 1">
            <a:extLst>
              <a:ext uri="{FF2B5EF4-FFF2-40B4-BE49-F238E27FC236}">
                <a16:creationId xmlns:a16="http://schemas.microsoft.com/office/drawing/2014/main" id="{BA56988F-C479-8A1E-B9C3-9E7EB2A17589}"/>
              </a:ext>
            </a:extLst>
          </p:cNvPr>
          <p:cNvSpPr txBox="1">
            <a:spLocks/>
          </p:cNvSpPr>
          <p:nvPr/>
        </p:nvSpPr>
        <p:spPr>
          <a:xfrm>
            <a:off x="5508171" y="1447800"/>
            <a:ext cx="3275102" cy="3376648"/>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9"/>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9"/>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fr-FR" sz="1800" dirty="0"/>
          </a:p>
        </p:txBody>
      </p:sp>
      <p:sp>
        <p:nvSpPr>
          <p:cNvPr id="36" name="Espace réservé du texte 1">
            <a:extLst>
              <a:ext uri="{FF2B5EF4-FFF2-40B4-BE49-F238E27FC236}">
                <a16:creationId xmlns:a16="http://schemas.microsoft.com/office/drawing/2014/main" id="{2109538D-6846-C006-39F6-1CD2CC9F4BFF}"/>
              </a:ext>
            </a:extLst>
          </p:cNvPr>
          <p:cNvSpPr txBox="1">
            <a:spLocks/>
          </p:cNvSpPr>
          <p:nvPr/>
        </p:nvSpPr>
        <p:spPr>
          <a:xfrm>
            <a:off x="2400753" y="992814"/>
            <a:ext cx="6114202" cy="1356343"/>
          </a:xfrm>
          <a:prstGeom prst="rect">
            <a:avLst/>
          </a:prstGeom>
        </p:spPr>
        <p:txBody>
          <a:bodyPr vert="horz" lIns="91440" tIns="45720" rIns="91440" bIns="45720" rtlCol="0">
            <a:noAutofit/>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9"/>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9"/>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smtClean="0"/>
              <a:t>Hommes</a:t>
            </a:r>
            <a:r>
              <a:rPr lang="fr-FR" dirty="0"/>
              <a:t>, </a:t>
            </a:r>
            <a:r>
              <a:rPr lang="fr-FR" dirty="0" smtClean="0"/>
              <a:t>Moyens &amp; </a:t>
            </a:r>
            <a:r>
              <a:rPr lang="fr-FR" dirty="0"/>
              <a:t>M</a:t>
            </a:r>
            <a:r>
              <a:rPr lang="fr-FR" dirty="0" smtClean="0"/>
              <a:t>odes d’actions</a:t>
            </a:r>
          </a:p>
          <a:p>
            <a:r>
              <a:rPr lang="fr-FR" sz="1800" dirty="0" smtClean="0"/>
              <a:t>Crédibilité technologique</a:t>
            </a:r>
          </a:p>
          <a:p>
            <a:r>
              <a:rPr lang="fr-FR" sz="1800" dirty="0" smtClean="0"/>
              <a:t>Crédibilité opérationnelle (</a:t>
            </a:r>
            <a:r>
              <a:rPr lang="fr-FR" sz="1800" dirty="0"/>
              <a:t>Haute </a:t>
            </a:r>
            <a:r>
              <a:rPr lang="fr-FR" sz="1800" dirty="0" smtClean="0"/>
              <a:t>intensité)</a:t>
            </a:r>
            <a:endParaRPr lang="fr-FR" sz="1800" dirty="0"/>
          </a:p>
          <a:p>
            <a:endParaRPr lang="fr-FR" sz="1800" dirty="0" smtClean="0">
              <a:solidFill>
                <a:srgbClr val="FF0000"/>
              </a:solidFill>
            </a:endParaRPr>
          </a:p>
          <a:p>
            <a:endParaRPr lang="fr-FR" sz="1800" dirty="0">
              <a:solidFill>
                <a:srgbClr val="FF0000"/>
              </a:solidFill>
            </a:endParaRPr>
          </a:p>
        </p:txBody>
      </p:sp>
      <p:grpSp>
        <p:nvGrpSpPr>
          <p:cNvPr id="7" name="Groupe 6"/>
          <p:cNvGrpSpPr/>
          <p:nvPr/>
        </p:nvGrpSpPr>
        <p:grpSpPr>
          <a:xfrm>
            <a:off x="5900287" y="2498753"/>
            <a:ext cx="2806210" cy="2349441"/>
            <a:chOff x="6151901" y="2321664"/>
            <a:chExt cx="2534899" cy="2190483"/>
          </a:xfrm>
        </p:grpSpPr>
        <p:sp>
          <p:nvSpPr>
            <p:cNvPr id="29" name="ZoneTexte 28">
              <a:extLst>
                <a:ext uri="{FF2B5EF4-FFF2-40B4-BE49-F238E27FC236}">
                  <a16:creationId xmlns:a16="http://schemas.microsoft.com/office/drawing/2014/main" id="{914ABA80-C837-F215-721D-A7DB9A0ADA73}"/>
                </a:ext>
              </a:extLst>
            </p:cNvPr>
            <p:cNvSpPr txBox="1"/>
            <p:nvPr/>
          </p:nvSpPr>
          <p:spPr>
            <a:xfrm>
              <a:off x="6151901" y="2321664"/>
              <a:ext cx="2534899" cy="2190483"/>
            </a:xfrm>
            <a:prstGeom prst="rect">
              <a:avLst/>
            </a:prstGeom>
            <a:noFill/>
            <a:ln w="19050">
              <a:solidFill>
                <a:srgbClr val="FF0000"/>
              </a:solidFill>
            </a:ln>
          </p:spPr>
          <p:txBody>
            <a:bodyPr wrap="square" rtlCol="0">
              <a:spAutoFit/>
            </a:bodyPr>
            <a:lstStyle/>
            <a:p>
              <a:r>
                <a:rPr lang="fr-FR" sz="2400" dirty="0"/>
                <a:t> </a:t>
              </a:r>
            </a:p>
            <a:p>
              <a:pPr marL="742950" lvl="1" indent="-285750">
                <a:buFont typeface="Arial" panose="020B0604020202020204" pitchFamily="34" charset="0"/>
                <a:buChar char="•"/>
              </a:pPr>
              <a:endParaRPr lang="fr-FR" dirty="0" smtClean="0"/>
            </a:p>
            <a:p>
              <a:pPr marL="742950" lvl="1" indent="-285750">
                <a:buFont typeface="Arial" panose="020B0604020202020204" pitchFamily="34" charset="0"/>
                <a:buChar char="•"/>
              </a:pPr>
              <a:r>
                <a:rPr lang="fr-FR" dirty="0" smtClean="0">
                  <a:latin typeface="Calibri Light" panose="020F0302020204030204" pitchFamily="34" charset="0"/>
                  <a:cs typeface="Calibri Light" panose="020F0302020204030204" pitchFamily="34" charset="0"/>
                </a:rPr>
                <a:t>Missile </a:t>
              </a:r>
              <a:r>
                <a:rPr lang="fr-FR" dirty="0">
                  <a:latin typeface="Calibri Light" panose="020F0302020204030204" pitchFamily="34" charset="0"/>
                  <a:cs typeface="Calibri Light" panose="020F0302020204030204" pitchFamily="34" charset="0"/>
                </a:rPr>
                <a:t>ASMPA</a:t>
              </a:r>
            </a:p>
            <a:p>
              <a:pPr marL="742950" lvl="1" indent="-285750">
                <a:buFont typeface="Arial" panose="020B0604020202020204" pitchFamily="34" charset="0"/>
                <a:buChar char="•"/>
              </a:pPr>
              <a:r>
                <a:rPr lang="fr-FR" dirty="0">
                  <a:latin typeface="Calibri Light" panose="020F0302020204030204" pitchFamily="34" charset="0"/>
                  <a:cs typeface="Calibri Light" panose="020F0302020204030204" pitchFamily="34" charset="0"/>
                </a:rPr>
                <a:t>Tête </a:t>
              </a:r>
              <a:r>
                <a:rPr lang="fr-FR" dirty="0" smtClean="0">
                  <a:latin typeface="Calibri Light" panose="020F0302020204030204" pitchFamily="34" charset="0"/>
                  <a:cs typeface="Calibri Light" panose="020F0302020204030204" pitchFamily="34" charset="0"/>
                </a:rPr>
                <a:t>nucléaire</a:t>
              </a:r>
            </a:p>
            <a:p>
              <a:pPr marL="742950" lvl="1" indent="-285750">
                <a:buFont typeface="Arial" panose="020B0604020202020204" pitchFamily="34" charset="0"/>
                <a:buChar char="•"/>
              </a:pPr>
              <a:r>
                <a:rPr lang="fr-FR" dirty="0" smtClean="0">
                  <a:latin typeface="Calibri Light" panose="020F0302020204030204" pitchFamily="34" charset="0"/>
                  <a:cs typeface="Calibri Light" panose="020F0302020204030204" pitchFamily="34" charset="0"/>
                </a:rPr>
                <a:t>Infrastructures</a:t>
              </a:r>
            </a:p>
            <a:p>
              <a:pPr marL="742950" lvl="1" indent="-285750">
                <a:buFont typeface="Arial" panose="020B0604020202020204" pitchFamily="34" charset="0"/>
                <a:buChar char="•"/>
              </a:pPr>
              <a:r>
                <a:rPr lang="fr-FR" dirty="0">
                  <a:latin typeface="Calibri Light" panose="020F0302020204030204" pitchFamily="34" charset="0"/>
                  <a:cs typeface="Calibri Light" panose="020F0302020204030204" pitchFamily="34" charset="0"/>
                </a:rPr>
                <a:t>T</a:t>
              </a:r>
              <a:r>
                <a:rPr lang="fr-FR" smtClean="0">
                  <a:latin typeface="Calibri Light" panose="020F0302020204030204" pitchFamily="34" charset="0"/>
                  <a:cs typeface="Calibri Light" panose="020F0302020204030204" pitchFamily="34" charset="0"/>
                </a:rPr>
                <a:t>ransmissions </a:t>
              </a:r>
              <a:r>
                <a:rPr lang="fr-FR" dirty="0" smtClean="0">
                  <a:latin typeface="Calibri Light" panose="020F0302020204030204" pitchFamily="34" charset="0"/>
                  <a:cs typeface="Calibri Light" panose="020F0302020204030204" pitchFamily="34" charset="0"/>
                </a:rPr>
                <a:t>nucléaires</a:t>
              </a:r>
              <a:endParaRPr lang="fr-FR" dirty="0"/>
            </a:p>
          </p:txBody>
        </p:sp>
        <p:pic>
          <p:nvPicPr>
            <p:cNvPr id="10" name="Picture 4" descr="ca022e3c-8f47-4955-9a08-e94c97896037@DR-RES">
              <a:extLst>
                <a:ext uri="{FF2B5EF4-FFF2-40B4-BE49-F238E27FC236}">
                  <a16:creationId xmlns:a16="http://schemas.microsoft.com/office/drawing/2014/main" id="{19332863-0A3E-F51E-734A-8B07400CBE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80610" y="2449155"/>
              <a:ext cx="2486940" cy="546446"/>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526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47321" y="1151467"/>
            <a:ext cx="2470752" cy="3924370"/>
          </a:xfrm>
        </p:spPr>
        <p:txBody>
          <a:bodyPr>
            <a:normAutofit fontScale="85000" lnSpcReduction="20000"/>
          </a:bodyPr>
          <a:lstStyle/>
          <a:p>
            <a:r>
              <a:rPr lang="fr-FR" sz="3000" dirty="0" smtClean="0"/>
              <a:t>Offrir les moyens du dialogue de dissuasion</a:t>
            </a:r>
          </a:p>
          <a:p>
            <a:endParaRPr lang="fr-FR" dirty="0"/>
          </a:p>
          <a:p>
            <a:r>
              <a:rPr lang="fr-FR" dirty="0" smtClean="0"/>
              <a:t>Au sol</a:t>
            </a:r>
          </a:p>
          <a:p>
            <a:r>
              <a:rPr lang="fr-FR" dirty="0" smtClean="0"/>
              <a:t>En vol</a:t>
            </a:r>
          </a:p>
          <a:p>
            <a:r>
              <a:rPr lang="fr-FR" dirty="0" smtClean="0"/>
              <a:t>Tir d’évaluation</a:t>
            </a:r>
            <a:endParaRPr lang="fr-FR" dirty="0"/>
          </a:p>
          <a:p>
            <a:pPr marL="342900" indent="-342900">
              <a:buFont typeface="Wingdings" panose="05000000000000000000" pitchFamily="2" charset="2"/>
              <a:buChar char="Ø"/>
            </a:pPr>
            <a:r>
              <a:rPr lang="fr-FR" sz="1600" dirty="0"/>
              <a:t>12 heures de vol</a:t>
            </a:r>
          </a:p>
          <a:p>
            <a:pPr marL="342900" indent="-342900">
              <a:buFont typeface="Wingdings" panose="05000000000000000000" pitchFamily="2" charset="2"/>
              <a:buChar char="Ø"/>
            </a:pPr>
            <a:r>
              <a:rPr lang="fr-FR" sz="1600" dirty="0" smtClean="0"/>
              <a:t>&gt; 10000km</a:t>
            </a:r>
          </a:p>
          <a:p>
            <a:pPr marL="342900" indent="-342900">
              <a:buFont typeface="Wingdings" panose="05000000000000000000" pitchFamily="2" charset="2"/>
              <a:buChar char="Ø"/>
            </a:pPr>
            <a:r>
              <a:rPr lang="fr-FR" sz="1600" dirty="0" smtClean="0"/>
              <a:t>Précision</a:t>
            </a:r>
          </a:p>
          <a:p>
            <a:pPr marL="342900" indent="-342900">
              <a:buFont typeface="Wingdings" panose="05000000000000000000" pitchFamily="2" charset="2"/>
              <a:buChar char="Ø"/>
            </a:pPr>
            <a:r>
              <a:rPr lang="fr-FR" sz="1600" dirty="0" smtClean="0"/>
              <a:t>100%</a:t>
            </a:r>
          </a:p>
          <a:p>
            <a:pPr marL="342900" indent="-342900">
              <a:buFont typeface="Wingdings" panose="05000000000000000000" pitchFamily="2" charset="2"/>
              <a:buChar char="Ø"/>
            </a:pPr>
            <a:endParaRPr lang="fr-FR" sz="2000" dirty="0" smtClean="0"/>
          </a:p>
          <a:p>
            <a:r>
              <a:rPr lang="fr-FR" sz="2000" dirty="0" smtClean="0"/>
              <a:t>Montée en puissance</a:t>
            </a:r>
          </a:p>
        </p:txBody>
      </p:sp>
      <p:sp>
        <p:nvSpPr>
          <p:cNvPr id="3" name="Titre 2"/>
          <p:cNvSpPr>
            <a:spLocks noGrp="1"/>
          </p:cNvSpPr>
          <p:nvPr>
            <p:ph type="title"/>
          </p:nvPr>
        </p:nvSpPr>
        <p:spPr>
          <a:xfrm>
            <a:off x="1225685" y="202945"/>
            <a:ext cx="7461114" cy="857640"/>
          </a:xfrm>
        </p:spPr>
        <p:txBody>
          <a:bodyPr/>
          <a:lstStyle/>
          <a:p>
            <a:r>
              <a:rPr lang="fr-FR" dirty="0" smtClean="0"/>
              <a:t>Une Arme dont l’emploi diffère</a:t>
            </a:r>
            <a:endParaRPr lang="fr-FR" dirty="0"/>
          </a:p>
        </p:txBody>
      </p:sp>
      <p:pic>
        <p:nvPicPr>
          <p:cNvPr id="4"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618072" y="857640"/>
            <a:ext cx="6391174" cy="42181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sx="101000" sy="101000" algn="l" rotWithShape="0">
              <a:prstClr val="black">
                <a:alpha val="40000"/>
              </a:prstClr>
            </a:outerShdw>
          </a:effectLst>
          <a:extLst/>
        </p:spPr>
      </p:pic>
    </p:spTree>
    <p:extLst>
      <p:ext uri="{BB962C8B-B14F-4D97-AF65-F5344CB8AC3E}">
        <p14:creationId xmlns:p14="http://schemas.microsoft.com/office/powerpoint/2010/main" val="140932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1284281650"/>
              </p:ext>
            </p:extLst>
          </p:nvPr>
        </p:nvGraphicFramePr>
        <p:xfrm>
          <a:off x="0" y="1079500"/>
          <a:ext cx="892259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944413" y="2538223"/>
            <a:ext cx="1742385" cy="736219"/>
          </a:xfrm>
          <a:prstGeom prst="rect">
            <a:avLst/>
          </a:prstGeom>
          <a:ln>
            <a:noFill/>
          </a:ln>
          <a:effectLst/>
        </p:spPr>
      </p:pic>
      <p:pic>
        <p:nvPicPr>
          <p:cNvPr id="9" name="Image 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19915" y="1296299"/>
            <a:ext cx="1651798" cy="886773"/>
          </a:xfrm>
          <a:prstGeom prst="rect">
            <a:avLst/>
          </a:prstGeom>
          <a:ln>
            <a:noFill/>
          </a:ln>
          <a:effectLst/>
        </p:spPr>
      </p:pic>
      <p:pic>
        <p:nvPicPr>
          <p:cNvPr id="1026" name="Picture 2" descr="e7896b12-7029-4b21-990e-08df8dd2703b@DR-RE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270818" y="3737786"/>
            <a:ext cx="1583761" cy="79188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2">
            <a:extLst>
              <a:ext uri="{FF2B5EF4-FFF2-40B4-BE49-F238E27FC236}">
                <a16:creationId xmlns:a16="http://schemas.microsoft.com/office/drawing/2014/main" id="{821BFAD5-8448-508E-ADAB-70CB616BE8F9}"/>
              </a:ext>
            </a:extLst>
          </p:cNvPr>
          <p:cNvSpPr>
            <a:spLocks noGrp="1"/>
          </p:cNvSpPr>
          <p:nvPr>
            <p:ph type="title"/>
          </p:nvPr>
        </p:nvSpPr>
        <p:spPr>
          <a:xfrm>
            <a:off x="1365848" y="187035"/>
            <a:ext cx="7320951" cy="670605"/>
          </a:xfrm>
        </p:spPr>
        <p:txBody>
          <a:bodyPr/>
          <a:lstStyle/>
          <a:p>
            <a:r>
              <a:rPr lang="fr-FR" dirty="0"/>
              <a:t>Dissuader aujourd’hui et demain</a:t>
            </a:r>
          </a:p>
        </p:txBody>
      </p:sp>
      <p:sp>
        <p:nvSpPr>
          <p:cNvPr id="2" name="ZoneTexte 1">
            <a:extLst>
              <a:ext uri="{FF2B5EF4-FFF2-40B4-BE49-F238E27FC236}">
                <a16:creationId xmlns:a16="http://schemas.microsoft.com/office/drawing/2014/main" id="{FFFC7C15-6637-3320-9BA8-2E41EBD65154}"/>
              </a:ext>
            </a:extLst>
          </p:cNvPr>
          <p:cNvSpPr txBox="1"/>
          <p:nvPr/>
        </p:nvSpPr>
        <p:spPr>
          <a:xfrm>
            <a:off x="1174459" y="1278020"/>
            <a:ext cx="872455" cy="461665"/>
          </a:xfrm>
          <a:prstGeom prst="rect">
            <a:avLst/>
          </a:prstGeom>
          <a:noFill/>
        </p:spPr>
        <p:txBody>
          <a:bodyPr wrap="square" rtlCol="0">
            <a:spAutoFit/>
          </a:bodyPr>
          <a:lstStyle/>
          <a:p>
            <a:r>
              <a:rPr lang="fr-FR" sz="2400" dirty="0">
                <a:latin typeface="Calibri Light" panose="020F0302020204030204" pitchFamily="34" charset="0"/>
                <a:cs typeface="Calibri Light" panose="020F0302020204030204" pitchFamily="34" charset="0"/>
              </a:rPr>
              <a:t>2022</a:t>
            </a:r>
          </a:p>
        </p:txBody>
      </p:sp>
      <p:sp>
        <p:nvSpPr>
          <p:cNvPr id="3" name="ZoneTexte 2">
            <a:extLst>
              <a:ext uri="{FF2B5EF4-FFF2-40B4-BE49-F238E27FC236}">
                <a16:creationId xmlns:a16="http://schemas.microsoft.com/office/drawing/2014/main" id="{2BA389CD-C1B8-47F6-6D1A-6CE168C5003A}"/>
              </a:ext>
            </a:extLst>
          </p:cNvPr>
          <p:cNvSpPr txBox="1"/>
          <p:nvPr/>
        </p:nvSpPr>
        <p:spPr>
          <a:xfrm>
            <a:off x="2627152" y="3274442"/>
            <a:ext cx="872455" cy="461665"/>
          </a:xfrm>
          <a:prstGeom prst="rect">
            <a:avLst/>
          </a:prstGeom>
          <a:noFill/>
        </p:spPr>
        <p:txBody>
          <a:bodyPr wrap="square" rtlCol="0">
            <a:spAutoFit/>
          </a:bodyPr>
          <a:lstStyle/>
          <a:p>
            <a:r>
              <a:rPr lang="fr-FR" sz="2400" dirty="0">
                <a:latin typeface="Calibri Light" panose="020F0302020204030204" pitchFamily="34" charset="0"/>
                <a:cs typeface="Calibri Light" panose="020F0302020204030204" pitchFamily="34" charset="0"/>
              </a:rPr>
              <a:t>2035</a:t>
            </a:r>
          </a:p>
        </p:txBody>
      </p:sp>
      <p:sp>
        <p:nvSpPr>
          <p:cNvPr id="6" name="ZoneTexte 5">
            <a:extLst>
              <a:ext uri="{FF2B5EF4-FFF2-40B4-BE49-F238E27FC236}">
                <a16:creationId xmlns:a16="http://schemas.microsoft.com/office/drawing/2014/main" id="{9BC91A5C-FE91-C81A-E1FF-AACC20B2A803}"/>
              </a:ext>
            </a:extLst>
          </p:cNvPr>
          <p:cNvSpPr txBox="1"/>
          <p:nvPr/>
        </p:nvSpPr>
        <p:spPr>
          <a:xfrm>
            <a:off x="1754697" y="2328715"/>
            <a:ext cx="872455" cy="461665"/>
          </a:xfrm>
          <a:prstGeom prst="rect">
            <a:avLst/>
          </a:prstGeom>
          <a:noFill/>
        </p:spPr>
        <p:txBody>
          <a:bodyPr wrap="square" rtlCol="0">
            <a:spAutoFit/>
          </a:bodyPr>
          <a:lstStyle/>
          <a:p>
            <a:r>
              <a:rPr lang="fr-FR" sz="2400" dirty="0">
                <a:latin typeface="Calibri Light" panose="020F0302020204030204" pitchFamily="34" charset="0"/>
                <a:cs typeface="Calibri Light" panose="020F0302020204030204" pitchFamily="34" charset="0"/>
              </a:rPr>
              <a:t>2023</a:t>
            </a:r>
          </a:p>
        </p:txBody>
      </p:sp>
    </p:spTree>
    <p:extLst>
      <p:ext uri="{BB962C8B-B14F-4D97-AF65-F5344CB8AC3E}">
        <p14:creationId xmlns:p14="http://schemas.microsoft.com/office/powerpoint/2010/main" val="690024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rme libre 11"/>
          <p:cNvSpPr>
            <a:spLocks noChangeAspect="1"/>
          </p:cNvSpPr>
          <p:nvPr/>
        </p:nvSpPr>
        <p:spPr>
          <a:xfrm>
            <a:off x="1842991" y="3222706"/>
            <a:ext cx="2458081" cy="1836654"/>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Forme libre 10"/>
          <p:cNvSpPr>
            <a:spLocks noChangeAspect="1"/>
          </p:cNvSpPr>
          <p:nvPr/>
        </p:nvSpPr>
        <p:spPr>
          <a:xfrm>
            <a:off x="3750732" y="3222706"/>
            <a:ext cx="2458081" cy="1836654"/>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AutoShape 2" descr="Militaires'Actu - 24 décembre 1994 : détournement d'avion...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Titre 2"/>
          <p:cNvSpPr>
            <a:spLocks noGrp="1"/>
          </p:cNvSpPr>
          <p:nvPr>
            <p:ph type="title"/>
          </p:nvPr>
        </p:nvSpPr>
        <p:spPr>
          <a:xfrm>
            <a:off x="948267" y="28575"/>
            <a:ext cx="7532158" cy="857250"/>
          </a:xfrm>
        </p:spPr>
        <p:txBody>
          <a:bodyPr/>
          <a:lstStyle/>
          <a:p>
            <a:r>
              <a:rPr lang="fr-FR" altLang="fr-FR" dirty="0" smtClean="0"/>
              <a:t>PROTEGER : </a:t>
            </a:r>
            <a:r>
              <a:rPr lang="fr-FR" altLang="fr-FR" sz="2400" dirty="0" smtClean="0"/>
              <a:t>Le commandement de la </a:t>
            </a:r>
            <a:r>
              <a:rPr lang="fr-FR" altLang="fr-FR" sz="2400" dirty="0"/>
              <a:t>défense aérienne </a:t>
            </a:r>
            <a:r>
              <a:rPr lang="fr-FR" altLang="fr-FR" sz="2400" dirty="0" smtClean="0"/>
              <a:t/>
            </a:r>
            <a:br>
              <a:rPr lang="fr-FR" altLang="fr-FR" sz="2400" dirty="0" smtClean="0"/>
            </a:br>
            <a:r>
              <a:rPr lang="fr-FR" altLang="fr-FR" sz="2400" dirty="0"/>
              <a:t>	</a:t>
            </a:r>
            <a:r>
              <a:rPr lang="fr-FR" altLang="fr-FR" sz="2400" dirty="0" smtClean="0"/>
              <a:t>			et des opérations aériennes</a:t>
            </a:r>
            <a:endParaRPr lang="fr-FR" altLang="fr-FR" sz="2400" dirty="0"/>
          </a:p>
        </p:txBody>
      </p:sp>
      <p:sp>
        <p:nvSpPr>
          <p:cNvPr id="8" name="Forme libre 7"/>
          <p:cNvSpPr>
            <a:spLocks noChangeAspect="1"/>
          </p:cNvSpPr>
          <p:nvPr/>
        </p:nvSpPr>
        <p:spPr>
          <a:xfrm>
            <a:off x="5672666" y="2400299"/>
            <a:ext cx="3397881" cy="2659061"/>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orme libre 8"/>
          <p:cNvSpPr>
            <a:spLocks noChangeAspect="1"/>
          </p:cNvSpPr>
          <p:nvPr/>
        </p:nvSpPr>
        <p:spPr>
          <a:xfrm>
            <a:off x="6324599" y="809625"/>
            <a:ext cx="2745949" cy="2028221"/>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Rectangle 1"/>
          <p:cNvSpPr/>
          <p:nvPr/>
        </p:nvSpPr>
        <p:spPr>
          <a:xfrm>
            <a:off x="1024466" y="1072530"/>
            <a:ext cx="4914217" cy="2332946"/>
          </a:xfrm>
          <a:prstGeom prst="rect">
            <a:avLst/>
          </a:prstGeom>
        </p:spPr>
        <p:txBody>
          <a:bodyPr wrap="square">
            <a:spAutoFit/>
          </a:bodyPr>
          <a:lstStyle/>
          <a:p>
            <a:pPr>
              <a:lnSpc>
                <a:spcPct val="80000"/>
              </a:lnSpc>
              <a:spcBef>
                <a:spcPct val="20000"/>
              </a:spcBef>
            </a:pPr>
            <a:r>
              <a:rPr lang="fr-FR" altLang="fr-FR" sz="2600" dirty="0" smtClean="0">
                <a:solidFill>
                  <a:schemeClr val="tx2"/>
                </a:solidFill>
                <a:latin typeface="Calibri Light" panose="020F0302020204030204" pitchFamily="34" charset="0"/>
                <a:cs typeface="Calibri Light" panose="020F0302020204030204" pitchFamily="34" charset="0"/>
              </a:rPr>
              <a:t>Pour garantir </a:t>
            </a:r>
            <a:r>
              <a:rPr lang="fr-FR" altLang="fr-FR" sz="2600" dirty="0">
                <a:solidFill>
                  <a:schemeClr val="tx2"/>
                </a:solidFill>
                <a:latin typeface="Calibri Light" panose="020F0302020204030204" pitchFamily="34" charset="0"/>
                <a:cs typeface="Calibri Light" panose="020F0302020204030204" pitchFamily="34" charset="0"/>
              </a:rPr>
              <a:t>la souveraineté de l’espace aérien </a:t>
            </a:r>
            <a:r>
              <a:rPr lang="fr-FR" altLang="fr-FR" sz="2600" dirty="0" smtClean="0">
                <a:solidFill>
                  <a:schemeClr val="tx2"/>
                </a:solidFill>
                <a:latin typeface="Calibri Light" panose="020F0302020204030204" pitchFamily="34" charset="0"/>
                <a:cs typeface="Calibri Light" panose="020F0302020204030204" pitchFamily="34" charset="0"/>
              </a:rPr>
              <a:t>national</a:t>
            </a:r>
          </a:p>
          <a:p>
            <a:pPr>
              <a:lnSpc>
                <a:spcPct val="80000"/>
              </a:lnSpc>
              <a:spcBef>
                <a:spcPct val="20000"/>
              </a:spcBef>
            </a:pPr>
            <a:endParaRPr lang="fr-FR" sz="2600" dirty="0">
              <a:solidFill>
                <a:schemeClr val="tx2"/>
              </a:solidFill>
              <a:latin typeface="Calibri Light" panose="020F0302020204030204" pitchFamily="34" charset="0"/>
              <a:cs typeface="Calibri Light" panose="020F0302020204030204" pitchFamily="34" charset="0"/>
            </a:endParaRPr>
          </a:p>
          <a:p>
            <a:pPr>
              <a:lnSpc>
                <a:spcPct val="80000"/>
              </a:lnSpc>
              <a:spcBef>
                <a:spcPct val="20000"/>
              </a:spcBef>
            </a:pPr>
            <a:r>
              <a:rPr lang="fr-FR" sz="2600" dirty="0" smtClean="0">
                <a:solidFill>
                  <a:schemeClr val="tx2"/>
                </a:solidFill>
                <a:latin typeface="Calibri Light" panose="020F0302020204030204" pitchFamily="34" charset="0"/>
                <a:cs typeface="Calibri Light" panose="020F0302020204030204" pitchFamily="34" charset="0"/>
              </a:rPr>
              <a:t>Posture Permanente de Sûreté - Air</a:t>
            </a:r>
          </a:p>
          <a:p>
            <a:pPr>
              <a:lnSpc>
                <a:spcPct val="80000"/>
              </a:lnSpc>
              <a:spcBef>
                <a:spcPct val="20000"/>
              </a:spcBef>
            </a:pPr>
            <a:r>
              <a:rPr lang="fr-FR" sz="2600" dirty="0" smtClean="0">
                <a:solidFill>
                  <a:schemeClr val="tx2"/>
                </a:solidFill>
                <a:latin typeface="Calibri Light" panose="020F0302020204030204" pitchFamily="34" charset="0"/>
                <a:cs typeface="Calibri Light" panose="020F0302020204030204" pitchFamily="34" charset="0"/>
              </a:rPr>
              <a:t>&amp; Défense aérienne du territoire</a:t>
            </a:r>
          </a:p>
          <a:p>
            <a:pPr>
              <a:lnSpc>
                <a:spcPct val="80000"/>
              </a:lnSpc>
              <a:spcBef>
                <a:spcPct val="20000"/>
              </a:spcBef>
            </a:pPr>
            <a:endParaRPr lang="fr-FR" sz="2600" dirty="0">
              <a:solidFill>
                <a:schemeClr val="tx2"/>
              </a:solidFill>
              <a:latin typeface="Calibri Light" panose="020F0302020204030204" pitchFamily="34" charset="0"/>
              <a:cs typeface="Calibri Light" panose="020F0302020204030204" pitchFamily="34" charset="0"/>
            </a:endParaRPr>
          </a:p>
        </p:txBody>
      </p:sp>
      <p:pic>
        <p:nvPicPr>
          <p:cNvPr id="10" name="Image 7"/>
          <p:cNvPicPr>
            <a:picLocks noChangeAspect="1"/>
          </p:cNvPicPr>
          <p:nvPr/>
        </p:nvPicPr>
        <p:blipFill rotWithShape="1">
          <a:blip r:embed="rId7">
            <a:extLst>
              <a:ext uri="{28A0092B-C50C-407E-A947-70E740481C1C}">
                <a14:useLocalDpi xmlns:a14="http://schemas.microsoft.com/office/drawing/2010/main" val="0"/>
              </a:ext>
            </a:extLst>
          </a:blip>
          <a:srcRect l="9520" t="7744" r="14014" b="7174"/>
          <a:stretch/>
        </p:blipFill>
        <p:spPr bwMode="auto">
          <a:xfrm>
            <a:off x="335086" y="1076079"/>
            <a:ext cx="613181" cy="9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104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orme libre 31"/>
          <p:cNvSpPr>
            <a:spLocks noChangeAspect="1"/>
          </p:cNvSpPr>
          <p:nvPr/>
        </p:nvSpPr>
        <p:spPr>
          <a:xfrm>
            <a:off x="129987" y="3031420"/>
            <a:ext cx="2458081" cy="1836654"/>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orme libre 28"/>
          <p:cNvSpPr>
            <a:spLocks noChangeAspect="1"/>
          </p:cNvSpPr>
          <p:nvPr/>
        </p:nvSpPr>
        <p:spPr>
          <a:xfrm>
            <a:off x="3815098" y="906121"/>
            <a:ext cx="1874502" cy="1243835"/>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Forme libre 29"/>
          <p:cNvSpPr>
            <a:spLocks noChangeAspect="1"/>
          </p:cNvSpPr>
          <p:nvPr/>
        </p:nvSpPr>
        <p:spPr>
          <a:xfrm>
            <a:off x="3402252" y="1830114"/>
            <a:ext cx="2287347" cy="1517780"/>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650" name="Titre 2"/>
          <p:cNvSpPr>
            <a:spLocks noGrp="1"/>
          </p:cNvSpPr>
          <p:nvPr>
            <p:ph type="title"/>
          </p:nvPr>
        </p:nvSpPr>
        <p:spPr>
          <a:xfrm>
            <a:off x="2946399" y="207175"/>
            <a:ext cx="5534025" cy="678649"/>
          </a:xfrm>
        </p:spPr>
        <p:txBody>
          <a:bodyPr/>
          <a:lstStyle/>
          <a:p>
            <a:r>
              <a:rPr lang="fr-FR" altLang="fr-FR" dirty="0"/>
              <a:t>Moyens dédiés  / Structure directe</a:t>
            </a:r>
          </a:p>
        </p:txBody>
      </p:sp>
      <p:sp>
        <p:nvSpPr>
          <p:cNvPr id="4" name="Espace réservé du contenu 2"/>
          <p:cNvSpPr txBox="1">
            <a:spLocks/>
          </p:cNvSpPr>
          <p:nvPr/>
        </p:nvSpPr>
        <p:spPr>
          <a:xfrm>
            <a:off x="225401" y="975341"/>
            <a:ext cx="6478011" cy="2728668"/>
          </a:xfrm>
          <a:prstGeom prst="rect">
            <a:avLst/>
          </a:prstGeom>
          <a:ln w="25400">
            <a:noFill/>
            <a:miter lim="800000"/>
            <a:headEnd/>
            <a:tailEnd/>
          </a:ln>
        </p:spPr>
        <p:txBody>
          <a:bodyPr/>
          <a:lstStyle>
            <a:lvl1pPr marL="0" indent="0" algn="l" defTabSz="457200" rtl="0" eaLnBrk="1" fontAlgn="base" hangingPunct="1">
              <a:spcBef>
                <a:spcPct val="20000"/>
              </a:spcBef>
              <a:spcAft>
                <a:spcPct val="0"/>
              </a:spcAft>
              <a:buFont typeface="Arial" charset="0"/>
              <a:buNone/>
              <a:defRPr sz="2000" kern="1200">
                <a:solidFill>
                  <a:schemeClr val="tx1"/>
                </a:solidFill>
                <a:latin typeface="Stencil" panose="040409050D0802020404" pitchFamily="82" charset="0"/>
                <a:ea typeface="+mn-ea"/>
                <a:cs typeface="+mn-cs"/>
              </a:defRPr>
            </a:lvl1pPr>
            <a:lvl2pPr marL="742950" indent="-285750" algn="l" defTabSz="457200" rtl="0" eaLnBrk="1" fontAlgn="base" hangingPunct="1">
              <a:spcBef>
                <a:spcPct val="20000"/>
              </a:spcBef>
              <a:spcAft>
                <a:spcPct val="0"/>
              </a:spcAft>
              <a:buFontTx/>
              <a:buBlip>
                <a:blip r:embed="rId6"/>
              </a:buBlip>
              <a:defRPr sz="1600" kern="1200">
                <a:solidFill>
                  <a:schemeClr val="tx1"/>
                </a:solidFill>
                <a:latin typeface="Arial" panose="020B0604020202020204" pitchFamily="34" charset="0"/>
                <a:ea typeface="+mn-ea"/>
                <a:cs typeface="Arial" panose="020B0604020202020204" pitchFamily="34" charset="0"/>
              </a:defRPr>
            </a:lvl2pPr>
            <a:lvl3pPr marL="1200150" indent="-285750" algn="l" defTabSz="457200" rtl="0" eaLnBrk="1" fontAlgn="base" hangingPunct="1">
              <a:spcBef>
                <a:spcPct val="20000"/>
              </a:spcBef>
              <a:spcAft>
                <a:spcPct val="0"/>
              </a:spcAft>
              <a:buFontTx/>
              <a:buBlip>
                <a:blip r:embed="rId6"/>
              </a:buBlip>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fontAlgn="base" hangingPunct="1">
              <a:spcBef>
                <a:spcPct val="20000"/>
              </a:spcBef>
              <a:spcAft>
                <a:spcPct val="0"/>
              </a:spcAft>
              <a:buFontTx/>
              <a:buBlip>
                <a:blip r:embed="rId6"/>
              </a:buBlip>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fontAlgn="base" hangingPunct="1">
              <a:spcBef>
                <a:spcPct val="20000"/>
              </a:spcBef>
              <a:spcAft>
                <a:spcPct val="0"/>
              </a:spcAft>
              <a:buSzPct val="100000"/>
              <a:buFontTx/>
              <a:buBlip>
                <a:blip r:embed="rId6"/>
              </a:buBlip>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defRPr/>
            </a:pPr>
            <a:r>
              <a:rPr lang="fr-FR" altLang="fr-FR" sz="2600" dirty="0" smtClean="0">
                <a:solidFill>
                  <a:schemeClr val="tx2"/>
                </a:solidFill>
                <a:latin typeface="Calibri Light" panose="020F0302020204030204" pitchFamily="34" charset="0"/>
                <a:cs typeface="Calibri Light" panose="020F0302020204030204" pitchFamily="34" charset="0"/>
              </a:rPr>
              <a:t>Détecter</a:t>
            </a:r>
            <a:endParaRPr lang="fr-FR" altLang="fr-FR" sz="2600" dirty="0">
              <a:solidFill>
                <a:schemeClr val="tx2"/>
              </a:solidFill>
              <a:latin typeface="Calibri Light" panose="020F0302020204030204" pitchFamily="34" charset="0"/>
              <a:cs typeface="Calibri Light" panose="020F0302020204030204" pitchFamily="34" charset="0"/>
            </a:endParaRPr>
          </a:p>
          <a:p>
            <a:pPr>
              <a:lnSpc>
                <a:spcPct val="80000"/>
              </a:lnSpc>
              <a:defRPr/>
            </a:pPr>
            <a:r>
              <a:rPr lang="fr-FR" altLang="fr-FR" sz="2600" dirty="0" smtClean="0">
                <a:solidFill>
                  <a:schemeClr val="tx2"/>
                </a:solidFill>
                <a:latin typeface="Calibri Light" panose="020F0302020204030204" pitchFamily="34" charset="0"/>
                <a:cs typeface="Calibri Light" panose="020F0302020204030204" pitchFamily="34" charset="0"/>
              </a:rPr>
              <a:t>Identifier</a:t>
            </a:r>
            <a:endParaRPr lang="fr-FR" altLang="fr-FR" sz="2600" dirty="0">
              <a:solidFill>
                <a:schemeClr val="tx2"/>
              </a:solidFill>
              <a:latin typeface="Calibri Light" panose="020F0302020204030204" pitchFamily="34" charset="0"/>
              <a:cs typeface="Calibri Light" panose="020F0302020204030204" pitchFamily="34" charset="0"/>
            </a:endParaRPr>
          </a:p>
          <a:p>
            <a:pPr>
              <a:lnSpc>
                <a:spcPct val="80000"/>
              </a:lnSpc>
              <a:defRPr/>
            </a:pPr>
            <a:r>
              <a:rPr lang="fr-FR" altLang="fr-FR" sz="2600" dirty="0" smtClean="0">
                <a:solidFill>
                  <a:schemeClr val="tx2"/>
                </a:solidFill>
                <a:latin typeface="Calibri Light" panose="020F0302020204030204" pitchFamily="34" charset="0"/>
                <a:cs typeface="Calibri Light" panose="020F0302020204030204" pitchFamily="34" charset="0"/>
              </a:rPr>
              <a:t>Intervenir</a:t>
            </a:r>
            <a:endParaRPr lang="fr-FR" altLang="fr-FR" sz="2600" dirty="0">
              <a:solidFill>
                <a:schemeClr val="tx2"/>
              </a:solidFill>
              <a:latin typeface="Calibri Light" panose="020F0302020204030204" pitchFamily="34" charset="0"/>
              <a:cs typeface="Calibri Light" panose="020F0302020204030204" pitchFamily="34" charset="0"/>
            </a:endParaRPr>
          </a:p>
        </p:txBody>
      </p:sp>
      <p:pic>
        <p:nvPicPr>
          <p:cNvPr id="18" name="Image 17"/>
          <p:cNvPicPr>
            <a:picLocks noChangeAspect="1"/>
          </p:cNvPicPr>
          <p:nvPr/>
        </p:nvPicPr>
        <p:blipFill rotWithShape="1">
          <a:blip r:embed="rId7"/>
          <a:srcRect l="20533" r="31270"/>
          <a:stretch/>
        </p:blipFill>
        <p:spPr>
          <a:xfrm>
            <a:off x="6947432" y="1300654"/>
            <a:ext cx="957200" cy="993030"/>
          </a:xfrm>
          <a:prstGeom prst="rect">
            <a:avLst/>
          </a:prstGeom>
        </p:spPr>
      </p:pic>
      <p:pic>
        <p:nvPicPr>
          <p:cNvPr id="19" name="Image 18"/>
          <p:cNvPicPr>
            <a:picLocks noChangeAspect="1"/>
          </p:cNvPicPr>
          <p:nvPr/>
        </p:nvPicPr>
        <p:blipFill rotWithShape="1">
          <a:blip r:embed="rId8"/>
          <a:srcRect l="26223" r="22260" b="54682"/>
          <a:stretch/>
        </p:blipFill>
        <p:spPr>
          <a:xfrm>
            <a:off x="6996889" y="2697093"/>
            <a:ext cx="858285" cy="991876"/>
          </a:xfrm>
          <a:prstGeom prst="rect">
            <a:avLst/>
          </a:prstGeom>
        </p:spPr>
      </p:pic>
      <p:sp>
        <p:nvSpPr>
          <p:cNvPr id="20" name="Flèche vers le bas 19"/>
          <p:cNvSpPr/>
          <p:nvPr/>
        </p:nvSpPr>
        <p:spPr>
          <a:xfrm>
            <a:off x="6244023" y="1094780"/>
            <a:ext cx="204333" cy="3770625"/>
          </a:xfrm>
          <a:prstGeom prst="downArrow">
            <a:avLst>
              <a:gd name="adj1" fmla="val 50000"/>
              <a:gd name="adj2" fmla="val 274713"/>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6392493" y="976733"/>
            <a:ext cx="2446706" cy="344710"/>
          </a:xfrm>
          <a:prstGeom prst="rect">
            <a:avLst/>
          </a:prstGeom>
          <a:noFill/>
        </p:spPr>
        <p:txBody>
          <a:bodyPr wrap="square" rtlCol="0">
            <a:spAutoFit/>
          </a:bodyPr>
          <a:lstStyle/>
          <a:p>
            <a:pPr>
              <a:lnSpc>
                <a:spcPct val="80000"/>
              </a:lnSpc>
              <a:spcBef>
                <a:spcPct val="20000"/>
              </a:spcBef>
              <a:defRPr/>
            </a:pPr>
            <a:r>
              <a:rPr lang="fr-FR" sz="2000" dirty="0">
                <a:solidFill>
                  <a:schemeClr val="tx2"/>
                </a:solidFill>
                <a:latin typeface="Calibri Light" panose="020F0302020204030204" pitchFamily="34" charset="0"/>
                <a:cs typeface="Calibri Light" panose="020F0302020204030204" pitchFamily="34" charset="0"/>
              </a:rPr>
              <a:t>Premier Ministre</a:t>
            </a:r>
          </a:p>
        </p:txBody>
      </p:sp>
      <p:sp>
        <p:nvSpPr>
          <p:cNvPr id="23" name="ZoneTexte 22"/>
          <p:cNvSpPr txBox="1"/>
          <p:nvPr/>
        </p:nvSpPr>
        <p:spPr>
          <a:xfrm>
            <a:off x="6629055" y="2327761"/>
            <a:ext cx="1672482" cy="344710"/>
          </a:xfrm>
          <a:prstGeom prst="rect">
            <a:avLst/>
          </a:prstGeom>
          <a:noFill/>
        </p:spPr>
        <p:txBody>
          <a:bodyPr wrap="square" rtlCol="0">
            <a:spAutoFit/>
          </a:bodyPr>
          <a:lstStyle/>
          <a:p>
            <a:pPr>
              <a:lnSpc>
                <a:spcPct val="80000"/>
              </a:lnSpc>
              <a:spcBef>
                <a:spcPct val="20000"/>
              </a:spcBef>
              <a:defRPr/>
            </a:pPr>
            <a:r>
              <a:rPr lang="fr-FR" sz="2000" dirty="0">
                <a:solidFill>
                  <a:schemeClr val="tx2"/>
                </a:solidFill>
                <a:latin typeface="Calibri Light" panose="020F0302020204030204" pitchFamily="34" charset="0"/>
                <a:cs typeface="Calibri Light" panose="020F0302020204030204" pitchFamily="34" charset="0"/>
              </a:rPr>
              <a:t>COM DAOA</a:t>
            </a:r>
          </a:p>
        </p:txBody>
      </p:sp>
      <p:sp>
        <p:nvSpPr>
          <p:cNvPr id="24" name="ZoneTexte 23"/>
          <p:cNvSpPr txBox="1"/>
          <p:nvPr/>
        </p:nvSpPr>
        <p:spPr>
          <a:xfrm>
            <a:off x="6443817" y="3849743"/>
            <a:ext cx="2042959" cy="590931"/>
          </a:xfrm>
          <a:prstGeom prst="rect">
            <a:avLst/>
          </a:prstGeom>
          <a:noFill/>
        </p:spPr>
        <p:txBody>
          <a:bodyPr wrap="square" rtlCol="0">
            <a:spAutoFit/>
          </a:bodyPr>
          <a:lstStyle/>
          <a:p>
            <a:pPr>
              <a:lnSpc>
                <a:spcPct val="80000"/>
              </a:lnSpc>
              <a:spcBef>
                <a:spcPct val="20000"/>
              </a:spcBef>
              <a:defRPr/>
            </a:pPr>
            <a:r>
              <a:rPr lang="fr-FR" sz="2000" dirty="0">
                <a:solidFill>
                  <a:schemeClr val="tx2"/>
                </a:solidFill>
                <a:latin typeface="Calibri Light" panose="020F0302020204030204" pitchFamily="34" charset="0"/>
                <a:cs typeface="Calibri Light" panose="020F0302020204030204" pitchFamily="34" charset="0"/>
              </a:rPr>
              <a:t>Haute Autorité de Défense Aérienne</a:t>
            </a:r>
          </a:p>
        </p:txBody>
      </p:sp>
      <p:sp>
        <p:nvSpPr>
          <p:cNvPr id="26" name="ZoneTexte 9"/>
          <p:cNvSpPr txBox="1">
            <a:spLocks noChangeArrowheads="1"/>
          </p:cNvSpPr>
          <p:nvPr/>
        </p:nvSpPr>
        <p:spPr bwMode="auto">
          <a:xfrm>
            <a:off x="1463938" y="2137432"/>
            <a:ext cx="205706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sz="1400" dirty="0" smtClean="0">
                <a:latin typeface="Calibri Light" panose="020F0302020204030204" pitchFamily="34" charset="0"/>
                <a:cs typeface="Calibri Light" panose="020F0302020204030204" pitchFamily="34" charset="0"/>
              </a:rPr>
              <a:t>2021 = 170 interventions </a:t>
            </a:r>
            <a:r>
              <a:rPr lang="fr-FR" sz="1400" dirty="0">
                <a:latin typeface="Calibri Light" panose="020F0302020204030204" pitchFamily="34" charset="0"/>
                <a:cs typeface="Calibri Light" panose="020F0302020204030204" pitchFamily="34" charset="0"/>
              </a:rPr>
              <a:t>d’un avion de chasse ou d’un </a:t>
            </a:r>
            <a:r>
              <a:rPr lang="fr-FR" sz="1400" dirty="0" smtClean="0">
                <a:latin typeface="Calibri Light" panose="020F0302020204030204" pitchFamily="34" charset="0"/>
                <a:cs typeface="Calibri Light" panose="020F0302020204030204" pitchFamily="34" charset="0"/>
              </a:rPr>
              <a:t>hélicoptère</a:t>
            </a:r>
            <a:endParaRPr lang="fr-FR" altLang="fr-FR" sz="1400" dirty="0">
              <a:latin typeface="Calibri Light" panose="020F0302020204030204" pitchFamily="34" charset="0"/>
              <a:cs typeface="Calibri Light" panose="020F0302020204030204" pitchFamily="34" charset="0"/>
            </a:endParaRPr>
          </a:p>
        </p:txBody>
      </p:sp>
      <p:sp>
        <p:nvSpPr>
          <p:cNvPr id="22" name="Forme libre 21"/>
          <p:cNvSpPr>
            <a:spLocks noChangeAspect="1"/>
          </p:cNvSpPr>
          <p:nvPr/>
        </p:nvSpPr>
        <p:spPr>
          <a:xfrm>
            <a:off x="1853768" y="3031420"/>
            <a:ext cx="2458081" cy="1836654"/>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Forme libre 24"/>
          <p:cNvSpPr>
            <a:spLocks noChangeAspect="1"/>
          </p:cNvSpPr>
          <p:nvPr/>
        </p:nvSpPr>
        <p:spPr>
          <a:xfrm>
            <a:off x="3520999" y="3031420"/>
            <a:ext cx="2168600" cy="1836654"/>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03740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67264" y="168159"/>
            <a:ext cx="7320951" cy="670605"/>
          </a:xfrm>
        </p:spPr>
        <p:txBody>
          <a:bodyPr/>
          <a:lstStyle/>
          <a:p>
            <a:r>
              <a:rPr lang="fr-FR" dirty="0" smtClean="0"/>
              <a:t>Bulle </a:t>
            </a:r>
            <a:r>
              <a:rPr lang="fr-FR" dirty="0"/>
              <a:t>de </a:t>
            </a:r>
            <a:r>
              <a:rPr lang="fr-FR" dirty="0" smtClean="0"/>
              <a:t>protection 3D</a:t>
            </a:r>
            <a:endParaRPr lang="fr-FR" dirty="0"/>
          </a:p>
        </p:txBody>
      </p:sp>
      <p:grpSp>
        <p:nvGrpSpPr>
          <p:cNvPr id="10" name="Groupe 9"/>
          <p:cNvGrpSpPr/>
          <p:nvPr/>
        </p:nvGrpSpPr>
        <p:grpSpPr>
          <a:xfrm>
            <a:off x="624828" y="1479744"/>
            <a:ext cx="6301889" cy="2593583"/>
            <a:chOff x="624828" y="1479744"/>
            <a:chExt cx="6301889" cy="2593583"/>
          </a:xfrm>
        </p:grpSpPr>
        <p:pic>
          <p:nvPicPr>
            <p:cNvPr id="7" name="Image 6"/>
            <p:cNvPicPr>
              <a:picLocks noChangeAspect="1"/>
            </p:cNvPicPr>
            <p:nvPr/>
          </p:nvPicPr>
          <p:blipFill>
            <a:blip r:embed="rId3"/>
            <a:stretch>
              <a:fillRect/>
            </a:stretch>
          </p:blipFill>
          <p:spPr>
            <a:xfrm>
              <a:off x="624828" y="2617917"/>
              <a:ext cx="2186151" cy="145541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pic>
          <p:nvPicPr>
            <p:cNvPr id="8" name="Image 7"/>
            <p:cNvPicPr>
              <a:picLocks noChangeAspect="1"/>
            </p:cNvPicPr>
            <p:nvPr/>
          </p:nvPicPr>
          <p:blipFill>
            <a:blip r:embed="rId5"/>
            <a:stretch>
              <a:fillRect/>
            </a:stretch>
          </p:blipFill>
          <p:spPr>
            <a:xfrm>
              <a:off x="624828" y="1479744"/>
              <a:ext cx="1929870" cy="128479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pic>
          <p:nvPicPr>
            <p:cNvPr id="4" name="Image 3"/>
            <p:cNvPicPr>
              <a:picLocks noChangeAspect="1"/>
            </p:cNvPicPr>
            <p:nvPr/>
          </p:nvPicPr>
          <p:blipFill rotWithShape="1">
            <a:blip r:embed="rId6"/>
            <a:srcRect l="33736" r="4848"/>
            <a:stretch/>
          </p:blipFill>
          <p:spPr>
            <a:xfrm>
              <a:off x="4584569" y="1495122"/>
              <a:ext cx="2342148" cy="147061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pic>
          <p:nvPicPr>
            <p:cNvPr id="5" name="Image 4"/>
            <p:cNvPicPr>
              <a:picLocks noChangeAspect="1"/>
            </p:cNvPicPr>
            <p:nvPr/>
          </p:nvPicPr>
          <p:blipFill>
            <a:blip r:embed="rId7"/>
            <a:stretch>
              <a:fillRect/>
            </a:stretch>
          </p:blipFill>
          <p:spPr>
            <a:xfrm>
              <a:off x="2554698" y="2696007"/>
              <a:ext cx="2029871" cy="137732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pic>
          <p:nvPicPr>
            <p:cNvPr id="9" name="Picture 2"/>
            <p:cNvPicPr>
              <a:picLocks noChangeAspect="1" noChangeArrowheads="1"/>
            </p:cNvPicPr>
            <p:nvPr/>
          </p:nvPicPr>
          <p:blipFill>
            <a:blip r:embed="rId8"/>
            <a:srcRect/>
            <a:stretch>
              <a:fillRect/>
            </a:stretch>
          </p:blipFill>
          <p:spPr bwMode="auto">
            <a:xfrm>
              <a:off x="2554698" y="1488211"/>
              <a:ext cx="2029871" cy="126976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6" name="Image 5"/>
            <p:cNvPicPr>
              <a:picLocks noChangeAspect="1"/>
            </p:cNvPicPr>
            <p:nvPr/>
          </p:nvPicPr>
          <p:blipFill>
            <a:blip r:embed="rId9"/>
            <a:stretch>
              <a:fillRect/>
            </a:stretch>
          </p:blipFill>
          <p:spPr>
            <a:xfrm>
              <a:off x="4584569" y="2788898"/>
              <a:ext cx="2342148" cy="126457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grpSp>
      <p:sp>
        <p:nvSpPr>
          <p:cNvPr id="12" name="Espace réservé du contenu 2"/>
          <p:cNvSpPr txBox="1">
            <a:spLocks/>
          </p:cNvSpPr>
          <p:nvPr/>
        </p:nvSpPr>
        <p:spPr>
          <a:xfrm>
            <a:off x="624828" y="4104250"/>
            <a:ext cx="8005825" cy="756507"/>
          </a:xfrm>
          <a:prstGeom prst="rect">
            <a:avLst/>
          </a:prstGeom>
          <a:ln w="25400">
            <a:noFill/>
            <a:miter lim="800000"/>
            <a:headEnd/>
            <a:tailEnd/>
          </a:ln>
        </p:spPr>
        <p:txBody>
          <a:bodyPr/>
          <a:lstStyle>
            <a:lvl1pPr marL="0" indent="0" algn="l" defTabSz="457200" rtl="0" eaLnBrk="1" fontAlgn="base" hangingPunct="1">
              <a:spcBef>
                <a:spcPct val="20000"/>
              </a:spcBef>
              <a:spcAft>
                <a:spcPct val="0"/>
              </a:spcAft>
              <a:buFont typeface="Arial" charset="0"/>
              <a:buNone/>
              <a:defRPr sz="2000" kern="1200">
                <a:solidFill>
                  <a:schemeClr val="tx1"/>
                </a:solidFill>
                <a:latin typeface="Stencil" panose="040409050D0802020404" pitchFamily="82" charset="0"/>
                <a:ea typeface="+mn-ea"/>
                <a:cs typeface="+mn-cs"/>
              </a:defRPr>
            </a:lvl1pPr>
            <a:lvl2pPr marL="742950" indent="-285750" algn="l" defTabSz="457200" rtl="0" eaLnBrk="1" fontAlgn="base" hangingPunct="1">
              <a:spcBef>
                <a:spcPct val="20000"/>
              </a:spcBef>
              <a:spcAft>
                <a:spcPct val="0"/>
              </a:spcAft>
              <a:buFontTx/>
              <a:buBlip>
                <a:blip r:embed="rId10"/>
              </a:buBlip>
              <a:defRPr sz="1600" kern="1200">
                <a:solidFill>
                  <a:schemeClr val="tx1"/>
                </a:solidFill>
                <a:latin typeface="Arial" panose="020B0604020202020204" pitchFamily="34" charset="0"/>
                <a:ea typeface="+mn-ea"/>
                <a:cs typeface="Arial" panose="020B0604020202020204" pitchFamily="34" charset="0"/>
              </a:defRPr>
            </a:lvl2pPr>
            <a:lvl3pPr marL="1200150" indent="-285750" algn="l" defTabSz="457200" rtl="0" eaLnBrk="1" fontAlgn="base" hangingPunct="1">
              <a:spcBef>
                <a:spcPct val="20000"/>
              </a:spcBef>
              <a:spcAft>
                <a:spcPct val="0"/>
              </a:spcAft>
              <a:buFontTx/>
              <a:buBlip>
                <a:blip r:embed="rId10"/>
              </a:buBlip>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fontAlgn="base" hangingPunct="1">
              <a:spcBef>
                <a:spcPct val="20000"/>
              </a:spcBef>
              <a:spcAft>
                <a:spcPct val="0"/>
              </a:spcAft>
              <a:buFontTx/>
              <a:buBlip>
                <a:blip r:embed="rId10"/>
              </a:buBlip>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fontAlgn="base" hangingPunct="1">
              <a:spcBef>
                <a:spcPct val="20000"/>
              </a:spcBef>
              <a:spcAft>
                <a:spcPct val="0"/>
              </a:spcAft>
              <a:buSzPct val="100000"/>
              <a:buFontTx/>
              <a:buBlip>
                <a:blip r:embed="rId10"/>
              </a:buBlip>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gn="just">
              <a:spcBef>
                <a:spcPct val="0"/>
              </a:spcBef>
              <a:buFont typeface="Wingdings" panose="05000000000000000000" pitchFamily="2" charset="2"/>
              <a:buChar char="Ø"/>
              <a:defRPr/>
            </a:pPr>
            <a:r>
              <a:rPr lang="fr-FR" altLang="fr-FR" sz="1800" dirty="0" smtClean="0">
                <a:latin typeface="Calibri Light" panose="020F0302020204030204" pitchFamily="34" charset="0"/>
                <a:cs typeface="Calibri Light" panose="020F0302020204030204" pitchFamily="34" charset="0"/>
              </a:rPr>
              <a:t>2021= 12 Bulles pour évènements et XX pour Dissuasion (BAVN et BREST)</a:t>
            </a:r>
            <a:endParaRPr lang="fr-FR" altLang="fr-FR" sz="1800" dirty="0">
              <a:latin typeface="Calibri Light" panose="020F0302020204030204" pitchFamily="34" charset="0"/>
              <a:cs typeface="Calibri Light" panose="020F0302020204030204" pitchFamily="34" charset="0"/>
            </a:endParaRPr>
          </a:p>
          <a:p>
            <a:pPr marL="285750" indent="-285750" algn="just">
              <a:spcBef>
                <a:spcPct val="0"/>
              </a:spcBef>
              <a:buFont typeface="Wingdings" panose="05000000000000000000" pitchFamily="2" charset="2"/>
              <a:buChar char="Ø"/>
              <a:defRPr/>
            </a:pPr>
            <a:r>
              <a:rPr lang="fr-FR" altLang="fr-FR" sz="1800" dirty="0">
                <a:latin typeface="Calibri Light" panose="020F0302020204030204" pitchFamily="34" charset="0"/>
                <a:cs typeface="Calibri Light" panose="020F0302020204030204" pitchFamily="34" charset="0"/>
              </a:rPr>
              <a:t>P</a:t>
            </a:r>
            <a:r>
              <a:rPr lang="fr-FR" altLang="fr-FR" sz="1800" dirty="0" smtClean="0">
                <a:latin typeface="Calibri Light" panose="020F0302020204030204" pitchFamily="34" charset="0"/>
                <a:cs typeface="Calibri Light" panose="020F0302020204030204" pitchFamily="34" charset="0"/>
              </a:rPr>
              <a:t>aris 2024 et autres Bulles OTAN/partenaires</a:t>
            </a:r>
            <a:endParaRPr lang="fr-FR" altLang="fr-FR" sz="1800" dirty="0">
              <a:latin typeface="Calibri Light" panose="020F0302020204030204" pitchFamily="34" charset="0"/>
              <a:cs typeface="Calibri Light" panose="020F0302020204030204" pitchFamily="34" charset="0"/>
            </a:endParaRPr>
          </a:p>
        </p:txBody>
      </p:sp>
      <p:sp>
        <p:nvSpPr>
          <p:cNvPr id="11" name="Espace réservé du contenu 2"/>
          <p:cNvSpPr txBox="1">
            <a:spLocks/>
          </p:cNvSpPr>
          <p:nvPr/>
        </p:nvSpPr>
        <p:spPr>
          <a:xfrm>
            <a:off x="225401" y="975341"/>
            <a:ext cx="6478011" cy="2728668"/>
          </a:xfrm>
          <a:prstGeom prst="rect">
            <a:avLst/>
          </a:prstGeom>
          <a:ln w="25400">
            <a:noFill/>
            <a:miter lim="800000"/>
            <a:headEnd/>
            <a:tailEnd/>
          </a:ln>
        </p:spPr>
        <p:txBody>
          <a:bodyPr/>
          <a:lstStyle>
            <a:lvl1pPr marL="0" indent="0" algn="l" defTabSz="457200" rtl="0" eaLnBrk="1" fontAlgn="base" hangingPunct="1">
              <a:spcBef>
                <a:spcPct val="20000"/>
              </a:spcBef>
              <a:spcAft>
                <a:spcPct val="0"/>
              </a:spcAft>
              <a:buFont typeface="Arial" charset="0"/>
              <a:buNone/>
              <a:defRPr sz="2000" kern="1200">
                <a:solidFill>
                  <a:schemeClr val="tx1"/>
                </a:solidFill>
                <a:latin typeface="Stencil" panose="040409050D0802020404" pitchFamily="82" charset="0"/>
                <a:ea typeface="+mn-ea"/>
                <a:cs typeface="+mn-cs"/>
              </a:defRPr>
            </a:lvl1pPr>
            <a:lvl2pPr marL="742950" indent="-285750" algn="l" defTabSz="457200" rtl="0" eaLnBrk="1" fontAlgn="base" hangingPunct="1">
              <a:spcBef>
                <a:spcPct val="20000"/>
              </a:spcBef>
              <a:spcAft>
                <a:spcPct val="0"/>
              </a:spcAft>
              <a:buFontTx/>
              <a:buBlip>
                <a:blip r:embed="rId10"/>
              </a:buBlip>
              <a:defRPr sz="1600" kern="1200">
                <a:solidFill>
                  <a:schemeClr val="tx1"/>
                </a:solidFill>
                <a:latin typeface="Arial" panose="020B0604020202020204" pitchFamily="34" charset="0"/>
                <a:ea typeface="+mn-ea"/>
                <a:cs typeface="Arial" panose="020B0604020202020204" pitchFamily="34" charset="0"/>
              </a:defRPr>
            </a:lvl2pPr>
            <a:lvl3pPr marL="1200150" indent="-285750" algn="l" defTabSz="457200" rtl="0" eaLnBrk="1" fontAlgn="base" hangingPunct="1">
              <a:spcBef>
                <a:spcPct val="20000"/>
              </a:spcBef>
              <a:spcAft>
                <a:spcPct val="0"/>
              </a:spcAft>
              <a:buFontTx/>
              <a:buBlip>
                <a:blip r:embed="rId10"/>
              </a:buBlip>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fontAlgn="base" hangingPunct="1">
              <a:spcBef>
                <a:spcPct val="20000"/>
              </a:spcBef>
              <a:spcAft>
                <a:spcPct val="0"/>
              </a:spcAft>
              <a:buFontTx/>
              <a:buBlip>
                <a:blip r:embed="rId10"/>
              </a:buBlip>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fontAlgn="base" hangingPunct="1">
              <a:spcBef>
                <a:spcPct val="20000"/>
              </a:spcBef>
              <a:spcAft>
                <a:spcPct val="0"/>
              </a:spcAft>
              <a:buSzPct val="100000"/>
              <a:buFontTx/>
              <a:buBlip>
                <a:blip r:embed="rId10"/>
              </a:buBlip>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defRPr/>
            </a:pPr>
            <a:r>
              <a:rPr lang="fr-FR" altLang="fr-FR" sz="2600" dirty="0">
                <a:solidFill>
                  <a:schemeClr val="tx2"/>
                </a:solidFill>
                <a:latin typeface="Calibri Light" panose="020F0302020204030204" pitchFamily="34" charset="0"/>
                <a:cs typeface="Calibri Light" panose="020F0302020204030204" pitchFamily="34" charset="0"/>
              </a:rPr>
              <a:t>Dispositif particulier de </a:t>
            </a:r>
            <a:r>
              <a:rPr lang="fr-FR" altLang="fr-FR" sz="2600" dirty="0" smtClean="0">
                <a:solidFill>
                  <a:schemeClr val="tx2"/>
                </a:solidFill>
                <a:latin typeface="Calibri Light" panose="020F0302020204030204" pitchFamily="34" charset="0"/>
                <a:cs typeface="Calibri Light" panose="020F0302020204030204" pitchFamily="34" charset="0"/>
              </a:rPr>
              <a:t>sûreté </a:t>
            </a:r>
            <a:r>
              <a:rPr lang="fr-FR" altLang="fr-FR" sz="2600" dirty="0">
                <a:solidFill>
                  <a:schemeClr val="tx2"/>
                </a:solidFill>
                <a:latin typeface="Calibri Light" panose="020F0302020204030204" pitchFamily="34" charset="0"/>
                <a:cs typeface="Calibri Light" panose="020F0302020204030204" pitchFamily="34" charset="0"/>
              </a:rPr>
              <a:t>aérienne (DPSA</a:t>
            </a:r>
            <a:r>
              <a:rPr lang="fr-FR" altLang="fr-FR" sz="2600" dirty="0" smtClean="0">
                <a:solidFill>
                  <a:schemeClr val="tx2"/>
                </a:solidFill>
                <a:latin typeface="Calibri Light" panose="020F0302020204030204" pitchFamily="34" charset="0"/>
                <a:cs typeface="Calibri Light" panose="020F0302020204030204" pitchFamily="34" charset="0"/>
              </a:rPr>
              <a:t>) </a:t>
            </a:r>
            <a:endParaRPr lang="fr-FR" altLang="fr-FR" sz="2600" dirty="0">
              <a:solidFill>
                <a:schemeClr val="tx2"/>
              </a:solidFill>
              <a:latin typeface="Calibri Light" panose="020F0302020204030204" pitchFamily="34" charset="0"/>
              <a:cs typeface="Calibri Light" panose="020F0302020204030204" pitchFamily="34" charset="0"/>
            </a:endParaRPr>
          </a:p>
        </p:txBody>
      </p:sp>
      <p:pic>
        <p:nvPicPr>
          <p:cNvPr id="13" name="Image 7"/>
          <p:cNvPicPr>
            <a:picLocks noChangeAspect="1"/>
          </p:cNvPicPr>
          <p:nvPr/>
        </p:nvPicPr>
        <p:blipFill rotWithShape="1">
          <a:blip r:embed="rId11">
            <a:extLst>
              <a:ext uri="{28A0092B-C50C-407E-A947-70E740481C1C}">
                <a14:useLocalDpi xmlns:a14="http://schemas.microsoft.com/office/drawing/2010/main" val="0"/>
              </a:ext>
            </a:extLst>
          </a:blip>
          <a:srcRect l="9520" t="7744" r="14014" b="7174"/>
          <a:stretch/>
        </p:blipFill>
        <p:spPr bwMode="auto">
          <a:xfrm>
            <a:off x="7650522" y="1047849"/>
            <a:ext cx="980131" cy="157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748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61AF30-0DCE-4A8E-93DA-904CBB52C925}"/>
              </a:ext>
            </a:extLst>
          </p:cNvPr>
          <p:cNvSpPr txBox="1"/>
          <p:nvPr/>
        </p:nvSpPr>
        <p:spPr>
          <a:xfrm>
            <a:off x="229415" y="858577"/>
            <a:ext cx="6014223" cy="412421"/>
          </a:xfrm>
          <a:prstGeom prst="rect">
            <a:avLst/>
          </a:prstGeom>
          <a:noFill/>
        </p:spPr>
        <p:txBody>
          <a:bodyPr wrap="square">
            <a:spAutoFit/>
          </a:bodyPr>
          <a:lstStyle/>
          <a:p>
            <a:pPr>
              <a:lnSpc>
                <a:spcPct val="80000"/>
              </a:lnSpc>
              <a:spcBef>
                <a:spcPct val="20000"/>
              </a:spcBef>
              <a:defRPr/>
            </a:pPr>
            <a:r>
              <a:rPr lang="en-US" sz="2600" dirty="0" smtClean="0">
                <a:solidFill>
                  <a:schemeClr val="tx2"/>
                </a:solidFill>
                <a:latin typeface="Calibri Light" panose="020F0302020204030204" pitchFamily="34" charset="0"/>
                <a:cs typeface="Calibri Light" panose="020F0302020204030204" pitchFamily="34" charset="0"/>
              </a:rPr>
              <a:t>Le nouveau </a:t>
            </a:r>
            <a:r>
              <a:rPr lang="en-US" sz="2600" dirty="0" err="1">
                <a:solidFill>
                  <a:schemeClr val="tx2"/>
                </a:solidFill>
                <a:latin typeface="Calibri Light" panose="020F0302020204030204" pitchFamily="34" charset="0"/>
                <a:cs typeface="Calibri Light" panose="020F0302020204030204" pitchFamily="34" charset="0"/>
              </a:rPr>
              <a:t>paradigme</a:t>
            </a:r>
            <a:r>
              <a:rPr lang="en-US" sz="2600" dirty="0">
                <a:solidFill>
                  <a:schemeClr val="tx2"/>
                </a:solidFill>
                <a:latin typeface="Calibri Light" panose="020F0302020204030204" pitchFamily="34" charset="0"/>
                <a:cs typeface="Calibri Light" panose="020F0302020204030204" pitchFamily="34" charset="0"/>
              </a:rPr>
              <a:t> spatial</a:t>
            </a:r>
            <a:endParaRPr lang="fr-FR" sz="2600" dirty="0">
              <a:solidFill>
                <a:schemeClr val="tx2"/>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723687E7-21ED-431D-A932-CAB8F8C8C5C3}"/>
              </a:ext>
            </a:extLst>
          </p:cNvPr>
          <p:cNvSpPr/>
          <p:nvPr/>
        </p:nvSpPr>
        <p:spPr>
          <a:xfrm>
            <a:off x="1330781" y="3645448"/>
            <a:ext cx="7594599" cy="1153649"/>
          </a:xfrm>
          <a:prstGeom prst="rect">
            <a:avLst/>
          </a:prstGeom>
          <a:noFill/>
        </p:spPr>
        <p:txBody>
          <a:bodyPr wrap="square">
            <a:spAutoFit/>
          </a:bodyPr>
          <a:lstStyle/>
          <a:p>
            <a:pPr algn="just">
              <a:lnSpc>
                <a:spcPct val="90000"/>
              </a:lnSpc>
              <a:spcBef>
                <a:spcPts val="450"/>
              </a:spcBef>
              <a:defRPr/>
            </a:pPr>
            <a:r>
              <a:rPr lang="en-US" dirty="0" err="1" smtClean="0">
                <a:solidFill>
                  <a:schemeClr val="tx2">
                    <a:lumMod val="75000"/>
                  </a:schemeClr>
                </a:solidFill>
                <a:latin typeface="Calibri Light" panose="020F0302020204030204" pitchFamily="34" charset="0"/>
                <a:cs typeface="Calibri Light" panose="020F0302020204030204" pitchFamily="34" charset="0"/>
              </a:rPr>
              <a:t>Discours</a:t>
            </a:r>
            <a:r>
              <a:rPr lang="en-US" dirty="0" smtClean="0">
                <a:solidFill>
                  <a:schemeClr val="tx2">
                    <a:lumMod val="75000"/>
                  </a:schemeClr>
                </a:solidFill>
                <a:latin typeface="Calibri Light" panose="020F0302020204030204" pitchFamily="34" charset="0"/>
                <a:cs typeface="Calibri Light" panose="020F0302020204030204" pitchFamily="34" charset="0"/>
              </a:rPr>
              <a:t> </a:t>
            </a:r>
            <a:r>
              <a:rPr lang="en-US" dirty="0">
                <a:solidFill>
                  <a:schemeClr val="tx2">
                    <a:lumMod val="75000"/>
                  </a:schemeClr>
                </a:solidFill>
                <a:latin typeface="Calibri Light" panose="020F0302020204030204" pitchFamily="34" charset="0"/>
                <a:cs typeface="Calibri Light" panose="020F0302020204030204" pitchFamily="34" charset="0"/>
              </a:rPr>
              <a:t>de Toulouse (9 </a:t>
            </a:r>
            <a:r>
              <a:rPr lang="en-US" dirty="0" err="1">
                <a:solidFill>
                  <a:schemeClr val="tx2">
                    <a:lumMod val="75000"/>
                  </a:schemeClr>
                </a:solidFill>
                <a:latin typeface="Calibri Light" panose="020F0302020204030204" pitchFamily="34" charset="0"/>
                <a:cs typeface="Calibri Light" panose="020F0302020204030204" pitchFamily="34" charset="0"/>
              </a:rPr>
              <a:t>juillet</a:t>
            </a:r>
            <a:r>
              <a:rPr lang="en-US" dirty="0">
                <a:solidFill>
                  <a:schemeClr val="tx2">
                    <a:lumMod val="75000"/>
                  </a:schemeClr>
                </a:solidFill>
                <a:latin typeface="Calibri Light" panose="020F0302020204030204" pitchFamily="34" charset="0"/>
                <a:cs typeface="Calibri Light" panose="020F0302020204030204" pitchFamily="34" charset="0"/>
              </a:rPr>
              <a:t> 2017</a:t>
            </a:r>
            <a:r>
              <a:rPr lang="en-US" dirty="0" smtClean="0">
                <a:solidFill>
                  <a:schemeClr val="tx2">
                    <a:lumMod val="75000"/>
                  </a:schemeClr>
                </a:solidFill>
                <a:latin typeface="Calibri Light" panose="020F0302020204030204" pitchFamily="34" charset="0"/>
                <a:cs typeface="Calibri Light" panose="020F0302020204030204" pitchFamily="34" charset="0"/>
              </a:rPr>
              <a:t>) :</a:t>
            </a:r>
            <a:endParaRPr lang="fr-FR" dirty="0">
              <a:solidFill>
                <a:schemeClr val="tx2">
                  <a:lumMod val="75000"/>
                </a:schemeClr>
              </a:solidFill>
              <a:latin typeface="Calibri Light" panose="020F0302020204030204" pitchFamily="34" charset="0"/>
              <a:cs typeface="Calibri Light" panose="020F0302020204030204" pitchFamily="34" charset="0"/>
            </a:endParaRPr>
          </a:p>
          <a:p>
            <a:pPr algn="just">
              <a:lnSpc>
                <a:spcPct val="90000"/>
              </a:lnSpc>
              <a:spcBef>
                <a:spcPts val="450"/>
              </a:spcBef>
              <a:defRPr/>
            </a:pPr>
            <a:r>
              <a:rPr lang="fr-FR" dirty="0" smtClean="0">
                <a:latin typeface="Calibri Light" panose="020F0302020204030204" pitchFamily="34" charset="0"/>
                <a:cs typeface="Calibri Light" panose="020F0302020204030204" pitchFamily="34" charset="0"/>
              </a:rPr>
              <a:t>«</a:t>
            </a:r>
            <a:r>
              <a:rPr lang="fr-FR" dirty="0">
                <a:latin typeface="Calibri Light" panose="020F0302020204030204" pitchFamily="34" charset="0"/>
                <a:cs typeface="Calibri Light" panose="020F0302020204030204" pitchFamily="34" charset="0"/>
              </a:rPr>
              <a:t> Une défense spatiale c’est nécessaire, c’est essentiel. </a:t>
            </a:r>
            <a:r>
              <a:rPr lang="fr-FR" dirty="0" smtClean="0">
                <a:latin typeface="Calibri Light" panose="020F0302020204030204" pitchFamily="34" charset="0"/>
                <a:cs typeface="Calibri Light" panose="020F0302020204030204" pitchFamily="34" charset="0"/>
              </a:rPr>
              <a:t>[…] </a:t>
            </a:r>
            <a:r>
              <a:rPr lang="fr-FR" dirty="0">
                <a:latin typeface="Calibri Light" panose="020F0302020204030204" pitchFamily="34" charset="0"/>
                <a:cs typeface="Calibri Light" panose="020F0302020204030204" pitchFamily="34" charset="0"/>
              </a:rPr>
              <a:t>Pour nos Armées, l'enjeu est très simple </a:t>
            </a:r>
            <a:r>
              <a:rPr lang="fr-FR" dirty="0" smtClean="0">
                <a:latin typeface="Calibri Light" panose="020F0302020204030204" pitchFamily="34" charset="0"/>
                <a:cs typeface="Calibri Light" panose="020F0302020204030204" pitchFamily="34" charset="0"/>
              </a:rPr>
              <a:t>: conserver </a:t>
            </a:r>
            <a:r>
              <a:rPr lang="fr-FR" dirty="0">
                <a:latin typeface="Calibri Light" panose="020F0302020204030204" pitchFamily="34" charset="0"/>
                <a:cs typeface="Calibri Light" panose="020F0302020204030204" pitchFamily="34" charset="0"/>
              </a:rPr>
              <a:t>notre liberté d'appréciation, d'accès et d'action dans l'espace demain comme aujourd'hui.</a:t>
            </a:r>
            <a:r>
              <a:rPr lang="fr-FR" dirty="0" smtClean="0">
                <a:latin typeface="Calibri Light" panose="020F0302020204030204" pitchFamily="34" charset="0"/>
                <a:cs typeface="Calibri Light" panose="020F0302020204030204" pitchFamily="34" charset="0"/>
              </a:rPr>
              <a:t>»</a:t>
            </a:r>
            <a:endParaRPr lang="fr-FR" dirty="0">
              <a:latin typeface="Calibri Light" panose="020F0302020204030204" pitchFamily="34" charset="0"/>
              <a:cs typeface="Calibri Light" panose="020F0302020204030204" pitchFamily="34" charset="0"/>
            </a:endParaRPr>
          </a:p>
        </p:txBody>
      </p:sp>
      <p:pic>
        <p:nvPicPr>
          <p:cNvPr id="58373" name="Picture 2" descr="C:\Users\LCL Didier BEAUMONT\Desktop\UtQaUa0m_4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15" y="3731771"/>
            <a:ext cx="1101366" cy="113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itre 1"/>
          <p:cNvSpPr txBox="1">
            <a:spLocks/>
          </p:cNvSpPr>
          <p:nvPr/>
        </p:nvSpPr>
        <p:spPr bwMode="auto">
          <a:xfrm>
            <a:off x="968375" y="219075"/>
            <a:ext cx="6924675" cy="525463"/>
          </a:xfrm>
          <a:prstGeom prst="rect">
            <a:avLst/>
          </a:prstGeom>
          <a:extLst/>
        </p:spPr>
        <p:txBody>
          <a:bodyPr/>
          <a:lstStyle>
            <a:lvl1pPr eaLnBrk="1" hangingPunct="1">
              <a:defRPr sz="2800">
                <a:solidFill>
                  <a:schemeClr val="bg1"/>
                </a:solidFill>
                <a:latin typeface="Calibri Light" panose="020F0302020204030204" pitchFamily="34" charset="0"/>
                <a:ea typeface="+mj-ea"/>
                <a:cs typeface="Calibri Light" panose="020F0302020204030204" pitchFamily="34" charset="0"/>
              </a:defRPr>
            </a:lvl1pPr>
            <a:lvl2pPr algn="ctr" eaLnBrk="1" hangingPunct="1">
              <a:defRPr sz="4400">
                <a:latin typeface="Calibri" pitchFamily="34" charset="0"/>
              </a:defRPr>
            </a:lvl2pPr>
            <a:lvl3pPr algn="ctr" eaLnBrk="1" hangingPunct="1">
              <a:defRPr sz="4400">
                <a:latin typeface="Calibri" pitchFamily="34" charset="0"/>
              </a:defRPr>
            </a:lvl3pPr>
            <a:lvl4pPr algn="ctr" eaLnBrk="1" hangingPunct="1">
              <a:defRPr sz="4400">
                <a:latin typeface="Calibri" pitchFamily="34" charset="0"/>
              </a:defRPr>
            </a:lvl4pPr>
            <a:lvl5pPr algn="ctr" eaLnBrk="1" hangingPunct="1">
              <a:defRPr sz="4400">
                <a:latin typeface="Calibri" pitchFamily="34" charset="0"/>
              </a:defRPr>
            </a:lvl5pPr>
            <a:lvl6pPr marL="457200" algn="ctr" defTabSz="457200" fontAlgn="base">
              <a:spcBef>
                <a:spcPct val="0"/>
              </a:spcBef>
              <a:spcAft>
                <a:spcPct val="0"/>
              </a:spcAft>
              <a:defRPr sz="4400">
                <a:latin typeface="Calibri" pitchFamily="34" charset="0"/>
              </a:defRPr>
            </a:lvl6pPr>
            <a:lvl7pPr marL="914400" algn="ctr" defTabSz="457200" fontAlgn="base">
              <a:spcBef>
                <a:spcPct val="0"/>
              </a:spcBef>
              <a:spcAft>
                <a:spcPct val="0"/>
              </a:spcAft>
              <a:defRPr sz="4400">
                <a:latin typeface="Calibri" pitchFamily="34" charset="0"/>
              </a:defRPr>
            </a:lvl7pPr>
            <a:lvl8pPr marL="1371600" algn="ctr" defTabSz="457200" fontAlgn="base">
              <a:spcBef>
                <a:spcPct val="0"/>
              </a:spcBef>
              <a:spcAft>
                <a:spcPct val="0"/>
              </a:spcAft>
              <a:defRPr sz="4400">
                <a:latin typeface="Calibri" pitchFamily="34" charset="0"/>
              </a:defRPr>
            </a:lvl8pPr>
            <a:lvl9pPr marL="1828800" algn="ctr" defTabSz="457200" fontAlgn="base">
              <a:spcBef>
                <a:spcPct val="0"/>
              </a:spcBef>
              <a:spcAft>
                <a:spcPct val="0"/>
              </a:spcAft>
              <a:defRPr sz="4400">
                <a:latin typeface="Calibri" pitchFamily="34" charset="0"/>
              </a:defRPr>
            </a:lvl9pPr>
          </a:lstStyle>
          <a:p>
            <a:r>
              <a:rPr lang="fr-FR" altLang="fr-FR" dirty="0"/>
              <a:t>Espace : </a:t>
            </a:r>
            <a:r>
              <a:rPr lang="fr-FR" altLang="fr-FR" dirty="0" smtClean="0"/>
              <a:t>une </a:t>
            </a:r>
            <a:r>
              <a:rPr lang="fr-FR" altLang="fr-FR" dirty="0"/>
              <a:t>stratégie spatiale de Défense</a:t>
            </a:r>
          </a:p>
        </p:txBody>
      </p:sp>
      <p:pic>
        <p:nvPicPr>
          <p:cNvPr id="2" name="Image 1"/>
          <p:cNvPicPr>
            <a:picLocks noChangeAspect="1"/>
          </p:cNvPicPr>
          <p:nvPr/>
        </p:nvPicPr>
        <p:blipFill>
          <a:blip r:embed="rId4"/>
          <a:stretch>
            <a:fillRect/>
          </a:stretch>
        </p:blipFill>
        <p:spPr>
          <a:xfrm>
            <a:off x="356414" y="1435966"/>
            <a:ext cx="3292718" cy="1646359"/>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pic>
        <p:nvPicPr>
          <p:cNvPr id="3" name="Image 2"/>
          <p:cNvPicPr>
            <a:picLocks noChangeAspect="1"/>
          </p:cNvPicPr>
          <p:nvPr/>
        </p:nvPicPr>
        <p:blipFill>
          <a:blip r:embed="rId6"/>
          <a:stretch>
            <a:fillRect/>
          </a:stretch>
        </p:blipFill>
        <p:spPr>
          <a:xfrm>
            <a:off x="3131735" y="1435966"/>
            <a:ext cx="2474037" cy="1646359"/>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pic>
        <p:nvPicPr>
          <p:cNvPr id="8" name="Image 7"/>
          <p:cNvPicPr>
            <a:picLocks noChangeAspect="1"/>
          </p:cNvPicPr>
          <p:nvPr/>
        </p:nvPicPr>
        <p:blipFill>
          <a:blip r:embed="rId7"/>
          <a:stretch>
            <a:fillRect/>
          </a:stretch>
        </p:blipFill>
        <p:spPr>
          <a:xfrm>
            <a:off x="5600795" y="1425293"/>
            <a:ext cx="2414277" cy="165703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sp>
        <p:nvSpPr>
          <p:cNvPr id="9" name="ZoneTexte 8"/>
          <p:cNvSpPr txBox="1"/>
          <p:nvPr/>
        </p:nvSpPr>
        <p:spPr>
          <a:xfrm>
            <a:off x="356414" y="2743771"/>
            <a:ext cx="2179003" cy="338554"/>
          </a:xfrm>
          <a:prstGeom prst="rect">
            <a:avLst/>
          </a:prstGeom>
          <a:noFill/>
        </p:spPr>
        <p:txBody>
          <a:bodyPr wrap="square" rtlCol="0">
            <a:spAutoFit/>
          </a:bodyPr>
          <a:lstStyle/>
          <a:p>
            <a:r>
              <a:rPr lang="fr-FR" sz="1600" b="1" dirty="0" err="1">
                <a:solidFill>
                  <a:schemeClr val="bg1"/>
                </a:solidFill>
                <a:latin typeface="Calibri Light" panose="020F0302020204030204" pitchFamily="34" charset="0"/>
                <a:cs typeface="Calibri Light" panose="020F0302020204030204" pitchFamily="34" charset="0"/>
              </a:rPr>
              <a:t>Luch</a:t>
            </a:r>
            <a:r>
              <a:rPr lang="fr-FR" sz="1600" b="1" dirty="0">
                <a:solidFill>
                  <a:schemeClr val="bg1"/>
                </a:solidFill>
                <a:latin typeface="Calibri Light" panose="020F0302020204030204" pitchFamily="34" charset="0"/>
                <a:cs typeface="Calibri Light" panose="020F0302020204030204" pitchFamily="34" charset="0"/>
              </a:rPr>
              <a:t> </a:t>
            </a:r>
            <a:r>
              <a:rPr lang="fr-FR" sz="1600" b="1" dirty="0" err="1">
                <a:solidFill>
                  <a:schemeClr val="bg1"/>
                </a:solidFill>
                <a:latin typeface="Calibri Light" panose="020F0302020204030204" pitchFamily="34" charset="0"/>
                <a:cs typeface="Calibri Light" panose="020F0302020204030204" pitchFamily="34" charset="0"/>
              </a:rPr>
              <a:t>Olymp</a:t>
            </a:r>
            <a:endParaRPr lang="fr-FR" sz="1600" b="1" dirty="0">
              <a:solidFill>
                <a:schemeClr val="bg1"/>
              </a:solidFill>
              <a:latin typeface="Calibri Light" panose="020F0302020204030204" pitchFamily="34" charset="0"/>
              <a:cs typeface="Calibri Light" panose="020F0302020204030204" pitchFamily="34" charset="0"/>
            </a:endParaRPr>
          </a:p>
        </p:txBody>
      </p:sp>
      <p:sp>
        <p:nvSpPr>
          <p:cNvPr id="12" name="ZoneTexte 11"/>
          <p:cNvSpPr txBox="1"/>
          <p:nvPr/>
        </p:nvSpPr>
        <p:spPr>
          <a:xfrm>
            <a:off x="5999413" y="2513782"/>
            <a:ext cx="1920485" cy="584775"/>
          </a:xfrm>
          <a:prstGeom prst="rect">
            <a:avLst/>
          </a:prstGeom>
          <a:noFill/>
        </p:spPr>
        <p:txBody>
          <a:bodyPr wrap="square" rtlCol="0">
            <a:spAutoFit/>
          </a:bodyPr>
          <a:lstStyle/>
          <a:p>
            <a:r>
              <a:rPr lang="fr-FR" sz="1600" b="1" dirty="0" smtClean="0">
                <a:solidFill>
                  <a:schemeClr val="bg1"/>
                </a:solidFill>
                <a:latin typeface="Calibri Light" panose="020F0302020204030204" pitchFamily="34" charset="0"/>
                <a:cs typeface="Calibri Light" panose="020F0302020204030204" pitchFamily="34" charset="0"/>
              </a:rPr>
              <a:t>Tir anti-missile russe 2021</a:t>
            </a:r>
            <a:endParaRPr lang="fr-FR" sz="1600" b="1" dirty="0">
              <a:solidFill>
                <a:schemeClr val="bg1"/>
              </a:solidFill>
              <a:latin typeface="Calibri Light" panose="020F0302020204030204" pitchFamily="34" charset="0"/>
              <a:cs typeface="Calibri Light" panose="020F0302020204030204" pitchFamily="34" charset="0"/>
            </a:endParaRPr>
          </a:p>
        </p:txBody>
      </p:sp>
      <p:sp>
        <p:nvSpPr>
          <p:cNvPr id="10" name="ZoneTexte 9"/>
          <p:cNvSpPr txBox="1"/>
          <p:nvPr/>
        </p:nvSpPr>
        <p:spPr>
          <a:xfrm>
            <a:off x="4944717" y="2776236"/>
            <a:ext cx="1015135" cy="338554"/>
          </a:xfrm>
          <a:prstGeom prst="rect">
            <a:avLst/>
          </a:prstGeom>
          <a:noFill/>
        </p:spPr>
        <p:txBody>
          <a:bodyPr wrap="square" rtlCol="0">
            <a:spAutoFit/>
          </a:bodyPr>
          <a:lstStyle>
            <a:defPPr>
              <a:defRPr lang="fr-FR"/>
            </a:defPPr>
            <a:lvl1pPr>
              <a:defRPr sz="1600" b="1">
                <a:solidFill>
                  <a:schemeClr val="bg1"/>
                </a:solidFill>
                <a:latin typeface="Calibri Light" panose="020F0302020204030204" pitchFamily="34" charset="0"/>
                <a:cs typeface="Calibri Light" panose="020F0302020204030204" pitchFamily="34" charset="0"/>
              </a:defRPr>
            </a:lvl1pPr>
          </a:lstStyle>
          <a:p>
            <a:r>
              <a:rPr lang="fr-FR" dirty="0"/>
              <a:t>X37B</a:t>
            </a:r>
          </a:p>
        </p:txBody>
      </p:sp>
      <p:pic>
        <p:nvPicPr>
          <p:cNvPr id="13" name="Image 3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441293">
            <a:off x="7460059" y="1122327"/>
            <a:ext cx="2121979" cy="25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86810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texte 2"/>
          <p:cNvSpPr>
            <a:spLocks noGrp="1"/>
          </p:cNvSpPr>
          <p:nvPr>
            <p:ph type="body" sz="quarter" idx="10"/>
          </p:nvPr>
        </p:nvSpPr>
        <p:spPr>
          <a:xfrm>
            <a:off x="457200" y="1166813"/>
            <a:ext cx="8058150" cy="3697287"/>
          </a:xfrm>
        </p:spPr>
        <p:txBody>
          <a:bodyPr/>
          <a:lstStyle/>
          <a:p>
            <a:endParaRPr lang="fr-FR" altLang="fr-FR" smtClean="0"/>
          </a:p>
        </p:txBody>
      </p:sp>
      <p:pic>
        <p:nvPicPr>
          <p:cNvPr id="60419" name="Image 3"/>
          <p:cNvPicPr>
            <a:picLocks noChangeAspect="1"/>
          </p:cNvPicPr>
          <p:nvPr/>
        </p:nvPicPr>
        <p:blipFill>
          <a:blip r:embed="rId3">
            <a:extLst>
              <a:ext uri="{28A0092B-C50C-407E-A947-70E740481C1C}">
                <a14:useLocalDpi xmlns:a14="http://schemas.microsoft.com/office/drawing/2010/main" val="0"/>
              </a:ext>
            </a:extLst>
          </a:blip>
          <a:srcRect t="2608" b="17465"/>
          <a:stretch>
            <a:fillRect/>
          </a:stretch>
        </p:blipFill>
        <p:spPr bwMode="auto">
          <a:xfrm>
            <a:off x="26460" y="809625"/>
            <a:ext cx="9120188"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4"/>
          <p:cNvSpPr>
            <a:spLocks noChangeArrowheads="1"/>
          </p:cNvSpPr>
          <p:nvPr/>
        </p:nvSpPr>
        <p:spPr bwMode="auto">
          <a:xfrm>
            <a:off x="1013300" y="125917"/>
            <a:ext cx="7243763" cy="523220"/>
          </a:xfrm>
          <a:prstGeom prst="rect">
            <a:avLst/>
          </a:prstGeom>
          <a:extLst/>
        </p:spPr>
        <p:txBody>
          <a:bodyPr/>
          <a:lstStyle/>
          <a:p>
            <a:r>
              <a:rPr lang="fr-FR" altLang="fr-FR" sz="2800" dirty="0" smtClean="0">
                <a:solidFill>
                  <a:schemeClr val="bg1"/>
                </a:solidFill>
                <a:latin typeface="Calibri Light" panose="020F0302020204030204" pitchFamily="34" charset="0"/>
                <a:ea typeface="+mj-ea"/>
                <a:cs typeface="Calibri Light" panose="020F0302020204030204" pitchFamily="34" charset="0"/>
              </a:rPr>
              <a:t>Les </a:t>
            </a:r>
            <a:r>
              <a:rPr lang="fr-FR" altLang="fr-FR" sz="2800" dirty="0">
                <a:solidFill>
                  <a:schemeClr val="bg1"/>
                </a:solidFill>
                <a:latin typeface="Calibri Light" panose="020F0302020204030204" pitchFamily="34" charset="0"/>
                <a:ea typeface="+mj-ea"/>
                <a:cs typeface="Calibri Light" panose="020F0302020204030204" pitchFamily="34" charset="0"/>
              </a:rPr>
              <a:t>4 </a:t>
            </a:r>
            <a:r>
              <a:rPr lang="fr-FR" altLang="fr-FR" sz="2800" dirty="0" smtClean="0">
                <a:solidFill>
                  <a:schemeClr val="bg1"/>
                </a:solidFill>
                <a:latin typeface="Calibri Light" panose="020F0302020204030204" pitchFamily="34" charset="0"/>
                <a:ea typeface="+mj-ea"/>
                <a:cs typeface="Calibri Light" panose="020F0302020204030204" pitchFamily="34" charset="0"/>
              </a:rPr>
              <a:t>Opérations spatiales militaires</a:t>
            </a:r>
            <a:endParaRPr lang="fr-FR" altLang="fr-FR" sz="2800" dirty="0">
              <a:solidFill>
                <a:schemeClr val="bg1"/>
              </a:solidFill>
              <a:latin typeface="Calibri Light" panose="020F0302020204030204" pitchFamily="34" charset="0"/>
              <a:ea typeface="+mj-ea"/>
              <a:cs typeface="Calibri Light" panose="020F0302020204030204" pitchFamily="34" charset="0"/>
            </a:endParaRPr>
          </a:p>
        </p:txBody>
      </p:sp>
      <p:grpSp>
        <p:nvGrpSpPr>
          <p:cNvPr id="60421" name="Groupe 5"/>
          <p:cNvGrpSpPr>
            <a:grpSpLocks/>
          </p:cNvGrpSpPr>
          <p:nvPr/>
        </p:nvGrpSpPr>
        <p:grpSpPr bwMode="auto">
          <a:xfrm>
            <a:off x="180975" y="3702050"/>
            <a:ext cx="2446338" cy="1325563"/>
            <a:chOff x="152402" y="4984691"/>
            <a:chExt cx="3467100" cy="1773357"/>
          </a:xfrm>
        </p:grpSpPr>
        <p:grpSp>
          <p:nvGrpSpPr>
            <p:cNvPr id="60447" name="Groupe 6"/>
            <p:cNvGrpSpPr>
              <a:grpSpLocks/>
            </p:cNvGrpSpPr>
            <p:nvPr/>
          </p:nvGrpSpPr>
          <p:grpSpPr bwMode="auto">
            <a:xfrm>
              <a:off x="152402" y="4984691"/>
              <a:ext cx="3467100" cy="1773357"/>
              <a:chOff x="152401" y="232016"/>
              <a:chExt cx="3467100" cy="1596784"/>
            </a:xfrm>
          </p:grpSpPr>
          <p:sp>
            <p:nvSpPr>
              <p:cNvPr id="14" name="Rectangle à coins arrondis 13">
                <a:extLst>
                  <a:ext uri="{FF2B5EF4-FFF2-40B4-BE49-F238E27FC236}">
                    <a16:creationId xmlns:a16="http://schemas.microsoft.com/office/drawing/2014/main" id="{5E9BF6CA-7D94-4347-B43B-81F868C15003}"/>
                  </a:ext>
                </a:extLst>
              </p:cNvPr>
              <p:cNvSpPr/>
              <p:nvPr/>
            </p:nvSpPr>
            <p:spPr>
              <a:xfrm>
                <a:off x="152401" y="371616"/>
                <a:ext cx="3467100" cy="145718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900" dirty="0">
                  <a:latin typeface="Arial" panose="020B0604020202020204" pitchFamily="34" charset="0"/>
                  <a:cs typeface="Arial" panose="020B0604020202020204" pitchFamily="34" charset="0"/>
                </a:endParaRPr>
              </a:p>
            </p:txBody>
          </p:sp>
          <p:pic>
            <p:nvPicPr>
              <p:cNvPr id="60455"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1" y="232198"/>
                <a:ext cx="264794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a:extLst>
                  <a:ext uri="{FF2B5EF4-FFF2-40B4-BE49-F238E27FC236}">
                    <a16:creationId xmlns:a16="http://schemas.microsoft.com/office/drawing/2014/main" id="{E8B29538-1F4E-4C86-8F60-266377C0B6EF}"/>
                  </a:ext>
                </a:extLst>
              </p:cNvPr>
              <p:cNvSpPr txBox="1"/>
              <p:nvPr/>
            </p:nvSpPr>
            <p:spPr>
              <a:xfrm>
                <a:off x="341393" y="232016"/>
                <a:ext cx="2848376" cy="443657"/>
              </a:xfrm>
              <a:prstGeom prst="rect">
                <a:avLst/>
              </a:prstGeom>
              <a:noFill/>
            </p:spPr>
            <p:txBody>
              <a:bodyPr>
                <a:spAutoFit/>
              </a:bodyPr>
              <a:lstStyle/>
              <a:p>
                <a:pPr>
                  <a:defRPr/>
                </a:pPr>
                <a:r>
                  <a:rPr lang="fr-FR" sz="900" dirty="0">
                    <a:solidFill>
                      <a:schemeClr val="bg1">
                        <a:lumMod val="95000"/>
                      </a:schemeClr>
                    </a:solidFill>
                    <a:latin typeface="Arial" panose="020B0604020202020204" pitchFamily="34" charset="0"/>
                  </a:rPr>
                  <a:t>CONNAISSANCE DE LA SITUATION SPATIALE</a:t>
                </a:r>
              </a:p>
            </p:txBody>
          </p:sp>
        </p:grpSp>
        <p:grpSp>
          <p:nvGrpSpPr>
            <p:cNvPr id="60448" name="Groupe 7"/>
            <p:cNvGrpSpPr>
              <a:grpSpLocks/>
            </p:cNvGrpSpPr>
            <p:nvPr/>
          </p:nvGrpSpPr>
          <p:grpSpPr bwMode="auto">
            <a:xfrm>
              <a:off x="225718" y="5392811"/>
              <a:ext cx="3358427" cy="1217939"/>
              <a:chOff x="225718" y="5392811"/>
              <a:chExt cx="3358427" cy="1217939"/>
            </a:xfrm>
          </p:grpSpPr>
          <p:pic>
            <p:nvPicPr>
              <p:cNvPr id="60449"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427" y="5457963"/>
                <a:ext cx="506012" cy="50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0"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718" y="6051321"/>
                <a:ext cx="559429" cy="55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1"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81986" y="5392811"/>
                <a:ext cx="1402159" cy="78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2"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81693" y="6147263"/>
                <a:ext cx="624755" cy="38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3"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24593" y="5626649"/>
                <a:ext cx="1213786" cy="87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0422" name="Groupe 16"/>
          <p:cNvGrpSpPr>
            <a:grpSpLocks/>
          </p:cNvGrpSpPr>
          <p:nvPr/>
        </p:nvGrpSpPr>
        <p:grpSpPr bwMode="auto">
          <a:xfrm>
            <a:off x="217488" y="1516063"/>
            <a:ext cx="1995487" cy="1204912"/>
            <a:chOff x="152401" y="293949"/>
            <a:chExt cx="2686143" cy="1611051"/>
          </a:xfrm>
        </p:grpSpPr>
        <p:grpSp>
          <p:nvGrpSpPr>
            <p:cNvPr id="60441" name="Groupe 17"/>
            <p:cNvGrpSpPr>
              <a:grpSpLocks/>
            </p:cNvGrpSpPr>
            <p:nvPr/>
          </p:nvGrpSpPr>
          <p:grpSpPr bwMode="auto">
            <a:xfrm>
              <a:off x="152401" y="293949"/>
              <a:ext cx="2686143" cy="1611051"/>
              <a:chOff x="152401" y="217749"/>
              <a:chExt cx="3467100" cy="1611051"/>
            </a:xfrm>
          </p:grpSpPr>
          <p:sp>
            <p:nvSpPr>
              <p:cNvPr id="21" name="Rectangle à coins arrondis 3">
                <a:extLst>
                  <a:ext uri="{FF2B5EF4-FFF2-40B4-BE49-F238E27FC236}">
                    <a16:creationId xmlns:a16="http://schemas.microsoft.com/office/drawing/2014/main" id="{45B78056-9023-46F8-AFAA-AAD28096D781}"/>
                  </a:ext>
                </a:extLst>
              </p:cNvPr>
              <p:cNvSpPr/>
              <p:nvPr/>
            </p:nvSpPr>
            <p:spPr>
              <a:xfrm>
                <a:off x="152401" y="370576"/>
                <a:ext cx="3467100" cy="1458224"/>
              </a:xfrm>
              <a:prstGeom prst="roundRect">
                <a:avLst/>
              </a:prstGeom>
              <a:noFill/>
              <a:ln w="28575">
                <a:solidFill>
                  <a:schemeClr val="accent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900" dirty="0">
                  <a:latin typeface="Arial" panose="020B0604020202020204" pitchFamily="34" charset="0"/>
                  <a:cs typeface="Arial" panose="020B0604020202020204" pitchFamily="34" charset="0"/>
                </a:endParaRPr>
              </a:p>
            </p:txBody>
          </p:sp>
          <p:pic>
            <p:nvPicPr>
              <p:cNvPr id="60445" name="Imag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426" y="232198"/>
                <a:ext cx="273367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a:extLst>
                  <a:ext uri="{FF2B5EF4-FFF2-40B4-BE49-F238E27FC236}">
                    <a16:creationId xmlns:a16="http://schemas.microsoft.com/office/drawing/2014/main" id="{C1CBE5D9-DE09-4DB9-BBF6-414989F97149}"/>
                  </a:ext>
                </a:extLst>
              </p:cNvPr>
              <p:cNvSpPr txBox="1"/>
              <p:nvPr/>
            </p:nvSpPr>
            <p:spPr>
              <a:xfrm>
                <a:off x="323412" y="217749"/>
                <a:ext cx="2813399" cy="494565"/>
              </a:xfrm>
              <a:prstGeom prst="rect">
                <a:avLst/>
              </a:prstGeom>
              <a:noFill/>
            </p:spPr>
            <p:txBody>
              <a:bodyPr>
                <a:spAutoFit/>
              </a:bodyPr>
              <a:lstStyle/>
              <a:p>
                <a:pPr>
                  <a:defRPr/>
                </a:pPr>
                <a:r>
                  <a:rPr lang="fr-FR" sz="900" dirty="0">
                    <a:solidFill>
                      <a:schemeClr val="bg1">
                        <a:lumMod val="95000"/>
                      </a:schemeClr>
                    </a:solidFill>
                    <a:latin typeface="Arial" panose="020B0604020202020204" pitchFamily="34" charset="0"/>
                  </a:rPr>
                  <a:t>SOUTIEN AUX CAPACITES SPATIALES</a:t>
                </a:r>
              </a:p>
            </p:txBody>
          </p:sp>
        </p:grpSp>
        <p:pic>
          <p:nvPicPr>
            <p:cNvPr id="60442" name="Imag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260" y="726659"/>
              <a:ext cx="812390" cy="109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3" name="Image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15019" y="905270"/>
              <a:ext cx="723360" cy="78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23" name="Groupe 23"/>
          <p:cNvGrpSpPr>
            <a:grpSpLocks/>
          </p:cNvGrpSpPr>
          <p:nvPr/>
        </p:nvGrpSpPr>
        <p:grpSpPr bwMode="auto">
          <a:xfrm>
            <a:off x="6913563" y="1611313"/>
            <a:ext cx="2035175" cy="1195387"/>
            <a:chOff x="9190254" y="279823"/>
            <a:chExt cx="2738952" cy="1596602"/>
          </a:xfrm>
        </p:grpSpPr>
        <p:grpSp>
          <p:nvGrpSpPr>
            <p:cNvPr id="60434" name="Groupe 24"/>
            <p:cNvGrpSpPr>
              <a:grpSpLocks/>
            </p:cNvGrpSpPr>
            <p:nvPr/>
          </p:nvGrpSpPr>
          <p:grpSpPr bwMode="auto">
            <a:xfrm>
              <a:off x="9190254" y="279823"/>
              <a:ext cx="2738952" cy="1596602"/>
              <a:chOff x="9281598" y="5096035"/>
              <a:chExt cx="2738952" cy="1596602"/>
            </a:xfrm>
          </p:grpSpPr>
          <p:grpSp>
            <p:nvGrpSpPr>
              <p:cNvPr id="60436" name="Groupe 26"/>
              <p:cNvGrpSpPr>
                <a:grpSpLocks/>
              </p:cNvGrpSpPr>
              <p:nvPr/>
            </p:nvGrpSpPr>
            <p:grpSpPr bwMode="auto">
              <a:xfrm>
                <a:off x="9281598" y="5096035"/>
                <a:ext cx="2738952" cy="1596602"/>
                <a:chOff x="84117" y="232198"/>
                <a:chExt cx="3535384" cy="1596602"/>
              </a:xfrm>
            </p:grpSpPr>
            <p:sp>
              <p:nvSpPr>
                <p:cNvPr id="29" name="Rectangle à coins arrondis 17">
                  <a:extLst>
                    <a:ext uri="{FF2B5EF4-FFF2-40B4-BE49-F238E27FC236}">
                      <a16:creationId xmlns:a16="http://schemas.microsoft.com/office/drawing/2014/main" id="{739EB0AA-5027-47FE-935A-9EC948678FB4}"/>
                    </a:ext>
                  </a:extLst>
                </p:cNvPr>
                <p:cNvSpPr/>
                <p:nvPr/>
              </p:nvSpPr>
              <p:spPr>
                <a:xfrm>
                  <a:off x="153059" y="372139"/>
                  <a:ext cx="3466442" cy="145666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900" dirty="0">
                    <a:latin typeface="Arial" panose="020B0604020202020204" pitchFamily="34" charset="0"/>
                    <a:cs typeface="Arial" panose="020B0604020202020204" pitchFamily="34" charset="0"/>
                  </a:endParaRPr>
                </a:p>
              </p:txBody>
            </p:sp>
            <p:pic>
              <p:nvPicPr>
                <p:cNvPr id="60439" name="Imag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603" y="232198"/>
                  <a:ext cx="258297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oneTexte 30">
                  <a:extLst>
                    <a:ext uri="{FF2B5EF4-FFF2-40B4-BE49-F238E27FC236}">
                      <a16:creationId xmlns:a16="http://schemas.microsoft.com/office/drawing/2014/main" id="{E827795A-C50F-4984-9EB5-F0E096CDC91D}"/>
                    </a:ext>
                  </a:extLst>
                </p:cNvPr>
                <p:cNvSpPr txBox="1"/>
                <p:nvPr/>
              </p:nvSpPr>
              <p:spPr>
                <a:xfrm>
                  <a:off x="84117" y="257642"/>
                  <a:ext cx="3265128" cy="309567"/>
                </a:xfrm>
                <a:prstGeom prst="rect">
                  <a:avLst/>
                </a:prstGeom>
                <a:noFill/>
              </p:spPr>
              <p:txBody>
                <a:bodyPr>
                  <a:spAutoFit/>
                </a:bodyPr>
                <a:lstStyle/>
                <a:p>
                  <a:pPr algn="ctr">
                    <a:defRPr/>
                  </a:pPr>
                  <a:r>
                    <a:rPr lang="fr-FR" sz="900" dirty="0">
                      <a:solidFill>
                        <a:schemeClr val="bg1">
                          <a:lumMod val="95000"/>
                        </a:schemeClr>
                      </a:solidFill>
                      <a:latin typeface="Arial" panose="020B0604020202020204" pitchFamily="34" charset="0"/>
                    </a:rPr>
                    <a:t>ACTIONS DANS L’ESPACE</a:t>
                  </a:r>
                </a:p>
              </p:txBody>
            </p:sp>
          </p:grpSp>
          <p:pic>
            <p:nvPicPr>
              <p:cNvPr id="60437" name="Image 2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865659" y="5621506"/>
                <a:ext cx="1154891" cy="77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35" name="Image 2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316990" y="776307"/>
              <a:ext cx="14668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24" name="Groupe 31"/>
          <p:cNvGrpSpPr>
            <a:grpSpLocks/>
          </p:cNvGrpSpPr>
          <p:nvPr/>
        </p:nvGrpSpPr>
        <p:grpSpPr bwMode="auto">
          <a:xfrm>
            <a:off x="6283325" y="3706813"/>
            <a:ext cx="2686050" cy="1377950"/>
            <a:chOff x="8463792" y="4953161"/>
            <a:chExt cx="3613908" cy="1842202"/>
          </a:xfrm>
        </p:grpSpPr>
        <p:pic>
          <p:nvPicPr>
            <p:cNvPr id="60426" name="Image 3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285557" y="5708441"/>
              <a:ext cx="1058872" cy="108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Image 3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1447300">
              <a:off x="8534231" y="5812498"/>
              <a:ext cx="991457" cy="74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8" name="Groupe 34"/>
            <p:cNvGrpSpPr>
              <a:grpSpLocks/>
            </p:cNvGrpSpPr>
            <p:nvPr/>
          </p:nvGrpSpPr>
          <p:grpSpPr bwMode="auto">
            <a:xfrm>
              <a:off x="8463792" y="4953161"/>
              <a:ext cx="3613908" cy="1804890"/>
              <a:chOff x="152401" y="232198"/>
              <a:chExt cx="3467100" cy="1596602"/>
            </a:xfrm>
          </p:grpSpPr>
          <p:sp>
            <p:nvSpPr>
              <p:cNvPr id="38" name="Rectangle à coins arrondis 9">
                <a:extLst>
                  <a:ext uri="{FF2B5EF4-FFF2-40B4-BE49-F238E27FC236}">
                    <a16:creationId xmlns:a16="http://schemas.microsoft.com/office/drawing/2014/main" id="{967D5947-B0A3-49AE-BABE-349DDA7D2C77}"/>
                  </a:ext>
                </a:extLst>
              </p:cNvPr>
              <p:cNvSpPr/>
              <p:nvPr/>
            </p:nvSpPr>
            <p:spPr>
              <a:xfrm>
                <a:off x="152401" y="371128"/>
                <a:ext cx="3467100" cy="145688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900" dirty="0">
                  <a:latin typeface="Arial" panose="020B0604020202020204" pitchFamily="34" charset="0"/>
                  <a:cs typeface="Arial" panose="020B0604020202020204" pitchFamily="34" charset="0"/>
                </a:endParaRPr>
              </a:p>
            </p:txBody>
          </p:sp>
          <p:pic>
            <p:nvPicPr>
              <p:cNvPr id="60432" name="Image 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182" y="232198"/>
                <a:ext cx="238413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oneTexte 39">
                <a:extLst>
                  <a:ext uri="{FF2B5EF4-FFF2-40B4-BE49-F238E27FC236}">
                    <a16:creationId xmlns:a16="http://schemas.microsoft.com/office/drawing/2014/main" id="{8556CE7D-BBA7-46D9-B41D-DEDD1D6F0279}"/>
                  </a:ext>
                </a:extLst>
              </p:cNvPr>
              <p:cNvSpPr txBox="1"/>
              <p:nvPr/>
            </p:nvSpPr>
            <p:spPr>
              <a:xfrm>
                <a:off x="240514" y="269747"/>
                <a:ext cx="2831875" cy="274105"/>
              </a:xfrm>
              <a:prstGeom prst="rect">
                <a:avLst/>
              </a:prstGeom>
              <a:noFill/>
            </p:spPr>
            <p:txBody>
              <a:bodyPr>
                <a:spAutoFit/>
              </a:bodyPr>
              <a:lstStyle/>
              <a:p>
                <a:pPr algn="ctr">
                  <a:defRPr/>
                </a:pPr>
                <a:r>
                  <a:rPr lang="fr-FR" sz="900" dirty="0">
                    <a:solidFill>
                      <a:schemeClr val="bg1">
                        <a:lumMod val="95000"/>
                      </a:schemeClr>
                    </a:solidFill>
                    <a:latin typeface="Arial" panose="020B0604020202020204" pitchFamily="34" charset="0"/>
                  </a:rPr>
                  <a:t>APPUI SPATIAL AUX OPERATIONS</a:t>
                </a:r>
              </a:p>
            </p:txBody>
          </p:sp>
        </p:grpSp>
        <p:pic>
          <p:nvPicPr>
            <p:cNvPr id="60429" name="Image 3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584180" y="5274228"/>
              <a:ext cx="871538" cy="70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Image 3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3949347">
              <a:off x="10908697" y="5595288"/>
              <a:ext cx="1338263" cy="47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 40"/>
          <p:cNvPicPr>
            <a:picLocks noChangeAspect="1"/>
          </p:cNvPicPr>
          <p:nvPr/>
        </p:nvPicPr>
        <p:blipFill>
          <a:blip r:embed="rId18"/>
          <a:stretch>
            <a:fillRect/>
          </a:stretch>
        </p:blipFill>
        <p:spPr>
          <a:xfrm>
            <a:off x="5161200" y="706003"/>
            <a:ext cx="1258887" cy="1258889"/>
          </a:xfrm>
          <a:prstGeom prst="rect">
            <a:avLst/>
          </a:prstGeom>
          <a:noFill/>
          <a:effectLst>
            <a:outerShdw blurRad="254000" dist="101600" dir="1980000" sx="103000" sy="103000" algn="t" rotWithShape="0">
              <a:prstClr val="black">
                <a:alpha val="36000"/>
              </a:prstClr>
            </a:outerShdw>
          </a:effectLst>
        </p:spPr>
      </p:pic>
    </p:spTree>
    <p:extLst>
      <p:ext uri="{BB962C8B-B14F-4D97-AF65-F5344CB8AC3E}">
        <p14:creationId xmlns:p14="http://schemas.microsoft.com/office/powerpoint/2010/main" val="4128553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92813" y="924771"/>
            <a:ext cx="8147050" cy="4062096"/>
          </a:xfrm>
        </p:spPr>
        <p:txBody>
          <a:bodyPr>
            <a:normAutofit fontScale="92500" lnSpcReduction="20000"/>
          </a:bodyPr>
          <a:lstStyle/>
          <a:p>
            <a:r>
              <a:rPr lang="fr-FR" dirty="0">
                <a:solidFill>
                  <a:schemeClr val="tx1"/>
                </a:solidFill>
              </a:rPr>
              <a:t>19 Mars </a:t>
            </a:r>
            <a:r>
              <a:rPr lang="fr-FR" dirty="0" smtClean="0">
                <a:solidFill>
                  <a:schemeClr val="tx1"/>
                </a:solidFill>
              </a:rPr>
              <a:t>2011</a:t>
            </a:r>
          </a:p>
          <a:p>
            <a:endParaRPr lang="fr-FR" dirty="0" smtClean="0"/>
          </a:p>
          <a:p>
            <a:r>
              <a:rPr lang="fr-FR" dirty="0" smtClean="0"/>
              <a:t>Entrée en 1</a:t>
            </a:r>
            <a:r>
              <a:rPr lang="fr-FR" baseline="30000" dirty="0" smtClean="0"/>
              <a:t>er</a:t>
            </a:r>
            <a:endParaRPr lang="fr-FR" dirty="0" smtClean="0"/>
          </a:p>
          <a:p>
            <a:r>
              <a:rPr lang="fr-FR" dirty="0" smtClean="0"/>
              <a:t>Menace A/A et </a:t>
            </a:r>
          </a:p>
          <a:p>
            <a:r>
              <a:rPr lang="fr-FR" dirty="0" smtClean="0"/>
              <a:t>S/A</a:t>
            </a:r>
          </a:p>
          <a:p>
            <a:r>
              <a:rPr lang="fr-FR" dirty="0" smtClean="0"/>
              <a:t>Réactivité</a:t>
            </a:r>
          </a:p>
          <a:p>
            <a:r>
              <a:rPr lang="fr-FR" dirty="0" smtClean="0"/>
              <a:t>Innovation</a:t>
            </a:r>
          </a:p>
          <a:p>
            <a:r>
              <a:rPr lang="fr-FR" dirty="0" smtClean="0"/>
              <a:t>Subsidiarité</a:t>
            </a:r>
          </a:p>
          <a:p>
            <a:r>
              <a:rPr lang="fr-FR" dirty="0" smtClean="0"/>
              <a:t>Risque</a:t>
            </a:r>
          </a:p>
          <a:p>
            <a:endParaRPr lang="fr-FR" dirty="0" smtClean="0"/>
          </a:p>
          <a:p>
            <a:r>
              <a:rPr lang="fr-FR" dirty="0" smtClean="0">
                <a:solidFill>
                  <a:schemeClr val="tx1"/>
                </a:solidFill>
              </a:rPr>
              <a:t>Dimension </a:t>
            </a:r>
          </a:p>
          <a:p>
            <a:r>
              <a:rPr lang="fr-FR" dirty="0" smtClean="0">
                <a:solidFill>
                  <a:schemeClr val="tx1"/>
                </a:solidFill>
              </a:rPr>
              <a:t>STRAT</a:t>
            </a:r>
            <a:endParaRPr lang="fr-FR" dirty="0">
              <a:solidFill>
                <a:schemeClr val="tx1"/>
              </a:solidFill>
            </a:endParaRPr>
          </a:p>
        </p:txBody>
      </p:sp>
      <p:sp>
        <p:nvSpPr>
          <p:cNvPr id="3" name="Titre 2"/>
          <p:cNvSpPr>
            <a:spLocks noGrp="1"/>
          </p:cNvSpPr>
          <p:nvPr>
            <p:ph type="title"/>
          </p:nvPr>
        </p:nvSpPr>
        <p:spPr/>
        <p:txBody>
          <a:bodyPr/>
          <a:lstStyle/>
          <a:p>
            <a:r>
              <a:rPr lang="fr-FR" dirty="0" smtClean="0"/>
              <a:t>INTERVENIR : Opération Harmattan</a:t>
            </a:r>
            <a:endParaRPr lang="fr-FR" dirty="0"/>
          </a:p>
        </p:txBody>
      </p:sp>
      <p:grpSp>
        <p:nvGrpSpPr>
          <p:cNvPr id="7" name="Groupe 6"/>
          <p:cNvGrpSpPr/>
          <p:nvPr/>
        </p:nvGrpSpPr>
        <p:grpSpPr>
          <a:xfrm>
            <a:off x="2086544" y="857640"/>
            <a:ext cx="6916394" cy="4198365"/>
            <a:chOff x="-457200" y="-81835"/>
            <a:chExt cx="8529144" cy="4281302"/>
          </a:xfrm>
        </p:grpSpPr>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760" t="10547" r="7672" b="23391"/>
            <a:stretch/>
          </p:blipFill>
          <p:spPr bwMode="auto">
            <a:xfrm>
              <a:off x="-457200" y="-81835"/>
              <a:ext cx="8529144" cy="428130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sp>
          <p:nvSpPr>
            <p:cNvPr id="2054" name="AutoShape 6"/>
            <p:cNvSpPr>
              <a:spLocks noChangeArrowheads="1"/>
            </p:cNvSpPr>
            <p:nvPr/>
          </p:nvSpPr>
          <p:spPr bwMode="auto">
            <a:xfrm>
              <a:off x="5142310" y="1869282"/>
              <a:ext cx="108347" cy="108347"/>
            </a:xfrm>
            <a:prstGeom prst="star5">
              <a:avLst/>
            </a:prstGeom>
            <a:solidFill>
              <a:srgbClr val="800000"/>
            </a:solidFill>
            <a:ln w="9525">
              <a:solidFill>
                <a:schemeClr val="bg1"/>
              </a:solidFill>
              <a:miter lim="800000"/>
              <a:headEnd/>
              <a:tailEnd/>
            </a:ln>
            <a:effectLst/>
          </p:spPr>
          <p:txBody>
            <a:bodyPr wrap="none" anchor="ctr"/>
            <a:lstStyle/>
            <a:p>
              <a:pPr>
                <a:defRPr/>
              </a:pPr>
              <a:endParaRPr lang="fr-FR">
                <a:latin typeface="Arial" charset="0"/>
              </a:endParaRPr>
            </a:p>
          </p:txBody>
        </p:sp>
        <p:sp>
          <p:nvSpPr>
            <p:cNvPr id="2057" name="AutoShape 9"/>
            <p:cNvSpPr>
              <a:spLocks noChangeArrowheads="1"/>
            </p:cNvSpPr>
            <p:nvPr/>
          </p:nvSpPr>
          <p:spPr bwMode="auto">
            <a:xfrm>
              <a:off x="4086226" y="1869282"/>
              <a:ext cx="108347" cy="108347"/>
            </a:xfrm>
            <a:prstGeom prst="star5">
              <a:avLst/>
            </a:prstGeom>
            <a:solidFill>
              <a:srgbClr val="800000"/>
            </a:solidFill>
            <a:ln w="9525">
              <a:solidFill>
                <a:schemeClr val="bg1"/>
              </a:solidFill>
              <a:miter lim="800000"/>
              <a:headEnd/>
              <a:tailEnd/>
            </a:ln>
            <a:effectLst/>
          </p:spPr>
          <p:txBody>
            <a:bodyPr wrap="none" anchor="ctr"/>
            <a:lstStyle/>
            <a:p>
              <a:pPr>
                <a:defRPr/>
              </a:pPr>
              <a:endParaRPr lang="fr-FR">
                <a:latin typeface="Arial" charset="0"/>
              </a:endParaRPr>
            </a:p>
          </p:txBody>
        </p:sp>
        <p:sp>
          <p:nvSpPr>
            <p:cNvPr id="19463" name="Text Box 11"/>
            <p:cNvSpPr txBox="1">
              <a:spLocks noChangeArrowheads="1"/>
            </p:cNvSpPr>
            <p:nvPr/>
          </p:nvSpPr>
          <p:spPr bwMode="auto">
            <a:xfrm>
              <a:off x="5214938" y="1845469"/>
              <a:ext cx="11882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600" b="1">
                  <a:solidFill>
                    <a:schemeClr val="bg1"/>
                  </a:solidFill>
                </a:rPr>
                <a:t>Benghazi</a:t>
              </a:r>
            </a:p>
          </p:txBody>
        </p:sp>
        <p:sp>
          <p:nvSpPr>
            <p:cNvPr id="19464" name="Text Box 14"/>
            <p:cNvSpPr txBox="1">
              <a:spLocks noChangeArrowheads="1"/>
            </p:cNvSpPr>
            <p:nvPr/>
          </p:nvSpPr>
          <p:spPr bwMode="auto">
            <a:xfrm>
              <a:off x="5207794" y="2210991"/>
              <a:ext cx="11882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600" b="1">
                  <a:solidFill>
                    <a:schemeClr val="bg1"/>
                  </a:solidFill>
                </a:rPr>
                <a:t>Ajdabiya</a:t>
              </a:r>
            </a:p>
          </p:txBody>
        </p:sp>
        <p:sp>
          <p:nvSpPr>
            <p:cNvPr id="19465" name="Text Box 16"/>
            <p:cNvSpPr txBox="1">
              <a:spLocks noChangeArrowheads="1"/>
            </p:cNvSpPr>
            <p:nvPr/>
          </p:nvSpPr>
          <p:spPr bwMode="auto">
            <a:xfrm>
              <a:off x="3713560" y="1857375"/>
              <a:ext cx="11882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600" b="1">
                  <a:solidFill>
                    <a:schemeClr val="bg1"/>
                  </a:solidFill>
                </a:rPr>
                <a:t>Misrata</a:t>
              </a:r>
            </a:p>
          </p:txBody>
        </p:sp>
        <p:sp>
          <p:nvSpPr>
            <p:cNvPr id="19466" name="Freeform 19"/>
            <p:cNvSpPr>
              <a:spLocks/>
            </p:cNvSpPr>
            <p:nvPr/>
          </p:nvSpPr>
          <p:spPr bwMode="auto">
            <a:xfrm>
              <a:off x="5174456" y="1988344"/>
              <a:ext cx="109538" cy="442913"/>
            </a:xfrm>
            <a:custGeom>
              <a:avLst/>
              <a:gdLst>
                <a:gd name="T0" fmla="*/ 0 w 92"/>
                <a:gd name="T1" fmla="*/ 2147483647 h 372"/>
                <a:gd name="T2" fmla="*/ 2147483647 w 92"/>
                <a:gd name="T3" fmla="*/ 2147483647 h 372"/>
                <a:gd name="T4" fmla="*/ 2147483647 w 92"/>
                <a:gd name="T5" fmla="*/ 2147483647 h 372"/>
                <a:gd name="T6" fmla="*/ 2147483647 w 92"/>
                <a:gd name="T7" fmla="*/ 2147483647 h 372"/>
                <a:gd name="T8" fmla="*/ 2147483647 w 92"/>
                <a:gd name="T9" fmla="*/ 0 h 372"/>
                <a:gd name="T10" fmla="*/ 0 60000 65536"/>
                <a:gd name="T11" fmla="*/ 0 60000 65536"/>
                <a:gd name="T12" fmla="*/ 0 60000 65536"/>
                <a:gd name="T13" fmla="*/ 0 60000 65536"/>
                <a:gd name="T14" fmla="*/ 0 60000 65536"/>
                <a:gd name="T15" fmla="*/ 0 w 92"/>
                <a:gd name="T16" fmla="*/ 0 h 372"/>
                <a:gd name="T17" fmla="*/ 92 w 92"/>
                <a:gd name="T18" fmla="*/ 372 h 372"/>
              </a:gdLst>
              <a:ahLst/>
              <a:cxnLst>
                <a:cxn ang="T10">
                  <a:pos x="T0" y="T1"/>
                </a:cxn>
                <a:cxn ang="T11">
                  <a:pos x="T2" y="T3"/>
                </a:cxn>
                <a:cxn ang="T12">
                  <a:pos x="T4" y="T5"/>
                </a:cxn>
                <a:cxn ang="T13">
                  <a:pos x="T6" y="T7"/>
                </a:cxn>
                <a:cxn ang="T14">
                  <a:pos x="T8" y="T9"/>
                </a:cxn>
              </a:cxnLst>
              <a:rect l="T15" t="T16" r="T17" b="T18"/>
              <a:pathLst>
                <a:path w="92" h="372">
                  <a:moveTo>
                    <a:pt x="0" y="372"/>
                  </a:moveTo>
                  <a:cubicBezTo>
                    <a:pt x="39" y="333"/>
                    <a:pt x="78" y="294"/>
                    <a:pt x="85" y="247"/>
                  </a:cubicBezTo>
                  <a:cubicBezTo>
                    <a:pt x="92" y="200"/>
                    <a:pt x="46" y="126"/>
                    <a:pt x="39" y="88"/>
                  </a:cubicBezTo>
                  <a:cubicBezTo>
                    <a:pt x="32" y="50"/>
                    <a:pt x="41" y="34"/>
                    <a:pt x="45" y="19"/>
                  </a:cubicBezTo>
                  <a:cubicBezTo>
                    <a:pt x="49" y="4"/>
                    <a:pt x="55" y="2"/>
                    <a:pt x="61" y="0"/>
                  </a:cubicBezTo>
                </a:path>
              </a:pathLst>
            </a:custGeom>
            <a:noFill/>
            <a:ln w="22225" cmpd="sng">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67" name="Line 20"/>
            <p:cNvSpPr>
              <a:spLocks noChangeShapeType="1"/>
            </p:cNvSpPr>
            <p:nvPr/>
          </p:nvSpPr>
          <p:spPr bwMode="auto">
            <a:xfrm flipH="1" flipV="1">
              <a:off x="5039916" y="2428876"/>
              <a:ext cx="132159" cy="2381"/>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9468" name="Line 21"/>
            <p:cNvSpPr>
              <a:spLocks noChangeShapeType="1"/>
            </p:cNvSpPr>
            <p:nvPr/>
          </p:nvSpPr>
          <p:spPr bwMode="auto">
            <a:xfrm flipH="1" flipV="1">
              <a:off x="5137547" y="1987154"/>
              <a:ext cx="103584" cy="0"/>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9469" name="Freeform 22"/>
            <p:cNvSpPr>
              <a:spLocks/>
            </p:cNvSpPr>
            <p:nvPr/>
          </p:nvSpPr>
          <p:spPr bwMode="auto">
            <a:xfrm>
              <a:off x="5041107" y="1984773"/>
              <a:ext cx="160735" cy="439340"/>
            </a:xfrm>
            <a:custGeom>
              <a:avLst/>
              <a:gdLst>
                <a:gd name="T0" fmla="*/ 0 w 135"/>
                <a:gd name="T1" fmla="*/ 2147483647 h 369"/>
                <a:gd name="T2" fmla="*/ 2147483647 w 135"/>
                <a:gd name="T3" fmla="*/ 2147483647 h 369"/>
                <a:gd name="T4" fmla="*/ 2147483647 w 135"/>
                <a:gd name="T5" fmla="*/ 2147483647 h 369"/>
                <a:gd name="T6" fmla="*/ 2147483647 w 135"/>
                <a:gd name="T7" fmla="*/ 2147483647 h 369"/>
                <a:gd name="T8" fmla="*/ 2147483647 w 135"/>
                <a:gd name="T9" fmla="*/ 0 h 369"/>
                <a:gd name="T10" fmla="*/ 0 60000 65536"/>
                <a:gd name="T11" fmla="*/ 0 60000 65536"/>
                <a:gd name="T12" fmla="*/ 0 60000 65536"/>
                <a:gd name="T13" fmla="*/ 0 60000 65536"/>
                <a:gd name="T14" fmla="*/ 0 60000 65536"/>
                <a:gd name="T15" fmla="*/ 0 w 135"/>
                <a:gd name="T16" fmla="*/ 0 h 369"/>
                <a:gd name="T17" fmla="*/ 135 w 135"/>
                <a:gd name="T18" fmla="*/ 369 h 369"/>
              </a:gdLst>
              <a:ahLst/>
              <a:cxnLst>
                <a:cxn ang="T10">
                  <a:pos x="T0" y="T1"/>
                </a:cxn>
                <a:cxn ang="T11">
                  <a:pos x="T2" y="T3"/>
                </a:cxn>
                <a:cxn ang="T12">
                  <a:pos x="T4" y="T5"/>
                </a:cxn>
                <a:cxn ang="T13">
                  <a:pos x="T6" y="T7"/>
                </a:cxn>
                <a:cxn ang="T14">
                  <a:pos x="T8" y="T9"/>
                </a:cxn>
              </a:cxnLst>
              <a:rect l="T15" t="T16" r="T17" b="T18"/>
              <a:pathLst>
                <a:path w="135" h="369">
                  <a:moveTo>
                    <a:pt x="0" y="369"/>
                  </a:moveTo>
                  <a:cubicBezTo>
                    <a:pt x="56" y="331"/>
                    <a:pt x="107" y="292"/>
                    <a:pt x="121" y="246"/>
                  </a:cubicBezTo>
                  <a:cubicBezTo>
                    <a:pt x="135" y="200"/>
                    <a:pt x="88" y="125"/>
                    <a:pt x="82" y="90"/>
                  </a:cubicBezTo>
                  <a:cubicBezTo>
                    <a:pt x="76" y="55"/>
                    <a:pt x="82" y="52"/>
                    <a:pt x="83" y="37"/>
                  </a:cubicBezTo>
                  <a:cubicBezTo>
                    <a:pt x="84" y="22"/>
                    <a:pt x="88" y="8"/>
                    <a:pt x="89" y="0"/>
                  </a:cubicBezTo>
                </a:path>
              </a:pathLst>
            </a:custGeom>
            <a:noFill/>
            <a:ln w="22225" cmpd="sng">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055" name="AutoShape 7"/>
            <p:cNvSpPr>
              <a:spLocks noChangeArrowheads="1"/>
            </p:cNvSpPr>
            <p:nvPr/>
          </p:nvSpPr>
          <p:spPr bwMode="auto">
            <a:xfrm>
              <a:off x="5136357" y="2235994"/>
              <a:ext cx="108347" cy="108347"/>
            </a:xfrm>
            <a:prstGeom prst="star5">
              <a:avLst/>
            </a:prstGeom>
            <a:solidFill>
              <a:srgbClr val="800000"/>
            </a:solidFill>
            <a:ln w="9525">
              <a:solidFill>
                <a:schemeClr val="bg1"/>
              </a:solidFill>
              <a:miter lim="800000"/>
              <a:headEnd/>
              <a:tailEnd/>
            </a:ln>
            <a:effectLst/>
          </p:spPr>
          <p:txBody>
            <a:bodyPr wrap="none" anchor="ctr"/>
            <a:lstStyle/>
            <a:p>
              <a:pPr>
                <a:defRPr/>
              </a:pPr>
              <a:endParaRPr lang="fr-FR">
                <a:latin typeface="Arial" charset="0"/>
              </a:endParaRPr>
            </a:p>
          </p:txBody>
        </p:sp>
        <p:sp>
          <p:nvSpPr>
            <p:cNvPr id="2056" name="AutoShape 8"/>
            <p:cNvSpPr>
              <a:spLocks noChangeArrowheads="1"/>
            </p:cNvSpPr>
            <p:nvPr/>
          </p:nvSpPr>
          <p:spPr bwMode="auto">
            <a:xfrm>
              <a:off x="5028010" y="2356247"/>
              <a:ext cx="108347" cy="108347"/>
            </a:xfrm>
            <a:prstGeom prst="star5">
              <a:avLst/>
            </a:prstGeom>
            <a:solidFill>
              <a:srgbClr val="800000"/>
            </a:solidFill>
            <a:ln w="9525">
              <a:solidFill>
                <a:schemeClr val="bg1"/>
              </a:solidFill>
              <a:miter lim="800000"/>
              <a:headEnd/>
              <a:tailEnd/>
            </a:ln>
            <a:effectLst/>
          </p:spPr>
          <p:txBody>
            <a:bodyPr wrap="none" anchor="ctr"/>
            <a:lstStyle/>
            <a:p>
              <a:pPr>
                <a:defRPr/>
              </a:pPr>
              <a:endParaRPr lang="fr-FR">
                <a:latin typeface="Arial" charset="0"/>
              </a:endParaRPr>
            </a:p>
          </p:txBody>
        </p:sp>
        <p:sp>
          <p:nvSpPr>
            <p:cNvPr id="19472" name="Text Box 15"/>
            <p:cNvSpPr txBox="1">
              <a:spLocks noChangeArrowheads="1"/>
            </p:cNvSpPr>
            <p:nvPr/>
          </p:nvSpPr>
          <p:spPr bwMode="auto">
            <a:xfrm>
              <a:off x="5100638" y="2355056"/>
              <a:ext cx="11882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600" b="1">
                  <a:solidFill>
                    <a:schemeClr val="bg1"/>
                  </a:solidFill>
                </a:rPr>
                <a:t>Brega</a:t>
              </a:r>
            </a:p>
          </p:txBody>
        </p:sp>
        <p:pic>
          <p:nvPicPr>
            <p:cNvPr id="19473"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185454">
              <a:off x="4863704" y="1710929"/>
              <a:ext cx="150019" cy="230981"/>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grpSp>
          <p:nvGrpSpPr>
            <p:cNvPr id="19474" name="Group 24"/>
            <p:cNvGrpSpPr>
              <a:grpSpLocks/>
            </p:cNvGrpSpPr>
            <p:nvPr/>
          </p:nvGrpSpPr>
          <p:grpSpPr bwMode="auto">
            <a:xfrm rot="6711858">
              <a:off x="3617119" y="703660"/>
              <a:ext cx="373856" cy="404813"/>
              <a:chOff x="657" y="436"/>
              <a:chExt cx="554" cy="677"/>
            </a:xfrm>
          </p:grpSpPr>
          <p:grpSp>
            <p:nvGrpSpPr>
              <p:cNvPr id="19512" name="Group 25"/>
              <p:cNvGrpSpPr>
                <a:grpSpLocks/>
              </p:cNvGrpSpPr>
              <p:nvPr/>
            </p:nvGrpSpPr>
            <p:grpSpPr bwMode="auto">
              <a:xfrm>
                <a:off x="930" y="436"/>
                <a:ext cx="281" cy="677"/>
                <a:chOff x="673" y="410"/>
                <a:chExt cx="281" cy="677"/>
              </a:xfrm>
            </p:grpSpPr>
            <p:sp>
              <p:nvSpPr>
                <p:cNvPr id="19517" name="Freeform 26"/>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18" name="Freeform 27"/>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19" name="Freeform 28"/>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9513" name="Group 29"/>
              <p:cNvGrpSpPr>
                <a:grpSpLocks/>
              </p:cNvGrpSpPr>
              <p:nvPr/>
            </p:nvGrpSpPr>
            <p:grpSpPr bwMode="auto">
              <a:xfrm flipH="1">
                <a:off x="657" y="436"/>
                <a:ext cx="281" cy="677"/>
                <a:chOff x="673" y="410"/>
                <a:chExt cx="281" cy="677"/>
              </a:xfrm>
            </p:grpSpPr>
            <p:sp>
              <p:nvSpPr>
                <p:cNvPr id="19514" name="Freeform 30"/>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15" name="Freeform 31"/>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16" name="Freeform 32"/>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grpSp>
          <p:nvGrpSpPr>
            <p:cNvPr id="19475" name="Group 33"/>
            <p:cNvGrpSpPr>
              <a:grpSpLocks/>
            </p:cNvGrpSpPr>
            <p:nvPr/>
          </p:nvGrpSpPr>
          <p:grpSpPr bwMode="auto">
            <a:xfrm rot="6711858">
              <a:off x="4221957" y="822722"/>
              <a:ext cx="373856" cy="404813"/>
              <a:chOff x="657" y="436"/>
              <a:chExt cx="554" cy="677"/>
            </a:xfrm>
          </p:grpSpPr>
          <p:grpSp>
            <p:nvGrpSpPr>
              <p:cNvPr id="19504" name="Group 34"/>
              <p:cNvGrpSpPr>
                <a:grpSpLocks/>
              </p:cNvGrpSpPr>
              <p:nvPr/>
            </p:nvGrpSpPr>
            <p:grpSpPr bwMode="auto">
              <a:xfrm>
                <a:off x="930" y="436"/>
                <a:ext cx="281" cy="677"/>
                <a:chOff x="673" y="410"/>
                <a:chExt cx="281" cy="677"/>
              </a:xfrm>
            </p:grpSpPr>
            <p:sp>
              <p:nvSpPr>
                <p:cNvPr id="19509" name="Freeform 35"/>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10" name="Freeform 36"/>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11" name="Freeform 37"/>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9505" name="Group 38"/>
              <p:cNvGrpSpPr>
                <a:grpSpLocks/>
              </p:cNvGrpSpPr>
              <p:nvPr/>
            </p:nvGrpSpPr>
            <p:grpSpPr bwMode="auto">
              <a:xfrm flipH="1">
                <a:off x="657" y="436"/>
                <a:ext cx="281" cy="677"/>
                <a:chOff x="673" y="410"/>
                <a:chExt cx="281" cy="677"/>
              </a:xfrm>
            </p:grpSpPr>
            <p:sp>
              <p:nvSpPr>
                <p:cNvPr id="19506" name="Freeform 39"/>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07" name="Freeform 40"/>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08" name="Freeform 41"/>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grpSp>
          <p:nvGrpSpPr>
            <p:cNvPr id="19476" name="Group 42"/>
            <p:cNvGrpSpPr>
              <a:grpSpLocks/>
            </p:cNvGrpSpPr>
            <p:nvPr/>
          </p:nvGrpSpPr>
          <p:grpSpPr bwMode="auto">
            <a:xfrm rot="6711858">
              <a:off x="4826794" y="898922"/>
              <a:ext cx="373856" cy="404813"/>
              <a:chOff x="657" y="436"/>
              <a:chExt cx="554" cy="677"/>
            </a:xfrm>
          </p:grpSpPr>
          <p:grpSp>
            <p:nvGrpSpPr>
              <p:cNvPr id="19496" name="Group 43"/>
              <p:cNvGrpSpPr>
                <a:grpSpLocks/>
              </p:cNvGrpSpPr>
              <p:nvPr/>
            </p:nvGrpSpPr>
            <p:grpSpPr bwMode="auto">
              <a:xfrm>
                <a:off x="930" y="436"/>
                <a:ext cx="281" cy="677"/>
                <a:chOff x="673" y="410"/>
                <a:chExt cx="281" cy="677"/>
              </a:xfrm>
            </p:grpSpPr>
            <p:sp>
              <p:nvSpPr>
                <p:cNvPr id="19501" name="Freeform 44"/>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02" name="Freeform 45"/>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03" name="Freeform 46"/>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9497" name="Group 47"/>
              <p:cNvGrpSpPr>
                <a:grpSpLocks/>
              </p:cNvGrpSpPr>
              <p:nvPr/>
            </p:nvGrpSpPr>
            <p:grpSpPr bwMode="auto">
              <a:xfrm flipH="1">
                <a:off x="657" y="436"/>
                <a:ext cx="281" cy="677"/>
                <a:chOff x="673" y="410"/>
                <a:chExt cx="281" cy="677"/>
              </a:xfrm>
            </p:grpSpPr>
            <p:sp>
              <p:nvSpPr>
                <p:cNvPr id="19498" name="Freeform 48"/>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99" name="Freeform 49"/>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500" name="Freeform 50"/>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grpSp>
          <p:nvGrpSpPr>
            <p:cNvPr id="19477" name="Group 51"/>
            <p:cNvGrpSpPr>
              <a:grpSpLocks/>
            </p:cNvGrpSpPr>
            <p:nvPr/>
          </p:nvGrpSpPr>
          <p:grpSpPr bwMode="auto">
            <a:xfrm rot="5670295">
              <a:off x="3460630" y="1099547"/>
              <a:ext cx="533400" cy="564356"/>
              <a:chOff x="476" y="255"/>
              <a:chExt cx="554" cy="664"/>
            </a:xfrm>
          </p:grpSpPr>
          <p:sp>
            <p:nvSpPr>
              <p:cNvPr id="19488" name="Freeform 52"/>
              <p:cNvSpPr>
                <a:spLocks/>
              </p:cNvSpPr>
              <p:nvPr/>
            </p:nvSpPr>
            <p:spPr bwMode="auto">
              <a:xfrm>
                <a:off x="753" y="255"/>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190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89" name="Freeform 53"/>
              <p:cNvSpPr>
                <a:spLocks/>
              </p:cNvSpPr>
              <p:nvPr/>
            </p:nvSpPr>
            <p:spPr bwMode="auto">
              <a:xfrm>
                <a:off x="928" y="538"/>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190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90" name="Freeform 54"/>
              <p:cNvSpPr>
                <a:spLocks/>
              </p:cNvSpPr>
              <p:nvPr/>
            </p:nvSpPr>
            <p:spPr bwMode="auto">
              <a:xfrm>
                <a:off x="749" y="600"/>
                <a:ext cx="239" cy="319"/>
              </a:xfrm>
              <a:custGeom>
                <a:avLst/>
                <a:gdLst>
                  <a:gd name="T0" fmla="*/ 239 w 239"/>
                  <a:gd name="T1" fmla="*/ 124 h 319"/>
                  <a:gd name="T2" fmla="*/ 209 w 239"/>
                  <a:gd name="T3" fmla="*/ 105 h 319"/>
                  <a:gd name="T4" fmla="*/ 194 w 239"/>
                  <a:gd name="T5" fmla="*/ 91 h 319"/>
                  <a:gd name="T6" fmla="*/ 161 w 239"/>
                  <a:gd name="T7" fmla="*/ 67 h 319"/>
                  <a:gd name="T8" fmla="*/ 125 w 239"/>
                  <a:gd name="T9" fmla="*/ 45 h 319"/>
                  <a:gd name="T10" fmla="*/ 94 w 239"/>
                  <a:gd name="T11" fmla="*/ 25 h 319"/>
                  <a:gd name="T12" fmla="*/ 68 w 239"/>
                  <a:gd name="T13" fmla="*/ 9 h 319"/>
                  <a:gd name="T14" fmla="*/ 53 w 239"/>
                  <a:gd name="T15" fmla="*/ 3 h 319"/>
                  <a:gd name="T16" fmla="*/ 38 w 239"/>
                  <a:gd name="T17" fmla="*/ 1 h 319"/>
                  <a:gd name="T18" fmla="*/ 29 w 239"/>
                  <a:gd name="T19" fmla="*/ 12 h 319"/>
                  <a:gd name="T20" fmla="*/ 34 w 239"/>
                  <a:gd name="T21" fmla="*/ 34 h 319"/>
                  <a:gd name="T22" fmla="*/ 28 w 239"/>
                  <a:gd name="T23" fmla="*/ 60 h 319"/>
                  <a:gd name="T24" fmla="*/ 23 w 239"/>
                  <a:gd name="T25" fmla="*/ 151 h 319"/>
                  <a:gd name="T26" fmla="*/ 19 w 239"/>
                  <a:gd name="T27" fmla="*/ 198 h 319"/>
                  <a:gd name="T28" fmla="*/ 38 w 239"/>
                  <a:gd name="T29" fmla="*/ 217 h 319"/>
                  <a:gd name="T30" fmla="*/ 47 w 239"/>
                  <a:gd name="T31" fmla="*/ 229 h 319"/>
                  <a:gd name="T32" fmla="*/ 58 w 239"/>
                  <a:gd name="T33" fmla="*/ 240 h 319"/>
                  <a:gd name="T34" fmla="*/ 71 w 239"/>
                  <a:gd name="T35" fmla="*/ 256 h 319"/>
                  <a:gd name="T36" fmla="*/ 88 w 239"/>
                  <a:gd name="T37" fmla="*/ 274 h 319"/>
                  <a:gd name="T38" fmla="*/ 77 w 239"/>
                  <a:gd name="T39" fmla="*/ 319 h 319"/>
                  <a:gd name="T40" fmla="*/ 59 w 239"/>
                  <a:gd name="T41" fmla="*/ 309 h 319"/>
                  <a:gd name="T42" fmla="*/ 35 w 239"/>
                  <a:gd name="T43" fmla="*/ 297 h 319"/>
                  <a:gd name="T44" fmla="*/ 11 w 239"/>
                  <a:gd name="T45" fmla="*/ 283 h 319"/>
                  <a:gd name="T46" fmla="*/ 20 w 239"/>
                  <a:gd name="T47" fmla="*/ 301 h 319"/>
                  <a:gd name="T48" fmla="*/ 16 w 239"/>
                  <a:gd name="T49" fmla="*/ 304 h 319"/>
                  <a:gd name="T50" fmla="*/ 10 w 239"/>
                  <a:gd name="T51" fmla="*/ 306 h 319"/>
                  <a:gd name="T52" fmla="*/ 2 w 239"/>
                  <a:gd name="T53" fmla="*/ 315 h 3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9"/>
                  <a:gd name="T82" fmla="*/ 0 h 319"/>
                  <a:gd name="T83" fmla="*/ 239 w 239"/>
                  <a:gd name="T84" fmla="*/ 319 h 3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9" h="319">
                    <a:moveTo>
                      <a:pt x="239" y="124"/>
                    </a:moveTo>
                    <a:cubicBezTo>
                      <a:pt x="234" y="121"/>
                      <a:pt x="216" y="110"/>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190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91" name="Freeform 55"/>
              <p:cNvSpPr>
                <a:spLocks/>
              </p:cNvSpPr>
              <p:nvPr/>
            </p:nvSpPr>
            <p:spPr bwMode="auto">
              <a:xfrm flipH="1">
                <a:off x="579" y="255"/>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190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92" name="Freeform 56"/>
              <p:cNvSpPr>
                <a:spLocks/>
              </p:cNvSpPr>
              <p:nvPr/>
            </p:nvSpPr>
            <p:spPr bwMode="auto">
              <a:xfrm flipH="1">
                <a:off x="476" y="538"/>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190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93" name="Freeform 57"/>
              <p:cNvSpPr>
                <a:spLocks/>
              </p:cNvSpPr>
              <p:nvPr/>
            </p:nvSpPr>
            <p:spPr bwMode="auto">
              <a:xfrm>
                <a:off x="519" y="600"/>
                <a:ext cx="239" cy="319"/>
              </a:xfrm>
              <a:custGeom>
                <a:avLst/>
                <a:gdLst>
                  <a:gd name="T0" fmla="*/ 0 w 239"/>
                  <a:gd name="T1" fmla="*/ 124 h 319"/>
                  <a:gd name="T2" fmla="*/ 30 w 239"/>
                  <a:gd name="T3" fmla="*/ 105 h 319"/>
                  <a:gd name="T4" fmla="*/ 45 w 239"/>
                  <a:gd name="T5" fmla="*/ 91 h 319"/>
                  <a:gd name="T6" fmla="*/ 78 w 239"/>
                  <a:gd name="T7" fmla="*/ 67 h 319"/>
                  <a:gd name="T8" fmla="*/ 114 w 239"/>
                  <a:gd name="T9" fmla="*/ 45 h 319"/>
                  <a:gd name="T10" fmla="*/ 145 w 239"/>
                  <a:gd name="T11" fmla="*/ 25 h 319"/>
                  <a:gd name="T12" fmla="*/ 171 w 239"/>
                  <a:gd name="T13" fmla="*/ 9 h 319"/>
                  <a:gd name="T14" fmla="*/ 186 w 239"/>
                  <a:gd name="T15" fmla="*/ 3 h 319"/>
                  <a:gd name="T16" fmla="*/ 201 w 239"/>
                  <a:gd name="T17" fmla="*/ 1 h 319"/>
                  <a:gd name="T18" fmla="*/ 210 w 239"/>
                  <a:gd name="T19" fmla="*/ 12 h 319"/>
                  <a:gd name="T20" fmla="*/ 205 w 239"/>
                  <a:gd name="T21" fmla="*/ 34 h 319"/>
                  <a:gd name="T22" fmla="*/ 211 w 239"/>
                  <a:gd name="T23" fmla="*/ 60 h 319"/>
                  <a:gd name="T24" fmla="*/ 216 w 239"/>
                  <a:gd name="T25" fmla="*/ 151 h 319"/>
                  <a:gd name="T26" fmla="*/ 220 w 239"/>
                  <a:gd name="T27" fmla="*/ 198 h 319"/>
                  <a:gd name="T28" fmla="*/ 201 w 239"/>
                  <a:gd name="T29" fmla="*/ 217 h 319"/>
                  <a:gd name="T30" fmla="*/ 192 w 239"/>
                  <a:gd name="T31" fmla="*/ 229 h 319"/>
                  <a:gd name="T32" fmla="*/ 181 w 239"/>
                  <a:gd name="T33" fmla="*/ 240 h 319"/>
                  <a:gd name="T34" fmla="*/ 168 w 239"/>
                  <a:gd name="T35" fmla="*/ 256 h 319"/>
                  <a:gd name="T36" fmla="*/ 151 w 239"/>
                  <a:gd name="T37" fmla="*/ 274 h 319"/>
                  <a:gd name="T38" fmla="*/ 162 w 239"/>
                  <a:gd name="T39" fmla="*/ 319 h 319"/>
                  <a:gd name="T40" fmla="*/ 180 w 239"/>
                  <a:gd name="T41" fmla="*/ 309 h 319"/>
                  <a:gd name="T42" fmla="*/ 204 w 239"/>
                  <a:gd name="T43" fmla="*/ 297 h 319"/>
                  <a:gd name="T44" fmla="*/ 228 w 239"/>
                  <a:gd name="T45" fmla="*/ 283 h 319"/>
                  <a:gd name="T46" fmla="*/ 219 w 239"/>
                  <a:gd name="T47" fmla="*/ 301 h 319"/>
                  <a:gd name="T48" fmla="*/ 223 w 239"/>
                  <a:gd name="T49" fmla="*/ 304 h 319"/>
                  <a:gd name="T50" fmla="*/ 229 w 239"/>
                  <a:gd name="T51" fmla="*/ 306 h 319"/>
                  <a:gd name="T52" fmla="*/ 237 w 239"/>
                  <a:gd name="T53" fmla="*/ 315 h 3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9"/>
                  <a:gd name="T82" fmla="*/ 0 h 319"/>
                  <a:gd name="T83" fmla="*/ 239 w 239"/>
                  <a:gd name="T84" fmla="*/ 319 h 3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9" h="319">
                    <a:moveTo>
                      <a:pt x="0" y="124"/>
                    </a:moveTo>
                    <a:cubicBezTo>
                      <a:pt x="5" y="121"/>
                      <a:pt x="23" y="110"/>
                      <a:pt x="30" y="105"/>
                    </a:cubicBezTo>
                    <a:cubicBezTo>
                      <a:pt x="36" y="100"/>
                      <a:pt x="39" y="95"/>
                      <a:pt x="45" y="91"/>
                    </a:cubicBezTo>
                    <a:cubicBezTo>
                      <a:pt x="50" y="85"/>
                      <a:pt x="71" y="70"/>
                      <a:pt x="78" y="67"/>
                    </a:cubicBezTo>
                    <a:cubicBezTo>
                      <a:pt x="87" y="58"/>
                      <a:pt x="102" y="47"/>
                      <a:pt x="114" y="45"/>
                    </a:cubicBezTo>
                    <a:cubicBezTo>
                      <a:pt x="123" y="38"/>
                      <a:pt x="135" y="30"/>
                      <a:pt x="145" y="25"/>
                    </a:cubicBezTo>
                    <a:cubicBezTo>
                      <a:pt x="151" y="18"/>
                      <a:pt x="162" y="11"/>
                      <a:pt x="171" y="9"/>
                    </a:cubicBezTo>
                    <a:cubicBezTo>
                      <a:pt x="176" y="5"/>
                      <a:pt x="180" y="4"/>
                      <a:pt x="186" y="3"/>
                    </a:cubicBezTo>
                    <a:cubicBezTo>
                      <a:pt x="192" y="0"/>
                      <a:pt x="195" y="0"/>
                      <a:pt x="201" y="1"/>
                    </a:cubicBezTo>
                    <a:cubicBezTo>
                      <a:pt x="206" y="4"/>
                      <a:pt x="207" y="7"/>
                      <a:pt x="210" y="12"/>
                    </a:cubicBezTo>
                    <a:cubicBezTo>
                      <a:pt x="207" y="31"/>
                      <a:pt x="210" y="25"/>
                      <a:pt x="205" y="34"/>
                    </a:cubicBezTo>
                    <a:cubicBezTo>
                      <a:pt x="207" y="49"/>
                      <a:pt x="209" y="49"/>
                      <a:pt x="211" y="60"/>
                    </a:cubicBezTo>
                    <a:cubicBezTo>
                      <a:pt x="212" y="90"/>
                      <a:pt x="210" y="121"/>
                      <a:pt x="216" y="151"/>
                    </a:cubicBezTo>
                    <a:cubicBezTo>
                      <a:pt x="217" y="181"/>
                      <a:pt x="217" y="179"/>
                      <a:pt x="220" y="198"/>
                    </a:cubicBezTo>
                    <a:cubicBezTo>
                      <a:pt x="219" y="204"/>
                      <a:pt x="208" y="212"/>
                      <a:pt x="201" y="217"/>
                    </a:cubicBezTo>
                    <a:cubicBezTo>
                      <a:pt x="199" y="223"/>
                      <a:pt x="197" y="225"/>
                      <a:pt x="192" y="229"/>
                    </a:cubicBezTo>
                    <a:cubicBezTo>
                      <a:pt x="189" y="235"/>
                      <a:pt x="187" y="237"/>
                      <a:pt x="181" y="240"/>
                    </a:cubicBezTo>
                    <a:cubicBezTo>
                      <a:pt x="177" y="246"/>
                      <a:pt x="174" y="252"/>
                      <a:pt x="168" y="256"/>
                    </a:cubicBezTo>
                    <a:cubicBezTo>
                      <a:pt x="165" y="263"/>
                      <a:pt x="158" y="273"/>
                      <a:pt x="151" y="274"/>
                    </a:cubicBezTo>
                    <a:cubicBezTo>
                      <a:pt x="148" y="287"/>
                      <a:pt x="144" y="315"/>
                      <a:pt x="162" y="319"/>
                    </a:cubicBezTo>
                    <a:cubicBezTo>
                      <a:pt x="167" y="315"/>
                      <a:pt x="174" y="310"/>
                      <a:pt x="180" y="309"/>
                    </a:cubicBezTo>
                    <a:cubicBezTo>
                      <a:pt x="188" y="303"/>
                      <a:pt x="194" y="299"/>
                      <a:pt x="204" y="297"/>
                    </a:cubicBezTo>
                    <a:cubicBezTo>
                      <a:pt x="208" y="290"/>
                      <a:pt x="220" y="287"/>
                      <a:pt x="228" y="283"/>
                    </a:cubicBezTo>
                    <a:cubicBezTo>
                      <a:pt x="239" y="289"/>
                      <a:pt x="223" y="296"/>
                      <a:pt x="219" y="301"/>
                    </a:cubicBezTo>
                    <a:cubicBezTo>
                      <a:pt x="220" y="302"/>
                      <a:pt x="222" y="303"/>
                      <a:pt x="223" y="304"/>
                    </a:cubicBezTo>
                    <a:cubicBezTo>
                      <a:pt x="225" y="305"/>
                      <a:pt x="227" y="305"/>
                      <a:pt x="229" y="306"/>
                    </a:cubicBezTo>
                    <a:cubicBezTo>
                      <a:pt x="233" y="309"/>
                      <a:pt x="232" y="315"/>
                      <a:pt x="237" y="315"/>
                    </a:cubicBezTo>
                  </a:path>
                </a:pathLst>
              </a:custGeom>
              <a:noFill/>
              <a:ln w="190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94" name="Oval 58"/>
              <p:cNvSpPr>
                <a:spLocks noChangeArrowheads="1"/>
              </p:cNvSpPr>
              <p:nvPr/>
            </p:nvSpPr>
            <p:spPr bwMode="auto">
              <a:xfrm>
                <a:off x="635" y="419"/>
                <a:ext cx="223" cy="311"/>
              </a:xfrm>
              <a:prstGeom prst="ellipse">
                <a:avLst/>
              </a:prstGeom>
              <a:solidFill>
                <a:schemeClr val="tx1"/>
              </a:solidFill>
              <a:ln w="19050">
                <a:solidFill>
                  <a:schemeClr val="bg1"/>
                </a:solidFill>
                <a:round/>
                <a:headEnd/>
                <a:tailEnd/>
              </a:ln>
            </p:spPr>
            <p:txBody>
              <a:bodyPr wrap="square" lIns="67500" tIns="35100" rIns="67500" bIns="351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9495" name="Freeform 59"/>
              <p:cNvSpPr>
                <a:spLocks/>
              </p:cNvSpPr>
              <p:nvPr/>
            </p:nvSpPr>
            <p:spPr bwMode="auto">
              <a:xfrm>
                <a:off x="657" y="466"/>
                <a:ext cx="147" cy="217"/>
              </a:xfrm>
              <a:custGeom>
                <a:avLst/>
                <a:gdLst>
                  <a:gd name="T0" fmla="*/ 148 w 206"/>
                  <a:gd name="T1" fmla="*/ 0 h 282"/>
                  <a:gd name="T2" fmla="*/ 0 w 206"/>
                  <a:gd name="T3" fmla="*/ 246 h 282"/>
                  <a:gd name="T4" fmla="*/ 57 w 206"/>
                  <a:gd name="T5" fmla="*/ 282 h 282"/>
                  <a:gd name="T6" fmla="*/ 206 w 206"/>
                  <a:gd name="T7" fmla="*/ 32 h 282"/>
                  <a:gd name="T8" fmla="*/ 148 w 206"/>
                  <a:gd name="T9" fmla="*/ 0 h 282"/>
                  <a:gd name="T10" fmla="*/ 0 60000 65536"/>
                  <a:gd name="T11" fmla="*/ 0 60000 65536"/>
                  <a:gd name="T12" fmla="*/ 0 60000 65536"/>
                  <a:gd name="T13" fmla="*/ 0 60000 65536"/>
                  <a:gd name="T14" fmla="*/ 0 60000 65536"/>
                  <a:gd name="T15" fmla="*/ 0 w 206"/>
                  <a:gd name="T16" fmla="*/ 0 h 282"/>
                  <a:gd name="T17" fmla="*/ 206 w 206"/>
                  <a:gd name="T18" fmla="*/ 282 h 282"/>
                </a:gdLst>
                <a:ahLst/>
                <a:cxnLst>
                  <a:cxn ang="T10">
                    <a:pos x="T0" y="T1"/>
                  </a:cxn>
                  <a:cxn ang="T11">
                    <a:pos x="T2" y="T3"/>
                  </a:cxn>
                  <a:cxn ang="T12">
                    <a:pos x="T4" y="T5"/>
                  </a:cxn>
                  <a:cxn ang="T13">
                    <a:pos x="T6" y="T7"/>
                  </a:cxn>
                  <a:cxn ang="T14">
                    <a:pos x="T8" y="T9"/>
                  </a:cxn>
                </a:cxnLst>
                <a:rect l="T15" t="T16" r="T17" b="T18"/>
                <a:pathLst>
                  <a:path w="206" h="282">
                    <a:moveTo>
                      <a:pt x="148" y="0"/>
                    </a:moveTo>
                    <a:lnTo>
                      <a:pt x="0" y="246"/>
                    </a:lnTo>
                    <a:lnTo>
                      <a:pt x="57" y="282"/>
                    </a:lnTo>
                    <a:lnTo>
                      <a:pt x="206" y="32"/>
                    </a:lnTo>
                    <a:lnTo>
                      <a:pt x="148" y="0"/>
                    </a:lnTo>
                    <a:close/>
                  </a:path>
                </a:pathLst>
              </a:custGeom>
              <a:solidFill>
                <a:schemeClr val="bg1"/>
              </a:solidFill>
              <a:ln w="19050" cap="flat" cmpd="sng">
                <a:solidFill>
                  <a:schemeClr val="bg1"/>
                </a:solidFill>
                <a:prstDash val="solid"/>
                <a:round/>
                <a:headEnd/>
                <a:tailEnd/>
              </a:ln>
            </p:spPr>
            <p:txBody>
              <a:bodyPr wrap="square" lIns="67500" tIns="35100" rIns="67500" bIns="35100">
                <a:spAutoFit/>
              </a:bodyPr>
              <a:lstStyle/>
              <a:p>
                <a:endParaRPr lang="fr-FR"/>
              </a:p>
            </p:txBody>
          </p:sp>
        </p:grpSp>
        <p:pic>
          <p:nvPicPr>
            <p:cNvPr id="19478" name="Picture 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185454">
              <a:off x="4800600" y="1859756"/>
              <a:ext cx="157163" cy="24288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19479" name="Picture 61" descr="ra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71970">
              <a:off x="4618435" y="1421606"/>
              <a:ext cx="233363" cy="16668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19480" name="Picture 62" descr="ra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971477">
              <a:off x="4523185" y="1576388"/>
              <a:ext cx="259556" cy="18335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19481"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84133">
              <a:off x="4598194" y="1971675"/>
              <a:ext cx="157163" cy="24288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19482" name="Picture 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84133">
              <a:off x="4474369" y="1826419"/>
              <a:ext cx="157163" cy="24288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19484" name="Picture 8" descr="d:\Documents and Settings\stephane.spet\Bureau\Briefing RETEX Afgh-Libye\Photos libye\2011032108343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586"/>
            <a:stretch/>
          </p:blipFill>
          <p:spPr bwMode="auto">
            <a:xfrm>
              <a:off x="6091595" y="2235994"/>
              <a:ext cx="1840374" cy="1760831"/>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sp>
          <p:nvSpPr>
            <p:cNvPr id="61" name="Ellipse 60"/>
            <p:cNvSpPr/>
            <p:nvPr/>
          </p:nvSpPr>
          <p:spPr>
            <a:xfrm>
              <a:off x="5058054" y="1869672"/>
              <a:ext cx="270030" cy="270030"/>
            </a:xfrm>
            <a:prstGeom prst="ellipse">
              <a:avLst/>
            </a:prstGeom>
            <a:no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fr-FR"/>
            </a:p>
          </p:txBody>
        </p:sp>
        <p:pic>
          <p:nvPicPr>
            <p:cNvPr id="2" name="Image 1"/>
            <p:cNvPicPr>
              <a:picLocks noChangeAspect="1"/>
            </p:cNvPicPr>
            <p:nvPr/>
          </p:nvPicPr>
          <p:blipFill rotWithShape="1">
            <a:blip r:embed="rId7" cstate="print">
              <a:extLst>
                <a:ext uri="{28A0092B-C50C-407E-A947-70E740481C1C}">
                  <a14:useLocalDpi xmlns:a14="http://schemas.microsoft.com/office/drawing/2010/main" val="0"/>
                </a:ext>
              </a:extLst>
            </a:blip>
            <a:srcRect l="8886" t="31908" r="45029" b="24034"/>
            <a:stretch/>
          </p:blipFill>
          <p:spPr>
            <a:xfrm>
              <a:off x="-249733" y="2234759"/>
              <a:ext cx="2747771" cy="174472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sp>
          <p:nvSpPr>
            <p:cNvPr id="5" name="Flèche droite 4"/>
            <p:cNvSpPr/>
            <p:nvPr/>
          </p:nvSpPr>
          <p:spPr>
            <a:xfrm>
              <a:off x="2763584" y="3199631"/>
              <a:ext cx="3105504" cy="5103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sp>
          <p:nvSpPr>
            <p:cNvPr id="6" name="ZoneTexte 5"/>
            <p:cNvSpPr txBox="1"/>
            <p:nvPr/>
          </p:nvSpPr>
          <p:spPr>
            <a:xfrm>
              <a:off x="3386784" y="3572487"/>
              <a:ext cx="1581353" cy="408014"/>
            </a:xfrm>
            <a:prstGeom prst="rect">
              <a:avLst/>
            </a:prstGeom>
            <a:noFill/>
          </p:spPr>
          <p:txBody>
            <a:bodyPr wrap="square" rtlCol="0">
              <a:spAutoFit/>
            </a:bodyPr>
            <a:lstStyle/>
            <a:p>
              <a:r>
                <a:rPr lang="fr-FR" sz="2000" b="1" dirty="0" smtClean="0">
                  <a:solidFill>
                    <a:schemeClr val="bg1"/>
                  </a:solidFill>
                  <a:latin typeface="+mj-lt"/>
                </a:rPr>
                <a:t>3 heures</a:t>
              </a:r>
              <a:endParaRPr lang="fr-FR" sz="2000" b="1" dirty="0">
                <a:solidFill>
                  <a:schemeClr val="bg1"/>
                </a:solidFill>
                <a:latin typeface="+mj-lt"/>
              </a:endParaRPr>
            </a:p>
          </p:txBody>
        </p:sp>
        <p:grpSp>
          <p:nvGrpSpPr>
            <p:cNvPr id="68" name="Group 24"/>
            <p:cNvGrpSpPr>
              <a:grpSpLocks/>
            </p:cNvGrpSpPr>
            <p:nvPr/>
          </p:nvGrpSpPr>
          <p:grpSpPr bwMode="auto">
            <a:xfrm rot="6711858">
              <a:off x="3617118" y="703661"/>
              <a:ext cx="373856" cy="404813"/>
              <a:chOff x="657" y="436"/>
              <a:chExt cx="554" cy="677"/>
            </a:xfrm>
          </p:grpSpPr>
          <p:grpSp>
            <p:nvGrpSpPr>
              <p:cNvPr id="69" name="Group 25"/>
              <p:cNvGrpSpPr>
                <a:grpSpLocks/>
              </p:cNvGrpSpPr>
              <p:nvPr/>
            </p:nvGrpSpPr>
            <p:grpSpPr bwMode="auto">
              <a:xfrm>
                <a:off x="930" y="436"/>
                <a:ext cx="281" cy="677"/>
                <a:chOff x="673" y="410"/>
                <a:chExt cx="281" cy="677"/>
              </a:xfrm>
            </p:grpSpPr>
            <p:sp>
              <p:nvSpPr>
                <p:cNvPr id="74" name="Freeform 26"/>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5" name="Freeform 27"/>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6" name="Freeform 28"/>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70" name="Group 29"/>
              <p:cNvGrpSpPr>
                <a:grpSpLocks/>
              </p:cNvGrpSpPr>
              <p:nvPr/>
            </p:nvGrpSpPr>
            <p:grpSpPr bwMode="auto">
              <a:xfrm flipH="1">
                <a:off x="657" y="436"/>
                <a:ext cx="281" cy="677"/>
                <a:chOff x="673" y="410"/>
                <a:chExt cx="281" cy="677"/>
              </a:xfrm>
            </p:grpSpPr>
            <p:sp>
              <p:nvSpPr>
                <p:cNvPr id="71" name="Freeform 30"/>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2" name="Freeform 31"/>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3" name="Freeform 32"/>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grpSp>
          <p:nvGrpSpPr>
            <p:cNvPr id="77" name="Group 33"/>
            <p:cNvGrpSpPr>
              <a:grpSpLocks/>
            </p:cNvGrpSpPr>
            <p:nvPr/>
          </p:nvGrpSpPr>
          <p:grpSpPr bwMode="auto">
            <a:xfrm rot="6711858">
              <a:off x="4221956" y="822723"/>
              <a:ext cx="373856" cy="404813"/>
              <a:chOff x="657" y="436"/>
              <a:chExt cx="554" cy="677"/>
            </a:xfrm>
          </p:grpSpPr>
          <p:grpSp>
            <p:nvGrpSpPr>
              <p:cNvPr id="78" name="Group 34"/>
              <p:cNvGrpSpPr>
                <a:grpSpLocks/>
              </p:cNvGrpSpPr>
              <p:nvPr/>
            </p:nvGrpSpPr>
            <p:grpSpPr bwMode="auto">
              <a:xfrm>
                <a:off x="930" y="436"/>
                <a:ext cx="281" cy="677"/>
                <a:chOff x="673" y="410"/>
                <a:chExt cx="281" cy="677"/>
              </a:xfrm>
            </p:grpSpPr>
            <p:sp>
              <p:nvSpPr>
                <p:cNvPr id="83" name="Freeform 35"/>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4" name="Freeform 36"/>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5" name="Freeform 37"/>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79" name="Group 38"/>
              <p:cNvGrpSpPr>
                <a:grpSpLocks/>
              </p:cNvGrpSpPr>
              <p:nvPr/>
            </p:nvGrpSpPr>
            <p:grpSpPr bwMode="auto">
              <a:xfrm flipH="1">
                <a:off x="657" y="436"/>
                <a:ext cx="281" cy="677"/>
                <a:chOff x="673" y="410"/>
                <a:chExt cx="281" cy="677"/>
              </a:xfrm>
            </p:grpSpPr>
            <p:sp>
              <p:nvSpPr>
                <p:cNvPr id="80" name="Freeform 39"/>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1" name="Freeform 40"/>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2" name="Freeform 41"/>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635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grpSp>
          <p:nvGrpSpPr>
            <p:cNvPr id="86" name="Group 42"/>
            <p:cNvGrpSpPr>
              <a:grpSpLocks/>
            </p:cNvGrpSpPr>
            <p:nvPr/>
          </p:nvGrpSpPr>
          <p:grpSpPr bwMode="auto">
            <a:xfrm rot="6711858">
              <a:off x="4826793" y="898923"/>
              <a:ext cx="373856" cy="404813"/>
              <a:chOff x="657" y="436"/>
              <a:chExt cx="554" cy="677"/>
            </a:xfrm>
          </p:grpSpPr>
          <p:grpSp>
            <p:nvGrpSpPr>
              <p:cNvPr id="87" name="Group 43"/>
              <p:cNvGrpSpPr>
                <a:grpSpLocks/>
              </p:cNvGrpSpPr>
              <p:nvPr/>
            </p:nvGrpSpPr>
            <p:grpSpPr bwMode="auto">
              <a:xfrm>
                <a:off x="930" y="436"/>
                <a:ext cx="281" cy="677"/>
                <a:chOff x="673" y="410"/>
                <a:chExt cx="281" cy="677"/>
              </a:xfrm>
            </p:grpSpPr>
            <p:sp>
              <p:nvSpPr>
                <p:cNvPr id="92" name="Freeform 44"/>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31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3" name="Freeform 45"/>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31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4" name="Freeform 46"/>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31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88" name="Group 47"/>
              <p:cNvGrpSpPr>
                <a:grpSpLocks/>
              </p:cNvGrpSpPr>
              <p:nvPr/>
            </p:nvGrpSpPr>
            <p:grpSpPr bwMode="auto">
              <a:xfrm flipH="1">
                <a:off x="657" y="436"/>
                <a:ext cx="281" cy="677"/>
                <a:chOff x="673" y="410"/>
                <a:chExt cx="281" cy="677"/>
              </a:xfrm>
            </p:grpSpPr>
            <p:sp>
              <p:nvSpPr>
                <p:cNvPr id="89" name="Freeform 48"/>
                <p:cNvSpPr>
                  <a:spLocks/>
                </p:cNvSpPr>
                <p:nvPr/>
              </p:nvSpPr>
              <p:spPr bwMode="auto">
                <a:xfrm>
                  <a:off x="677" y="410"/>
                  <a:ext cx="174" cy="343"/>
                </a:xfrm>
                <a:custGeom>
                  <a:avLst/>
                  <a:gdLst>
                    <a:gd name="T0" fmla="*/ 0 w 174"/>
                    <a:gd name="T1" fmla="*/ 0 h 343"/>
                    <a:gd name="T2" fmla="*/ 12 w 174"/>
                    <a:gd name="T3" fmla="*/ 19 h 343"/>
                    <a:gd name="T4" fmla="*/ 21 w 174"/>
                    <a:gd name="T5" fmla="*/ 54 h 343"/>
                    <a:gd name="T6" fmla="*/ 25 w 174"/>
                    <a:gd name="T7" fmla="*/ 99 h 343"/>
                    <a:gd name="T8" fmla="*/ 36 w 174"/>
                    <a:gd name="T9" fmla="*/ 202 h 343"/>
                    <a:gd name="T10" fmla="*/ 60 w 174"/>
                    <a:gd name="T11" fmla="*/ 235 h 343"/>
                    <a:gd name="T12" fmla="*/ 96 w 174"/>
                    <a:gd name="T13" fmla="*/ 264 h 343"/>
                    <a:gd name="T14" fmla="*/ 108 w 174"/>
                    <a:gd name="T15" fmla="*/ 216 h 343"/>
                    <a:gd name="T16" fmla="*/ 120 w 174"/>
                    <a:gd name="T17" fmla="*/ 220 h 343"/>
                    <a:gd name="T18" fmla="*/ 118 w 174"/>
                    <a:gd name="T19" fmla="*/ 237 h 343"/>
                    <a:gd name="T20" fmla="*/ 135 w 174"/>
                    <a:gd name="T21" fmla="*/ 298 h 343"/>
                    <a:gd name="T22" fmla="*/ 144 w 174"/>
                    <a:gd name="T23" fmla="*/ 309 h 343"/>
                    <a:gd name="T24" fmla="*/ 153 w 174"/>
                    <a:gd name="T25" fmla="*/ 316 h 343"/>
                    <a:gd name="T26" fmla="*/ 166 w 174"/>
                    <a:gd name="T27" fmla="*/ 333 h 343"/>
                    <a:gd name="T28" fmla="*/ 174 w 174"/>
                    <a:gd name="T29" fmla="*/ 343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343"/>
                    <a:gd name="T47" fmla="*/ 174 w 174"/>
                    <a:gd name="T48" fmla="*/ 343 h 3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343">
                      <a:moveTo>
                        <a:pt x="0" y="0"/>
                      </a:moveTo>
                      <a:cubicBezTo>
                        <a:pt x="11" y="2"/>
                        <a:pt x="9" y="9"/>
                        <a:pt x="12" y="19"/>
                      </a:cubicBezTo>
                      <a:cubicBezTo>
                        <a:pt x="13" y="33"/>
                        <a:pt x="16" y="42"/>
                        <a:pt x="21" y="54"/>
                      </a:cubicBezTo>
                      <a:cubicBezTo>
                        <a:pt x="23" y="70"/>
                        <a:pt x="24" y="83"/>
                        <a:pt x="25" y="99"/>
                      </a:cubicBezTo>
                      <a:cubicBezTo>
                        <a:pt x="24" y="120"/>
                        <a:pt x="7" y="197"/>
                        <a:pt x="36" y="202"/>
                      </a:cubicBezTo>
                      <a:cubicBezTo>
                        <a:pt x="38" y="211"/>
                        <a:pt x="51" y="233"/>
                        <a:pt x="60" y="235"/>
                      </a:cubicBezTo>
                      <a:cubicBezTo>
                        <a:pt x="68" y="248"/>
                        <a:pt x="89" y="247"/>
                        <a:pt x="96" y="264"/>
                      </a:cubicBezTo>
                      <a:cubicBezTo>
                        <a:pt x="99" y="248"/>
                        <a:pt x="90" y="220"/>
                        <a:pt x="108" y="216"/>
                      </a:cubicBezTo>
                      <a:cubicBezTo>
                        <a:pt x="114" y="213"/>
                        <a:pt x="116" y="215"/>
                        <a:pt x="120" y="220"/>
                      </a:cubicBezTo>
                      <a:cubicBezTo>
                        <a:pt x="121" y="227"/>
                        <a:pt x="120" y="231"/>
                        <a:pt x="118" y="237"/>
                      </a:cubicBezTo>
                      <a:cubicBezTo>
                        <a:pt x="121" y="257"/>
                        <a:pt x="111" y="293"/>
                        <a:pt x="135" y="298"/>
                      </a:cubicBezTo>
                      <a:cubicBezTo>
                        <a:pt x="136" y="304"/>
                        <a:pt x="140" y="305"/>
                        <a:pt x="144" y="309"/>
                      </a:cubicBezTo>
                      <a:cubicBezTo>
                        <a:pt x="147" y="312"/>
                        <a:pt x="153" y="316"/>
                        <a:pt x="153" y="316"/>
                      </a:cubicBezTo>
                      <a:cubicBezTo>
                        <a:pt x="157" y="322"/>
                        <a:pt x="161" y="328"/>
                        <a:pt x="166" y="333"/>
                      </a:cubicBezTo>
                      <a:cubicBezTo>
                        <a:pt x="169" y="336"/>
                        <a:pt x="174" y="343"/>
                        <a:pt x="174" y="343"/>
                      </a:cubicBezTo>
                    </a:path>
                  </a:pathLst>
                </a:custGeom>
                <a:noFill/>
                <a:ln w="31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0" name="Freeform 49"/>
                <p:cNvSpPr>
                  <a:spLocks/>
                </p:cNvSpPr>
                <p:nvPr/>
              </p:nvSpPr>
              <p:spPr bwMode="auto">
                <a:xfrm>
                  <a:off x="852" y="693"/>
                  <a:ext cx="102" cy="197"/>
                </a:xfrm>
                <a:custGeom>
                  <a:avLst/>
                  <a:gdLst>
                    <a:gd name="T0" fmla="*/ 0 w 102"/>
                    <a:gd name="T1" fmla="*/ 59 h 197"/>
                    <a:gd name="T2" fmla="*/ 2 w 102"/>
                    <a:gd name="T3" fmla="*/ 2 h 197"/>
                    <a:gd name="T4" fmla="*/ 18 w 102"/>
                    <a:gd name="T5" fmla="*/ 0 h 197"/>
                    <a:gd name="T6" fmla="*/ 26 w 102"/>
                    <a:gd name="T7" fmla="*/ 24 h 197"/>
                    <a:gd name="T8" fmla="*/ 21 w 102"/>
                    <a:gd name="T9" fmla="*/ 63 h 197"/>
                    <a:gd name="T10" fmla="*/ 39 w 102"/>
                    <a:gd name="T11" fmla="*/ 95 h 197"/>
                    <a:gd name="T12" fmla="*/ 59 w 102"/>
                    <a:gd name="T13" fmla="*/ 114 h 197"/>
                    <a:gd name="T14" fmla="*/ 83 w 102"/>
                    <a:gd name="T15" fmla="*/ 134 h 197"/>
                    <a:gd name="T16" fmla="*/ 92 w 102"/>
                    <a:gd name="T17" fmla="*/ 146 h 197"/>
                    <a:gd name="T18" fmla="*/ 98 w 102"/>
                    <a:gd name="T19" fmla="*/ 165 h 197"/>
                    <a:gd name="T20" fmla="*/ 89 w 102"/>
                    <a:gd name="T21" fmla="*/ 197 h 197"/>
                    <a:gd name="T22" fmla="*/ 60 w 102"/>
                    <a:gd name="T23" fmla="*/ 18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97"/>
                    <a:gd name="T38" fmla="*/ 102 w 102"/>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97">
                      <a:moveTo>
                        <a:pt x="0" y="59"/>
                      </a:moveTo>
                      <a:cubicBezTo>
                        <a:pt x="6" y="44"/>
                        <a:pt x="0" y="19"/>
                        <a:pt x="2" y="2"/>
                      </a:cubicBezTo>
                      <a:cubicBezTo>
                        <a:pt x="8" y="3"/>
                        <a:pt x="12" y="3"/>
                        <a:pt x="18" y="0"/>
                      </a:cubicBezTo>
                      <a:cubicBezTo>
                        <a:pt x="27" y="4"/>
                        <a:pt x="25" y="15"/>
                        <a:pt x="26" y="24"/>
                      </a:cubicBezTo>
                      <a:cubicBezTo>
                        <a:pt x="25" y="37"/>
                        <a:pt x="25" y="50"/>
                        <a:pt x="21" y="63"/>
                      </a:cubicBezTo>
                      <a:cubicBezTo>
                        <a:pt x="23" y="74"/>
                        <a:pt x="28" y="89"/>
                        <a:pt x="39" y="95"/>
                      </a:cubicBezTo>
                      <a:cubicBezTo>
                        <a:pt x="44" y="102"/>
                        <a:pt x="52" y="110"/>
                        <a:pt x="59" y="114"/>
                      </a:cubicBezTo>
                      <a:cubicBezTo>
                        <a:pt x="65" y="124"/>
                        <a:pt x="74" y="128"/>
                        <a:pt x="83" y="134"/>
                      </a:cubicBezTo>
                      <a:cubicBezTo>
                        <a:pt x="87" y="140"/>
                        <a:pt x="86" y="142"/>
                        <a:pt x="92" y="146"/>
                      </a:cubicBezTo>
                      <a:cubicBezTo>
                        <a:pt x="93" y="152"/>
                        <a:pt x="95" y="159"/>
                        <a:pt x="98" y="165"/>
                      </a:cubicBezTo>
                      <a:cubicBezTo>
                        <a:pt x="97" y="181"/>
                        <a:pt x="102" y="191"/>
                        <a:pt x="89" y="197"/>
                      </a:cubicBezTo>
                      <a:cubicBezTo>
                        <a:pt x="83" y="195"/>
                        <a:pt x="60" y="188"/>
                        <a:pt x="60" y="180"/>
                      </a:cubicBezTo>
                    </a:path>
                  </a:pathLst>
                </a:custGeom>
                <a:noFill/>
                <a:ln w="31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1" name="Freeform 50"/>
                <p:cNvSpPr>
                  <a:spLocks/>
                </p:cNvSpPr>
                <p:nvPr/>
              </p:nvSpPr>
              <p:spPr bwMode="auto">
                <a:xfrm>
                  <a:off x="673" y="755"/>
                  <a:ext cx="247" cy="332"/>
                </a:xfrm>
                <a:custGeom>
                  <a:avLst/>
                  <a:gdLst>
                    <a:gd name="T0" fmla="*/ 239 w 247"/>
                    <a:gd name="T1" fmla="*/ 124 h 332"/>
                    <a:gd name="T2" fmla="*/ 238 w 247"/>
                    <a:gd name="T3" fmla="*/ 166 h 332"/>
                    <a:gd name="T4" fmla="*/ 242 w 247"/>
                    <a:gd name="T5" fmla="*/ 255 h 332"/>
                    <a:gd name="T6" fmla="*/ 238 w 247"/>
                    <a:gd name="T7" fmla="*/ 327 h 332"/>
                    <a:gd name="T8" fmla="*/ 221 w 247"/>
                    <a:gd name="T9" fmla="*/ 330 h 332"/>
                    <a:gd name="T10" fmla="*/ 220 w 247"/>
                    <a:gd name="T11" fmla="*/ 315 h 332"/>
                    <a:gd name="T12" fmla="*/ 218 w 247"/>
                    <a:gd name="T13" fmla="*/ 274 h 332"/>
                    <a:gd name="T14" fmla="*/ 223 w 247"/>
                    <a:gd name="T15" fmla="*/ 219 h 332"/>
                    <a:gd name="T16" fmla="*/ 209 w 247"/>
                    <a:gd name="T17" fmla="*/ 105 h 332"/>
                    <a:gd name="T18" fmla="*/ 194 w 247"/>
                    <a:gd name="T19" fmla="*/ 91 h 332"/>
                    <a:gd name="T20" fmla="*/ 161 w 247"/>
                    <a:gd name="T21" fmla="*/ 67 h 332"/>
                    <a:gd name="T22" fmla="*/ 125 w 247"/>
                    <a:gd name="T23" fmla="*/ 45 h 332"/>
                    <a:gd name="T24" fmla="*/ 94 w 247"/>
                    <a:gd name="T25" fmla="*/ 25 h 332"/>
                    <a:gd name="T26" fmla="*/ 68 w 247"/>
                    <a:gd name="T27" fmla="*/ 9 h 332"/>
                    <a:gd name="T28" fmla="*/ 53 w 247"/>
                    <a:gd name="T29" fmla="*/ 3 h 332"/>
                    <a:gd name="T30" fmla="*/ 38 w 247"/>
                    <a:gd name="T31" fmla="*/ 1 h 332"/>
                    <a:gd name="T32" fmla="*/ 29 w 247"/>
                    <a:gd name="T33" fmla="*/ 12 h 332"/>
                    <a:gd name="T34" fmla="*/ 34 w 247"/>
                    <a:gd name="T35" fmla="*/ 34 h 332"/>
                    <a:gd name="T36" fmla="*/ 28 w 247"/>
                    <a:gd name="T37" fmla="*/ 60 h 332"/>
                    <a:gd name="T38" fmla="*/ 23 w 247"/>
                    <a:gd name="T39" fmla="*/ 151 h 332"/>
                    <a:gd name="T40" fmla="*/ 19 w 247"/>
                    <a:gd name="T41" fmla="*/ 198 h 332"/>
                    <a:gd name="T42" fmla="*/ 38 w 247"/>
                    <a:gd name="T43" fmla="*/ 217 h 332"/>
                    <a:gd name="T44" fmla="*/ 47 w 247"/>
                    <a:gd name="T45" fmla="*/ 229 h 332"/>
                    <a:gd name="T46" fmla="*/ 58 w 247"/>
                    <a:gd name="T47" fmla="*/ 240 h 332"/>
                    <a:gd name="T48" fmla="*/ 71 w 247"/>
                    <a:gd name="T49" fmla="*/ 256 h 332"/>
                    <a:gd name="T50" fmla="*/ 88 w 247"/>
                    <a:gd name="T51" fmla="*/ 274 h 332"/>
                    <a:gd name="T52" fmla="*/ 77 w 247"/>
                    <a:gd name="T53" fmla="*/ 319 h 332"/>
                    <a:gd name="T54" fmla="*/ 59 w 247"/>
                    <a:gd name="T55" fmla="*/ 309 h 332"/>
                    <a:gd name="T56" fmla="*/ 35 w 247"/>
                    <a:gd name="T57" fmla="*/ 297 h 332"/>
                    <a:gd name="T58" fmla="*/ 11 w 247"/>
                    <a:gd name="T59" fmla="*/ 283 h 332"/>
                    <a:gd name="T60" fmla="*/ 20 w 247"/>
                    <a:gd name="T61" fmla="*/ 301 h 332"/>
                    <a:gd name="T62" fmla="*/ 16 w 247"/>
                    <a:gd name="T63" fmla="*/ 304 h 332"/>
                    <a:gd name="T64" fmla="*/ 10 w 247"/>
                    <a:gd name="T65" fmla="*/ 306 h 332"/>
                    <a:gd name="T66" fmla="*/ 2 w 247"/>
                    <a:gd name="T67" fmla="*/ 315 h 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332"/>
                    <a:gd name="T104" fmla="*/ 247 w 247"/>
                    <a:gd name="T105" fmla="*/ 332 h 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332">
                      <a:moveTo>
                        <a:pt x="239" y="124"/>
                      </a:moveTo>
                      <a:cubicBezTo>
                        <a:pt x="243" y="134"/>
                        <a:pt x="238" y="157"/>
                        <a:pt x="238" y="166"/>
                      </a:cubicBezTo>
                      <a:cubicBezTo>
                        <a:pt x="239" y="196"/>
                        <a:pt x="241" y="225"/>
                        <a:pt x="242" y="255"/>
                      </a:cubicBezTo>
                      <a:cubicBezTo>
                        <a:pt x="241" y="276"/>
                        <a:pt x="247" y="308"/>
                        <a:pt x="238" y="327"/>
                      </a:cubicBezTo>
                      <a:cubicBezTo>
                        <a:pt x="236" y="332"/>
                        <a:pt x="227" y="329"/>
                        <a:pt x="221" y="330"/>
                      </a:cubicBezTo>
                      <a:cubicBezTo>
                        <a:pt x="217" y="324"/>
                        <a:pt x="216" y="321"/>
                        <a:pt x="220" y="315"/>
                      </a:cubicBezTo>
                      <a:cubicBezTo>
                        <a:pt x="223" y="302"/>
                        <a:pt x="220" y="287"/>
                        <a:pt x="218" y="274"/>
                      </a:cubicBezTo>
                      <a:cubicBezTo>
                        <a:pt x="222" y="255"/>
                        <a:pt x="222" y="239"/>
                        <a:pt x="223" y="219"/>
                      </a:cubicBezTo>
                      <a:cubicBezTo>
                        <a:pt x="221" y="188"/>
                        <a:pt x="245" y="112"/>
                        <a:pt x="209" y="105"/>
                      </a:cubicBezTo>
                      <a:cubicBezTo>
                        <a:pt x="203" y="100"/>
                        <a:pt x="200" y="95"/>
                        <a:pt x="194" y="91"/>
                      </a:cubicBezTo>
                      <a:cubicBezTo>
                        <a:pt x="189" y="85"/>
                        <a:pt x="168" y="70"/>
                        <a:pt x="161" y="67"/>
                      </a:cubicBezTo>
                      <a:cubicBezTo>
                        <a:pt x="152" y="58"/>
                        <a:pt x="137" y="47"/>
                        <a:pt x="125" y="45"/>
                      </a:cubicBezTo>
                      <a:cubicBezTo>
                        <a:pt x="116" y="38"/>
                        <a:pt x="104" y="30"/>
                        <a:pt x="94" y="25"/>
                      </a:cubicBezTo>
                      <a:cubicBezTo>
                        <a:pt x="88" y="18"/>
                        <a:pt x="77" y="11"/>
                        <a:pt x="68" y="9"/>
                      </a:cubicBezTo>
                      <a:cubicBezTo>
                        <a:pt x="63" y="5"/>
                        <a:pt x="59" y="4"/>
                        <a:pt x="53" y="3"/>
                      </a:cubicBezTo>
                      <a:cubicBezTo>
                        <a:pt x="47" y="0"/>
                        <a:pt x="44" y="0"/>
                        <a:pt x="38" y="1"/>
                      </a:cubicBezTo>
                      <a:cubicBezTo>
                        <a:pt x="33" y="4"/>
                        <a:pt x="32" y="7"/>
                        <a:pt x="29" y="12"/>
                      </a:cubicBezTo>
                      <a:cubicBezTo>
                        <a:pt x="32" y="31"/>
                        <a:pt x="29" y="25"/>
                        <a:pt x="34" y="34"/>
                      </a:cubicBezTo>
                      <a:cubicBezTo>
                        <a:pt x="32" y="49"/>
                        <a:pt x="30" y="49"/>
                        <a:pt x="28" y="60"/>
                      </a:cubicBezTo>
                      <a:cubicBezTo>
                        <a:pt x="27" y="90"/>
                        <a:pt x="29" y="121"/>
                        <a:pt x="23" y="151"/>
                      </a:cubicBezTo>
                      <a:cubicBezTo>
                        <a:pt x="22" y="181"/>
                        <a:pt x="22" y="179"/>
                        <a:pt x="19" y="198"/>
                      </a:cubicBezTo>
                      <a:cubicBezTo>
                        <a:pt x="20" y="204"/>
                        <a:pt x="31" y="212"/>
                        <a:pt x="38" y="217"/>
                      </a:cubicBezTo>
                      <a:cubicBezTo>
                        <a:pt x="40" y="223"/>
                        <a:pt x="42" y="225"/>
                        <a:pt x="47" y="229"/>
                      </a:cubicBezTo>
                      <a:cubicBezTo>
                        <a:pt x="50" y="235"/>
                        <a:pt x="52" y="237"/>
                        <a:pt x="58" y="240"/>
                      </a:cubicBezTo>
                      <a:cubicBezTo>
                        <a:pt x="62" y="246"/>
                        <a:pt x="65" y="252"/>
                        <a:pt x="71" y="256"/>
                      </a:cubicBezTo>
                      <a:cubicBezTo>
                        <a:pt x="74" y="263"/>
                        <a:pt x="81" y="273"/>
                        <a:pt x="88" y="274"/>
                      </a:cubicBezTo>
                      <a:cubicBezTo>
                        <a:pt x="91" y="287"/>
                        <a:pt x="95" y="315"/>
                        <a:pt x="77" y="319"/>
                      </a:cubicBezTo>
                      <a:cubicBezTo>
                        <a:pt x="72" y="315"/>
                        <a:pt x="65" y="310"/>
                        <a:pt x="59" y="309"/>
                      </a:cubicBezTo>
                      <a:cubicBezTo>
                        <a:pt x="51" y="303"/>
                        <a:pt x="45" y="299"/>
                        <a:pt x="35" y="297"/>
                      </a:cubicBezTo>
                      <a:cubicBezTo>
                        <a:pt x="31" y="290"/>
                        <a:pt x="19" y="287"/>
                        <a:pt x="11" y="283"/>
                      </a:cubicBezTo>
                      <a:cubicBezTo>
                        <a:pt x="0" y="289"/>
                        <a:pt x="16" y="296"/>
                        <a:pt x="20" y="301"/>
                      </a:cubicBezTo>
                      <a:cubicBezTo>
                        <a:pt x="19" y="302"/>
                        <a:pt x="17" y="303"/>
                        <a:pt x="16" y="304"/>
                      </a:cubicBezTo>
                      <a:cubicBezTo>
                        <a:pt x="14" y="305"/>
                        <a:pt x="12" y="305"/>
                        <a:pt x="10" y="306"/>
                      </a:cubicBezTo>
                      <a:cubicBezTo>
                        <a:pt x="6" y="309"/>
                        <a:pt x="7" y="315"/>
                        <a:pt x="2" y="315"/>
                      </a:cubicBezTo>
                    </a:path>
                  </a:pathLst>
                </a:custGeom>
                <a:noFill/>
                <a:ln w="31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pic>
          <p:nvPicPr>
            <p:cNvPr id="95" name="Picture 61" descr="ra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71970">
              <a:off x="4618434" y="1421607"/>
              <a:ext cx="233363" cy="16668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96" name="Picture 62" descr="ra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971477">
              <a:off x="4523184" y="1576389"/>
              <a:ext cx="259556" cy="18335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grpSp>
      <p:pic>
        <p:nvPicPr>
          <p:cNvPr id="98" name="Image 7"/>
          <p:cNvPicPr>
            <a:picLocks noChangeAspect="1"/>
          </p:cNvPicPr>
          <p:nvPr/>
        </p:nvPicPr>
        <p:blipFill rotWithShape="1">
          <a:blip r:embed="rId8">
            <a:extLst>
              <a:ext uri="{28A0092B-C50C-407E-A947-70E740481C1C}">
                <a14:useLocalDpi xmlns:a14="http://schemas.microsoft.com/office/drawing/2010/main" val="0"/>
              </a:ext>
            </a:extLst>
          </a:blip>
          <a:srcRect l="9520" t="7744" r="14014" b="7174"/>
          <a:stretch/>
        </p:blipFill>
        <p:spPr bwMode="auto">
          <a:xfrm>
            <a:off x="2107039" y="852760"/>
            <a:ext cx="794967" cy="127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305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Opération Harmattan</a:t>
            </a:r>
          </a:p>
        </p:txBody>
      </p:sp>
      <p:grpSp>
        <p:nvGrpSpPr>
          <p:cNvPr id="5" name="Groupe 4"/>
          <p:cNvGrpSpPr/>
          <p:nvPr/>
        </p:nvGrpSpPr>
        <p:grpSpPr>
          <a:xfrm>
            <a:off x="1237372" y="857640"/>
            <a:ext cx="6646396" cy="4261390"/>
            <a:chOff x="170855" y="-186929"/>
            <a:chExt cx="7175876" cy="4900923"/>
          </a:xfrm>
        </p:grpSpPr>
        <p:pic>
          <p:nvPicPr>
            <p:cNvPr id="4099" name="Picture 5" descr="d:\Documents and Settings\stephane.spet\Bureau\Préparation PPT Libye\1ère frappe Palma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55" y="-186929"/>
              <a:ext cx="7175876" cy="490092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sp>
          <p:nvSpPr>
            <p:cNvPr id="6" name="Ellipse 5"/>
            <p:cNvSpPr/>
            <p:nvPr/>
          </p:nvSpPr>
          <p:spPr>
            <a:xfrm>
              <a:off x="2421065" y="2560374"/>
              <a:ext cx="2473065" cy="2012880"/>
            </a:xfrm>
            <a:prstGeom prst="ellipse">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a:buFont typeface="Times New Roman" pitchFamily="16" charset="0"/>
                <a:buNone/>
                <a:defRPr/>
              </a:pPr>
              <a:endParaRPr lang="fr-FR"/>
            </a:p>
          </p:txBody>
        </p:sp>
        <p:pic>
          <p:nvPicPr>
            <p:cNvPr id="4102"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84133">
              <a:off x="1248995" y="3924006"/>
              <a:ext cx="175508" cy="2712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4103"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84133">
              <a:off x="979914" y="3816850"/>
              <a:ext cx="175508" cy="2712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4104" name="Picture 6" descr="G:\PALMAR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4059" y="4020180"/>
              <a:ext cx="312457" cy="3616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4105" name="Picture 9" descr="d:\Documents and Settings\stephane.spet\Bureau\Briefing RETEX Afgh-Libye\Photos libye\2011032108344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9686" y="1059549"/>
              <a:ext cx="2321489" cy="174976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4106" name="Picture 8" descr="d:\Documents and Settings\stephane.spet\Bureau\Briefing RETEX Afgh-Libye\Photos libye\201103210834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368" y="2963895"/>
              <a:ext cx="2313513" cy="162743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4107" name="Picture 16" descr="d:\Documents and Settings\stephane.spet\Bureau\Briefing RETEX Afgh-Libye\Photos libye\palmaria.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167" y="52258"/>
              <a:ext cx="2990281" cy="166599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4108" name="Picture 6" descr="G:\PALMAR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8814" y="3917937"/>
              <a:ext cx="312457" cy="3616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4109" name="Picture 6" descr="G:\PALMAR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0604" y="4177346"/>
              <a:ext cx="312457" cy="3616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4111" name="Picture 6" descr="G:\PALMAR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0002" y="3852862"/>
              <a:ext cx="312457" cy="3616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sp>
          <p:nvSpPr>
            <p:cNvPr id="2" name="Étoile à 12 branches 1"/>
            <p:cNvSpPr/>
            <p:nvPr/>
          </p:nvSpPr>
          <p:spPr>
            <a:xfrm>
              <a:off x="3918730" y="1223248"/>
              <a:ext cx="488731" cy="258852"/>
            </a:xfrm>
            <a:prstGeom prst="star1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pic>
          <p:nvPicPr>
            <p:cNvPr id="4110" name="Picture 6" descr="G:\PALMAR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7612" y="3735537"/>
              <a:ext cx="312457" cy="3616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16" name="Picture 62" descr="ra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91588">
              <a:off x="244865" y="4005511"/>
              <a:ext cx="259556" cy="18335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grpSp>
    </p:spTree>
    <p:extLst>
      <p:ext uri="{BB962C8B-B14F-4D97-AF65-F5344CB8AC3E}">
        <p14:creationId xmlns:p14="http://schemas.microsoft.com/office/powerpoint/2010/main" val="1239020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txBox="1">
            <a:spLocks/>
          </p:cNvSpPr>
          <p:nvPr/>
        </p:nvSpPr>
        <p:spPr>
          <a:xfrm>
            <a:off x="1226510" y="120336"/>
            <a:ext cx="7320951" cy="719096"/>
          </a:xfrm>
          <a:prstGeom prst="rect">
            <a:avLst/>
          </a:prstGeom>
        </p:spPr>
        <p:txBody>
          <a:bodyPr/>
          <a:lstStyle>
            <a:lvl1pPr algn="l" defTabSz="457200" rtl="0" eaLnBrk="1" fontAlgn="base" hangingPunct="1">
              <a:spcBef>
                <a:spcPct val="0"/>
              </a:spcBef>
              <a:spcAft>
                <a:spcPct val="0"/>
              </a:spcAft>
              <a:defRPr sz="2800" kern="1200">
                <a:solidFill>
                  <a:schemeClr val="bg1"/>
                </a:solidFill>
                <a:latin typeface="Calibri Light" panose="020F0302020204030204" pitchFamily="34" charset="0"/>
                <a:ea typeface="+mj-ea"/>
                <a:cs typeface="Calibri Light" panose="020F030202020403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fr-FR" dirty="0" smtClean="0"/>
              <a:t>L’armée de l’Air et de l’Espace (AAE)</a:t>
            </a:r>
            <a:endParaRPr lang="fr-FR" dirty="0"/>
          </a:p>
        </p:txBody>
      </p:sp>
      <p:sp>
        <p:nvSpPr>
          <p:cNvPr id="7" name="Espace réservé du texte 1"/>
          <p:cNvSpPr txBox="1">
            <a:spLocks/>
          </p:cNvSpPr>
          <p:nvPr/>
        </p:nvSpPr>
        <p:spPr>
          <a:xfrm>
            <a:off x="457200" y="1200150"/>
            <a:ext cx="5416658" cy="339407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3"/>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3"/>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smtClean="0"/>
              <a:t>La Puissance </a:t>
            </a:r>
            <a:r>
              <a:rPr lang="fr-FR" dirty="0"/>
              <a:t>A</a:t>
            </a:r>
            <a:r>
              <a:rPr lang="fr-FR" dirty="0" smtClean="0"/>
              <a:t>érienne</a:t>
            </a:r>
            <a:endParaRPr lang="fr-FR" dirty="0"/>
          </a:p>
          <a:p>
            <a:r>
              <a:rPr lang="fr-FR" dirty="0" smtClean="0"/>
              <a:t>Quelques chiffres clefs</a:t>
            </a:r>
          </a:p>
          <a:p>
            <a:r>
              <a:rPr lang="fr-FR" dirty="0" smtClean="0"/>
              <a:t>Les </a:t>
            </a:r>
            <a:r>
              <a:rPr lang="fr-FR" dirty="0"/>
              <a:t>missions de l’AAE:</a:t>
            </a:r>
          </a:p>
          <a:p>
            <a:pPr lvl="1"/>
            <a:r>
              <a:rPr lang="fr-FR" dirty="0">
                <a:solidFill>
                  <a:schemeClr val="tx2"/>
                </a:solidFill>
              </a:rPr>
              <a:t>Dissuader</a:t>
            </a:r>
          </a:p>
          <a:p>
            <a:pPr lvl="1"/>
            <a:r>
              <a:rPr lang="fr-FR" dirty="0" smtClean="0">
                <a:solidFill>
                  <a:schemeClr val="tx2"/>
                </a:solidFill>
              </a:rPr>
              <a:t>Protéger</a:t>
            </a:r>
            <a:endParaRPr lang="fr-FR" dirty="0">
              <a:solidFill>
                <a:schemeClr val="tx2"/>
              </a:solidFill>
            </a:endParaRPr>
          </a:p>
          <a:p>
            <a:pPr lvl="1"/>
            <a:r>
              <a:rPr lang="fr-FR" dirty="0" smtClean="0">
                <a:solidFill>
                  <a:schemeClr val="tx2"/>
                </a:solidFill>
              </a:rPr>
              <a:t>Intervenir – Focus opérations</a:t>
            </a:r>
            <a:endParaRPr lang="fr-FR" dirty="0">
              <a:solidFill>
                <a:schemeClr val="tx2"/>
              </a:solidFill>
            </a:endParaRPr>
          </a:p>
          <a:p>
            <a:r>
              <a:rPr lang="fr-FR" dirty="0"/>
              <a:t>Les enjeux à venir</a:t>
            </a:r>
          </a:p>
        </p:txBody>
      </p:sp>
      <p:pic>
        <p:nvPicPr>
          <p:cNvPr id="5" name="Picture 2" descr="D:\utilisateurs\e.brieu\Downloads\2013ASAP_193_01_0096-Modifi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4053" y="2916426"/>
            <a:ext cx="2945742" cy="19621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4053" y="956039"/>
            <a:ext cx="2945742" cy="1960387"/>
          </a:xfrm>
          <a:prstGeom prst="rect">
            <a:avLst/>
          </a:prstGeom>
        </p:spPr>
      </p:pic>
    </p:spTree>
    <p:extLst>
      <p:ext uri="{BB962C8B-B14F-4D97-AF65-F5344CB8AC3E}">
        <p14:creationId xmlns:p14="http://schemas.microsoft.com/office/powerpoint/2010/main" val="3797551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2"/>
          <p:cNvSpPr>
            <a:spLocks noGrp="1"/>
          </p:cNvSpPr>
          <p:nvPr>
            <p:ph type="title"/>
          </p:nvPr>
        </p:nvSpPr>
        <p:spPr>
          <a:xfrm>
            <a:off x="1304290" y="84047"/>
            <a:ext cx="7321550" cy="857250"/>
          </a:xfrm>
        </p:spPr>
        <p:txBody>
          <a:bodyPr/>
          <a:lstStyle/>
          <a:p>
            <a:r>
              <a:rPr lang="fr-FR" altLang="fr-FR" dirty="0" smtClean="0"/>
              <a:t>APAGAN: évacuation de ressortissants</a:t>
            </a:r>
          </a:p>
        </p:txBody>
      </p:sp>
      <p:pic>
        <p:nvPicPr>
          <p:cNvPr id="44035" name="Image 1"/>
          <p:cNvPicPr>
            <a:picLocks noChangeAspect="1"/>
          </p:cNvPicPr>
          <p:nvPr/>
        </p:nvPicPr>
        <p:blipFill rotWithShape="1">
          <a:blip r:embed="rId2">
            <a:extLst>
              <a:ext uri="{28A0092B-C50C-407E-A947-70E740481C1C}">
                <a14:useLocalDpi xmlns:a14="http://schemas.microsoft.com/office/drawing/2010/main" val="0"/>
              </a:ext>
            </a:extLst>
          </a:blip>
          <a:srcRect t="3602" b="3914"/>
          <a:stretch/>
        </p:blipFill>
        <p:spPr bwMode="auto">
          <a:xfrm>
            <a:off x="0" y="735980"/>
            <a:ext cx="9144000" cy="440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20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rotWithShape="1">
          <a:blip r:embed="rId3">
            <a:extLst>
              <a:ext uri="{28A0092B-C50C-407E-A947-70E740481C1C}">
                <a14:useLocalDpi xmlns:a14="http://schemas.microsoft.com/office/drawing/2010/main" val="0"/>
              </a:ext>
            </a:extLst>
          </a:blip>
          <a:srcRect r="51831"/>
          <a:stretch/>
        </p:blipFill>
        <p:spPr>
          <a:xfrm>
            <a:off x="1238250" y="3068199"/>
            <a:ext cx="1409747" cy="172892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sp>
        <p:nvSpPr>
          <p:cNvPr id="35842" name="Titre 2"/>
          <p:cNvSpPr>
            <a:spLocks noGrp="1"/>
          </p:cNvSpPr>
          <p:nvPr>
            <p:ph type="title"/>
          </p:nvPr>
        </p:nvSpPr>
        <p:spPr>
          <a:xfrm>
            <a:off x="1252365" y="168435"/>
            <a:ext cx="7323667" cy="629406"/>
          </a:xfrm>
        </p:spPr>
        <p:txBody>
          <a:bodyPr/>
          <a:lstStyle/>
          <a:p>
            <a:r>
              <a:rPr lang="fr-FR" altLang="fr-FR" dirty="0" smtClean="0"/>
              <a:t>Opérations en cours</a:t>
            </a:r>
            <a:endParaRPr lang="fr-FR" altLang="fr-FR" dirty="0"/>
          </a:p>
        </p:txBody>
      </p:sp>
      <p:pic>
        <p:nvPicPr>
          <p:cNvPr id="12" name="Image 8"/>
          <p:cNvPicPr>
            <a:picLocks noChangeAspect="1"/>
          </p:cNvPicPr>
          <p:nvPr/>
        </p:nvPicPr>
        <p:blipFill rotWithShape="1">
          <a:blip r:embed="rId5">
            <a:extLst>
              <a:ext uri="{28A0092B-C50C-407E-A947-70E740481C1C}">
                <a14:useLocalDpi xmlns:a14="http://schemas.microsoft.com/office/drawing/2010/main" val="0"/>
              </a:ext>
            </a:extLst>
          </a:blip>
          <a:srcRect l="30833" r="9776" b="30790"/>
          <a:stretch/>
        </p:blipFill>
        <p:spPr bwMode="auto">
          <a:xfrm>
            <a:off x="5509328" y="857249"/>
            <a:ext cx="3482272" cy="219075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10" name="Picture 2"/>
          <p:cNvPicPr>
            <a:picLocks noChangeAspect="1" noChangeArrowheads="1"/>
          </p:cNvPicPr>
          <p:nvPr/>
        </p:nvPicPr>
        <p:blipFill>
          <a:blip r:embed="rId6"/>
          <a:srcRect/>
          <a:stretch>
            <a:fillRect/>
          </a:stretch>
        </p:blipFill>
        <p:spPr bwMode="auto">
          <a:xfrm>
            <a:off x="2353283" y="3075753"/>
            <a:ext cx="3156045" cy="200049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13" name="Picture 3"/>
          <p:cNvPicPr>
            <a:picLocks noChangeAspect="1" noChangeArrowheads="1"/>
          </p:cNvPicPr>
          <p:nvPr/>
        </p:nvPicPr>
        <p:blipFill rotWithShape="1">
          <a:blip r:embed="rId7"/>
          <a:srcRect r="26822"/>
          <a:stretch/>
        </p:blipFill>
        <p:spPr bwMode="auto">
          <a:xfrm>
            <a:off x="129486" y="3060971"/>
            <a:ext cx="1108764" cy="101687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pic>
        <p:nvPicPr>
          <p:cNvPr id="15" name="Image 1"/>
          <p:cNvPicPr>
            <a:picLocks noChangeAspect="1"/>
          </p:cNvPicPr>
          <p:nvPr/>
        </p:nvPicPr>
        <p:blipFill>
          <a:blip r:embed="rId8">
            <a:extLst>
              <a:ext uri="{28A0092B-C50C-407E-A947-70E740481C1C}">
                <a14:useLocalDpi xmlns:a14="http://schemas.microsoft.com/office/drawing/2010/main" val="0"/>
              </a:ext>
            </a:extLst>
          </a:blip>
          <a:srcRect l="15096"/>
          <a:stretch>
            <a:fillRect/>
          </a:stretch>
        </p:blipFill>
        <p:spPr bwMode="auto">
          <a:xfrm>
            <a:off x="129486" y="4064590"/>
            <a:ext cx="1220450" cy="1016688"/>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grpSp>
        <p:nvGrpSpPr>
          <p:cNvPr id="2" name="Groupe 1"/>
          <p:cNvGrpSpPr/>
          <p:nvPr/>
        </p:nvGrpSpPr>
        <p:grpSpPr>
          <a:xfrm>
            <a:off x="2551802" y="992072"/>
            <a:ext cx="2758670" cy="2142981"/>
            <a:chOff x="28551" y="732678"/>
            <a:chExt cx="2559518" cy="2331662"/>
          </a:xfrm>
        </p:grpSpPr>
        <p:pic>
          <p:nvPicPr>
            <p:cNvPr id="17" name="Image 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503" y="732678"/>
              <a:ext cx="477057" cy="36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2723" y="1109464"/>
              <a:ext cx="406077" cy="42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4350" y="1579715"/>
              <a:ext cx="529880" cy="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9230" y="2336207"/>
              <a:ext cx="386268" cy="34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32"/>
            <p:cNvSpPr txBox="1">
              <a:spLocks noChangeArrowheads="1"/>
            </p:cNvSpPr>
            <p:nvPr/>
          </p:nvSpPr>
          <p:spPr bwMode="auto">
            <a:xfrm>
              <a:off x="824782" y="752637"/>
              <a:ext cx="15990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FF00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FF00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FF00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FF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9pPr>
            </a:lstStyle>
            <a:p>
              <a:pPr algn="ctr">
                <a:spcBef>
                  <a:spcPct val="0"/>
                </a:spcBef>
                <a:buFontTx/>
                <a:buNone/>
              </a:pPr>
              <a:r>
                <a:rPr lang="fr-FR" altLang="fr-FR" sz="1100" b="1" dirty="0">
                  <a:solidFill>
                    <a:schemeClr val="tx1"/>
                  </a:solidFill>
                </a:rPr>
                <a:t>2000 </a:t>
              </a:r>
              <a:r>
                <a:rPr lang="fr-FR" altLang="fr-FR" sz="1100" b="1" dirty="0" smtClean="0">
                  <a:solidFill>
                    <a:schemeClr val="tx1"/>
                  </a:solidFill>
                </a:rPr>
                <a:t>Aviatrices/Aviateurs</a:t>
              </a:r>
              <a:endParaRPr lang="fr-FR" altLang="fr-FR" sz="1100" b="1" dirty="0">
                <a:solidFill>
                  <a:schemeClr val="tx1"/>
                </a:solidFill>
              </a:endParaRPr>
            </a:p>
          </p:txBody>
        </p:sp>
        <p:sp>
          <p:nvSpPr>
            <p:cNvPr id="22" name="ZoneTexte 33"/>
            <p:cNvSpPr txBox="1">
              <a:spLocks noChangeArrowheads="1"/>
            </p:cNvSpPr>
            <p:nvPr/>
          </p:nvSpPr>
          <p:spPr bwMode="auto">
            <a:xfrm>
              <a:off x="1033681" y="1213389"/>
              <a:ext cx="11860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FF00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FF00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FF00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FF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9pPr>
            </a:lstStyle>
            <a:p>
              <a:pPr algn="ctr">
                <a:spcBef>
                  <a:spcPct val="0"/>
                </a:spcBef>
                <a:buFontTx/>
                <a:buNone/>
              </a:pPr>
              <a:r>
                <a:rPr lang="fr-FR" altLang="fr-FR" sz="1100" b="1" dirty="0">
                  <a:solidFill>
                    <a:schemeClr val="tx1"/>
                  </a:solidFill>
                </a:rPr>
                <a:t>20 </a:t>
              </a:r>
              <a:r>
                <a:rPr lang="fr-FR" altLang="fr-FR" sz="1100" b="1" dirty="0" smtClean="0">
                  <a:solidFill>
                    <a:schemeClr val="tx1"/>
                  </a:solidFill>
                </a:rPr>
                <a:t>Chasseurs</a:t>
              </a:r>
              <a:endParaRPr lang="fr-FR" altLang="fr-FR" sz="1100" b="1" dirty="0">
                <a:solidFill>
                  <a:schemeClr val="tx1"/>
                </a:solidFill>
              </a:endParaRPr>
            </a:p>
          </p:txBody>
        </p:sp>
        <p:sp>
          <p:nvSpPr>
            <p:cNvPr id="23" name="ZoneTexte 34"/>
            <p:cNvSpPr txBox="1">
              <a:spLocks noChangeArrowheads="1"/>
            </p:cNvSpPr>
            <p:nvPr/>
          </p:nvSpPr>
          <p:spPr bwMode="auto">
            <a:xfrm>
              <a:off x="1033681" y="1706159"/>
              <a:ext cx="12594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FF00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FF00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FF00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FF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9pPr>
            </a:lstStyle>
            <a:p>
              <a:pPr algn="ctr">
                <a:spcBef>
                  <a:spcPct val="0"/>
                </a:spcBef>
                <a:buFontTx/>
                <a:buNone/>
              </a:pPr>
              <a:r>
                <a:rPr lang="fr-FR" altLang="fr-FR" sz="1100" b="1" dirty="0">
                  <a:solidFill>
                    <a:schemeClr val="tx1"/>
                  </a:solidFill>
                </a:rPr>
                <a:t>20 </a:t>
              </a:r>
              <a:r>
                <a:rPr lang="fr-FR" altLang="fr-FR" sz="1100" b="1" dirty="0" smtClean="0">
                  <a:solidFill>
                    <a:schemeClr val="tx1"/>
                  </a:solidFill>
                </a:rPr>
                <a:t>à </a:t>
              </a:r>
              <a:r>
                <a:rPr lang="fr-FR" altLang="fr-FR" sz="1100" b="1" dirty="0">
                  <a:solidFill>
                    <a:schemeClr val="tx1"/>
                  </a:solidFill>
                </a:rPr>
                <a:t>30 </a:t>
              </a:r>
            </a:p>
            <a:p>
              <a:pPr algn="ctr">
                <a:spcBef>
                  <a:spcPct val="0"/>
                </a:spcBef>
                <a:buFontTx/>
                <a:buNone/>
              </a:pPr>
              <a:r>
                <a:rPr lang="fr-FR" altLang="fr-FR" sz="1100" b="1" dirty="0" smtClean="0">
                  <a:solidFill>
                    <a:schemeClr val="tx1"/>
                  </a:solidFill>
                </a:rPr>
                <a:t>Autres aéronefs</a:t>
              </a:r>
              <a:endParaRPr lang="fr-FR" altLang="fr-FR" sz="1100" b="1" dirty="0">
                <a:solidFill>
                  <a:schemeClr val="tx1"/>
                </a:solidFill>
              </a:endParaRPr>
            </a:p>
          </p:txBody>
        </p:sp>
        <p:sp>
          <p:nvSpPr>
            <p:cNvPr id="24" name="ZoneTexte 36"/>
            <p:cNvSpPr txBox="1">
              <a:spLocks noChangeArrowheads="1"/>
            </p:cNvSpPr>
            <p:nvPr/>
          </p:nvSpPr>
          <p:spPr bwMode="auto">
            <a:xfrm>
              <a:off x="794326" y="2327444"/>
              <a:ext cx="15500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FF00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FF00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FF00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FF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9pPr>
            </a:lstStyle>
            <a:p>
              <a:pPr algn="ctr">
                <a:spcBef>
                  <a:spcPct val="0"/>
                </a:spcBef>
                <a:buFontTx/>
                <a:buNone/>
              </a:pPr>
              <a:r>
                <a:rPr lang="fr-FR" altLang="fr-FR" sz="1100" b="1" dirty="0">
                  <a:solidFill>
                    <a:schemeClr val="tx1"/>
                  </a:solidFill>
                </a:rPr>
                <a:t>5 </a:t>
              </a:r>
              <a:r>
                <a:rPr lang="fr-FR" altLang="fr-FR" sz="1100" b="1" dirty="0" smtClean="0">
                  <a:solidFill>
                    <a:schemeClr val="tx1"/>
                  </a:solidFill>
                </a:rPr>
                <a:t>BAP</a:t>
              </a:r>
              <a:endParaRPr lang="fr-FR" altLang="fr-FR" sz="1100" b="1" dirty="0">
                <a:solidFill>
                  <a:schemeClr val="tx1"/>
                </a:solidFill>
              </a:endParaRPr>
            </a:p>
            <a:p>
              <a:pPr algn="ctr">
                <a:spcBef>
                  <a:spcPct val="0"/>
                </a:spcBef>
                <a:buFontTx/>
                <a:buNone/>
              </a:pPr>
              <a:r>
                <a:rPr lang="fr-FR" altLang="fr-FR" sz="1100" b="1" dirty="0" smtClean="0">
                  <a:solidFill>
                    <a:schemeClr val="tx1"/>
                  </a:solidFill>
                </a:rPr>
                <a:t>1 </a:t>
              </a:r>
              <a:r>
                <a:rPr lang="fr-FR" altLang="fr-FR" sz="1100" b="1" dirty="0">
                  <a:solidFill>
                    <a:schemeClr val="tx1"/>
                  </a:solidFill>
                </a:rPr>
                <a:t>C2 </a:t>
              </a:r>
              <a:r>
                <a:rPr lang="fr-FR" altLang="fr-FR" sz="1100" b="1" dirty="0" smtClean="0">
                  <a:solidFill>
                    <a:schemeClr val="tx1"/>
                  </a:solidFill>
                </a:rPr>
                <a:t>Air</a:t>
              </a:r>
              <a:endParaRPr lang="fr-FR" altLang="fr-FR" sz="1100" b="1" dirty="0">
                <a:solidFill>
                  <a:schemeClr val="tx1"/>
                </a:solidFill>
              </a:endParaRPr>
            </a:p>
          </p:txBody>
        </p:sp>
        <p:sp>
          <p:nvSpPr>
            <p:cNvPr id="25" name="Rectangle 37"/>
            <p:cNvSpPr>
              <a:spLocks noChangeArrowheads="1"/>
            </p:cNvSpPr>
            <p:nvPr/>
          </p:nvSpPr>
          <p:spPr bwMode="auto">
            <a:xfrm>
              <a:off x="28551" y="2762952"/>
              <a:ext cx="2559518" cy="30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FF00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FF00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FF00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FF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FF0000"/>
                  </a:solidFill>
                  <a:latin typeface="Arial" panose="020B0604020202020204" pitchFamily="34" charset="0"/>
                  <a:cs typeface="Arial" panose="020B0604020202020204" pitchFamily="34" charset="0"/>
                </a:defRPr>
              </a:lvl9pPr>
            </a:lstStyle>
            <a:p>
              <a:pPr algn="ctr">
                <a:spcBef>
                  <a:spcPct val="0"/>
                </a:spcBef>
                <a:buFontTx/>
                <a:buNone/>
              </a:pPr>
              <a:endParaRPr lang="fr-FR" altLang="fr-FR" sz="1200" b="1" dirty="0">
                <a:solidFill>
                  <a:srgbClr val="FF0000"/>
                </a:solidFill>
              </a:endParaRPr>
            </a:p>
          </p:txBody>
        </p:sp>
        <p:grpSp>
          <p:nvGrpSpPr>
            <p:cNvPr id="26" name="Groupe 1"/>
            <p:cNvGrpSpPr>
              <a:grpSpLocks/>
            </p:cNvGrpSpPr>
            <p:nvPr/>
          </p:nvGrpSpPr>
          <p:grpSpPr bwMode="auto">
            <a:xfrm>
              <a:off x="434469" y="1659417"/>
              <a:ext cx="719713" cy="554955"/>
              <a:chOff x="814388" y="2382838"/>
              <a:chExt cx="692150" cy="603250"/>
            </a:xfrm>
          </p:grpSpPr>
          <p:pic>
            <p:nvPicPr>
              <p:cNvPr id="27" name="Imag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08075" y="2382838"/>
                <a:ext cx="39846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Résultat de recherche d'images pour &quot;drone reaper silhouette&quo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4388" y="2713038"/>
                <a:ext cx="5953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9" name="Image 28"/>
          <p:cNvPicPr>
            <a:picLocks noChangeAspect="1"/>
          </p:cNvPicPr>
          <p:nvPr/>
        </p:nvPicPr>
        <p:blipFill>
          <a:blip r:embed="rId15"/>
          <a:stretch>
            <a:fillRect/>
          </a:stretch>
        </p:blipFill>
        <p:spPr>
          <a:xfrm>
            <a:off x="1238859" y="4396971"/>
            <a:ext cx="1103557" cy="68430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pic>
      <p:sp>
        <p:nvSpPr>
          <p:cNvPr id="3" name="Rectangle 2"/>
          <p:cNvSpPr/>
          <p:nvPr/>
        </p:nvSpPr>
        <p:spPr>
          <a:xfrm>
            <a:off x="215863" y="1291113"/>
            <a:ext cx="2284609" cy="972574"/>
          </a:xfrm>
          <a:prstGeom prst="rect">
            <a:avLst/>
          </a:prstGeom>
        </p:spPr>
        <p:txBody>
          <a:bodyPr wrap="square">
            <a:spAutoFit/>
          </a:bodyPr>
          <a:lstStyle/>
          <a:p>
            <a:pPr>
              <a:lnSpc>
                <a:spcPct val="80000"/>
              </a:lnSpc>
              <a:spcBef>
                <a:spcPct val="20000"/>
              </a:spcBef>
            </a:pPr>
            <a:r>
              <a:rPr lang="en-GB" altLang="fr-FR" sz="2200" dirty="0" err="1">
                <a:solidFill>
                  <a:schemeClr val="tx2"/>
                </a:solidFill>
                <a:latin typeface="Calibri Light" panose="020F0302020204030204" pitchFamily="34" charset="0"/>
                <a:cs typeface="Calibri Light" panose="020F0302020204030204" pitchFamily="34" charset="0"/>
              </a:rPr>
              <a:t>Niveau</a:t>
            </a:r>
            <a:r>
              <a:rPr lang="en-GB" altLang="fr-FR" sz="2200" dirty="0">
                <a:solidFill>
                  <a:schemeClr val="tx2"/>
                </a:solidFill>
                <a:latin typeface="Calibri Light" panose="020F0302020204030204" pitchFamily="34" charset="0"/>
                <a:cs typeface="Calibri Light" panose="020F0302020204030204" pitchFamily="34" charset="0"/>
              </a:rPr>
              <a:t> </a:t>
            </a:r>
            <a:r>
              <a:rPr lang="en-GB" altLang="fr-FR" sz="2200" dirty="0" err="1" smtClean="0">
                <a:solidFill>
                  <a:schemeClr val="tx2"/>
                </a:solidFill>
                <a:latin typeface="Calibri Light" panose="020F0302020204030204" pitchFamily="34" charset="0"/>
                <a:cs typeface="Calibri Light" panose="020F0302020204030204" pitchFamily="34" charset="0"/>
              </a:rPr>
              <a:t>d’engagement</a:t>
            </a:r>
            <a:endParaRPr lang="en-GB" altLang="fr-FR" sz="2200" dirty="0" smtClean="0">
              <a:solidFill>
                <a:schemeClr val="tx2"/>
              </a:solidFill>
              <a:latin typeface="Calibri Light" panose="020F0302020204030204" pitchFamily="34" charset="0"/>
              <a:cs typeface="Calibri Light" panose="020F0302020204030204" pitchFamily="34" charset="0"/>
            </a:endParaRPr>
          </a:p>
          <a:p>
            <a:pPr>
              <a:lnSpc>
                <a:spcPct val="80000"/>
              </a:lnSpc>
              <a:spcBef>
                <a:spcPct val="20000"/>
              </a:spcBef>
            </a:pPr>
            <a:r>
              <a:rPr lang="en-GB" altLang="fr-FR" sz="2200" dirty="0" smtClean="0">
                <a:solidFill>
                  <a:schemeClr val="tx2"/>
                </a:solidFill>
                <a:latin typeface="Calibri Light" panose="020F0302020204030204" pitchFamily="34" charset="0"/>
                <a:cs typeface="Calibri Light" panose="020F0302020204030204" pitchFamily="34" charset="0"/>
              </a:rPr>
              <a:t> </a:t>
            </a:r>
            <a:r>
              <a:rPr lang="en-GB" altLang="fr-FR" sz="2200" dirty="0">
                <a:solidFill>
                  <a:schemeClr val="tx2"/>
                </a:solidFill>
                <a:latin typeface="Calibri Light" panose="020F0302020204030204" pitchFamily="34" charset="0"/>
                <a:cs typeface="Calibri Light" panose="020F0302020204030204" pitchFamily="34" charset="0"/>
              </a:rPr>
              <a:t>&gt; </a:t>
            </a:r>
            <a:r>
              <a:rPr lang="en-GB" altLang="fr-FR" sz="2200" dirty="0" smtClean="0">
                <a:solidFill>
                  <a:schemeClr val="tx2"/>
                </a:solidFill>
                <a:latin typeface="Calibri Light" panose="020F0302020204030204" pitchFamily="34" charset="0"/>
                <a:cs typeface="Calibri Light" panose="020F0302020204030204" pitchFamily="34" charset="0"/>
              </a:rPr>
              <a:t>2 x </a:t>
            </a:r>
            <a:r>
              <a:rPr lang="en-GB" altLang="fr-FR" sz="2200" dirty="0" err="1" smtClean="0">
                <a:solidFill>
                  <a:schemeClr val="tx2"/>
                </a:solidFill>
                <a:latin typeface="Calibri Light" panose="020F0302020204030204" pitchFamily="34" charset="0"/>
                <a:cs typeface="Calibri Light" panose="020F0302020204030204" pitchFamily="34" charset="0"/>
              </a:rPr>
              <a:t>Contrats</a:t>
            </a:r>
            <a:r>
              <a:rPr lang="en-GB" altLang="fr-FR" sz="2200" dirty="0" smtClean="0">
                <a:solidFill>
                  <a:schemeClr val="tx2"/>
                </a:solidFill>
                <a:latin typeface="Calibri Light" panose="020F0302020204030204" pitchFamily="34" charset="0"/>
                <a:cs typeface="Calibri Light" panose="020F0302020204030204" pitchFamily="34" charset="0"/>
              </a:rPr>
              <a:t> Ops</a:t>
            </a:r>
            <a:endParaRPr lang="fr-FR" altLang="fr-FR" sz="2200" dirty="0">
              <a:solidFill>
                <a:schemeClr val="tx2"/>
              </a:solidFill>
              <a:latin typeface="Calibri Light" panose="020F0302020204030204" pitchFamily="34" charset="0"/>
              <a:cs typeface="Calibri Light" panose="020F0302020204030204" pitchFamily="34" charset="0"/>
            </a:endParaRPr>
          </a:p>
        </p:txBody>
      </p:sp>
      <p:pic>
        <p:nvPicPr>
          <p:cNvPr id="8" name="Picture 2" descr="E:\Chammal (carte seule).jpg"/>
          <p:cNvPicPr>
            <a:picLocks noChangeAspect="1" noChangeArrowheads="1"/>
          </p:cNvPicPr>
          <p:nvPr/>
        </p:nvPicPr>
        <p:blipFill>
          <a:blip r:embed="rId16"/>
          <a:srcRect/>
          <a:stretch>
            <a:fillRect/>
          </a:stretch>
        </p:blipFill>
        <p:spPr bwMode="auto">
          <a:xfrm>
            <a:off x="5509328" y="3075752"/>
            <a:ext cx="3482272" cy="199154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a:extLst/>
        </p:spPr>
      </p:pic>
    </p:spTree>
    <p:extLst>
      <p:ext uri="{BB962C8B-B14F-4D97-AF65-F5344CB8AC3E}">
        <p14:creationId xmlns:p14="http://schemas.microsoft.com/office/powerpoint/2010/main" val="36423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5"/>
          <p:cNvSpPr txBox="1">
            <a:spLocks/>
          </p:cNvSpPr>
          <p:nvPr/>
        </p:nvSpPr>
        <p:spPr>
          <a:xfrm>
            <a:off x="1124718" y="184738"/>
            <a:ext cx="7320951" cy="719096"/>
          </a:xfrm>
          <a:prstGeom prst="rect">
            <a:avLst/>
          </a:prstGeom>
        </p:spPr>
        <p:txBody>
          <a:bodyPr/>
          <a:lstStyle>
            <a:lvl1pPr algn="l" defTabSz="457200" rtl="0" eaLnBrk="1" fontAlgn="base" hangingPunct="1">
              <a:spcBef>
                <a:spcPct val="0"/>
              </a:spcBef>
              <a:spcAft>
                <a:spcPct val="0"/>
              </a:spcAft>
              <a:defRPr sz="2800" kern="1200">
                <a:solidFill>
                  <a:schemeClr val="bg1"/>
                </a:solidFill>
                <a:latin typeface="Calibri Light" panose="020F0302020204030204" pitchFamily="34" charset="0"/>
                <a:ea typeface="+mj-ea"/>
                <a:cs typeface="Calibri Light" panose="020F030202020403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fr-FR" dirty="0" smtClean="0"/>
              <a:t>Vaincre par la 3D aujourd’hui et demain</a:t>
            </a:r>
            <a:endParaRPr lang="fr-FR" dirty="0"/>
          </a:p>
        </p:txBody>
      </p:sp>
      <p:sp>
        <p:nvSpPr>
          <p:cNvPr id="2" name="ZoneTexte 1"/>
          <p:cNvSpPr txBox="1"/>
          <p:nvPr/>
        </p:nvSpPr>
        <p:spPr>
          <a:xfrm>
            <a:off x="1780154" y="2787570"/>
            <a:ext cx="518091" cy="369332"/>
          </a:xfrm>
          <a:prstGeom prst="rect">
            <a:avLst/>
          </a:prstGeom>
          <a:noFill/>
        </p:spPr>
        <p:txBody>
          <a:bodyPr wrap="none" rtlCol="0">
            <a:spAutoFit/>
          </a:bodyPr>
          <a:lstStyle/>
          <a:p>
            <a:r>
              <a:rPr lang="fr-FR" b="1" dirty="0" smtClean="0">
                <a:solidFill>
                  <a:schemeClr val="bg1"/>
                </a:solidFill>
              </a:rPr>
              <a:t>RH</a:t>
            </a:r>
            <a:endParaRPr lang="fr-FR" b="1" dirty="0">
              <a:solidFill>
                <a:schemeClr val="bg1"/>
              </a:solidFill>
            </a:endParaRPr>
          </a:p>
        </p:txBody>
      </p:sp>
      <p:grpSp>
        <p:nvGrpSpPr>
          <p:cNvPr id="5" name="Groupe 4"/>
          <p:cNvGrpSpPr/>
          <p:nvPr/>
        </p:nvGrpSpPr>
        <p:grpSpPr>
          <a:xfrm>
            <a:off x="598490" y="3525967"/>
            <a:ext cx="7719211" cy="1284059"/>
            <a:chOff x="1289648" y="3637346"/>
            <a:chExt cx="6839904" cy="1058389"/>
          </a:xfrm>
        </p:grpSpPr>
        <p:pic>
          <p:nvPicPr>
            <p:cNvPr id="19" name="Image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289648" y="3640259"/>
              <a:ext cx="1736718" cy="1055476"/>
            </a:xfrm>
            <a:prstGeom prst="rect">
              <a:avLst/>
            </a:prstGeom>
          </p:spPr>
        </p:pic>
        <p:pic>
          <p:nvPicPr>
            <p:cNvPr id="20" name="Imag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7548" y="3645143"/>
              <a:ext cx="1798769" cy="1050592"/>
            </a:xfrm>
            <a:prstGeom prst="rect">
              <a:avLst/>
            </a:prstGeom>
          </p:spPr>
        </p:pic>
        <p:pic>
          <p:nvPicPr>
            <p:cNvPr id="21" name="Image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65731" y="3640259"/>
              <a:ext cx="1563821" cy="1055476"/>
            </a:xfrm>
            <a:prstGeom prst="rect">
              <a:avLst/>
            </a:prstGeom>
          </p:spPr>
        </p:pic>
        <p:pic>
          <p:nvPicPr>
            <p:cNvPr id="22" name="Imag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7495" y="3637346"/>
              <a:ext cx="1582013" cy="1058389"/>
            </a:xfrm>
            <a:prstGeom prst="rect">
              <a:avLst/>
            </a:prstGeom>
          </p:spPr>
        </p:pic>
      </p:grpSp>
      <p:grpSp>
        <p:nvGrpSpPr>
          <p:cNvPr id="6" name="Groupe 5"/>
          <p:cNvGrpSpPr/>
          <p:nvPr/>
        </p:nvGrpSpPr>
        <p:grpSpPr>
          <a:xfrm>
            <a:off x="598490" y="955755"/>
            <a:ext cx="7645978" cy="1575940"/>
            <a:chOff x="1365847" y="1271891"/>
            <a:chExt cx="6368454" cy="1247282"/>
          </a:xfrm>
        </p:grpSpPr>
        <p:pic>
          <p:nvPicPr>
            <p:cNvPr id="14" name="Imag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5847" y="1278564"/>
              <a:ext cx="2167821" cy="1209650"/>
            </a:xfrm>
            <a:prstGeom prst="rect">
              <a:avLst/>
            </a:prstGeom>
          </p:spPr>
        </p:pic>
        <p:pic>
          <p:nvPicPr>
            <p:cNvPr id="15" name="Image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01161" y="1278564"/>
              <a:ext cx="2036858" cy="1215184"/>
            </a:xfrm>
            <a:prstGeom prst="rect">
              <a:avLst/>
            </a:prstGeom>
          </p:spPr>
        </p:pic>
        <p:pic>
          <p:nvPicPr>
            <p:cNvPr id="4" name="Image 3"/>
            <p:cNvPicPr>
              <a:picLocks noChangeAspect="1"/>
            </p:cNvPicPr>
            <p:nvPr/>
          </p:nvPicPr>
          <p:blipFill>
            <a:blip r:embed="rId8"/>
            <a:stretch>
              <a:fillRect/>
            </a:stretch>
          </p:blipFill>
          <p:spPr>
            <a:xfrm>
              <a:off x="5705513" y="1271891"/>
              <a:ext cx="2028788" cy="1247282"/>
            </a:xfrm>
            <a:prstGeom prst="rect">
              <a:avLst/>
            </a:prstGeom>
          </p:spPr>
        </p:pic>
      </p:grpSp>
      <p:sp>
        <p:nvSpPr>
          <p:cNvPr id="23" name="ZoneTexte 22"/>
          <p:cNvSpPr txBox="1"/>
          <p:nvPr/>
        </p:nvSpPr>
        <p:spPr>
          <a:xfrm>
            <a:off x="410341" y="2583617"/>
            <a:ext cx="8229600" cy="769441"/>
          </a:xfrm>
          <a:prstGeom prst="rect">
            <a:avLst/>
          </a:prstGeom>
          <a:noFill/>
        </p:spPr>
        <p:txBody>
          <a:bodyPr wrap="square" rtlCol="0">
            <a:spAutoFit/>
          </a:bodyPr>
          <a:lstStyle/>
          <a:p>
            <a:pPr algn="ctr"/>
            <a:r>
              <a:rPr lang="fr-FR" sz="2200" dirty="0">
                <a:solidFill>
                  <a:schemeClr val="tx2"/>
                </a:solidFill>
                <a:latin typeface="Calibri Light" panose="020F0302020204030204" pitchFamily="34" charset="0"/>
                <a:cs typeface="Calibri Light" panose="020F0302020204030204" pitchFamily="34" charset="0"/>
              </a:rPr>
              <a:t>En s’adaptant aux nouveaux champs de conflictualité </a:t>
            </a:r>
            <a:endParaRPr lang="fr-FR" sz="2200" dirty="0" smtClean="0">
              <a:solidFill>
                <a:schemeClr val="tx2"/>
              </a:solidFill>
              <a:latin typeface="Calibri Light" panose="020F0302020204030204" pitchFamily="34" charset="0"/>
              <a:cs typeface="Calibri Light" panose="020F0302020204030204" pitchFamily="34" charset="0"/>
            </a:endParaRPr>
          </a:p>
          <a:p>
            <a:pPr algn="ctr"/>
            <a:r>
              <a:rPr lang="fr-FR" sz="2200" dirty="0" smtClean="0">
                <a:solidFill>
                  <a:schemeClr val="tx2"/>
                </a:solidFill>
                <a:latin typeface="Calibri Light" panose="020F0302020204030204" pitchFamily="34" charset="0"/>
                <a:cs typeface="Calibri Light" panose="020F0302020204030204" pitchFamily="34" charset="0"/>
              </a:rPr>
              <a:t>et </a:t>
            </a:r>
            <a:r>
              <a:rPr lang="fr-FR" sz="2200" dirty="0">
                <a:solidFill>
                  <a:schemeClr val="tx2"/>
                </a:solidFill>
                <a:latin typeface="Calibri Light" panose="020F0302020204030204" pitchFamily="34" charset="0"/>
                <a:cs typeface="Calibri Light" panose="020F0302020204030204" pitchFamily="34" charset="0"/>
              </a:rPr>
              <a:t>aux armes de « rupture technologique »</a:t>
            </a:r>
          </a:p>
        </p:txBody>
      </p:sp>
    </p:spTree>
    <p:extLst>
      <p:ext uri="{BB962C8B-B14F-4D97-AF65-F5344CB8AC3E}">
        <p14:creationId xmlns:p14="http://schemas.microsoft.com/office/powerpoint/2010/main" val="2416916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5"/>
          <p:cNvSpPr txBox="1">
            <a:spLocks/>
          </p:cNvSpPr>
          <p:nvPr/>
        </p:nvSpPr>
        <p:spPr>
          <a:xfrm>
            <a:off x="1130898" y="153345"/>
            <a:ext cx="7320951" cy="719096"/>
          </a:xfrm>
          <a:prstGeom prst="rect">
            <a:avLst/>
          </a:prstGeom>
        </p:spPr>
        <p:txBody>
          <a:bodyPr/>
          <a:lstStyle>
            <a:lvl1pPr algn="l" defTabSz="457200" rtl="0" eaLnBrk="1" fontAlgn="base" hangingPunct="1">
              <a:spcBef>
                <a:spcPct val="0"/>
              </a:spcBef>
              <a:spcAft>
                <a:spcPct val="0"/>
              </a:spcAft>
              <a:defRPr sz="2800" kern="1200">
                <a:solidFill>
                  <a:schemeClr val="bg1"/>
                </a:solidFill>
                <a:latin typeface="Calibri Light" panose="020F0302020204030204" pitchFamily="34" charset="0"/>
                <a:ea typeface="+mj-ea"/>
                <a:cs typeface="Calibri Light" panose="020F030202020403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fr-FR" dirty="0"/>
              <a:t>3</a:t>
            </a:r>
            <a:r>
              <a:rPr lang="fr-FR" dirty="0" smtClean="0"/>
              <a:t> Enjeux majeurs</a:t>
            </a:r>
            <a:endParaRPr lang="fr-FR" dirty="0"/>
          </a:p>
        </p:txBody>
      </p:sp>
      <p:grpSp>
        <p:nvGrpSpPr>
          <p:cNvPr id="12" name="Groupe 11"/>
          <p:cNvGrpSpPr/>
          <p:nvPr/>
        </p:nvGrpSpPr>
        <p:grpSpPr>
          <a:xfrm>
            <a:off x="128568" y="1911485"/>
            <a:ext cx="8911354" cy="1939403"/>
            <a:chOff x="136002" y="1911485"/>
            <a:chExt cx="8643725" cy="1874971"/>
          </a:xfrm>
        </p:grpSpPr>
        <p:grpSp>
          <p:nvGrpSpPr>
            <p:cNvPr id="4" name="Groupe 3"/>
            <p:cNvGrpSpPr/>
            <p:nvPr/>
          </p:nvGrpSpPr>
          <p:grpSpPr>
            <a:xfrm>
              <a:off x="136002" y="1911485"/>
              <a:ext cx="2845543" cy="1836880"/>
              <a:chOff x="1850680" y="992895"/>
              <a:chExt cx="2845543" cy="1874088"/>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680" y="992895"/>
                <a:ext cx="2775061" cy="1874088"/>
              </a:xfrm>
              <a:prstGeom prst="rect">
                <a:avLst/>
              </a:prstGeom>
            </p:spPr>
          </p:pic>
          <p:sp>
            <p:nvSpPr>
              <p:cNvPr id="2" name="ZoneTexte 1"/>
              <p:cNvSpPr txBox="1"/>
              <p:nvPr/>
            </p:nvSpPr>
            <p:spPr>
              <a:xfrm>
                <a:off x="2833725" y="2405318"/>
                <a:ext cx="1862498" cy="461665"/>
              </a:xfrm>
              <a:prstGeom prst="rect">
                <a:avLst/>
              </a:prstGeom>
              <a:noFill/>
            </p:spPr>
            <p:txBody>
              <a:bodyPr wrap="none" rtlCol="0">
                <a:spAutoFit/>
              </a:bodyPr>
              <a:lstStyle/>
              <a:p>
                <a:r>
                  <a:rPr lang="fr-FR" sz="2400" dirty="0" smtClean="0">
                    <a:solidFill>
                      <a:schemeClr val="bg1"/>
                    </a:solidFill>
                    <a:latin typeface="Calibri Light" panose="020F0302020204030204" pitchFamily="34" charset="0"/>
                    <a:cs typeface="Calibri Light" panose="020F0302020204030204" pitchFamily="34" charset="0"/>
                  </a:rPr>
                  <a:t>Les Aviateurs </a:t>
                </a:r>
                <a:endParaRPr lang="fr-FR" sz="2400" dirty="0">
                  <a:solidFill>
                    <a:schemeClr val="bg1"/>
                  </a:solidFill>
                  <a:latin typeface="Calibri Light" panose="020F0302020204030204" pitchFamily="34" charset="0"/>
                  <a:cs typeface="Calibri Light" panose="020F0302020204030204" pitchFamily="34" charset="0"/>
                </a:endParaRPr>
              </a:p>
            </p:txBody>
          </p:sp>
        </p:grpSp>
        <p:grpSp>
          <p:nvGrpSpPr>
            <p:cNvPr id="9" name="Groupe 8"/>
            <p:cNvGrpSpPr/>
            <p:nvPr/>
          </p:nvGrpSpPr>
          <p:grpSpPr>
            <a:xfrm>
              <a:off x="2911063" y="1927263"/>
              <a:ext cx="3067532" cy="1843638"/>
              <a:chOff x="4737625" y="1023698"/>
              <a:chExt cx="3067532" cy="1843638"/>
            </a:xfrm>
          </p:grpSpPr>
          <p:pic>
            <p:nvPicPr>
              <p:cNvPr id="5" name="Image 1"/>
              <p:cNvPicPr>
                <a:picLocks noChangeAspect="1"/>
              </p:cNvPicPr>
              <p:nvPr/>
            </p:nvPicPr>
            <p:blipFill>
              <a:blip r:embed="rId3">
                <a:extLst>
                  <a:ext uri="{28A0092B-C50C-407E-A947-70E740481C1C}">
                    <a14:useLocalDpi xmlns:a14="http://schemas.microsoft.com/office/drawing/2010/main" val="0"/>
                  </a:ext>
                </a:extLst>
              </a:blip>
              <a:srcRect l="8730" t="10513" r="5763" b="12669"/>
              <a:stretch>
                <a:fillRect/>
              </a:stretch>
            </p:blipFill>
            <p:spPr bwMode="auto">
              <a:xfrm>
                <a:off x="4737625" y="1023698"/>
                <a:ext cx="3041461" cy="182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5571276" y="2405671"/>
                <a:ext cx="2233881" cy="461665"/>
              </a:xfrm>
              <a:prstGeom prst="rect">
                <a:avLst/>
              </a:prstGeom>
              <a:noFill/>
            </p:spPr>
            <p:txBody>
              <a:bodyPr wrap="none" rtlCol="0">
                <a:spAutoFit/>
              </a:bodyPr>
              <a:lstStyle/>
              <a:p>
                <a:r>
                  <a:rPr lang="fr-FR" sz="2400" dirty="0">
                    <a:solidFill>
                      <a:schemeClr val="bg1"/>
                    </a:solidFill>
                    <a:latin typeface="Calibri Light" panose="020F0302020204030204" pitchFamily="34" charset="0"/>
                    <a:cs typeface="Calibri Light" panose="020F0302020204030204" pitchFamily="34" charset="0"/>
                  </a:rPr>
                  <a:t>Quantité Qualité</a:t>
                </a:r>
              </a:p>
            </p:txBody>
          </p:sp>
        </p:grpSp>
        <p:grpSp>
          <p:nvGrpSpPr>
            <p:cNvPr id="6" name="Groupe 5"/>
            <p:cNvGrpSpPr/>
            <p:nvPr/>
          </p:nvGrpSpPr>
          <p:grpSpPr>
            <a:xfrm>
              <a:off x="5952524" y="1927262"/>
              <a:ext cx="2827203" cy="1859194"/>
              <a:chOff x="1850680" y="2965254"/>
              <a:chExt cx="2775061" cy="1749575"/>
            </a:xfrm>
          </p:grpSpPr>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680" y="2965254"/>
                <a:ext cx="2775061" cy="1713730"/>
              </a:xfrm>
              <a:prstGeom prst="rect">
                <a:avLst/>
              </a:prstGeom>
            </p:spPr>
          </p:pic>
          <p:sp>
            <p:nvSpPr>
              <p:cNvPr id="11" name="ZoneTexte 10"/>
              <p:cNvSpPr txBox="1"/>
              <p:nvPr/>
            </p:nvSpPr>
            <p:spPr>
              <a:xfrm>
                <a:off x="3532287" y="4253164"/>
                <a:ext cx="1042273" cy="461665"/>
              </a:xfrm>
              <a:prstGeom prst="rect">
                <a:avLst/>
              </a:prstGeom>
              <a:noFill/>
            </p:spPr>
            <p:txBody>
              <a:bodyPr wrap="none" rtlCol="0">
                <a:spAutoFit/>
              </a:bodyPr>
              <a:lstStyle>
                <a:defPPr>
                  <a:defRPr lang="fr-FR"/>
                </a:defPPr>
                <a:lvl1pPr>
                  <a:defRPr sz="2400">
                    <a:solidFill>
                      <a:schemeClr val="bg1"/>
                    </a:solidFill>
                    <a:latin typeface="Calibri Light" panose="020F0302020204030204" pitchFamily="34" charset="0"/>
                    <a:cs typeface="Calibri Light" panose="020F0302020204030204" pitchFamily="34" charset="0"/>
                  </a:defRPr>
                </a:lvl1pPr>
              </a:lstStyle>
              <a:p>
                <a:r>
                  <a:rPr lang="fr-FR" dirty="0"/>
                  <a:t>Espace</a:t>
                </a:r>
              </a:p>
            </p:txBody>
          </p:sp>
        </p:grpSp>
      </p:grpSp>
    </p:spTree>
    <p:extLst>
      <p:ext uri="{BB962C8B-B14F-4D97-AF65-F5344CB8AC3E}">
        <p14:creationId xmlns:p14="http://schemas.microsoft.com/office/powerpoint/2010/main" val="2998887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5"/>
          <p:cNvSpPr txBox="1">
            <a:spLocks/>
          </p:cNvSpPr>
          <p:nvPr/>
        </p:nvSpPr>
        <p:spPr>
          <a:xfrm>
            <a:off x="2228495" y="135046"/>
            <a:ext cx="6341469" cy="719096"/>
          </a:xfrm>
          <a:prstGeom prst="rect">
            <a:avLst/>
          </a:prstGeom>
        </p:spPr>
        <p:txBody>
          <a:bodyPr/>
          <a:lstStyle>
            <a:lvl1pPr algn="l" defTabSz="457200" rtl="0" eaLnBrk="1" fontAlgn="base" hangingPunct="1">
              <a:spcBef>
                <a:spcPct val="0"/>
              </a:spcBef>
              <a:spcAft>
                <a:spcPct val="0"/>
              </a:spcAft>
              <a:defRPr sz="2800" kern="1200">
                <a:solidFill>
                  <a:schemeClr val="bg1"/>
                </a:solidFill>
                <a:latin typeface="Calibri Light" panose="020F0302020204030204" pitchFamily="34" charset="0"/>
                <a:ea typeface="+mj-ea"/>
                <a:cs typeface="Calibri Light" panose="020F030202020403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fr-FR" dirty="0"/>
              <a:t>L</a:t>
            </a:r>
            <a:r>
              <a:rPr lang="fr-FR" dirty="0" smtClean="0"/>
              <a:t>es aviateurs, une ressource essentielle</a:t>
            </a:r>
          </a:p>
          <a:p>
            <a:endParaRPr lang="fr-FR" dirty="0"/>
          </a:p>
        </p:txBody>
      </p:sp>
      <p:sp>
        <p:nvSpPr>
          <p:cNvPr id="6" name="Espace réservé du texte 1"/>
          <p:cNvSpPr txBox="1">
            <a:spLocks/>
          </p:cNvSpPr>
          <p:nvPr/>
        </p:nvSpPr>
        <p:spPr>
          <a:xfrm>
            <a:off x="457200" y="956442"/>
            <a:ext cx="8229600" cy="3983420"/>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2"/>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2"/>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smtClean="0"/>
          </a:p>
        </p:txBody>
      </p:sp>
      <p:sp>
        <p:nvSpPr>
          <p:cNvPr id="5" name="ZoneTexte 4"/>
          <p:cNvSpPr txBox="1"/>
          <p:nvPr/>
        </p:nvSpPr>
        <p:spPr>
          <a:xfrm>
            <a:off x="192724" y="3722077"/>
            <a:ext cx="2065164" cy="1454244"/>
          </a:xfrm>
          <a:prstGeom prst="rect">
            <a:avLst/>
          </a:prstGeom>
          <a:noFill/>
        </p:spPr>
        <p:txBody>
          <a:bodyPr wrap="square" rtlCol="0">
            <a:spAutoFit/>
          </a:bodyPr>
          <a:lstStyle/>
          <a:p>
            <a:r>
              <a:rPr lang="fr-FR" sz="2200" dirty="0" smtClean="0">
                <a:solidFill>
                  <a:schemeClr val="tx2"/>
                </a:solidFill>
                <a:latin typeface="Calibri Light" panose="020F0302020204030204" pitchFamily="34" charset="0"/>
                <a:cs typeface="Calibri Light" panose="020F0302020204030204" pitchFamily="34" charset="0"/>
              </a:rPr>
              <a:t>Recruter</a:t>
            </a:r>
            <a:endParaRPr lang="fr-FR" sz="2200" dirty="0">
              <a:solidFill>
                <a:schemeClr val="tx2"/>
              </a:solidFill>
              <a:latin typeface="Calibri Light" panose="020F0302020204030204" pitchFamily="34" charset="0"/>
              <a:cs typeface="Calibri Light" panose="020F0302020204030204" pitchFamily="34" charset="0"/>
            </a:endParaRPr>
          </a:p>
          <a:p>
            <a:r>
              <a:rPr lang="fr-FR" sz="1400" dirty="0">
                <a:latin typeface="Calibri Light" panose="020F0302020204030204" pitchFamily="34" charset="0"/>
                <a:cs typeface="Calibri Light" panose="020F0302020204030204" pitchFamily="34" charset="0"/>
              </a:rPr>
              <a:t>+ 3750 pers/an</a:t>
            </a:r>
          </a:p>
          <a:p>
            <a:r>
              <a:rPr lang="fr-FR" sz="1400" dirty="0">
                <a:latin typeface="Calibri Light" panose="020F0302020204030204" pitchFamily="34" charset="0"/>
                <a:cs typeface="Calibri Light" panose="020F0302020204030204" pitchFamily="34" charset="0"/>
              </a:rPr>
              <a:t>Modernisation des outils</a:t>
            </a:r>
          </a:p>
          <a:p>
            <a:r>
              <a:rPr lang="fr-FR" sz="1400" dirty="0">
                <a:latin typeface="Calibri Light" panose="020F0302020204030204" pitchFamily="34" charset="0"/>
                <a:cs typeface="Calibri Light" panose="020F0302020204030204" pitchFamily="34" charset="0"/>
              </a:rPr>
              <a:t>Multiplication des canaux</a:t>
            </a:r>
          </a:p>
          <a:p>
            <a:endParaRPr lang="fr-FR" sz="1000" dirty="0" smtClean="0"/>
          </a:p>
          <a:p>
            <a:endParaRPr lang="fr-FR" sz="1400" dirty="0"/>
          </a:p>
        </p:txBody>
      </p:sp>
      <p:sp>
        <p:nvSpPr>
          <p:cNvPr id="11" name="Rectangle 10"/>
          <p:cNvSpPr/>
          <p:nvPr/>
        </p:nvSpPr>
        <p:spPr>
          <a:xfrm>
            <a:off x="2853044" y="3766464"/>
            <a:ext cx="2658524" cy="1077218"/>
          </a:xfrm>
          <a:prstGeom prst="rect">
            <a:avLst/>
          </a:prstGeom>
          <a:noFill/>
        </p:spPr>
        <p:txBody>
          <a:bodyPr wrap="square" rtlCol="0">
            <a:spAutoFit/>
          </a:bodyPr>
          <a:lstStyle/>
          <a:p>
            <a:r>
              <a:rPr lang="fr-FR" sz="2200" dirty="0" smtClean="0">
                <a:solidFill>
                  <a:schemeClr val="tx2"/>
                </a:solidFill>
                <a:latin typeface="Calibri Light" panose="020F0302020204030204" pitchFamily="34" charset="0"/>
                <a:cs typeface="Calibri Light" panose="020F0302020204030204" pitchFamily="34" charset="0"/>
              </a:rPr>
              <a:t>Former en continu</a:t>
            </a:r>
            <a:endParaRPr lang="fr-FR" sz="2200" dirty="0">
              <a:solidFill>
                <a:schemeClr val="tx2"/>
              </a:solidFill>
              <a:latin typeface="Calibri Light" panose="020F0302020204030204" pitchFamily="34" charset="0"/>
              <a:cs typeface="Calibri Light" panose="020F0302020204030204" pitchFamily="34" charset="0"/>
            </a:endParaRPr>
          </a:p>
          <a:p>
            <a:r>
              <a:rPr lang="fr-FR" sz="1400" dirty="0" smtClean="0">
                <a:latin typeface="Calibri Light" panose="020F0302020204030204" pitchFamily="34" charset="0"/>
                <a:cs typeface="Calibri Light" panose="020F0302020204030204" pitchFamily="34" charset="0"/>
              </a:rPr>
              <a:t>Moralement et Militairement</a:t>
            </a:r>
            <a:endParaRPr lang="fr-FR" sz="1400" dirty="0">
              <a:latin typeface="Calibri Light" panose="020F0302020204030204" pitchFamily="34" charset="0"/>
              <a:cs typeface="Calibri Light" panose="020F0302020204030204" pitchFamily="34" charset="0"/>
            </a:endParaRPr>
          </a:p>
          <a:p>
            <a:r>
              <a:rPr lang="fr-FR" sz="1400" dirty="0">
                <a:latin typeface="Calibri Light" panose="020F0302020204030204" pitchFamily="34" charset="0"/>
                <a:cs typeface="Calibri Light" panose="020F0302020204030204" pitchFamily="34" charset="0"/>
              </a:rPr>
              <a:t>Techniquement</a:t>
            </a:r>
          </a:p>
          <a:p>
            <a:r>
              <a:rPr lang="fr-FR" sz="1400" dirty="0" smtClean="0">
                <a:latin typeface="Calibri Light" panose="020F0302020204030204" pitchFamily="34" charset="0"/>
                <a:cs typeface="Calibri Light" panose="020F0302020204030204" pitchFamily="34" charset="0"/>
              </a:rPr>
              <a:t>Penser </a:t>
            </a:r>
            <a:r>
              <a:rPr lang="fr-FR" sz="1400" dirty="0">
                <a:latin typeface="Calibri Light" panose="020F0302020204030204" pitchFamily="34" charset="0"/>
                <a:cs typeface="Calibri Light" panose="020F0302020204030204" pitchFamily="34" charset="0"/>
              </a:rPr>
              <a:t>les futurs métiers</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044" y="1044606"/>
            <a:ext cx="1966623" cy="1105242"/>
          </a:xfrm>
          <a:prstGeom prst="rect">
            <a:avLst/>
          </a:prstGeom>
        </p:spPr>
      </p:pic>
      <p:pic>
        <p:nvPicPr>
          <p:cNvPr id="13" name="Image 12"/>
          <p:cNvPicPr>
            <a:picLocks noChangeAspect="1"/>
          </p:cNvPicPr>
          <p:nvPr/>
        </p:nvPicPr>
        <p:blipFill rotWithShape="1">
          <a:blip r:embed="rId4">
            <a:extLst>
              <a:ext uri="{28A0092B-C50C-407E-A947-70E740481C1C}">
                <a14:useLocalDpi xmlns:a14="http://schemas.microsoft.com/office/drawing/2010/main" val="0"/>
              </a:ext>
            </a:extLst>
          </a:blip>
          <a:srcRect r="4101" b="14559"/>
          <a:stretch/>
        </p:blipFill>
        <p:spPr>
          <a:xfrm>
            <a:off x="3565675" y="1524877"/>
            <a:ext cx="1945893" cy="1408107"/>
          </a:xfrm>
          <a:prstGeom prst="rect">
            <a:avLst/>
          </a:prstGeom>
        </p:spPr>
      </p:pic>
      <p:sp>
        <p:nvSpPr>
          <p:cNvPr id="14" name="Rectangle 13"/>
          <p:cNvSpPr/>
          <p:nvPr/>
        </p:nvSpPr>
        <p:spPr>
          <a:xfrm>
            <a:off x="6011609" y="3669527"/>
            <a:ext cx="2971052" cy="1292662"/>
          </a:xfrm>
          <a:prstGeom prst="rect">
            <a:avLst/>
          </a:prstGeom>
        </p:spPr>
        <p:txBody>
          <a:bodyPr wrap="square">
            <a:spAutoFit/>
          </a:bodyPr>
          <a:lstStyle/>
          <a:p>
            <a:r>
              <a:rPr lang="fr-FR" sz="2200" dirty="0">
                <a:solidFill>
                  <a:schemeClr val="tx2"/>
                </a:solidFill>
                <a:latin typeface="Calibri Light" panose="020F0302020204030204" pitchFamily="34" charset="0"/>
                <a:cs typeface="Calibri Light" panose="020F0302020204030204" pitchFamily="34" charset="0"/>
              </a:rPr>
              <a:t>Fidéliser</a:t>
            </a:r>
          </a:p>
          <a:p>
            <a:r>
              <a:rPr lang="fr-FR" sz="1400" dirty="0" smtClean="0">
                <a:latin typeface="Calibri Light" panose="020F0302020204030204" pitchFamily="34" charset="0"/>
                <a:cs typeface="Calibri Light" panose="020F0302020204030204" pitchFamily="34" charset="0"/>
              </a:rPr>
              <a:t>Rémunération, progression </a:t>
            </a:r>
            <a:r>
              <a:rPr lang="fr-FR" sz="1400" dirty="0">
                <a:latin typeface="Calibri Light" panose="020F0302020204030204" pitchFamily="34" charset="0"/>
                <a:cs typeface="Calibri Light" panose="020F0302020204030204" pitchFamily="34" charset="0"/>
              </a:rPr>
              <a:t>et valorisation parcours</a:t>
            </a:r>
          </a:p>
          <a:p>
            <a:r>
              <a:rPr lang="fr-FR" sz="1400" dirty="0">
                <a:latin typeface="Calibri Light" panose="020F0302020204030204" pitchFamily="34" charset="0"/>
                <a:cs typeface="Calibri Light" panose="020F0302020204030204" pitchFamily="34" charset="0"/>
              </a:rPr>
              <a:t>Amélioration des conditions de travail</a:t>
            </a:r>
          </a:p>
          <a:p>
            <a:r>
              <a:rPr lang="fr-FR" sz="1400" dirty="0">
                <a:latin typeface="Calibri Light" panose="020F0302020204030204" pitchFamily="34" charset="0"/>
                <a:cs typeface="Calibri Light" panose="020F0302020204030204" pitchFamily="34" charset="0"/>
              </a:rPr>
              <a:t>Gestion </a:t>
            </a:r>
            <a:r>
              <a:rPr lang="fr-FR" sz="1400" dirty="0" smtClean="0">
                <a:latin typeface="Calibri Light" panose="020F0302020204030204" pitchFamily="34" charset="0"/>
                <a:cs typeface="Calibri Light" panose="020F0302020204030204" pitchFamily="34" charset="0"/>
              </a:rPr>
              <a:t>individualisée</a:t>
            </a:r>
            <a:endParaRPr lang="fr-FR" sz="1400" dirty="0">
              <a:latin typeface="Calibri Light" panose="020F0302020204030204" pitchFamily="34" charset="0"/>
              <a:cs typeface="Calibri Light" panose="020F0302020204030204" pitchFamily="34" charset="0"/>
            </a:endParaRPr>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766" y="1079542"/>
            <a:ext cx="2136836" cy="1207252"/>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6989" y="2050923"/>
            <a:ext cx="1594414" cy="1061010"/>
          </a:xfrm>
          <a:prstGeom prst="rect">
            <a:avLst/>
          </a:prstGeom>
        </p:spPr>
      </p:pic>
      <p:pic>
        <p:nvPicPr>
          <p:cNvPr id="20" name="Image 19"/>
          <p:cNvPicPr>
            <a:picLocks noChangeAspect="1"/>
          </p:cNvPicPr>
          <p:nvPr/>
        </p:nvPicPr>
        <p:blipFill rotWithShape="1">
          <a:blip r:embed="rId7">
            <a:extLst>
              <a:ext uri="{28A0092B-C50C-407E-A947-70E740481C1C}">
                <a14:useLocalDpi xmlns:a14="http://schemas.microsoft.com/office/drawing/2010/main" val="0"/>
              </a:ext>
            </a:extLst>
          </a:blip>
          <a:srcRect l="40658" t="41377" r="-1363" b="-6048"/>
          <a:stretch/>
        </p:blipFill>
        <p:spPr>
          <a:xfrm>
            <a:off x="468256" y="1041499"/>
            <a:ext cx="1630608" cy="1245295"/>
          </a:xfrm>
          <a:prstGeom prst="rect">
            <a:avLst/>
          </a:prstGeom>
        </p:spPr>
      </p:pic>
      <p:pic>
        <p:nvPicPr>
          <p:cNvPr id="21" name="Imag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1609" y="2518665"/>
            <a:ext cx="1699785" cy="1092719"/>
          </a:xfrm>
          <a:prstGeom prst="rect">
            <a:avLst/>
          </a:prstGeom>
        </p:spPr>
      </p:pic>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3044" y="2450561"/>
            <a:ext cx="1718956" cy="1138940"/>
          </a:xfrm>
          <a:prstGeom prst="rect">
            <a:avLst/>
          </a:prstGeom>
        </p:spPr>
      </p:pic>
      <p:pic>
        <p:nvPicPr>
          <p:cNvPr id="19" name="Imag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3560" y="1555202"/>
            <a:ext cx="1204510" cy="1204510"/>
          </a:xfrm>
          <a:prstGeom prst="rect">
            <a:avLst/>
          </a:prstGeom>
        </p:spPr>
      </p:pic>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724" y="2574197"/>
            <a:ext cx="1885756" cy="985459"/>
          </a:xfrm>
          <a:prstGeom prst="rect">
            <a:avLst/>
          </a:prstGeom>
        </p:spPr>
      </p:pic>
    </p:spTree>
    <p:extLst>
      <p:ext uri="{BB962C8B-B14F-4D97-AF65-F5344CB8AC3E}">
        <p14:creationId xmlns:p14="http://schemas.microsoft.com/office/powerpoint/2010/main" val="335967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457200" y="1009156"/>
            <a:ext cx="8147050" cy="3683149"/>
          </a:xfrm>
        </p:spPr>
        <p:txBody>
          <a:bodyPr>
            <a:normAutofit/>
          </a:bodyPr>
          <a:lstStyle/>
          <a:p>
            <a:r>
              <a:rPr lang="fr-FR" dirty="0"/>
              <a:t>Q</a:t>
            </a:r>
            <a:r>
              <a:rPr lang="fr-FR" dirty="0" smtClean="0"/>
              <a:t>uantité et Qualité : plusieurs réalités</a:t>
            </a:r>
          </a:p>
          <a:p>
            <a:endParaRPr lang="fr-FR" dirty="0" smtClean="0"/>
          </a:p>
          <a:p>
            <a:endParaRPr lang="fr-FR" dirty="0" smtClean="0"/>
          </a:p>
          <a:p>
            <a:endParaRPr lang="fr-FR" dirty="0"/>
          </a:p>
          <a:p>
            <a:endParaRPr lang="fr-FR" dirty="0" smtClean="0"/>
          </a:p>
        </p:txBody>
      </p:sp>
      <p:sp>
        <p:nvSpPr>
          <p:cNvPr id="3" name="Titre 2"/>
          <p:cNvSpPr>
            <a:spLocks noGrp="1"/>
          </p:cNvSpPr>
          <p:nvPr>
            <p:ph type="title"/>
          </p:nvPr>
        </p:nvSpPr>
        <p:spPr>
          <a:xfrm>
            <a:off x="1145063" y="129412"/>
            <a:ext cx="7320951" cy="670605"/>
          </a:xfrm>
        </p:spPr>
        <p:txBody>
          <a:bodyPr/>
          <a:lstStyle/>
          <a:p>
            <a:r>
              <a:rPr lang="fr-FR" dirty="0" smtClean="0"/>
              <a:t>LPM en cours : continuer de réparer / moderniser</a:t>
            </a:r>
            <a:endParaRPr lang="fr-FR" dirty="0"/>
          </a:p>
        </p:txBody>
      </p:sp>
      <p:sp>
        <p:nvSpPr>
          <p:cNvPr id="6" name="ZoneTexte 5"/>
          <p:cNvSpPr txBox="1"/>
          <p:nvPr/>
        </p:nvSpPr>
        <p:spPr>
          <a:xfrm>
            <a:off x="526950" y="1558641"/>
            <a:ext cx="3297642" cy="1446550"/>
          </a:xfrm>
          <a:prstGeom prst="rect">
            <a:avLst/>
          </a:prstGeom>
          <a:noFill/>
        </p:spPr>
        <p:txBody>
          <a:bodyPr wrap="square" rtlCol="0">
            <a:spAutoFit/>
          </a:bodyPr>
          <a:lstStyle/>
          <a:p>
            <a:r>
              <a:rPr lang="fr-FR" b="1" dirty="0" smtClean="0">
                <a:latin typeface="Calibri Light" panose="020F0302020204030204" pitchFamily="34" charset="0"/>
                <a:cs typeface="Calibri Light" panose="020F0302020204030204" pitchFamily="34" charset="0"/>
              </a:rPr>
              <a:t>Capacités </a:t>
            </a:r>
          </a:p>
          <a:p>
            <a:pPr marL="285750" indent="-285750">
              <a:buFont typeface="Arial" panose="020B0604020202020204" pitchFamily="34" charset="0"/>
              <a:buChar char="•"/>
            </a:pPr>
            <a:r>
              <a:rPr lang="fr-FR" sz="1400" dirty="0" smtClean="0">
                <a:latin typeface="Calibri Light" panose="020F0302020204030204" pitchFamily="34" charset="0"/>
                <a:cs typeface="Calibri Light" panose="020F0302020204030204" pitchFamily="34" charset="0"/>
              </a:rPr>
              <a:t>suffisamment de vecteurs pour faire face à la superposition des contrats</a:t>
            </a:r>
          </a:p>
          <a:p>
            <a:pPr marL="285750" indent="-285750">
              <a:buFont typeface="Arial" panose="020B0604020202020204" pitchFamily="34" charset="0"/>
              <a:buChar char="•"/>
            </a:pPr>
            <a:r>
              <a:rPr lang="fr-FR" sz="1400" dirty="0" smtClean="0">
                <a:latin typeface="Calibri Light" panose="020F0302020204030204" pitchFamily="34" charset="0"/>
                <a:cs typeface="Calibri Light" panose="020F0302020204030204" pitchFamily="34" charset="0"/>
              </a:rPr>
              <a:t>suffisamment de « </a:t>
            </a:r>
            <a:r>
              <a:rPr lang="fr-FR" sz="1400" dirty="0" err="1" smtClean="0">
                <a:latin typeface="Calibri Light" panose="020F0302020204030204" pitchFamily="34" charset="0"/>
                <a:cs typeface="Calibri Light" panose="020F0302020204030204" pitchFamily="34" charset="0"/>
              </a:rPr>
              <a:t>missionnels</a:t>
            </a:r>
            <a:r>
              <a:rPr lang="fr-FR" sz="1400" dirty="0" smtClean="0">
                <a:latin typeface="Calibri Light" panose="020F0302020204030204" pitchFamily="34" charset="0"/>
                <a:cs typeface="Calibri Light" panose="020F0302020204030204" pitchFamily="34" charset="0"/>
              </a:rPr>
              <a:t> » et de munitions</a:t>
            </a:r>
          </a:p>
          <a:p>
            <a:pPr marL="285750" indent="-285750">
              <a:buFont typeface="Symbol" panose="05050102010706020507" pitchFamily="18" charset="2"/>
              <a:buChar char="Þ"/>
            </a:pPr>
            <a:endParaRPr lang="fr-FR" sz="1400"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11" y="2937331"/>
            <a:ext cx="2865920" cy="1807057"/>
          </a:xfrm>
          <a:prstGeom prst="rect">
            <a:avLst/>
          </a:prstGeom>
        </p:spPr>
      </p:pic>
      <p:grpSp>
        <p:nvGrpSpPr>
          <p:cNvPr id="9" name="Groupe 8"/>
          <p:cNvGrpSpPr/>
          <p:nvPr/>
        </p:nvGrpSpPr>
        <p:grpSpPr>
          <a:xfrm>
            <a:off x="5069938" y="2937331"/>
            <a:ext cx="2902487" cy="1807057"/>
            <a:chOff x="5205631" y="1419671"/>
            <a:chExt cx="3689803" cy="2815498"/>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31" y="1419671"/>
              <a:ext cx="1800257" cy="1321156"/>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603" y="2080249"/>
              <a:ext cx="3210831" cy="2154920"/>
            </a:xfrm>
            <a:prstGeom prst="rect">
              <a:avLst/>
            </a:prstGeom>
          </p:spPr>
        </p:pic>
      </p:grpSp>
      <p:sp>
        <p:nvSpPr>
          <p:cNvPr id="12" name="ZoneTexte 11"/>
          <p:cNvSpPr txBox="1"/>
          <p:nvPr/>
        </p:nvSpPr>
        <p:spPr>
          <a:xfrm>
            <a:off x="5069938" y="1541221"/>
            <a:ext cx="3702409" cy="1231106"/>
          </a:xfrm>
          <a:prstGeom prst="rect">
            <a:avLst/>
          </a:prstGeom>
          <a:noFill/>
        </p:spPr>
        <p:txBody>
          <a:bodyPr wrap="square" rtlCol="0">
            <a:spAutoFit/>
          </a:bodyPr>
          <a:lstStyle/>
          <a:p>
            <a:r>
              <a:rPr lang="fr-FR" b="1" dirty="0">
                <a:latin typeface="Calibri Light" panose="020F0302020204030204" pitchFamily="34" charset="0"/>
                <a:cs typeface="Calibri Light" panose="020F0302020204030204" pitchFamily="34" charset="0"/>
              </a:rPr>
              <a:t>P</a:t>
            </a:r>
            <a:r>
              <a:rPr lang="fr-FR" b="1" dirty="0" smtClean="0">
                <a:latin typeface="Calibri Light" panose="020F0302020204030204" pitchFamily="34" charset="0"/>
                <a:cs typeface="Calibri Light" panose="020F0302020204030204" pitchFamily="34" charset="0"/>
              </a:rPr>
              <a:t>ersonnels</a:t>
            </a:r>
            <a:endParaRPr lang="fr-FR" b="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FR" sz="1400" dirty="0" smtClean="0">
                <a:latin typeface="Calibri Light" panose="020F0302020204030204" pitchFamily="34" charset="0"/>
                <a:cs typeface="Calibri Light" panose="020F0302020204030204" pitchFamily="34" charset="0"/>
              </a:rPr>
              <a:t>Suffisamment </a:t>
            </a:r>
            <a:r>
              <a:rPr lang="fr-FR" sz="1400" dirty="0">
                <a:latin typeface="Calibri Light" panose="020F0302020204030204" pitchFamily="34" charset="0"/>
                <a:cs typeface="Calibri Light" panose="020F0302020204030204" pitchFamily="34" charset="0"/>
              </a:rPr>
              <a:t>d’heures de vol</a:t>
            </a:r>
          </a:p>
          <a:p>
            <a:pPr marL="285750" indent="-285750">
              <a:buFont typeface="Arial" panose="020B0604020202020204" pitchFamily="34" charset="0"/>
              <a:buChar char="•"/>
            </a:pPr>
            <a:r>
              <a:rPr lang="fr-FR" sz="1400" dirty="0">
                <a:latin typeface="Calibri Light" panose="020F0302020204030204" pitchFamily="34" charset="0"/>
                <a:cs typeface="Calibri Light" panose="020F0302020204030204" pitchFamily="34" charset="0"/>
              </a:rPr>
              <a:t>Entraînements à la Haute Intensité</a:t>
            </a:r>
          </a:p>
          <a:p>
            <a:pPr marL="285750" indent="-285750">
              <a:buFont typeface="Arial" panose="020B0604020202020204" pitchFamily="34" charset="0"/>
              <a:buChar char="•"/>
            </a:pPr>
            <a:r>
              <a:rPr lang="fr-FR" sz="1400" dirty="0">
                <a:latin typeface="Calibri Light" panose="020F0302020204030204" pitchFamily="34" charset="0"/>
                <a:cs typeface="Calibri Light" panose="020F0302020204030204" pitchFamily="34" charset="0"/>
              </a:rPr>
              <a:t>En interarmées et interalliés</a:t>
            </a:r>
          </a:p>
          <a:p>
            <a:pPr marL="285750" indent="-285750">
              <a:buFont typeface="Symbol" panose="05050102010706020507" pitchFamily="18" charset="2"/>
              <a:buChar char="Þ"/>
            </a:pPr>
            <a:endParaRPr lang="fr-FR" sz="1400" dirty="0"/>
          </a:p>
        </p:txBody>
      </p:sp>
    </p:spTree>
    <p:extLst>
      <p:ext uri="{BB962C8B-B14F-4D97-AF65-F5344CB8AC3E}">
        <p14:creationId xmlns:p14="http://schemas.microsoft.com/office/powerpoint/2010/main" val="3495857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6668" y="975919"/>
            <a:ext cx="4121222" cy="4275904"/>
          </a:xfrm>
        </p:spPr>
        <p:txBody>
          <a:bodyPr>
            <a:normAutofit/>
          </a:bodyPr>
          <a:lstStyle/>
          <a:p>
            <a:r>
              <a:rPr lang="fr-FR" dirty="0" smtClean="0"/>
              <a:t>Développer </a:t>
            </a:r>
            <a:r>
              <a:rPr lang="fr-FR" dirty="0"/>
              <a:t>le </a:t>
            </a:r>
            <a:r>
              <a:rPr lang="fr-FR" dirty="0" smtClean="0"/>
              <a:t>SCAF</a:t>
            </a:r>
          </a:p>
        </p:txBody>
      </p:sp>
      <p:sp>
        <p:nvSpPr>
          <p:cNvPr id="3" name="Titre 2"/>
          <p:cNvSpPr>
            <a:spLocks noGrp="1"/>
          </p:cNvSpPr>
          <p:nvPr>
            <p:ph type="title"/>
          </p:nvPr>
        </p:nvSpPr>
        <p:spPr>
          <a:xfrm>
            <a:off x="1055458" y="133688"/>
            <a:ext cx="7320951" cy="670605"/>
          </a:xfrm>
        </p:spPr>
        <p:txBody>
          <a:bodyPr/>
          <a:lstStyle/>
          <a:p>
            <a:r>
              <a:rPr lang="fr-FR" dirty="0" smtClean="0"/>
              <a:t>Post 2035 : des ambitions élevées</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32" y="1472029"/>
            <a:ext cx="4259707" cy="2399146"/>
          </a:xfrm>
          <a:prstGeom prst="rect">
            <a:avLst/>
          </a:prstGeom>
        </p:spPr>
      </p:pic>
      <p:sp>
        <p:nvSpPr>
          <p:cNvPr id="5" name="ZoneTexte 4"/>
          <p:cNvSpPr txBox="1"/>
          <p:nvPr/>
        </p:nvSpPr>
        <p:spPr>
          <a:xfrm>
            <a:off x="277536" y="3878802"/>
            <a:ext cx="4343803" cy="584775"/>
          </a:xfrm>
          <a:prstGeom prst="rect">
            <a:avLst/>
          </a:prstGeom>
          <a:noFill/>
        </p:spPr>
        <p:txBody>
          <a:bodyPr wrap="square" rtlCol="0">
            <a:spAutoFit/>
          </a:bodyPr>
          <a:lstStyle/>
          <a:p>
            <a:pPr marL="285750" indent="-285750">
              <a:buFont typeface="Arial" panose="020B0604020202020204" pitchFamily="34" charset="0"/>
              <a:buChar char="•"/>
            </a:pPr>
            <a:r>
              <a:rPr lang="fr-FR" sz="1600" dirty="0">
                <a:latin typeface="Calibri Light" panose="020F0302020204030204" pitchFamily="34" charset="0"/>
                <a:cs typeface="Calibri Light" panose="020F0302020204030204" pitchFamily="34" charset="0"/>
              </a:rPr>
              <a:t>C</a:t>
            </a:r>
            <a:r>
              <a:rPr lang="fr-FR" sz="1600" dirty="0" smtClean="0">
                <a:latin typeface="Calibri Light" panose="020F0302020204030204" pitchFamily="34" charset="0"/>
                <a:cs typeface="Calibri Light" panose="020F0302020204030204" pitchFamily="34" charset="0"/>
              </a:rPr>
              <a:t>onduire des missions complexes en environnement contesté</a:t>
            </a:r>
            <a:endParaRPr lang="fr-FR" sz="1600" dirty="0">
              <a:latin typeface="Calibri Light" panose="020F0302020204030204" pitchFamily="34" charset="0"/>
              <a:cs typeface="Calibri Light" panose="020F0302020204030204" pitchFamily="34" charset="0"/>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934" y="1450917"/>
            <a:ext cx="3875737" cy="2420258"/>
          </a:xfrm>
          <a:prstGeom prst="rect">
            <a:avLst/>
          </a:prstGeom>
        </p:spPr>
      </p:pic>
      <p:sp>
        <p:nvSpPr>
          <p:cNvPr id="7" name="ZoneTexte 6"/>
          <p:cNvSpPr txBox="1"/>
          <p:nvPr/>
        </p:nvSpPr>
        <p:spPr>
          <a:xfrm>
            <a:off x="4621339" y="3878802"/>
            <a:ext cx="3815212" cy="830997"/>
          </a:xfrm>
          <a:prstGeom prst="rect">
            <a:avLst/>
          </a:prstGeom>
          <a:noFill/>
        </p:spPr>
        <p:txBody>
          <a:bodyPr wrap="none" rtlCol="0">
            <a:spAutoFit/>
          </a:bodyPr>
          <a:lstStyle/>
          <a:p>
            <a:pPr marL="285750" indent="-285750">
              <a:buFont typeface="Arial" panose="020B0604020202020204" pitchFamily="34" charset="0"/>
              <a:buChar char="•"/>
            </a:pPr>
            <a:r>
              <a:rPr lang="fr-FR" sz="1600" dirty="0">
                <a:latin typeface="Calibri Light" panose="020F0302020204030204" pitchFamily="34" charset="0"/>
                <a:cs typeface="Calibri Light" panose="020F0302020204030204" pitchFamily="34" charset="0"/>
              </a:rPr>
              <a:t>C</a:t>
            </a:r>
            <a:r>
              <a:rPr lang="fr-FR" sz="1600" dirty="0" smtClean="0">
                <a:latin typeface="Calibri Light" panose="020F0302020204030204" pitchFamily="34" charset="0"/>
                <a:cs typeface="Calibri Light" panose="020F0302020204030204" pitchFamily="34" charset="0"/>
              </a:rPr>
              <a:t>apacité </a:t>
            </a:r>
            <a:r>
              <a:rPr lang="fr-FR" sz="1600" dirty="0">
                <a:latin typeface="Calibri Light" panose="020F0302020204030204" pitchFamily="34" charset="0"/>
                <a:cs typeface="Calibri Light" panose="020F0302020204030204" pitchFamily="34" charset="0"/>
              </a:rPr>
              <a:t>de </a:t>
            </a:r>
            <a:r>
              <a:rPr lang="fr-FR" sz="1600" dirty="0" err="1">
                <a:latin typeface="Calibri Light" panose="020F0302020204030204" pitchFamily="34" charset="0"/>
                <a:cs typeface="Calibri Light" panose="020F0302020204030204" pitchFamily="34" charset="0"/>
              </a:rPr>
              <a:t>command&amp;Control</a:t>
            </a:r>
            <a:endParaRPr lang="fr-FR" sz="1600" dirty="0">
              <a:latin typeface="Calibri Light" panose="020F0302020204030204" pitchFamily="34" charset="0"/>
              <a:cs typeface="Calibri Light" panose="020F0302020204030204" pitchFamily="34" charset="0"/>
            </a:endParaRPr>
          </a:p>
          <a:p>
            <a:r>
              <a:rPr lang="fr-FR" sz="1600" dirty="0">
                <a:latin typeface="Calibri Light" panose="020F0302020204030204" pitchFamily="34" charset="0"/>
                <a:cs typeface="Calibri Light" panose="020F0302020204030204" pitchFamily="34" charset="0"/>
              </a:rPr>
              <a:t>Multi-champs-Multi-milieux, interopérables </a:t>
            </a:r>
          </a:p>
          <a:p>
            <a:pPr marL="285750" indent="-285750">
              <a:buFont typeface="Arial" panose="020B0604020202020204" pitchFamily="34" charset="0"/>
              <a:buChar char="•"/>
            </a:pPr>
            <a:r>
              <a:rPr lang="fr-FR" sz="1600" dirty="0">
                <a:latin typeface="Calibri Light" panose="020F0302020204030204" pitchFamily="34" charset="0"/>
                <a:cs typeface="Calibri Light" panose="020F0302020204030204" pitchFamily="34" charset="0"/>
              </a:rPr>
              <a:t>Capable d’accélérer la boucle OODA</a:t>
            </a:r>
          </a:p>
        </p:txBody>
      </p:sp>
      <p:sp>
        <p:nvSpPr>
          <p:cNvPr id="8" name="Espace réservé du texte 1"/>
          <p:cNvSpPr txBox="1">
            <a:spLocks/>
          </p:cNvSpPr>
          <p:nvPr/>
        </p:nvSpPr>
        <p:spPr>
          <a:xfrm>
            <a:off x="4715934" y="975919"/>
            <a:ext cx="4236475" cy="4275904"/>
          </a:xfrm>
          <a:prstGeom prst="rect">
            <a:avLst/>
          </a:prstGeom>
          <a:ln>
            <a:noFill/>
          </a:ln>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charset="0"/>
              <a:buNone/>
              <a:defRPr lang="fr-FR" sz="2400" kern="120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 typeface="Wingdings" panose="05000000000000000000" pitchFamily="2" charset="2"/>
              <a:buChar char="Ø"/>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 typeface="Wingdings" panose="05000000000000000000" pitchFamily="2" charset="2"/>
              <a:buChar char="Ø"/>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Wingdings" panose="05000000000000000000" pitchFamily="2" charset="2"/>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Wingdings" panose="05000000000000000000" pitchFamily="2" charset="2"/>
              <a:buChar char="§"/>
              <a:defRPr sz="14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smtClean="0"/>
              <a:t>Construire le C2 du futur</a:t>
            </a:r>
          </a:p>
        </p:txBody>
      </p:sp>
    </p:spTree>
    <p:extLst>
      <p:ext uri="{BB962C8B-B14F-4D97-AF65-F5344CB8AC3E}">
        <p14:creationId xmlns:p14="http://schemas.microsoft.com/office/powerpoint/2010/main" val="2138720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75313" y="132628"/>
            <a:ext cx="7998869" cy="705069"/>
          </a:xfrm>
        </p:spPr>
        <p:txBody>
          <a:bodyPr/>
          <a:lstStyle/>
          <a:p>
            <a:r>
              <a:rPr lang="fr-FR" dirty="0" smtClean="0"/>
              <a:t>Espace : Assurer notre liberté d’accès et d’action</a:t>
            </a:r>
            <a:endParaRPr lang="fr-FR" dirty="0"/>
          </a:p>
        </p:txBody>
      </p:sp>
      <p:pic>
        <p:nvPicPr>
          <p:cNvPr id="46" name="Picture 9325"/>
          <p:cNvPicPr/>
          <p:nvPr/>
        </p:nvPicPr>
        <p:blipFill>
          <a:blip r:embed="rId2"/>
          <a:stretch>
            <a:fillRect/>
          </a:stretch>
        </p:blipFill>
        <p:spPr>
          <a:xfrm>
            <a:off x="656896" y="1051034"/>
            <a:ext cx="2711264" cy="1509340"/>
          </a:xfrm>
          <a:prstGeom prst="rect">
            <a:avLst/>
          </a:prstGeom>
        </p:spPr>
      </p:pic>
      <p:sp>
        <p:nvSpPr>
          <p:cNvPr id="2" name="Flèche droite 1"/>
          <p:cNvSpPr/>
          <p:nvPr/>
        </p:nvSpPr>
        <p:spPr>
          <a:xfrm>
            <a:off x="330016" y="2864808"/>
            <a:ext cx="8533906" cy="430924"/>
          </a:xfrm>
          <a:prstGeom prst="rightArrow">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Calibri Light" panose="020F0302020204030204" pitchFamily="34" charset="0"/>
              <a:cs typeface="Calibri Light" panose="020F0302020204030204" pitchFamily="34" charset="0"/>
            </a:endParaRPr>
          </a:p>
        </p:txBody>
      </p:sp>
      <p:sp>
        <p:nvSpPr>
          <p:cNvPr id="4" name="ZoneTexte 3"/>
          <p:cNvSpPr txBox="1"/>
          <p:nvPr/>
        </p:nvSpPr>
        <p:spPr>
          <a:xfrm>
            <a:off x="1537158" y="2899389"/>
            <a:ext cx="652743" cy="369332"/>
          </a:xfrm>
          <a:prstGeom prst="rect">
            <a:avLst/>
          </a:prstGeom>
          <a:noFill/>
          <a:ln>
            <a:noFill/>
          </a:ln>
        </p:spPr>
        <p:txBody>
          <a:bodyPr wrap="none" rtlCol="0">
            <a:spAutoFit/>
          </a:bodyPr>
          <a:lstStyle/>
          <a:p>
            <a:r>
              <a:rPr lang="fr-FR" dirty="0" smtClean="0">
                <a:latin typeface="Calibri Light" panose="020F0302020204030204" pitchFamily="34" charset="0"/>
                <a:cs typeface="Calibri Light" panose="020F0302020204030204" pitchFamily="34" charset="0"/>
              </a:rPr>
              <a:t>2023</a:t>
            </a:r>
            <a:endParaRPr lang="fr-FR" dirty="0">
              <a:latin typeface="Calibri Light" panose="020F0302020204030204" pitchFamily="34" charset="0"/>
              <a:cs typeface="Calibri Light" panose="020F0302020204030204" pitchFamily="34" charset="0"/>
            </a:endParaRPr>
          </a:p>
        </p:txBody>
      </p:sp>
      <p:sp>
        <p:nvSpPr>
          <p:cNvPr id="82" name="ZoneTexte 81"/>
          <p:cNvSpPr txBox="1"/>
          <p:nvPr/>
        </p:nvSpPr>
        <p:spPr>
          <a:xfrm>
            <a:off x="4386652" y="2919674"/>
            <a:ext cx="652743" cy="369332"/>
          </a:xfrm>
          <a:prstGeom prst="rect">
            <a:avLst/>
          </a:prstGeom>
          <a:noFill/>
          <a:ln>
            <a:noFill/>
          </a:ln>
        </p:spPr>
        <p:txBody>
          <a:bodyPr wrap="none" rtlCol="0">
            <a:spAutoFit/>
          </a:bodyPr>
          <a:lstStyle/>
          <a:p>
            <a:r>
              <a:rPr lang="fr-FR" dirty="0" smtClean="0">
                <a:latin typeface="Calibri Light" panose="020F0302020204030204" pitchFamily="34" charset="0"/>
                <a:cs typeface="Calibri Light" panose="020F0302020204030204" pitchFamily="34" charset="0"/>
              </a:rPr>
              <a:t>2024</a:t>
            </a:r>
            <a:endParaRPr lang="fr-FR" dirty="0">
              <a:latin typeface="Calibri Light" panose="020F0302020204030204" pitchFamily="34" charset="0"/>
              <a:cs typeface="Calibri Light" panose="020F0302020204030204" pitchFamily="34" charset="0"/>
            </a:endParaRPr>
          </a:p>
        </p:txBody>
      </p:sp>
      <p:sp>
        <p:nvSpPr>
          <p:cNvPr id="83" name="ZoneTexte 82"/>
          <p:cNvSpPr txBox="1"/>
          <p:nvPr/>
        </p:nvSpPr>
        <p:spPr>
          <a:xfrm>
            <a:off x="5913948" y="2914010"/>
            <a:ext cx="652743" cy="369332"/>
          </a:xfrm>
          <a:prstGeom prst="rect">
            <a:avLst/>
          </a:prstGeom>
          <a:noFill/>
          <a:ln>
            <a:noFill/>
          </a:ln>
        </p:spPr>
        <p:txBody>
          <a:bodyPr wrap="none" rtlCol="0">
            <a:spAutoFit/>
          </a:bodyPr>
          <a:lstStyle/>
          <a:p>
            <a:r>
              <a:rPr lang="fr-FR" dirty="0" smtClean="0">
                <a:latin typeface="Calibri Light" panose="020F0302020204030204" pitchFamily="34" charset="0"/>
                <a:cs typeface="Calibri Light" panose="020F0302020204030204" pitchFamily="34" charset="0"/>
              </a:rPr>
              <a:t>2025</a:t>
            </a:r>
            <a:endParaRPr lang="fr-FR" dirty="0">
              <a:latin typeface="Calibri Light" panose="020F0302020204030204" pitchFamily="34" charset="0"/>
              <a:cs typeface="Calibri Light" panose="020F0302020204030204" pitchFamily="34"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027" y="3318328"/>
            <a:ext cx="1524166" cy="1245664"/>
          </a:xfrm>
          <a:prstGeom prst="rect">
            <a:avLst/>
          </a:prstGeom>
        </p:spPr>
      </p:pic>
      <p:sp>
        <p:nvSpPr>
          <p:cNvPr id="84" name="ZoneTexte 83"/>
          <p:cNvSpPr txBox="1"/>
          <p:nvPr/>
        </p:nvSpPr>
        <p:spPr>
          <a:xfrm>
            <a:off x="3560586" y="4531599"/>
            <a:ext cx="1947071" cy="338554"/>
          </a:xfrm>
          <a:prstGeom prst="rect">
            <a:avLst/>
          </a:prstGeom>
          <a:noFill/>
        </p:spPr>
        <p:txBody>
          <a:bodyPr wrap="none" rtlCol="0">
            <a:spAutoFit/>
          </a:bodyPr>
          <a:lstStyle/>
          <a:p>
            <a:r>
              <a:rPr lang="fr-FR" sz="1600" dirty="0" smtClean="0">
                <a:latin typeface="Calibri Light" panose="020F0302020204030204" pitchFamily="34" charset="0"/>
                <a:cs typeface="Calibri Light" panose="020F0302020204030204" pitchFamily="34" charset="0"/>
              </a:rPr>
              <a:t>Démonstrateur YODA</a:t>
            </a:r>
            <a:endParaRPr lang="fr-FR" sz="1600" dirty="0">
              <a:latin typeface="Calibri Light" panose="020F0302020204030204" pitchFamily="34" charset="0"/>
              <a:cs typeface="Calibri Light" panose="020F0302020204030204" pitchFamily="34" charset="0"/>
            </a:endParaRPr>
          </a:p>
        </p:txBody>
      </p:sp>
      <p:sp>
        <p:nvSpPr>
          <p:cNvPr id="85" name="ZoneTexte 84"/>
          <p:cNvSpPr txBox="1"/>
          <p:nvPr/>
        </p:nvSpPr>
        <p:spPr>
          <a:xfrm>
            <a:off x="875313" y="2518072"/>
            <a:ext cx="1542025" cy="338554"/>
          </a:xfrm>
          <a:prstGeom prst="rect">
            <a:avLst/>
          </a:prstGeom>
          <a:noFill/>
        </p:spPr>
        <p:txBody>
          <a:bodyPr wrap="none" rtlCol="0">
            <a:spAutoFit/>
          </a:bodyPr>
          <a:lstStyle/>
          <a:p>
            <a:r>
              <a:rPr lang="fr-FR" sz="1600" dirty="0" smtClean="0">
                <a:latin typeface="Calibri Light" panose="020F0302020204030204" pitchFamily="34" charset="0"/>
                <a:cs typeface="Calibri Light" panose="020F0302020204030204" pitchFamily="34" charset="0"/>
              </a:rPr>
              <a:t>1</a:t>
            </a:r>
            <a:r>
              <a:rPr lang="fr-FR" sz="1600" baseline="30000" dirty="0" smtClean="0">
                <a:latin typeface="Calibri Light" panose="020F0302020204030204" pitchFamily="34" charset="0"/>
                <a:cs typeface="Calibri Light" panose="020F0302020204030204" pitchFamily="34" charset="0"/>
              </a:rPr>
              <a:t>ère</a:t>
            </a:r>
            <a:r>
              <a:rPr lang="fr-FR" sz="1600" dirty="0" smtClean="0">
                <a:latin typeface="Calibri Light" panose="020F0302020204030204" pitchFamily="34" charset="0"/>
                <a:cs typeface="Calibri Light" panose="020F0302020204030204" pitchFamily="34" charset="0"/>
              </a:rPr>
              <a:t> brique C4OS</a:t>
            </a:r>
            <a:endParaRPr lang="fr-FR" sz="1600" dirty="0">
              <a:latin typeface="Calibri Light" panose="020F0302020204030204" pitchFamily="34" charset="0"/>
              <a:cs typeface="Calibri Light" panose="020F0302020204030204" pitchFamily="34" charset="0"/>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3363521"/>
            <a:ext cx="2150356" cy="1222424"/>
          </a:xfrm>
          <a:prstGeom prst="rect">
            <a:avLst/>
          </a:prstGeom>
        </p:spPr>
      </p:pic>
      <p:sp>
        <p:nvSpPr>
          <p:cNvPr id="86" name="ZoneTexte 85"/>
          <p:cNvSpPr txBox="1"/>
          <p:nvPr/>
        </p:nvSpPr>
        <p:spPr>
          <a:xfrm>
            <a:off x="291416" y="4533641"/>
            <a:ext cx="2708306" cy="338554"/>
          </a:xfrm>
          <a:prstGeom prst="rect">
            <a:avLst/>
          </a:prstGeom>
          <a:noFill/>
        </p:spPr>
        <p:txBody>
          <a:bodyPr wrap="none" rtlCol="0">
            <a:spAutoFit/>
          </a:bodyPr>
          <a:lstStyle/>
          <a:p>
            <a:r>
              <a:rPr lang="fr-FR" sz="1600" dirty="0" smtClean="0">
                <a:latin typeface="Calibri Light" panose="020F0302020204030204" pitchFamily="34" charset="0"/>
                <a:cs typeface="Calibri Light" panose="020F0302020204030204" pitchFamily="34" charset="0"/>
              </a:rPr>
              <a:t>Ouverture NATO COE Toulouse</a:t>
            </a:r>
            <a:endParaRPr lang="fr-FR" sz="1600" dirty="0">
              <a:latin typeface="Calibri Light" panose="020F0302020204030204" pitchFamily="34" charset="0"/>
              <a:cs typeface="Calibri Light" panose="020F0302020204030204" pitchFamily="34" charset="0"/>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9625" y="955389"/>
            <a:ext cx="3174290" cy="1700630"/>
          </a:xfrm>
          <a:prstGeom prst="rect">
            <a:avLst/>
          </a:prstGeom>
        </p:spPr>
      </p:pic>
      <p:sp>
        <p:nvSpPr>
          <p:cNvPr id="16" name="ZoneTexte 15"/>
          <p:cNvSpPr txBox="1"/>
          <p:nvPr/>
        </p:nvSpPr>
        <p:spPr>
          <a:xfrm>
            <a:off x="3964004" y="2629424"/>
            <a:ext cx="4366260" cy="338554"/>
          </a:xfrm>
          <a:prstGeom prst="rect">
            <a:avLst/>
          </a:prstGeom>
          <a:noFill/>
        </p:spPr>
        <p:txBody>
          <a:bodyPr wrap="none" rtlCol="0">
            <a:spAutoFit/>
          </a:bodyPr>
          <a:lstStyle/>
          <a:p>
            <a:r>
              <a:rPr lang="fr-FR" sz="1600" dirty="0" smtClean="0">
                <a:latin typeface="Calibri Light" panose="020F0302020204030204" pitchFamily="34" charset="0"/>
                <a:cs typeface="Calibri Light" panose="020F0302020204030204" pitchFamily="34" charset="0"/>
              </a:rPr>
              <a:t>Commandement de l’espace +unités air à Toulouse</a:t>
            </a:r>
            <a:endParaRPr lang="fr-FR" sz="1600" dirty="0">
              <a:latin typeface="Calibri Light" panose="020F0302020204030204" pitchFamily="34" charset="0"/>
              <a:cs typeface="Calibri Light" panose="020F0302020204030204" pitchFamily="34" charset="0"/>
            </a:endParaRPr>
          </a:p>
        </p:txBody>
      </p:sp>
      <p:sp>
        <p:nvSpPr>
          <p:cNvPr id="17" name="ZoneTexte 16"/>
          <p:cNvSpPr txBox="1"/>
          <p:nvPr/>
        </p:nvSpPr>
        <p:spPr>
          <a:xfrm>
            <a:off x="7856141" y="2900863"/>
            <a:ext cx="652743" cy="369332"/>
          </a:xfrm>
          <a:prstGeom prst="rect">
            <a:avLst/>
          </a:prstGeom>
          <a:noFill/>
        </p:spPr>
        <p:txBody>
          <a:bodyPr wrap="none" rtlCol="0">
            <a:spAutoFit/>
          </a:bodyPr>
          <a:lstStyle/>
          <a:p>
            <a:r>
              <a:rPr lang="fr-FR" dirty="0" smtClean="0">
                <a:latin typeface="Calibri Light" panose="020F0302020204030204" pitchFamily="34" charset="0"/>
                <a:cs typeface="Calibri Light" panose="020F0302020204030204" pitchFamily="34" charset="0"/>
              </a:rPr>
              <a:t>2030</a:t>
            </a:r>
            <a:endParaRPr lang="fr-FR" dirty="0">
              <a:latin typeface="Calibri Light" panose="020F0302020204030204" pitchFamily="34" charset="0"/>
              <a:cs typeface="Calibri Light" panose="020F0302020204030204" pitchFamily="34" charset="0"/>
            </a:endParaRPr>
          </a:p>
        </p:txBody>
      </p:sp>
      <p:grpSp>
        <p:nvGrpSpPr>
          <p:cNvPr id="11" name="Groupe 10"/>
          <p:cNvGrpSpPr/>
          <p:nvPr/>
        </p:nvGrpSpPr>
        <p:grpSpPr>
          <a:xfrm>
            <a:off x="6848360" y="3344207"/>
            <a:ext cx="2015562" cy="1641400"/>
            <a:chOff x="6576134" y="3326528"/>
            <a:chExt cx="2015562" cy="1641400"/>
          </a:xfrm>
        </p:grpSpPr>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6134" y="3326528"/>
              <a:ext cx="2015562" cy="1205071"/>
            </a:xfrm>
            <a:prstGeom prst="rect">
              <a:avLst/>
            </a:prstGeom>
          </p:spPr>
        </p:pic>
        <p:sp>
          <p:nvSpPr>
            <p:cNvPr id="19" name="ZoneTexte 18"/>
            <p:cNvSpPr txBox="1"/>
            <p:nvPr/>
          </p:nvSpPr>
          <p:spPr>
            <a:xfrm>
              <a:off x="6823276" y="4444708"/>
              <a:ext cx="1636858" cy="523220"/>
            </a:xfrm>
            <a:prstGeom prst="rect">
              <a:avLst/>
            </a:prstGeom>
            <a:noFill/>
          </p:spPr>
          <p:txBody>
            <a:bodyPr wrap="none" rtlCol="0">
              <a:spAutoFit/>
            </a:bodyPr>
            <a:lstStyle/>
            <a:p>
              <a:pPr algn="ctr"/>
              <a:r>
                <a:rPr lang="fr-FR" sz="1400" dirty="0" smtClean="0">
                  <a:latin typeface="Calibri Light" panose="020F0302020204030204" pitchFamily="34" charset="0"/>
                  <a:cs typeface="Calibri Light" panose="020F0302020204030204" pitchFamily="34" charset="0"/>
                </a:rPr>
                <a:t>Modernisation </a:t>
              </a:r>
            </a:p>
            <a:p>
              <a:pPr algn="ctr"/>
              <a:r>
                <a:rPr lang="fr-FR" sz="1400" dirty="0" smtClean="0">
                  <a:latin typeface="Calibri Light" panose="020F0302020204030204" pitchFamily="34" charset="0"/>
                  <a:cs typeface="Calibri Light" panose="020F0302020204030204" pitchFamily="34" charset="0"/>
                </a:rPr>
                <a:t>surveillance spatiale</a:t>
              </a:r>
              <a:endParaRPr lang="fr-FR" sz="1400" dirty="0">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375343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ZoneTexte 2"/>
          <p:cNvSpPr txBox="1">
            <a:spLocks noChangeArrowheads="1"/>
          </p:cNvSpPr>
          <p:nvPr/>
        </p:nvSpPr>
        <p:spPr bwMode="auto">
          <a:xfrm>
            <a:off x="296863" y="2535238"/>
            <a:ext cx="28384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3"/>
              </a:buBlip>
              <a:defRPr sz="1600">
                <a:solidFill>
                  <a:schemeClr val="tx1"/>
                </a:solidFill>
                <a:latin typeface="Arial" panose="020B0604020202020204" pitchFamily="34" charset="0"/>
                <a:cs typeface="Arial" panose="020B0604020202020204" pitchFamily="34" charset="0"/>
              </a:defRPr>
            </a:lvl2pPr>
            <a:lvl3pPr marL="1200150" indent="-285750">
              <a:spcBef>
                <a:spcPct val="20000"/>
              </a:spcBef>
              <a:buBlip>
                <a:blip r:embed="rId3"/>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3"/>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fr-FR" altLang="fr-FR" sz="2800" dirty="0"/>
          </a:p>
        </p:txBody>
      </p:sp>
      <p:sp>
        <p:nvSpPr>
          <p:cNvPr id="2" name="Titre 1"/>
          <p:cNvSpPr>
            <a:spLocks noGrp="1"/>
          </p:cNvSpPr>
          <p:nvPr>
            <p:ph type="title"/>
          </p:nvPr>
        </p:nvSpPr>
        <p:spPr>
          <a:xfrm>
            <a:off x="4774349" y="4025403"/>
            <a:ext cx="5502113" cy="857250"/>
          </a:xfrm>
        </p:spPr>
        <p:txBody>
          <a:bodyPr/>
          <a:lstStyle/>
          <a:p>
            <a:r>
              <a:rPr lang="fr-FR" altLang="fr-FR" sz="4800" dirty="0"/>
              <a:t>Questions?</a:t>
            </a:r>
            <a:br>
              <a:rPr lang="fr-FR" altLang="fr-FR" sz="4800" dirty="0"/>
            </a:br>
            <a:endParaRPr lang="fr-FR" sz="4800" dirty="0"/>
          </a:p>
        </p:txBody>
      </p:sp>
      <p:sp>
        <p:nvSpPr>
          <p:cNvPr id="4" name="Rectangle 1"/>
          <p:cNvSpPr>
            <a:spLocks noChangeArrowheads="1"/>
          </p:cNvSpPr>
          <p:nvPr/>
        </p:nvSpPr>
        <p:spPr bwMode="auto">
          <a:xfrm>
            <a:off x="4315017" y="190274"/>
            <a:ext cx="473234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hangingPunct="0"/>
            <a:r>
              <a:rPr lang="fr-FR" altLang="fr-FR" sz="2800" i="1" dirty="0" smtClean="0">
                <a:solidFill>
                  <a:schemeClr val="bg1"/>
                </a:solidFill>
                <a:latin typeface="Calibri Light" panose="020F0302020204030204" pitchFamily="34" charset="0"/>
                <a:ea typeface="+mj-ea"/>
                <a:cs typeface="Calibri Light" panose="020F0302020204030204" pitchFamily="34" charset="0"/>
              </a:rPr>
              <a:t>« La </a:t>
            </a:r>
            <a:r>
              <a:rPr lang="fr-FR" altLang="fr-FR" sz="2800" i="1" dirty="0">
                <a:solidFill>
                  <a:schemeClr val="bg1"/>
                </a:solidFill>
                <a:latin typeface="Calibri Light" panose="020F0302020204030204" pitchFamily="34" charset="0"/>
                <a:ea typeface="+mj-ea"/>
                <a:cs typeface="Calibri Light" panose="020F0302020204030204" pitchFamily="34" charset="0"/>
              </a:rPr>
              <a:t>victoire sourit à ceux qui anticipent le changement du caractère de la guerre, </a:t>
            </a:r>
            <a:r>
              <a:rPr lang="fr-FR" altLang="fr-FR" sz="2800" i="1" dirty="0" smtClean="0">
                <a:solidFill>
                  <a:schemeClr val="bg1"/>
                </a:solidFill>
                <a:latin typeface="Calibri Light" panose="020F0302020204030204" pitchFamily="34" charset="0"/>
                <a:ea typeface="+mj-ea"/>
                <a:cs typeface="Calibri Light" panose="020F0302020204030204" pitchFamily="34" charset="0"/>
              </a:rPr>
              <a:t>pas </a:t>
            </a:r>
            <a:r>
              <a:rPr lang="fr-FR" altLang="fr-FR" sz="2800" i="1" dirty="0">
                <a:solidFill>
                  <a:schemeClr val="bg1"/>
                </a:solidFill>
                <a:latin typeface="Calibri Light" panose="020F0302020204030204" pitchFamily="34" charset="0"/>
                <a:ea typeface="+mj-ea"/>
                <a:cs typeface="Calibri Light" panose="020F0302020204030204" pitchFamily="34" charset="0"/>
              </a:rPr>
              <a:t>à ceux qui attendent de s'adapter après que le changement se soit produit</a:t>
            </a:r>
            <a:r>
              <a:rPr lang="fr-FR" altLang="fr-FR" sz="2800" i="1" dirty="0" smtClean="0">
                <a:solidFill>
                  <a:schemeClr val="bg1"/>
                </a:solidFill>
                <a:latin typeface="Calibri Light" panose="020F0302020204030204" pitchFamily="34" charset="0"/>
                <a:ea typeface="+mj-ea"/>
                <a:cs typeface="Calibri Light" panose="020F0302020204030204" pitchFamily="34" charset="0"/>
              </a:rPr>
              <a:t>. » </a:t>
            </a:r>
            <a:r>
              <a:rPr lang="fr-FR" altLang="fr-FR" sz="2800" dirty="0">
                <a:solidFill>
                  <a:schemeClr val="bg1"/>
                </a:solidFill>
                <a:latin typeface="Calibri Light" panose="020F0302020204030204" pitchFamily="34" charset="0"/>
                <a:cs typeface="Calibri Light" panose="020F0302020204030204" pitchFamily="34" charset="0"/>
              </a:rPr>
              <a:t>Giulio DOUHET</a:t>
            </a:r>
            <a:endParaRPr lang="fr-FR" sz="2800" dirty="0">
              <a:solidFill>
                <a:schemeClr val="bg1"/>
              </a:solidFill>
              <a:latin typeface="Calibri Light" panose="020F0302020204030204" pitchFamily="34" charset="0"/>
              <a:cs typeface="Calibri Light" panose="020F0302020204030204" pitchFamily="34" charset="0"/>
            </a:endParaRPr>
          </a:p>
          <a:p>
            <a:pPr marL="0" marR="0" lvl="0" indent="0" eaLnBrk="0" latinLnBrk="0" hangingPunct="0">
              <a:lnSpc>
                <a:spcPct val="100000"/>
              </a:lnSpc>
              <a:buClrTx/>
              <a:buSzTx/>
              <a:buFontTx/>
              <a:buNone/>
              <a:tabLst/>
            </a:pPr>
            <a:endParaRPr lang="fr-FR" altLang="fr-FR" sz="2800" i="1" dirty="0">
              <a:solidFill>
                <a:schemeClr val="bg1"/>
              </a:solidFill>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349249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lèche : droite 33">
            <a:extLst>
              <a:ext uri="{FF2B5EF4-FFF2-40B4-BE49-F238E27FC236}">
                <a16:creationId xmlns:a16="http://schemas.microsoft.com/office/drawing/2014/main" id="{83272F30-C0AB-4131-9500-2C9E11C4F0EA}"/>
              </a:ext>
            </a:extLst>
          </p:cNvPr>
          <p:cNvSpPr/>
          <p:nvPr/>
        </p:nvSpPr>
        <p:spPr>
          <a:xfrm>
            <a:off x="300038" y="2597150"/>
            <a:ext cx="8504237" cy="53975"/>
          </a:xfrm>
          <a:prstGeom prst="rightArrow">
            <a:avLst/>
          </a:prstGeom>
          <a:solidFill>
            <a:schemeClr val="bg1">
              <a:lumMod val="85000"/>
            </a:schemeClr>
          </a:solidFill>
          <a:ln w="6350" cap="flat" cmpd="sng" algn="ctr">
            <a:noFill/>
            <a:prstDash val="solid"/>
          </a:ln>
          <a:effectLst/>
        </p:spPr>
        <p:txBody>
          <a:bodyPr anchor="ctr"/>
          <a:lstStyle/>
          <a:p>
            <a:pPr defTabSz="685800" fontAlgn="auto">
              <a:spcBef>
                <a:spcPts val="0"/>
              </a:spcBef>
              <a:spcAft>
                <a:spcPts val="0"/>
              </a:spcAft>
              <a:buSzPct val="80000"/>
              <a:defRPr/>
            </a:pPr>
            <a:endParaRPr lang="fr-FR" sz="900" kern="0">
              <a:solidFill>
                <a:prstClr val="white"/>
              </a:solidFill>
              <a:latin typeface="Arial"/>
              <a:cs typeface="+mn-cs"/>
            </a:endParaRPr>
          </a:p>
        </p:txBody>
      </p:sp>
      <p:sp>
        <p:nvSpPr>
          <p:cNvPr id="8" name="Rectangle 7">
            <a:extLst>
              <a:ext uri="{FF2B5EF4-FFF2-40B4-BE49-F238E27FC236}">
                <a16:creationId xmlns:a16="http://schemas.microsoft.com/office/drawing/2014/main" id="{0851BE77-6BFB-4ED0-89F0-32D42EABA7E2}"/>
              </a:ext>
            </a:extLst>
          </p:cNvPr>
          <p:cNvSpPr/>
          <p:nvPr/>
        </p:nvSpPr>
        <p:spPr>
          <a:xfrm>
            <a:off x="4624388" y="2808288"/>
            <a:ext cx="1497012" cy="566737"/>
          </a:xfrm>
          <a:prstGeom prst="rect">
            <a:avLst/>
          </a:prstGeom>
          <a:solidFill>
            <a:sysClr val="window" lastClr="FFFFFF"/>
          </a:solidFill>
          <a:ln w="38100" cap="flat" cmpd="sng" algn="ctr">
            <a:noFill/>
            <a:prstDash val="solid"/>
          </a:ln>
          <a:effectLst/>
        </p:spPr>
        <p:txBody>
          <a:bodyPr lIns="68580" tIns="34290" rIns="68580" bIns="34290"/>
          <a:lstStyle/>
          <a:p>
            <a:pPr algn="ctr" defTabSz="685800" fontAlgn="auto">
              <a:lnSpc>
                <a:spcPct val="120000"/>
              </a:lnSpc>
              <a:spcBef>
                <a:spcPts val="0"/>
              </a:spcBef>
              <a:spcAft>
                <a:spcPts val="0"/>
              </a:spcAft>
              <a:defRPr/>
            </a:pPr>
            <a:r>
              <a:rPr lang="fr-FR" sz="900" dirty="0">
                <a:solidFill>
                  <a:prstClr val="black"/>
                </a:solidFill>
                <a:latin typeface="Marianne" panose="02000000000000000000" pitchFamily="50" charset="0"/>
              </a:rPr>
              <a:t>Discours de </a:t>
            </a:r>
          </a:p>
          <a:p>
            <a:pPr algn="ctr" defTabSz="685800" fontAlgn="auto">
              <a:lnSpc>
                <a:spcPct val="120000"/>
              </a:lnSpc>
              <a:spcBef>
                <a:spcPts val="0"/>
              </a:spcBef>
              <a:spcAft>
                <a:spcPts val="0"/>
              </a:spcAft>
              <a:defRPr/>
            </a:pPr>
            <a:r>
              <a:rPr lang="fr-FR" sz="900" dirty="0">
                <a:solidFill>
                  <a:prstClr val="black"/>
                </a:solidFill>
                <a:latin typeface="Marianne" panose="02000000000000000000" pitchFamily="50" charset="0"/>
              </a:rPr>
              <a:t>Emmanuel Macron, Président de la République</a:t>
            </a:r>
          </a:p>
          <a:p>
            <a:pPr algn="ctr" defTabSz="685800" fontAlgn="auto">
              <a:lnSpc>
                <a:spcPct val="120000"/>
              </a:lnSpc>
              <a:spcBef>
                <a:spcPts val="0"/>
              </a:spcBef>
              <a:spcAft>
                <a:spcPts val="0"/>
              </a:spcAft>
              <a:defRPr/>
            </a:pPr>
            <a:endParaRPr lang="fr-FR" sz="525" dirty="0">
              <a:solidFill>
                <a:prstClr val="black"/>
              </a:solidFill>
              <a:latin typeface="Marianne" panose="02000000000000000000" pitchFamily="50" charset="0"/>
            </a:endParaRPr>
          </a:p>
          <a:p>
            <a:pPr algn="ctr" defTabSz="685800" fontAlgn="auto">
              <a:lnSpc>
                <a:spcPct val="120000"/>
              </a:lnSpc>
              <a:spcBef>
                <a:spcPts val="0"/>
              </a:spcBef>
              <a:spcAft>
                <a:spcPts val="0"/>
              </a:spcAft>
              <a:defRPr/>
            </a:pPr>
            <a:r>
              <a:rPr lang="fr-FR" sz="900" dirty="0">
                <a:solidFill>
                  <a:prstClr val="black"/>
                </a:solidFill>
                <a:latin typeface="Marianne" panose="02000000000000000000" pitchFamily="50" charset="0"/>
              </a:rPr>
              <a:t>Annonce de la création d'un « </a:t>
            </a:r>
            <a:r>
              <a:rPr lang="fr-FR" sz="900" b="1" dirty="0">
                <a:solidFill>
                  <a:prstClr val="black"/>
                </a:solidFill>
                <a:latin typeface="Marianne" panose="02000000000000000000" pitchFamily="50" charset="0"/>
              </a:rPr>
              <a:t>grand commandement de l'espace »</a:t>
            </a:r>
            <a:r>
              <a:rPr lang="fr-FR" sz="900" dirty="0">
                <a:solidFill>
                  <a:prstClr val="black"/>
                </a:solidFill>
                <a:latin typeface="Marianne" panose="02000000000000000000" pitchFamily="50" charset="0"/>
              </a:rPr>
              <a:t> au sein de l’armée de l’air.</a:t>
            </a:r>
            <a:endParaRPr lang="en-US" sz="900" dirty="0">
              <a:solidFill>
                <a:prstClr val="black"/>
              </a:solidFill>
              <a:latin typeface="Marianne" panose="02000000000000000000" pitchFamily="50" charset="0"/>
            </a:endParaRPr>
          </a:p>
        </p:txBody>
      </p:sp>
      <p:sp>
        <p:nvSpPr>
          <p:cNvPr id="9" name="Ellipse 8">
            <a:extLst>
              <a:ext uri="{FF2B5EF4-FFF2-40B4-BE49-F238E27FC236}">
                <a16:creationId xmlns:a16="http://schemas.microsoft.com/office/drawing/2014/main" id="{C02191DC-DE32-408F-A677-40D452A36027}"/>
              </a:ext>
            </a:extLst>
          </p:cNvPr>
          <p:cNvSpPr/>
          <p:nvPr/>
        </p:nvSpPr>
        <p:spPr>
          <a:xfrm>
            <a:off x="5237163" y="2527300"/>
            <a:ext cx="169862" cy="169863"/>
          </a:xfrm>
          <a:prstGeom prst="ellipse">
            <a:avLst/>
          </a:prstGeom>
          <a:solidFill>
            <a:srgbClr val="003189"/>
          </a:solidFill>
          <a:ln w="9525" cap="flat" cmpd="sng" algn="ctr">
            <a:noFill/>
            <a:prstDash val="solid"/>
          </a:ln>
          <a:effectLst>
            <a:outerShdw blurRad="40000" dist="23000" dir="5400000" rotWithShape="0">
              <a:srgbClr val="000000">
                <a:alpha val="35000"/>
              </a:srgbClr>
            </a:outerShdw>
          </a:effectLst>
        </p:spPr>
        <p:txBody>
          <a:bodyPr anchor="ctr"/>
          <a:lstStyle/>
          <a:p>
            <a:pPr algn="ctr" defTabSz="685800" fontAlgn="auto">
              <a:spcBef>
                <a:spcPts val="0"/>
              </a:spcBef>
              <a:spcAft>
                <a:spcPts val="0"/>
              </a:spcAft>
              <a:defRPr/>
            </a:pPr>
            <a:endParaRPr lang="fr-FR" sz="1050" kern="0">
              <a:solidFill>
                <a:srgbClr val="575757"/>
              </a:solidFill>
              <a:latin typeface="Arial"/>
              <a:cs typeface="+mn-cs"/>
            </a:endParaRPr>
          </a:p>
        </p:txBody>
      </p:sp>
      <p:sp>
        <p:nvSpPr>
          <p:cNvPr id="10" name="Rectangle 9">
            <a:extLst>
              <a:ext uri="{FF2B5EF4-FFF2-40B4-BE49-F238E27FC236}">
                <a16:creationId xmlns:a16="http://schemas.microsoft.com/office/drawing/2014/main" id="{19EFD479-1F2E-4F72-B64B-8614C80FA4BF}"/>
              </a:ext>
            </a:extLst>
          </p:cNvPr>
          <p:cNvSpPr/>
          <p:nvPr/>
        </p:nvSpPr>
        <p:spPr>
          <a:xfrm>
            <a:off x="4852988" y="2224088"/>
            <a:ext cx="946150" cy="158750"/>
          </a:xfrm>
          <a:prstGeom prst="rect">
            <a:avLst/>
          </a:prstGeom>
          <a:noFill/>
          <a:ln w="6350" cap="flat" cmpd="sng" algn="ctr">
            <a:noFill/>
            <a:prstDash val="solid"/>
          </a:ln>
          <a:effectLst/>
        </p:spPr>
        <p:txBody>
          <a:bodyPr anchor="ctr"/>
          <a:lstStyle/>
          <a:p>
            <a:pPr algn="ctr" defTabSz="685800" fontAlgn="auto">
              <a:spcBef>
                <a:spcPts val="0"/>
              </a:spcBef>
              <a:spcAft>
                <a:spcPts val="0"/>
              </a:spcAft>
              <a:defRPr/>
            </a:pPr>
            <a:r>
              <a:rPr lang="fr-FR" sz="900" b="1" kern="0" dirty="0">
                <a:solidFill>
                  <a:srgbClr val="003189"/>
                </a:solidFill>
                <a:latin typeface="Arial"/>
                <a:cs typeface="+mn-cs"/>
              </a:rPr>
              <a:t>13 Juillet 2019</a:t>
            </a:r>
          </a:p>
        </p:txBody>
      </p:sp>
      <p:sp>
        <p:nvSpPr>
          <p:cNvPr id="11" name="Ellipse 10">
            <a:extLst>
              <a:ext uri="{FF2B5EF4-FFF2-40B4-BE49-F238E27FC236}">
                <a16:creationId xmlns:a16="http://schemas.microsoft.com/office/drawing/2014/main" id="{85EB0304-B4D7-4494-AD90-B59A0F929246}"/>
              </a:ext>
            </a:extLst>
          </p:cNvPr>
          <p:cNvSpPr/>
          <p:nvPr/>
        </p:nvSpPr>
        <p:spPr>
          <a:xfrm>
            <a:off x="6750050" y="2530475"/>
            <a:ext cx="168275" cy="171450"/>
          </a:xfrm>
          <a:prstGeom prst="ellipse">
            <a:avLst/>
          </a:prstGeom>
          <a:solidFill>
            <a:srgbClr val="003189"/>
          </a:solidFill>
          <a:ln w="9525" cap="flat" cmpd="sng" algn="ctr">
            <a:noFill/>
            <a:prstDash val="solid"/>
          </a:ln>
          <a:effectLst>
            <a:outerShdw blurRad="40000" dist="23000" dir="5400000" rotWithShape="0">
              <a:srgbClr val="000000">
                <a:alpha val="35000"/>
              </a:srgbClr>
            </a:outerShdw>
          </a:effectLst>
        </p:spPr>
        <p:txBody>
          <a:bodyPr anchor="ctr"/>
          <a:lstStyle/>
          <a:p>
            <a:pPr algn="ctr" defTabSz="685800" fontAlgn="auto">
              <a:spcBef>
                <a:spcPts val="0"/>
              </a:spcBef>
              <a:spcAft>
                <a:spcPts val="0"/>
              </a:spcAft>
              <a:defRPr/>
            </a:pPr>
            <a:endParaRPr lang="fr-FR" sz="1050" kern="0">
              <a:solidFill>
                <a:srgbClr val="575757"/>
              </a:solidFill>
              <a:latin typeface="Arial"/>
              <a:cs typeface="+mn-cs"/>
            </a:endParaRPr>
          </a:p>
        </p:txBody>
      </p:sp>
      <p:sp>
        <p:nvSpPr>
          <p:cNvPr id="12" name="Ellipse 11">
            <a:extLst>
              <a:ext uri="{FF2B5EF4-FFF2-40B4-BE49-F238E27FC236}">
                <a16:creationId xmlns:a16="http://schemas.microsoft.com/office/drawing/2014/main" id="{C65F6A0D-E06D-4ADC-90C6-4AB7A18D35F7}"/>
              </a:ext>
            </a:extLst>
          </p:cNvPr>
          <p:cNvSpPr/>
          <p:nvPr/>
        </p:nvSpPr>
        <p:spPr>
          <a:xfrm>
            <a:off x="3725863" y="2536825"/>
            <a:ext cx="168275" cy="171450"/>
          </a:xfrm>
          <a:prstGeom prst="ellipse">
            <a:avLst/>
          </a:prstGeom>
          <a:solidFill>
            <a:srgbClr val="003189"/>
          </a:solidFill>
          <a:ln w="9525" cap="flat" cmpd="sng" algn="ctr">
            <a:noFill/>
            <a:prstDash val="solid"/>
          </a:ln>
          <a:effectLst>
            <a:outerShdw blurRad="40000" dist="23000" dir="5400000" rotWithShape="0">
              <a:srgbClr val="000000">
                <a:alpha val="35000"/>
              </a:srgbClr>
            </a:outerShdw>
          </a:effectLst>
        </p:spPr>
        <p:txBody>
          <a:bodyPr anchor="ctr"/>
          <a:lstStyle/>
          <a:p>
            <a:pPr algn="ctr" defTabSz="685800" fontAlgn="auto">
              <a:spcBef>
                <a:spcPts val="0"/>
              </a:spcBef>
              <a:spcAft>
                <a:spcPts val="0"/>
              </a:spcAft>
              <a:defRPr/>
            </a:pPr>
            <a:endParaRPr lang="fr-FR" sz="1050" kern="0">
              <a:solidFill>
                <a:srgbClr val="575757"/>
              </a:solidFill>
              <a:latin typeface="Arial"/>
              <a:cs typeface="+mn-cs"/>
            </a:endParaRPr>
          </a:p>
        </p:txBody>
      </p:sp>
      <p:sp>
        <p:nvSpPr>
          <p:cNvPr id="13" name="Ellipse 12">
            <a:extLst>
              <a:ext uri="{FF2B5EF4-FFF2-40B4-BE49-F238E27FC236}">
                <a16:creationId xmlns:a16="http://schemas.microsoft.com/office/drawing/2014/main" id="{9FC70B1C-03F7-410A-81B3-C0F9007CD880}"/>
              </a:ext>
            </a:extLst>
          </p:cNvPr>
          <p:cNvSpPr/>
          <p:nvPr/>
        </p:nvSpPr>
        <p:spPr>
          <a:xfrm>
            <a:off x="8261350" y="2527300"/>
            <a:ext cx="168275" cy="169863"/>
          </a:xfrm>
          <a:prstGeom prst="ellipse">
            <a:avLst/>
          </a:prstGeom>
          <a:solidFill>
            <a:srgbClr val="003189"/>
          </a:solidFill>
          <a:ln w="9525" cap="flat" cmpd="sng" algn="ctr">
            <a:noFill/>
            <a:prstDash val="solid"/>
          </a:ln>
          <a:effectLst>
            <a:outerShdw blurRad="40000" dist="23000" dir="5400000" rotWithShape="0">
              <a:srgbClr val="000000">
                <a:alpha val="35000"/>
              </a:srgbClr>
            </a:outerShdw>
          </a:effectLst>
        </p:spPr>
        <p:txBody>
          <a:bodyPr anchor="ctr"/>
          <a:lstStyle/>
          <a:p>
            <a:pPr algn="ctr" defTabSz="685800" fontAlgn="auto">
              <a:spcBef>
                <a:spcPts val="0"/>
              </a:spcBef>
              <a:spcAft>
                <a:spcPts val="0"/>
              </a:spcAft>
              <a:defRPr/>
            </a:pPr>
            <a:endParaRPr lang="fr-FR" sz="1050" kern="0">
              <a:solidFill>
                <a:srgbClr val="575757"/>
              </a:solidFill>
              <a:latin typeface="Arial"/>
              <a:cs typeface="+mn-cs"/>
            </a:endParaRPr>
          </a:p>
        </p:txBody>
      </p:sp>
      <p:sp>
        <p:nvSpPr>
          <p:cNvPr id="59401" name="Rectangle 13"/>
          <p:cNvSpPr>
            <a:spLocks noChangeArrowheads="1"/>
          </p:cNvSpPr>
          <p:nvPr/>
        </p:nvSpPr>
        <p:spPr bwMode="auto">
          <a:xfrm>
            <a:off x="6157913" y="2820988"/>
            <a:ext cx="1455737"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68580" tIns="34290" rIns="68580" bIns="34290"/>
          <a:lstStyle>
            <a:lvl1pPr defTabSz="685800">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defTabSz="685800">
              <a:spcBef>
                <a:spcPct val="20000"/>
              </a:spcBef>
              <a:buBlip>
                <a:blip r:embed="rId2"/>
              </a:buBlip>
              <a:defRPr sz="16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buBlip>
                <a:blip r:embed="rId2"/>
              </a:buBlip>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buBlip>
                <a:blip r:embed="rId2"/>
              </a:buBlip>
              <a:defRPr sz="16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buSzPct val="100000"/>
              <a:buBlip>
                <a:blip r:embed="rId2"/>
              </a:buBlip>
              <a:defRPr sz="16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9pPr>
          </a:lstStyle>
          <a:p>
            <a:pPr algn="ctr">
              <a:lnSpc>
                <a:spcPct val="120000"/>
              </a:lnSpc>
              <a:spcBef>
                <a:spcPct val="0"/>
              </a:spcBef>
              <a:buFontTx/>
              <a:buNone/>
            </a:pPr>
            <a:r>
              <a:rPr lang="fr-FR" altLang="fr-FR" sz="900">
                <a:solidFill>
                  <a:srgbClr val="000000"/>
                </a:solidFill>
                <a:latin typeface="Marianne" panose="02000000000000000000" pitchFamily="50" charset="0"/>
              </a:rPr>
              <a:t>Présentation de la </a:t>
            </a:r>
            <a:r>
              <a:rPr lang="fr-FR" altLang="fr-FR" sz="900" b="1">
                <a:solidFill>
                  <a:srgbClr val="000000"/>
                </a:solidFill>
                <a:latin typeface="Marianne" panose="02000000000000000000" pitchFamily="50" charset="0"/>
              </a:rPr>
              <a:t>stratégie spatiale de défense </a:t>
            </a:r>
            <a:r>
              <a:rPr lang="fr-FR" altLang="fr-FR" sz="900">
                <a:solidFill>
                  <a:srgbClr val="000000"/>
                </a:solidFill>
                <a:latin typeface="Marianne" panose="02000000000000000000" pitchFamily="50" charset="0"/>
              </a:rPr>
              <a:t>française par Florence Parly, ministre des Armées</a:t>
            </a:r>
            <a:endParaRPr lang="en-US" altLang="fr-FR" sz="900">
              <a:solidFill>
                <a:srgbClr val="000000"/>
              </a:solidFill>
              <a:latin typeface="Marianne" panose="02000000000000000000" pitchFamily="50" charset="0"/>
            </a:endParaRPr>
          </a:p>
        </p:txBody>
      </p:sp>
      <p:sp>
        <p:nvSpPr>
          <p:cNvPr id="15" name="Rectangle 14">
            <a:extLst>
              <a:ext uri="{FF2B5EF4-FFF2-40B4-BE49-F238E27FC236}">
                <a16:creationId xmlns:a16="http://schemas.microsoft.com/office/drawing/2014/main" id="{62A1640F-C459-4F0B-94A7-087A07EF08C5}"/>
              </a:ext>
            </a:extLst>
          </p:cNvPr>
          <p:cNvSpPr/>
          <p:nvPr/>
        </p:nvSpPr>
        <p:spPr>
          <a:xfrm>
            <a:off x="6248400" y="2224088"/>
            <a:ext cx="1171575" cy="182562"/>
          </a:xfrm>
          <a:prstGeom prst="rect">
            <a:avLst/>
          </a:prstGeom>
          <a:noFill/>
          <a:ln w="6350" cap="flat" cmpd="sng" algn="ctr">
            <a:noFill/>
            <a:prstDash val="solid"/>
          </a:ln>
          <a:effectLst/>
        </p:spPr>
        <p:txBody>
          <a:bodyPr anchor="ctr"/>
          <a:lstStyle/>
          <a:p>
            <a:pPr algn="ctr" defTabSz="685800" fontAlgn="auto">
              <a:spcBef>
                <a:spcPts val="0"/>
              </a:spcBef>
              <a:spcAft>
                <a:spcPts val="0"/>
              </a:spcAft>
              <a:defRPr/>
            </a:pPr>
            <a:r>
              <a:rPr lang="fr-FR" sz="900" b="1" kern="0">
                <a:solidFill>
                  <a:srgbClr val="003189"/>
                </a:solidFill>
                <a:latin typeface="Arial"/>
                <a:cs typeface="+mn-cs"/>
              </a:rPr>
              <a:t>25 Juillet 2019</a:t>
            </a:r>
          </a:p>
        </p:txBody>
      </p:sp>
      <p:sp>
        <p:nvSpPr>
          <p:cNvPr id="20" name="Rectangle 19">
            <a:extLst>
              <a:ext uri="{FF2B5EF4-FFF2-40B4-BE49-F238E27FC236}">
                <a16:creationId xmlns:a16="http://schemas.microsoft.com/office/drawing/2014/main" id="{1E1BED2D-B85A-464F-BEFA-148A0337D37C}"/>
              </a:ext>
            </a:extLst>
          </p:cNvPr>
          <p:cNvSpPr/>
          <p:nvPr/>
        </p:nvSpPr>
        <p:spPr>
          <a:xfrm>
            <a:off x="3328988" y="2224088"/>
            <a:ext cx="946150" cy="200025"/>
          </a:xfrm>
          <a:prstGeom prst="rect">
            <a:avLst/>
          </a:prstGeom>
          <a:noFill/>
          <a:ln w="6350" cap="flat" cmpd="sng" algn="ctr">
            <a:noFill/>
            <a:prstDash val="solid"/>
          </a:ln>
          <a:effectLst/>
        </p:spPr>
        <p:txBody>
          <a:bodyPr anchor="ctr"/>
          <a:lstStyle/>
          <a:p>
            <a:pPr algn="ctr" defTabSz="685800" fontAlgn="auto">
              <a:spcBef>
                <a:spcPts val="0"/>
              </a:spcBef>
              <a:spcAft>
                <a:spcPts val="0"/>
              </a:spcAft>
              <a:defRPr/>
            </a:pPr>
            <a:r>
              <a:rPr lang="fr-FR" sz="900" b="1" kern="0" dirty="0">
                <a:solidFill>
                  <a:srgbClr val="003189"/>
                </a:solidFill>
                <a:latin typeface="Arial"/>
                <a:cs typeface="+mn-cs"/>
              </a:rPr>
              <a:t>13 Juillet 2018</a:t>
            </a:r>
          </a:p>
        </p:txBody>
      </p:sp>
      <p:sp>
        <p:nvSpPr>
          <p:cNvPr id="21" name="Rectangle 20">
            <a:extLst>
              <a:ext uri="{FF2B5EF4-FFF2-40B4-BE49-F238E27FC236}">
                <a16:creationId xmlns:a16="http://schemas.microsoft.com/office/drawing/2014/main" id="{36AD25FB-A9DC-440A-B793-17004FABB492}"/>
              </a:ext>
            </a:extLst>
          </p:cNvPr>
          <p:cNvSpPr/>
          <p:nvPr/>
        </p:nvSpPr>
        <p:spPr>
          <a:xfrm>
            <a:off x="3198813" y="2808288"/>
            <a:ext cx="1277937" cy="1130300"/>
          </a:xfrm>
          <a:prstGeom prst="rect">
            <a:avLst/>
          </a:prstGeom>
          <a:noFill/>
          <a:ln w="38100" cap="flat" cmpd="sng" algn="ctr">
            <a:noFill/>
            <a:prstDash val="solid"/>
          </a:ln>
          <a:effectLst/>
        </p:spPr>
        <p:txBody>
          <a:bodyPr lIns="68580" tIns="34290" rIns="68580" bIns="34290"/>
          <a:lstStyle/>
          <a:p>
            <a:pPr algn="ctr" defTabSz="685800" fontAlgn="auto">
              <a:lnSpc>
                <a:spcPct val="120000"/>
              </a:lnSpc>
              <a:spcBef>
                <a:spcPts val="0"/>
              </a:spcBef>
              <a:spcAft>
                <a:spcPts val="0"/>
              </a:spcAft>
              <a:defRPr/>
            </a:pPr>
            <a:r>
              <a:rPr lang="fr-FR" sz="900" dirty="0">
                <a:solidFill>
                  <a:prstClr val="black"/>
                </a:solidFill>
                <a:latin typeface="Marianne" panose="02000000000000000000" pitchFamily="50" charset="0"/>
              </a:rPr>
              <a:t>Discours de Emmanuel Macron, Président de la République</a:t>
            </a:r>
          </a:p>
          <a:p>
            <a:pPr algn="ctr" defTabSz="685800" fontAlgn="auto">
              <a:lnSpc>
                <a:spcPct val="120000"/>
              </a:lnSpc>
              <a:spcBef>
                <a:spcPts val="0"/>
              </a:spcBef>
              <a:spcAft>
                <a:spcPts val="0"/>
              </a:spcAft>
              <a:defRPr/>
            </a:pPr>
            <a:endParaRPr lang="fr-FR" sz="525" dirty="0">
              <a:solidFill>
                <a:prstClr val="black"/>
              </a:solidFill>
              <a:latin typeface="Marianne" panose="02000000000000000000" pitchFamily="50" charset="0"/>
            </a:endParaRPr>
          </a:p>
          <a:p>
            <a:pPr algn="ctr" defTabSz="685800" fontAlgn="auto">
              <a:lnSpc>
                <a:spcPct val="120000"/>
              </a:lnSpc>
              <a:spcBef>
                <a:spcPts val="0"/>
              </a:spcBef>
              <a:spcAft>
                <a:spcPts val="0"/>
              </a:spcAft>
              <a:defRPr/>
            </a:pPr>
            <a:r>
              <a:rPr lang="fr-FR" sz="900" dirty="0">
                <a:solidFill>
                  <a:prstClr val="black"/>
                </a:solidFill>
                <a:latin typeface="Marianne" panose="02000000000000000000" pitchFamily="50" charset="0"/>
              </a:rPr>
              <a:t> « L’Espace est, comme le cyber, un </a:t>
            </a:r>
            <a:r>
              <a:rPr lang="fr-FR" sz="900" b="1" dirty="0">
                <a:solidFill>
                  <a:prstClr val="black"/>
                </a:solidFill>
                <a:latin typeface="Marianne" panose="02000000000000000000" pitchFamily="50" charset="0"/>
              </a:rPr>
              <a:t>véritable enjeu de sécurité nationale</a:t>
            </a:r>
            <a:r>
              <a:rPr lang="fr-FR" sz="900" dirty="0">
                <a:solidFill>
                  <a:prstClr val="black"/>
                </a:solidFill>
                <a:latin typeface="Marianne" panose="02000000000000000000" pitchFamily="50" charset="0"/>
              </a:rPr>
              <a:t> »</a:t>
            </a:r>
            <a:endParaRPr lang="en-US" sz="900" dirty="0">
              <a:solidFill>
                <a:prstClr val="black"/>
              </a:solidFill>
              <a:latin typeface="Marianne" panose="02000000000000000000" pitchFamily="50" charset="0"/>
            </a:endParaRPr>
          </a:p>
        </p:txBody>
      </p:sp>
      <p:sp>
        <p:nvSpPr>
          <p:cNvPr id="22" name="Rectangle 21">
            <a:extLst>
              <a:ext uri="{FF2B5EF4-FFF2-40B4-BE49-F238E27FC236}">
                <a16:creationId xmlns:a16="http://schemas.microsoft.com/office/drawing/2014/main" id="{7E1AB11A-FA25-4054-A796-886CE70D3E11}"/>
              </a:ext>
            </a:extLst>
          </p:cNvPr>
          <p:cNvSpPr/>
          <p:nvPr/>
        </p:nvSpPr>
        <p:spPr>
          <a:xfrm>
            <a:off x="1939925" y="2224088"/>
            <a:ext cx="715963" cy="207962"/>
          </a:xfrm>
          <a:prstGeom prst="rect">
            <a:avLst/>
          </a:prstGeom>
          <a:noFill/>
          <a:ln w="6350" cap="flat" cmpd="sng" algn="ctr">
            <a:noFill/>
            <a:prstDash val="solid"/>
          </a:ln>
          <a:effectLst/>
        </p:spPr>
        <p:txBody>
          <a:bodyPr anchor="ctr"/>
          <a:lstStyle/>
          <a:p>
            <a:pPr algn="ctr" defTabSz="685800" fontAlgn="auto">
              <a:spcBef>
                <a:spcPts val="0"/>
              </a:spcBef>
              <a:spcAft>
                <a:spcPts val="0"/>
              </a:spcAft>
              <a:defRPr/>
            </a:pPr>
            <a:r>
              <a:rPr lang="fr-FR" sz="900" b="1" kern="0">
                <a:solidFill>
                  <a:srgbClr val="003189"/>
                </a:solidFill>
                <a:latin typeface="Arial"/>
                <a:cs typeface="+mn-cs"/>
              </a:rPr>
              <a:t>2017</a:t>
            </a:r>
            <a:endParaRPr lang="fr-FR" sz="900" kern="0">
              <a:solidFill>
                <a:srgbClr val="003189"/>
              </a:solidFill>
              <a:latin typeface="Arial"/>
              <a:cs typeface="+mn-cs"/>
            </a:endParaRPr>
          </a:p>
        </p:txBody>
      </p:sp>
      <p:sp>
        <p:nvSpPr>
          <p:cNvPr id="23" name="Rectangle 22">
            <a:extLst>
              <a:ext uri="{FF2B5EF4-FFF2-40B4-BE49-F238E27FC236}">
                <a16:creationId xmlns:a16="http://schemas.microsoft.com/office/drawing/2014/main" id="{D84C72A3-8A8E-462B-A064-CED24CAF064B}"/>
              </a:ext>
            </a:extLst>
          </p:cNvPr>
          <p:cNvSpPr/>
          <p:nvPr/>
        </p:nvSpPr>
        <p:spPr>
          <a:xfrm>
            <a:off x="1558925" y="2809875"/>
            <a:ext cx="1573213" cy="962025"/>
          </a:xfrm>
          <a:prstGeom prst="rect">
            <a:avLst/>
          </a:prstGeom>
          <a:noFill/>
          <a:ln w="38100" cap="flat" cmpd="sng" algn="ctr">
            <a:noFill/>
            <a:prstDash val="solid"/>
          </a:ln>
          <a:effectLst/>
        </p:spPr>
        <p:txBody>
          <a:bodyPr lIns="68580" tIns="34290" rIns="68580" bIns="34290"/>
          <a:lstStyle/>
          <a:p>
            <a:pPr algn="ctr" defTabSz="685800" fontAlgn="auto">
              <a:lnSpc>
                <a:spcPct val="120000"/>
              </a:lnSpc>
              <a:spcBef>
                <a:spcPts val="0"/>
              </a:spcBef>
              <a:spcAft>
                <a:spcPts val="0"/>
              </a:spcAft>
              <a:defRPr/>
            </a:pPr>
            <a:r>
              <a:rPr lang="fr-FR" sz="900" dirty="0">
                <a:solidFill>
                  <a:prstClr val="black"/>
                </a:solidFill>
                <a:latin typeface="Marianne" panose="02000000000000000000" pitchFamily="50" charset="0"/>
              </a:rPr>
              <a:t>Revue stratégique de défense et de sécurité</a:t>
            </a:r>
          </a:p>
          <a:p>
            <a:pPr algn="ctr" defTabSz="685800" fontAlgn="auto">
              <a:lnSpc>
                <a:spcPct val="120000"/>
              </a:lnSpc>
              <a:spcBef>
                <a:spcPts val="0"/>
              </a:spcBef>
              <a:spcAft>
                <a:spcPts val="0"/>
              </a:spcAft>
              <a:defRPr/>
            </a:pPr>
            <a:endParaRPr lang="fr-FR" sz="525" dirty="0">
              <a:solidFill>
                <a:prstClr val="black"/>
              </a:solidFill>
              <a:latin typeface="Marianne" panose="02000000000000000000" pitchFamily="50" charset="0"/>
            </a:endParaRPr>
          </a:p>
          <a:p>
            <a:pPr algn="ctr" defTabSz="685800" fontAlgn="auto">
              <a:lnSpc>
                <a:spcPct val="120000"/>
              </a:lnSpc>
              <a:spcBef>
                <a:spcPts val="0"/>
              </a:spcBef>
              <a:spcAft>
                <a:spcPts val="0"/>
              </a:spcAft>
              <a:defRPr/>
            </a:pPr>
            <a:r>
              <a:rPr lang="fr-FR" sz="900" dirty="0">
                <a:solidFill>
                  <a:prstClr val="black"/>
                </a:solidFill>
                <a:latin typeface="Marianne" panose="02000000000000000000" pitchFamily="50" charset="0"/>
              </a:rPr>
              <a:t> L’Espace est un </a:t>
            </a:r>
            <a:r>
              <a:rPr lang="fr-FR" sz="900" b="1" dirty="0">
                <a:solidFill>
                  <a:prstClr val="black"/>
                </a:solidFill>
                <a:latin typeface="Marianne" panose="02000000000000000000" pitchFamily="50" charset="0"/>
              </a:rPr>
              <a:t>milieu à part entière </a:t>
            </a:r>
            <a:r>
              <a:rPr lang="fr-FR" sz="900" dirty="0">
                <a:solidFill>
                  <a:prstClr val="black"/>
                </a:solidFill>
                <a:latin typeface="Marianne" panose="02000000000000000000" pitchFamily="50" charset="0"/>
              </a:rPr>
              <a:t>et devient </a:t>
            </a:r>
            <a:r>
              <a:rPr lang="fr-FR" sz="900" b="1" dirty="0">
                <a:solidFill>
                  <a:prstClr val="black"/>
                </a:solidFill>
                <a:latin typeface="Marianne" panose="02000000000000000000" pitchFamily="50" charset="0"/>
              </a:rPr>
              <a:t>un milieu de confrontation</a:t>
            </a:r>
            <a:endParaRPr lang="en-US" sz="900" b="1" dirty="0">
              <a:solidFill>
                <a:prstClr val="black"/>
              </a:solidFill>
              <a:latin typeface="Marianne" panose="02000000000000000000" pitchFamily="50" charset="0"/>
            </a:endParaRPr>
          </a:p>
        </p:txBody>
      </p:sp>
      <p:sp>
        <p:nvSpPr>
          <p:cNvPr id="24" name="Rectangle 23">
            <a:extLst>
              <a:ext uri="{FF2B5EF4-FFF2-40B4-BE49-F238E27FC236}">
                <a16:creationId xmlns:a16="http://schemas.microsoft.com/office/drawing/2014/main" id="{C4DFF469-5359-44BA-94E4-EA74A8815493}"/>
              </a:ext>
            </a:extLst>
          </p:cNvPr>
          <p:cNvSpPr/>
          <p:nvPr/>
        </p:nvSpPr>
        <p:spPr>
          <a:xfrm>
            <a:off x="420688" y="2224088"/>
            <a:ext cx="715962" cy="207962"/>
          </a:xfrm>
          <a:prstGeom prst="rect">
            <a:avLst/>
          </a:prstGeom>
          <a:noFill/>
          <a:ln w="6350" cap="flat" cmpd="sng" algn="ctr">
            <a:noFill/>
            <a:prstDash val="solid"/>
          </a:ln>
          <a:effectLst/>
        </p:spPr>
        <p:txBody>
          <a:bodyPr anchor="ctr"/>
          <a:lstStyle/>
          <a:p>
            <a:pPr algn="ctr" defTabSz="685800" fontAlgn="auto">
              <a:spcBef>
                <a:spcPts val="0"/>
              </a:spcBef>
              <a:spcAft>
                <a:spcPts val="0"/>
              </a:spcAft>
              <a:defRPr/>
            </a:pPr>
            <a:r>
              <a:rPr lang="fr-FR" sz="900" b="1" kern="0" dirty="0">
                <a:solidFill>
                  <a:srgbClr val="003189"/>
                </a:solidFill>
                <a:latin typeface="Arial"/>
                <a:cs typeface="+mn-cs"/>
              </a:rPr>
              <a:t>2013</a:t>
            </a:r>
            <a:endParaRPr lang="fr-FR" sz="900" kern="0" dirty="0">
              <a:solidFill>
                <a:srgbClr val="003189"/>
              </a:solidFill>
              <a:latin typeface="Arial"/>
              <a:cs typeface="+mn-cs"/>
            </a:endParaRPr>
          </a:p>
        </p:txBody>
      </p:sp>
      <p:sp>
        <p:nvSpPr>
          <p:cNvPr id="25" name="Rectangle 24">
            <a:extLst>
              <a:ext uri="{FF2B5EF4-FFF2-40B4-BE49-F238E27FC236}">
                <a16:creationId xmlns:a16="http://schemas.microsoft.com/office/drawing/2014/main" id="{747BC59F-9B98-484E-8EEC-DEC07A99497B}"/>
              </a:ext>
            </a:extLst>
          </p:cNvPr>
          <p:cNvSpPr/>
          <p:nvPr/>
        </p:nvSpPr>
        <p:spPr>
          <a:xfrm>
            <a:off x="58738" y="2844800"/>
            <a:ext cx="1455737" cy="566738"/>
          </a:xfrm>
          <a:prstGeom prst="rect">
            <a:avLst/>
          </a:prstGeom>
          <a:noFill/>
          <a:ln w="38100" cap="flat" cmpd="sng" algn="ctr">
            <a:noFill/>
            <a:prstDash val="solid"/>
          </a:ln>
          <a:effectLst/>
        </p:spPr>
        <p:txBody>
          <a:bodyPr lIns="68580" tIns="34290" rIns="68580" bIns="34290"/>
          <a:lstStyle/>
          <a:p>
            <a:pPr algn="ctr" defTabSz="685800" fontAlgn="auto">
              <a:lnSpc>
                <a:spcPct val="120000"/>
              </a:lnSpc>
              <a:spcBef>
                <a:spcPts val="0"/>
              </a:spcBef>
              <a:spcAft>
                <a:spcPts val="0"/>
              </a:spcAft>
              <a:defRPr/>
            </a:pPr>
            <a:r>
              <a:rPr lang="fr-FR" sz="900" dirty="0">
                <a:solidFill>
                  <a:prstClr val="black"/>
                </a:solidFill>
                <a:latin typeface="Marianne" panose="02000000000000000000" pitchFamily="50" charset="0"/>
              </a:rPr>
              <a:t>Livre blanc sur la défense et la sécurité nationale </a:t>
            </a:r>
          </a:p>
          <a:p>
            <a:pPr algn="ctr" defTabSz="685800" fontAlgn="auto">
              <a:lnSpc>
                <a:spcPct val="120000"/>
              </a:lnSpc>
              <a:spcBef>
                <a:spcPts val="0"/>
              </a:spcBef>
              <a:spcAft>
                <a:spcPts val="0"/>
              </a:spcAft>
              <a:defRPr/>
            </a:pPr>
            <a:endParaRPr lang="fr-FR" sz="525" dirty="0">
              <a:solidFill>
                <a:prstClr val="black"/>
              </a:solidFill>
              <a:latin typeface="Marianne" panose="02000000000000000000" pitchFamily="50" charset="0"/>
            </a:endParaRPr>
          </a:p>
          <a:p>
            <a:pPr algn="ctr" defTabSz="685800" fontAlgn="auto">
              <a:lnSpc>
                <a:spcPct val="120000"/>
              </a:lnSpc>
              <a:spcBef>
                <a:spcPts val="0"/>
              </a:spcBef>
              <a:spcAft>
                <a:spcPts val="0"/>
              </a:spcAft>
              <a:defRPr/>
            </a:pPr>
            <a:r>
              <a:rPr lang="fr-FR" sz="900" dirty="0">
                <a:solidFill>
                  <a:prstClr val="black"/>
                </a:solidFill>
                <a:latin typeface="Marianne" panose="02000000000000000000" pitchFamily="50" charset="0"/>
              </a:rPr>
              <a:t>L’espace est un enjeu stratégique pour l’autonomie stratégique et le soutien aux opérations</a:t>
            </a:r>
            <a:endParaRPr lang="en-US" sz="900" dirty="0">
              <a:solidFill>
                <a:prstClr val="black"/>
              </a:solidFill>
              <a:latin typeface="Marianne" panose="02000000000000000000" pitchFamily="50" charset="0"/>
            </a:endParaRPr>
          </a:p>
        </p:txBody>
      </p:sp>
      <p:sp>
        <p:nvSpPr>
          <p:cNvPr id="59409" name="Rectangle 25"/>
          <p:cNvSpPr>
            <a:spLocks noChangeArrowheads="1"/>
          </p:cNvSpPr>
          <p:nvPr/>
        </p:nvSpPr>
        <p:spPr bwMode="auto">
          <a:xfrm>
            <a:off x="7710488" y="2817813"/>
            <a:ext cx="12636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68580" tIns="34290" rIns="68580" bIns="34290"/>
          <a:lstStyle>
            <a:lvl1pPr defTabSz="685800">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defTabSz="685800">
              <a:spcBef>
                <a:spcPct val="20000"/>
              </a:spcBef>
              <a:buBlip>
                <a:blip r:embed="rId2"/>
              </a:buBlip>
              <a:defRPr sz="16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buBlip>
                <a:blip r:embed="rId2"/>
              </a:buBlip>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buBlip>
                <a:blip r:embed="rId2"/>
              </a:buBlip>
              <a:defRPr sz="16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buSzPct val="100000"/>
              <a:buBlip>
                <a:blip r:embed="rId2"/>
              </a:buBlip>
              <a:defRPr sz="16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9pPr>
          </a:lstStyle>
          <a:p>
            <a:pPr algn="ctr">
              <a:lnSpc>
                <a:spcPct val="120000"/>
              </a:lnSpc>
              <a:spcBef>
                <a:spcPct val="0"/>
              </a:spcBef>
              <a:buFontTx/>
              <a:buNone/>
            </a:pPr>
            <a:r>
              <a:rPr lang="fr-FR" altLang="fr-FR" sz="900">
                <a:solidFill>
                  <a:srgbClr val="000000"/>
                </a:solidFill>
                <a:latin typeface="Marianne" panose="02000000000000000000" pitchFamily="50" charset="0"/>
              </a:rPr>
              <a:t>Arrêté de </a:t>
            </a:r>
            <a:r>
              <a:rPr lang="fr-FR" altLang="fr-FR" sz="900" b="1">
                <a:solidFill>
                  <a:srgbClr val="000000"/>
                </a:solidFill>
                <a:latin typeface="Marianne" panose="02000000000000000000" pitchFamily="50" charset="0"/>
              </a:rPr>
              <a:t>création du Commandement de l’Espace</a:t>
            </a:r>
            <a:endParaRPr lang="en-US" altLang="fr-FR" sz="900" b="1">
              <a:solidFill>
                <a:srgbClr val="000000"/>
              </a:solidFill>
              <a:latin typeface="Marianne" panose="02000000000000000000" pitchFamily="50" charset="0"/>
            </a:endParaRPr>
          </a:p>
        </p:txBody>
      </p:sp>
      <p:sp>
        <p:nvSpPr>
          <p:cNvPr id="27" name="Rectangle 26">
            <a:extLst>
              <a:ext uri="{FF2B5EF4-FFF2-40B4-BE49-F238E27FC236}">
                <a16:creationId xmlns:a16="http://schemas.microsoft.com/office/drawing/2014/main" id="{3C574FBB-EDA6-4483-B421-3DFFDC2430E9}"/>
              </a:ext>
            </a:extLst>
          </p:cNvPr>
          <p:cNvSpPr/>
          <p:nvPr/>
        </p:nvSpPr>
        <p:spPr>
          <a:xfrm>
            <a:off x="7767638" y="2224088"/>
            <a:ext cx="1154112" cy="169862"/>
          </a:xfrm>
          <a:prstGeom prst="rect">
            <a:avLst/>
          </a:prstGeom>
          <a:noFill/>
          <a:ln w="6350" cap="flat" cmpd="sng" algn="ctr">
            <a:noFill/>
            <a:prstDash val="solid"/>
          </a:ln>
          <a:effectLst/>
        </p:spPr>
        <p:txBody>
          <a:bodyPr anchor="ctr"/>
          <a:lstStyle/>
          <a:p>
            <a:pPr algn="ctr" defTabSz="685800" fontAlgn="auto">
              <a:spcBef>
                <a:spcPts val="0"/>
              </a:spcBef>
              <a:spcAft>
                <a:spcPts val="0"/>
              </a:spcAft>
              <a:defRPr/>
            </a:pPr>
            <a:r>
              <a:rPr lang="fr-FR" sz="900" b="1" kern="0" dirty="0">
                <a:solidFill>
                  <a:srgbClr val="003189"/>
                </a:solidFill>
                <a:latin typeface="Arial"/>
                <a:cs typeface="+mn-cs"/>
              </a:rPr>
              <a:t>3 septembre  2019</a:t>
            </a:r>
          </a:p>
        </p:txBody>
      </p:sp>
      <p:sp>
        <p:nvSpPr>
          <p:cNvPr id="28" name="Ellipse 27">
            <a:extLst>
              <a:ext uri="{FF2B5EF4-FFF2-40B4-BE49-F238E27FC236}">
                <a16:creationId xmlns:a16="http://schemas.microsoft.com/office/drawing/2014/main" id="{43DE04D1-035C-4C52-AEBB-386F96BC4D87}"/>
              </a:ext>
            </a:extLst>
          </p:cNvPr>
          <p:cNvSpPr/>
          <p:nvPr/>
        </p:nvSpPr>
        <p:spPr>
          <a:xfrm>
            <a:off x="701675" y="2544763"/>
            <a:ext cx="168275" cy="171450"/>
          </a:xfrm>
          <a:prstGeom prst="ellipse">
            <a:avLst/>
          </a:prstGeom>
          <a:solidFill>
            <a:srgbClr val="003189"/>
          </a:solidFill>
          <a:ln w="9525" cap="flat" cmpd="sng" algn="ctr">
            <a:noFill/>
            <a:prstDash val="solid"/>
          </a:ln>
          <a:effectLst>
            <a:outerShdw blurRad="40000" dist="23000" dir="5400000" rotWithShape="0">
              <a:srgbClr val="000000">
                <a:alpha val="35000"/>
              </a:srgbClr>
            </a:outerShdw>
          </a:effectLst>
        </p:spPr>
        <p:txBody>
          <a:bodyPr anchor="ctr"/>
          <a:lstStyle/>
          <a:p>
            <a:pPr algn="ctr" defTabSz="685800" fontAlgn="auto">
              <a:spcBef>
                <a:spcPts val="0"/>
              </a:spcBef>
              <a:spcAft>
                <a:spcPts val="0"/>
              </a:spcAft>
              <a:defRPr/>
            </a:pPr>
            <a:endParaRPr lang="fr-FR" sz="1050" kern="0">
              <a:solidFill>
                <a:srgbClr val="575757"/>
              </a:solidFill>
              <a:latin typeface="Arial"/>
              <a:cs typeface="+mn-cs"/>
            </a:endParaRPr>
          </a:p>
        </p:txBody>
      </p:sp>
      <p:sp>
        <p:nvSpPr>
          <p:cNvPr id="29" name="Ellipse 28">
            <a:extLst>
              <a:ext uri="{FF2B5EF4-FFF2-40B4-BE49-F238E27FC236}">
                <a16:creationId xmlns:a16="http://schemas.microsoft.com/office/drawing/2014/main" id="{C227955B-389E-42F4-8B9A-49060F215F2E}"/>
              </a:ext>
            </a:extLst>
          </p:cNvPr>
          <p:cNvSpPr/>
          <p:nvPr/>
        </p:nvSpPr>
        <p:spPr>
          <a:xfrm>
            <a:off x="2214563" y="2544763"/>
            <a:ext cx="168275" cy="171450"/>
          </a:xfrm>
          <a:prstGeom prst="ellipse">
            <a:avLst/>
          </a:prstGeom>
          <a:solidFill>
            <a:srgbClr val="003189"/>
          </a:solidFill>
          <a:ln w="9525" cap="flat" cmpd="sng" algn="ctr">
            <a:noFill/>
            <a:prstDash val="solid"/>
          </a:ln>
          <a:effectLst>
            <a:outerShdw blurRad="40000" dist="23000" dir="5400000" rotWithShape="0">
              <a:srgbClr val="000000">
                <a:alpha val="35000"/>
              </a:srgbClr>
            </a:outerShdw>
          </a:effectLst>
        </p:spPr>
        <p:txBody>
          <a:bodyPr anchor="ctr"/>
          <a:lstStyle/>
          <a:p>
            <a:pPr algn="ctr" defTabSz="685800" fontAlgn="auto">
              <a:spcBef>
                <a:spcPts val="0"/>
              </a:spcBef>
              <a:spcAft>
                <a:spcPts val="0"/>
              </a:spcAft>
              <a:defRPr/>
            </a:pPr>
            <a:endParaRPr lang="fr-FR" sz="1050" kern="0">
              <a:solidFill>
                <a:srgbClr val="575757"/>
              </a:solidFill>
              <a:latin typeface="Arial"/>
              <a:cs typeface="+mn-cs"/>
            </a:endParaRPr>
          </a:p>
        </p:txBody>
      </p:sp>
      <p:pic>
        <p:nvPicPr>
          <p:cNvPr id="59413" name="Imag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1293">
            <a:off x="6316663" y="863600"/>
            <a:ext cx="1230312"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 35"/>
          <p:cNvPicPr>
            <a:picLocks noChangeAspect="1"/>
          </p:cNvPicPr>
          <p:nvPr/>
        </p:nvPicPr>
        <p:blipFill>
          <a:blip r:embed="rId4"/>
          <a:stretch>
            <a:fillRect/>
          </a:stretch>
        </p:blipFill>
        <p:spPr>
          <a:xfrm>
            <a:off x="1917700" y="1135063"/>
            <a:ext cx="595313" cy="922337"/>
          </a:xfrm>
          <a:prstGeom prst="rect">
            <a:avLst/>
          </a:prstGeom>
          <a:noFill/>
          <a:effectLst>
            <a:outerShdw blurRad="254000" dist="101600" dir="1980000" sx="103000" sy="103000" algn="t" rotWithShape="0">
              <a:prstClr val="black">
                <a:alpha val="36000"/>
              </a:prstClr>
            </a:outerShdw>
          </a:effectLst>
        </p:spPr>
      </p:pic>
      <p:pic>
        <p:nvPicPr>
          <p:cNvPr id="40" name="Image 39"/>
          <p:cNvPicPr>
            <a:picLocks noChangeAspect="1"/>
          </p:cNvPicPr>
          <p:nvPr/>
        </p:nvPicPr>
        <p:blipFill>
          <a:blip r:embed="rId5"/>
          <a:stretch>
            <a:fillRect/>
          </a:stretch>
        </p:blipFill>
        <p:spPr>
          <a:xfrm>
            <a:off x="450850" y="1135063"/>
            <a:ext cx="620713" cy="931862"/>
          </a:xfrm>
          <a:prstGeom prst="rect">
            <a:avLst/>
          </a:prstGeom>
          <a:noFill/>
          <a:effectLst>
            <a:outerShdw blurRad="254000" dist="101600" dir="1980000" sx="103000" sy="103000" algn="t" rotWithShape="0">
              <a:prstClr val="black">
                <a:alpha val="36000"/>
              </a:prstClr>
            </a:outerShdw>
          </a:effectLst>
        </p:spPr>
      </p:pic>
      <p:pic>
        <p:nvPicPr>
          <p:cNvPr id="41" name="Picture 3" descr="C:\Users\LCL Didier BEAUMONT\Desktop\EMMANUEL-MACRON-PORTRAIT-OFFICIEL.jpg"/>
          <p:cNvPicPr>
            <a:picLocks noChangeAspect="1" noChangeArrowheads="1"/>
          </p:cNvPicPr>
          <p:nvPr/>
        </p:nvPicPr>
        <p:blipFill>
          <a:blip r:embed="rId6"/>
          <a:srcRect/>
          <a:stretch>
            <a:fillRect/>
          </a:stretch>
        </p:blipFill>
        <p:spPr bwMode="auto">
          <a:xfrm>
            <a:off x="3359150" y="1095375"/>
            <a:ext cx="717550" cy="1014413"/>
          </a:xfrm>
          <a:prstGeom prst="rect">
            <a:avLst/>
          </a:prstGeom>
          <a:noFill/>
          <a:effectLst>
            <a:outerShdw blurRad="254000" dist="101600" dir="1980000" sx="103000" sy="103000" algn="t" rotWithShape="0">
              <a:prstClr val="black">
                <a:alpha val="36000"/>
              </a:prstClr>
            </a:outerShdw>
          </a:effectLst>
        </p:spPr>
      </p:pic>
      <p:pic>
        <p:nvPicPr>
          <p:cNvPr id="42" name="Image 41"/>
          <p:cNvPicPr>
            <a:picLocks noChangeAspect="1"/>
          </p:cNvPicPr>
          <p:nvPr/>
        </p:nvPicPr>
        <p:blipFill>
          <a:blip r:embed="rId7"/>
          <a:stretch>
            <a:fillRect/>
          </a:stretch>
        </p:blipFill>
        <p:spPr>
          <a:xfrm>
            <a:off x="4716463" y="1209675"/>
            <a:ext cx="1252537" cy="833438"/>
          </a:xfrm>
          <a:prstGeom prst="rect">
            <a:avLst/>
          </a:prstGeom>
          <a:noFill/>
          <a:effectLst>
            <a:outerShdw blurRad="254000" dist="101600" dir="1980000" sx="103000" sy="103000" algn="t" rotWithShape="0">
              <a:prstClr val="black">
                <a:alpha val="36000"/>
              </a:prstClr>
            </a:outerShdw>
          </a:effectLst>
        </p:spPr>
      </p:pic>
      <p:pic>
        <p:nvPicPr>
          <p:cNvPr id="43" name="Image 42"/>
          <p:cNvPicPr>
            <a:picLocks noChangeAspect="1"/>
          </p:cNvPicPr>
          <p:nvPr/>
        </p:nvPicPr>
        <p:blipFill>
          <a:blip r:embed="rId8"/>
          <a:stretch>
            <a:fillRect/>
          </a:stretch>
        </p:blipFill>
        <p:spPr>
          <a:xfrm>
            <a:off x="7964488" y="1193800"/>
            <a:ext cx="827087" cy="827088"/>
          </a:xfrm>
          <a:prstGeom prst="rect">
            <a:avLst/>
          </a:prstGeom>
          <a:noFill/>
          <a:effectLst>
            <a:outerShdw blurRad="254000" dist="101600" dir="1980000" sx="103000" sy="103000" algn="t" rotWithShape="0">
              <a:prstClr val="black">
                <a:alpha val="36000"/>
              </a:prstClr>
            </a:outerShdw>
          </a:effectLst>
        </p:spPr>
      </p:pic>
      <p:sp>
        <p:nvSpPr>
          <p:cNvPr id="39963" name="Titre 1"/>
          <p:cNvSpPr txBox="1">
            <a:spLocks/>
          </p:cNvSpPr>
          <p:nvPr/>
        </p:nvSpPr>
        <p:spPr bwMode="auto">
          <a:xfrm>
            <a:off x="1136650" y="255588"/>
            <a:ext cx="68405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
              </a:buBlip>
              <a:defRPr sz="1600">
                <a:solidFill>
                  <a:schemeClr val="tx1"/>
                </a:solidFill>
                <a:latin typeface="Arial" panose="020B0604020202020204" pitchFamily="34" charset="0"/>
                <a:cs typeface="Arial" panose="020B0604020202020204" pitchFamily="34" charset="0"/>
              </a:defRPr>
            </a:lvl2pPr>
            <a:lvl3pPr marL="1200150" indent="-285750">
              <a:spcBef>
                <a:spcPct val="20000"/>
              </a:spcBef>
              <a:buBlip>
                <a:blip r:embed="rId2"/>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
              </a:buBlip>
              <a:defRPr sz="16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defRPr/>
            </a:pPr>
            <a:r>
              <a:rPr lang="fr-FR" altLang="fr-FR" b="1" dirty="0" smtClean="0">
                <a:solidFill>
                  <a:schemeClr val="bg1"/>
                </a:solidFill>
                <a:ea typeface="+mj-ea"/>
                <a:cs typeface="+mj-cs"/>
              </a:rPr>
              <a:t>Espace : Vers une stratégie spatiale de Défense</a:t>
            </a:r>
          </a:p>
        </p:txBody>
      </p:sp>
    </p:spTree>
    <p:extLst>
      <p:ext uri="{BB962C8B-B14F-4D97-AF65-F5344CB8AC3E}">
        <p14:creationId xmlns:p14="http://schemas.microsoft.com/office/powerpoint/2010/main" val="3139963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5"/>
          <p:cNvSpPr txBox="1">
            <a:spLocks/>
          </p:cNvSpPr>
          <p:nvPr/>
        </p:nvSpPr>
        <p:spPr>
          <a:xfrm>
            <a:off x="1156711" y="111433"/>
            <a:ext cx="7320951" cy="719096"/>
          </a:xfrm>
          <a:prstGeom prst="rect">
            <a:avLst/>
          </a:prstGeom>
        </p:spPr>
        <p:txBody>
          <a:bodyPr/>
          <a:lstStyle>
            <a:lvl1pPr algn="l" defTabSz="457200" rtl="0" eaLnBrk="1" fontAlgn="base" hangingPunct="1">
              <a:spcBef>
                <a:spcPct val="0"/>
              </a:spcBef>
              <a:spcAft>
                <a:spcPct val="0"/>
              </a:spcAft>
              <a:defRPr sz="2800" kern="1200">
                <a:solidFill>
                  <a:schemeClr val="bg1"/>
                </a:solidFill>
                <a:latin typeface="Calibri Light" panose="020F0302020204030204" pitchFamily="34" charset="0"/>
                <a:ea typeface="+mj-ea"/>
                <a:cs typeface="Calibri Light" panose="020F030202020403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fr-FR" dirty="0" smtClean="0"/>
              <a:t>Les origines de la Puissance </a:t>
            </a:r>
            <a:r>
              <a:rPr lang="fr-FR" dirty="0"/>
              <a:t>A</a:t>
            </a:r>
            <a:r>
              <a:rPr lang="fr-FR" dirty="0" smtClean="0"/>
              <a:t>érienne</a:t>
            </a:r>
            <a:endParaRPr lang="fr-FR" dirty="0"/>
          </a:p>
        </p:txBody>
      </p:sp>
      <p:sp>
        <p:nvSpPr>
          <p:cNvPr id="6" name="Espace réservé du texte 1"/>
          <p:cNvSpPr txBox="1">
            <a:spLocks/>
          </p:cNvSpPr>
          <p:nvPr/>
        </p:nvSpPr>
        <p:spPr>
          <a:xfrm>
            <a:off x="457200" y="1200150"/>
            <a:ext cx="8229600" cy="339407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3"/>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3"/>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a:p>
        </p:txBody>
      </p:sp>
      <p:sp>
        <p:nvSpPr>
          <p:cNvPr id="2" name="ZoneTexte 1"/>
          <p:cNvSpPr txBox="1"/>
          <p:nvPr/>
        </p:nvSpPr>
        <p:spPr>
          <a:xfrm>
            <a:off x="1121459" y="2055146"/>
            <a:ext cx="3192275" cy="738664"/>
          </a:xfrm>
          <a:prstGeom prst="rect">
            <a:avLst/>
          </a:prstGeom>
          <a:noFill/>
        </p:spPr>
        <p:txBody>
          <a:bodyPr wrap="square" rtlCol="0">
            <a:spAutoFit/>
          </a:bodyPr>
          <a:lstStyle/>
          <a:p>
            <a:r>
              <a:rPr lang="fr-FR" sz="1400" b="1" dirty="0" smtClean="0">
                <a:solidFill>
                  <a:schemeClr val="tx2"/>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PETAIN : </a:t>
            </a:r>
            <a:r>
              <a:rPr lang="fr-FR" sz="1400" i="1" dirty="0" smtClean="0">
                <a:solidFill>
                  <a:schemeClr val="tx2"/>
                </a:solidFill>
                <a:latin typeface="Calibri Light" panose="020F0302020204030204" pitchFamily="34" charset="0"/>
                <a:cs typeface="Calibri Light" panose="020F0302020204030204" pitchFamily="34" charset="0"/>
              </a:rPr>
              <a:t>«</a:t>
            </a:r>
            <a:r>
              <a:rPr lang="fr-FR" sz="1400" i="1" dirty="0">
                <a:solidFill>
                  <a:schemeClr val="tx2"/>
                </a:solidFill>
                <a:latin typeface="Calibri Light" panose="020F0302020204030204" pitchFamily="34" charset="0"/>
                <a:cs typeface="Calibri Light" panose="020F0302020204030204" pitchFamily="34" charset="0"/>
              </a:rPr>
              <a:t> Si nous sommes chassés du ciel, alors, c'est simple, Verdun sera perdu […] Je suis aveugle, nettoyez-moi le </a:t>
            </a:r>
            <a:r>
              <a:rPr lang="fr-FR" sz="1400" i="1" dirty="0" smtClean="0">
                <a:solidFill>
                  <a:schemeClr val="tx2"/>
                </a:solidFill>
                <a:latin typeface="Calibri Light" panose="020F0302020204030204" pitchFamily="34" charset="0"/>
                <a:cs typeface="Calibri Light" panose="020F0302020204030204" pitchFamily="34" charset="0"/>
              </a:rPr>
              <a:t>ciel.</a:t>
            </a:r>
            <a:r>
              <a:rPr lang="fr-FR" sz="1400" i="1" dirty="0">
                <a:solidFill>
                  <a:schemeClr val="tx2"/>
                </a:solidFill>
                <a:latin typeface="Calibri Light" panose="020F0302020204030204" pitchFamily="34" charset="0"/>
                <a:cs typeface="Calibri Light" panose="020F0302020204030204" pitchFamily="34" charset="0"/>
              </a:rPr>
              <a:t> »</a:t>
            </a:r>
          </a:p>
        </p:txBody>
      </p:sp>
      <p:sp>
        <p:nvSpPr>
          <p:cNvPr id="7" name="ZoneTexte 6"/>
          <p:cNvSpPr txBox="1"/>
          <p:nvPr/>
        </p:nvSpPr>
        <p:spPr>
          <a:xfrm>
            <a:off x="1168413" y="890933"/>
            <a:ext cx="7622326" cy="954107"/>
          </a:xfrm>
          <a:prstGeom prst="rect">
            <a:avLst/>
          </a:prstGeom>
          <a:noFill/>
        </p:spPr>
        <p:txBody>
          <a:bodyPr wrap="square" rtlCol="0">
            <a:spAutoFit/>
          </a:bodyPr>
          <a:lstStyle/>
          <a:p>
            <a:r>
              <a:rPr lang="fr-FR" sz="1400" b="1" dirty="0">
                <a:solidFill>
                  <a:schemeClr val="tx2"/>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FOCH </a:t>
            </a:r>
            <a:r>
              <a:rPr lang="fr-FR" sz="1400" b="1" dirty="0" smtClean="0">
                <a:solidFill>
                  <a:schemeClr val="tx2"/>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1911 </a:t>
            </a:r>
            <a:r>
              <a:rPr lang="fr-FR" sz="1400" b="1" dirty="0" smtClean="0">
                <a:solidFill>
                  <a:schemeClr val="tx2"/>
                </a:solidFill>
                <a:latin typeface="Calibri Light" panose="020F0302020204030204" pitchFamily="34" charset="0"/>
                <a:cs typeface="Calibri Light" panose="020F0302020204030204" pitchFamily="34" charset="0"/>
              </a:rPr>
              <a:t>: </a:t>
            </a:r>
            <a:r>
              <a:rPr lang="fr-FR" sz="1400" i="1" dirty="0">
                <a:solidFill>
                  <a:schemeClr val="tx2"/>
                </a:solidFill>
                <a:latin typeface="Calibri Light" panose="020F0302020204030204" pitchFamily="34" charset="0"/>
                <a:cs typeface="Calibri Light" panose="020F0302020204030204" pitchFamily="34" charset="0"/>
              </a:rPr>
              <a:t>« Les aéroplanes sont des jouets scientifiques intéressants, mais ne présentent pas de valeur militaire. </a:t>
            </a:r>
            <a:r>
              <a:rPr lang="fr-FR" sz="1400" i="1" dirty="0" smtClean="0">
                <a:solidFill>
                  <a:schemeClr val="tx2"/>
                </a:solidFill>
                <a:latin typeface="Calibri Light" panose="020F0302020204030204" pitchFamily="34" charset="0"/>
                <a:cs typeface="Calibri Light" panose="020F0302020204030204" pitchFamily="34" charset="0"/>
              </a:rPr>
              <a:t>»</a:t>
            </a:r>
          </a:p>
          <a:p>
            <a:r>
              <a:rPr lang="fr-FR" sz="1400" b="1" dirty="0">
                <a:solidFill>
                  <a:schemeClr val="tx2"/>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FOCH 1917 </a:t>
            </a:r>
            <a:r>
              <a:rPr lang="fr-FR" sz="1400" b="1" dirty="0">
                <a:solidFill>
                  <a:schemeClr val="tx2"/>
                </a:solidFill>
                <a:latin typeface="Calibri Light" panose="020F0302020204030204" pitchFamily="34" charset="0"/>
                <a:cs typeface="Calibri Light" panose="020F0302020204030204" pitchFamily="34" charset="0"/>
              </a:rPr>
              <a:t>: </a:t>
            </a:r>
            <a:r>
              <a:rPr lang="x-none" sz="1400" i="1" dirty="0">
                <a:solidFill>
                  <a:schemeClr val="tx2"/>
                </a:solidFill>
                <a:latin typeface="Calibri Light" panose="020F0302020204030204" pitchFamily="34" charset="0"/>
                <a:cs typeface="Calibri Light" panose="020F0302020204030204" pitchFamily="34" charset="0"/>
              </a:rPr>
              <a:t>« Les opérations de [Verdun et de] la Somme ont fait ressortir d’une façon éclatante la nécessité absolue de posséder la supériorité </a:t>
            </a:r>
            <a:r>
              <a:rPr lang="x-none" sz="1400" i="1" dirty="0" smtClean="0">
                <a:solidFill>
                  <a:schemeClr val="tx2"/>
                </a:solidFill>
                <a:latin typeface="Calibri Light" panose="020F0302020204030204" pitchFamily="34" charset="0"/>
                <a:cs typeface="Calibri Light" panose="020F0302020204030204" pitchFamily="34" charset="0"/>
              </a:rPr>
              <a:t>aérienne.</a:t>
            </a:r>
            <a:r>
              <a:rPr lang="fr-FR" sz="1400" i="1" dirty="0" smtClean="0">
                <a:solidFill>
                  <a:schemeClr val="tx2"/>
                </a:solidFill>
                <a:latin typeface="Calibri Light" panose="020F0302020204030204" pitchFamily="34" charset="0"/>
                <a:cs typeface="Calibri Light" panose="020F0302020204030204" pitchFamily="34" charset="0"/>
              </a:rPr>
              <a:t> »</a:t>
            </a:r>
            <a:endParaRPr lang="fr-FR" dirty="0"/>
          </a:p>
        </p:txBody>
      </p:sp>
      <p:pic>
        <p:nvPicPr>
          <p:cNvPr id="8"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9910"/>
          <a:stretch/>
        </p:blipFill>
        <p:spPr bwMode="auto">
          <a:xfrm>
            <a:off x="4553238" y="2110130"/>
            <a:ext cx="823047" cy="90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7"/>
          <p:cNvSpPr txBox="1">
            <a:spLocks noChangeArrowheads="1"/>
          </p:cNvSpPr>
          <p:nvPr/>
        </p:nvSpPr>
        <p:spPr bwMode="auto">
          <a:xfrm>
            <a:off x="5376286" y="2033869"/>
            <a:ext cx="297895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3"/>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3"/>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3"/>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fr-FR" altLang="fr-FR" sz="1400" b="1" dirty="0" smtClean="0">
                <a:solidFill>
                  <a:schemeClr val="tx2"/>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MONTGOMERY : </a:t>
            </a:r>
            <a:r>
              <a:rPr lang="fr-FR" altLang="fr-FR" sz="1400" i="1" dirty="0">
                <a:solidFill>
                  <a:schemeClr val="tx2"/>
                </a:solidFill>
                <a:latin typeface="Calibri Light" panose="020F0302020204030204" pitchFamily="34" charset="0"/>
                <a:cs typeface="Calibri Light" panose="020F0302020204030204" pitchFamily="34" charset="0"/>
              </a:rPr>
              <a:t>« Si on perd la guerre dans les airs, alors on perd la guerre et on la perd </a:t>
            </a:r>
            <a:r>
              <a:rPr lang="fr-FR" altLang="fr-FR" sz="1400" i="1" dirty="0" smtClean="0">
                <a:solidFill>
                  <a:schemeClr val="tx2"/>
                </a:solidFill>
                <a:latin typeface="Calibri Light" panose="020F0302020204030204" pitchFamily="34" charset="0"/>
                <a:cs typeface="Calibri Light" panose="020F0302020204030204" pitchFamily="34" charset="0"/>
              </a:rPr>
              <a:t>vite.</a:t>
            </a:r>
            <a:r>
              <a:rPr lang="fr-FR" altLang="fr-FR" sz="1400" i="1" dirty="0">
                <a:solidFill>
                  <a:schemeClr val="tx2"/>
                </a:solidFill>
                <a:latin typeface="Calibri Light" panose="020F0302020204030204" pitchFamily="34" charset="0"/>
                <a:cs typeface="Calibri Light" panose="020F0302020204030204" pitchFamily="34" charset="0"/>
              </a:rPr>
              <a:t> </a:t>
            </a:r>
            <a:r>
              <a:rPr lang="fr-FR" altLang="fr-FR" sz="1400" i="1" dirty="0" smtClean="0">
                <a:solidFill>
                  <a:schemeClr val="tx2"/>
                </a:solidFill>
                <a:latin typeface="Calibri Light" panose="020F0302020204030204" pitchFamily="34" charset="0"/>
                <a:cs typeface="Calibri Light" panose="020F0302020204030204" pitchFamily="34" charset="0"/>
              </a:rPr>
              <a:t>»</a:t>
            </a:r>
            <a:endParaRPr lang="fr-FR" altLang="fr-FR" sz="1400" i="1" dirty="0">
              <a:solidFill>
                <a:schemeClr val="tx2"/>
              </a:solidFill>
              <a:latin typeface="Calibri Light" panose="020F0302020204030204" pitchFamily="34" charset="0"/>
              <a:cs typeface="Calibri Light" panose="020F0302020204030204" pitchFamily="34" charset="0"/>
            </a:endParaRPr>
          </a:p>
          <a:p>
            <a:pPr algn="just" eaLnBrk="1" hangingPunct="1">
              <a:spcBef>
                <a:spcPct val="0"/>
              </a:spcBef>
            </a:pPr>
            <a:r>
              <a:rPr lang="fr-FR" altLang="fr-FR" sz="1600" dirty="0">
                <a:latin typeface="+mj-lt"/>
              </a:rPr>
              <a:t>    </a:t>
            </a:r>
            <a:r>
              <a:rPr lang="fr-FR" altLang="fr-FR" sz="1600" dirty="0" smtClean="0">
                <a:latin typeface="+mj-lt"/>
              </a:rPr>
              <a:t> </a:t>
            </a:r>
            <a:endParaRPr lang="fr-FR" altLang="fr-FR" sz="1600" dirty="0">
              <a:latin typeface="+mj-lt"/>
            </a:endParaRPr>
          </a:p>
        </p:txBody>
      </p:sp>
      <p:sp>
        <p:nvSpPr>
          <p:cNvPr id="10" name="ZoneTexte 9"/>
          <p:cNvSpPr txBox="1"/>
          <p:nvPr/>
        </p:nvSpPr>
        <p:spPr>
          <a:xfrm>
            <a:off x="5216179" y="1019402"/>
            <a:ext cx="3685504" cy="646331"/>
          </a:xfrm>
          <a:prstGeom prst="rect">
            <a:avLst/>
          </a:prstGeom>
          <a:noFill/>
        </p:spPr>
        <p:txBody>
          <a:bodyPr wrap="square" rtlCol="0">
            <a:spAutoFit/>
          </a:bodyPr>
          <a:lstStyle/>
          <a:p>
            <a:endParaRPr lang="fr-FR" dirty="0"/>
          </a:p>
          <a:p>
            <a:endParaRPr lang="fr-FR" dirty="0"/>
          </a:p>
        </p:txBody>
      </p:sp>
      <p:pic>
        <p:nvPicPr>
          <p:cNvPr id="11" name="Image 10" descr="foch.jpg"/>
          <p:cNvPicPr>
            <a:picLocks noChangeAspect="1"/>
          </p:cNvPicPr>
          <p:nvPr/>
        </p:nvPicPr>
        <p:blipFill>
          <a:blip r:embed="rId5"/>
          <a:stretch>
            <a:fillRect/>
          </a:stretch>
        </p:blipFill>
        <p:spPr>
          <a:xfrm>
            <a:off x="317540" y="951267"/>
            <a:ext cx="773989" cy="1034744"/>
          </a:xfrm>
          <a:prstGeom prst="rect">
            <a:avLst/>
          </a:prstGeom>
        </p:spPr>
      </p:pic>
      <p:pic>
        <p:nvPicPr>
          <p:cNvPr id="13" name="Image 12" descr="il-y-a-75-ans-le-marechal-petain-se-presentait-devant-ses-ju_5235641_676x555p.jpg"/>
          <p:cNvPicPr>
            <a:picLocks noChangeAspect="1"/>
          </p:cNvPicPr>
          <p:nvPr/>
        </p:nvPicPr>
        <p:blipFill>
          <a:blip r:embed="rId6"/>
          <a:stretch>
            <a:fillRect/>
          </a:stretch>
        </p:blipFill>
        <p:spPr>
          <a:xfrm>
            <a:off x="300800" y="2123790"/>
            <a:ext cx="790729" cy="758204"/>
          </a:xfrm>
          <a:prstGeom prst="rect">
            <a:avLst/>
          </a:prstGeom>
        </p:spPr>
      </p:pic>
      <p:pic>
        <p:nvPicPr>
          <p:cNvPr id="14"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4145" t="1" r="20400" b="41552"/>
          <a:stretch/>
        </p:blipFill>
        <p:spPr bwMode="auto">
          <a:xfrm>
            <a:off x="286837" y="3648806"/>
            <a:ext cx="804692" cy="98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3"/>
          <p:cNvSpPr txBox="1">
            <a:spLocks noChangeArrowheads="1"/>
          </p:cNvSpPr>
          <p:nvPr/>
        </p:nvSpPr>
        <p:spPr bwMode="auto">
          <a:xfrm>
            <a:off x="1156711" y="3608210"/>
            <a:ext cx="30755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3"/>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3"/>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3"/>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9pPr>
          </a:lstStyle>
          <a:p>
            <a:pPr>
              <a:spcBef>
                <a:spcPct val="0"/>
              </a:spcBef>
              <a:buFont typeface="Arial" panose="020B0604020202020204" pitchFamily="34" charset="0"/>
              <a:buNone/>
            </a:pPr>
            <a:r>
              <a:rPr lang="fr-FR" altLang="fr-FR" sz="1400" b="1" dirty="0" smtClean="0">
                <a:solidFill>
                  <a:schemeClr val="tx2"/>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CHURCHILL : </a:t>
            </a:r>
            <a:r>
              <a:rPr lang="fr-FR" altLang="fr-FR" sz="1400" i="1" dirty="0">
                <a:solidFill>
                  <a:schemeClr val="tx2"/>
                </a:solidFill>
                <a:latin typeface="Calibri Light" panose="020F0302020204030204" pitchFamily="34" charset="0"/>
                <a:cs typeface="Calibri Light" panose="020F0302020204030204" pitchFamily="34" charset="0"/>
              </a:rPr>
              <a:t>« Ne pas disposer d’une force aérienne adaptée à l’état actuel du monde serait compromettre les fondations de notre liberté et de notre indépendance nationale ».  </a:t>
            </a:r>
          </a:p>
          <a:p>
            <a:pPr algn="just" eaLnBrk="1" hangingPunct="1">
              <a:spcBef>
                <a:spcPct val="0"/>
              </a:spcBef>
              <a:buFontTx/>
              <a:buNone/>
            </a:pPr>
            <a:endParaRPr lang="fr-FR" altLang="fr-FR" sz="1800" dirty="0">
              <a:latin typeface="Calibri" panose="020F0502020204030204" pitchFamily="34" charset="0"/>
            </a:endParaRPr>
          </a:p>
        </p:txBody>
      </p:sp>
      <p:pic>
        <p:nvPicPr>
          <p:cNvPr id="16" name="Image 15" descr="1200px-Warden's_Five_Rings.png"/>
          <p:cNvPicPr>
            <a:picLocks noChangeAspect="1"/>
          </p:cNvPicPr>
          <p:nvPr/>
        </p:nvPicPr>
        <p:blipFill>
          <a:blip r:embed="rId8"/>
          <a:stretch>
            <a:fillRect/>
          </a:stretch>
        </p:blipFill>
        <p:spPr>
          <a:xfrm>
            <a:off x="6967244" y="3381423"/>
            <a:ext cx="1771525" cy="1598802"/>
          </a:xfrm>
          <a:prstGeom prst="rect">
            <a:avLst/>
          </a:prstGeom>
        </p:spPr>
      </p:pic>
      <p:pic>
        <p:nvPicPr>
          <p:cNvPr id="17" name="Image 16" descr="warden.jpg"/>
          <p:cNvPicPr>
            <a:picLocks noChangeAspect="1"/>
          </p:cNvPicPr>
          <p:nvPr/>
        </p:nvPicPr>
        <p:blipFill rotWithShape="1">
          <a:blip r:embed="rId9"/>
          <a:srcRect l="21170" r="19926"/>
          <a:stretch/>
        </p:blipFill>
        <p:spPr>
          <a:xfrm>
            <a:off x="4563291" y="3618217"/>
            <a:ext cx="863133" cy="1156756"/>
          </a:xfrm>
          <a:prstGeom prst="rect">
            <a:avLst/>
          </a:prstGeom>
        </p:spPr>
      </p:pic>
      <p:sp>
        <p:nvSpPr>
          <p:cNvPr id="18" name="ZoneTexte 3"/>
          <p:cNvSpPr txBox="1">
            <a:spLocks noChangeArrowheads="1"/>
          </p:cNvSpPr>
          <p:nvPr/>
        </p:nvSpPr>
        <p:spPr bwMode="auto">
          <a:xfrm>
            <a:off x="6123976" y="3575178"/>
            <a:ext cx="307552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3"/>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3"/>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3"/>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3"/>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3"/>
              </a:buBlip>
              <a:defRPr sz="1600">
                <a:solidFill>
                  <a:schemeClr val="tx1"/>
                </a:solidFill>
                <a:latin typeface="Arial" panose="020B0604020202020204" pitchFamily="34" charset="0"/>
                <a:cs typeface="Arial" panose="020B0604020202020204" pitchFamily="34" charset="0"/>
              </a:defRPr>
            </a:lvl9pPr>
          </a:lstStyle>
          <a:p>
            <a:pPr>
              <a:spcBef>
                <a:spcPct val="0"/>
              </a:spcBef>
              <a:buFont typeface="Arial" panose="020B0604020202020204" pitchFamily="34" charset="0"/>
              <a:buNone/>
            </a:pPr>
            <a:r>
              <a:rPr lang="fr-FR" altLang="fr-FR" sz="1400" b="1" dirty="0" smtClean="0">
                <a:solidFill>
                  <a:schemeClr val="tx2"/>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WARDEN </a:t>
            </a:r>
          </a:p>
          <a:p>
            <a:pPr>
              <a:spcBef>
                <a:spcPct val="0"/>
              </a:spcBef>
              <a:buFont typeface="Arial" panose="020B0604020202020204" pitchFamily="34" charset="0"/>
              <a:buNone/>
            </a:pPr>
            <a:r>
              <a:rPr lang="fr-FR" altLang="fr-FR" sz="1400" b="1" dirty="0" smtClean="0">
                <a:solidFill>
                  <a:schemeClr val="tx2"/>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BOYD</a:t>
            </a:r>
            <a:endParaRPr lang="fr-FR" altLang="fr-FR" sz="1400" dirty="0">
              <a:solidFill>
                <a:schemeClr val="tx2"/>
              </a:solidFill>
              <a:latin typeface="Calibri Light" panose="020F0302020204030204" pitchFamily="34" charset="0"/>
              <a:cs typeface="Calibri Light" panose="020F0302020204030204" pitchFamily="34" charset="0"/>
            </a:endParaRPr>
          </a:p>
          <a:p>
            <a:pPr algn="just" eaLnBrk="1" hangingPunct="1">
              <a:spcBef>
                <a:spcPct val="0"/>
              </a:spcBef>
              <a:buFontTx/>
              <a:buNone/>
            </a:pPr>
            <a:endParaRPr lang="fr-FR" altLang="fr-FR" sz="1800" dirty="0">
              <a:latin typeface="Calibri" panose="020F0502020204030204" pitchFamily="34" charset="0"/>
            </a:endParaRPr>
          </a:p>
        </p:txBody>
      </p:sp>
      <p:pic>
        <p:nvPicPr>
          <p:cNvPr id="19" name="Image 8"/>
          <p:cNvPicPr>
            <a:picLocks noChangeAspect="1"/>
          </p:cNvPicPr>
          <p:nvPr/>
        </p:nvPicPr>
        <p:blipFill>
          <a:blip r:embed="rId10"/>
          <a:srcRect/>
          <a:stretch>
            <a:fillRect/>
          </a:stretch>
        </p:blipFill>
        <p:spPr bwMode="auto">
          <a:xfrm>
            <a:off x="5426424" y="3620728"/>
            <a:ext cx="697552" cy="1154245"/>
          </a:xfrm>
          <a:prstGeom prst="rect">
            <a:avLst/>
          </a:prstGeom>
          <a:noFill/>
          <a:ln w="9525">
            <a:noFill/>
            <a:miter lim="800000"/>
            <a:headEnd/>
            <a:tailEnd/>
          </a:ln>
        </p:spPr>
      </p:pic>
    </p:spTree>
    <p:extLst>
      <p:ext uri="{BB962C8B-B14F-4D97-AF65-F5344CB8AC3E}">
        <p14:creationId xmlns:p14="http://schemas.microsoft.com/office/powerpoint/2010/main" val="37376591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1365848" y="-23172"/>
            <a:ext cx="7320951" cy="670605"/>
          </a:xfrm>
        </p:spPr>
        <p:txBody>
          <a:bodyPr/>
          <a:lstStyle/>
          <a:p>
            <a:r>
              <a:rPr lang="fr-FR" dirty="0"/>
              <a:t>LES ENJEUX DE L’ARMEE DE L’AIR ET DE </a:t>
            </a:r>
            <a:r>
              <a:rPr lang="fr-FR" dirty="0" smtClean="0"/>
              <a:t>L’ESPACE</a:t>
            </a:r>
            <a:br>
              <a:rPr lang="fr-FR" dirty="0" smtClean="0"/>
            </a:br>
            <a:r>
              <a:rPr lang="fr-FR" dirty="0" smtClean="0"/>
              <a:t>Un réseau des bases aériennes performant</a:t>
            </a:r>
            <a:r>
              <a:rPr lang="fr-FR" dirty="0"/>
              <a:t/>
            </a:r>
            <a:br>
              <a:rPr lang="fr-FR" dirty="0"/>
            </a:b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335" y="3285494"/>
            <a:ext cx="2285902" cy="1524233"/>
          </a:xfrm>
          <a:prstGeom prst="rect">
            <a:avLst/>
          </a:prstGeom>
        </p:spPr>
      </p:pic>
      <p:sp>
        <p:nvSpPr>
          <p:cNvPr id="2" name="ZoneTexte 1"/>
          <p:cNvSpPr txBox="1"/>
          <p:nvPr/>
        </p:nvSpPr>
        <p:spPr>
          <a:xfrm>
            <a:off x="345856" y="2796186"/>
            <a:ext cx="3693703" cy="461665"/>
          </a:xfrm>
          <a:prstGeom prst="rect">
            <a:avLst/>
          </a:prstGeom>
          <a:noFill/>
        </p:spPr>
        <p:txBody>
          <a:bodyPr wrap="none" rtlCol="0">
            <a:spAutoFit/>
          </a:bodyPr>
          <a:lstStyle/>
          <a:p>
            <a:r>
              <a:rPr lang="fr-FR" sz="2400" dirty="0">
                <a:solidFill>
                  <a:schemeClr val="tx2"/>
                </a:solidFill>
                <a:latin typeface="Calibri Light" panose="020F0302020204030204" pitchFamily="34" charset="0"/>
                <a:cs typeface="Calibri Light" panose="020F0302020204030204" pitchFamily="34" charset="0"/>
              </a:rPr>
              <a:t>Pour la cohésion </a:t>
            </a:r>
            <a:r>
              <a:rPr lang="fr-FR" sz="2400" dirty="0" smtClean="0">
                <a:solidFill>
                  <a:schemeClr val="tx2"/>
                </a:solidFill>
                <a:latin typeface="Calibri Light" panose="020F0302020204030204" pitchFamily="34" charset="0"/>
                <a:cs typeface="Calibri Light" panose="020F0302020204030204" pitchFamily="34" charset="0"/>
              </a:rPr>
              <a:t>Nationale:</a:t>
            </a:r>
            <a:endParaRPr lang="fr-FR" sz="2400" dirty="0">
              <a:solidFill>
                <a:schemeClr val="tx2"/>
              </a:solidFill>
              <a:latin typeface="Calibri Light" panose="020F0302020204030204" pitchFamily="34" charset="0"/>
              <a:cs typeface="Calibri Light" panose="020F030202020403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856" y="3301688"/>
            <a:ext cx="2855933" cy="1427967"/>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047" y="3257851"/>
            <a:ext cx="2795752" cy="1579521"/>
          </a:xfrm>
          <a:prstGeom prst="rect">
            <a:avLst/>
          </a:prstGeom>
        </p:spPr>
      </p:pic>
      <p:pic>
        <p:nvPicPr>
          <p:cNvPr id="9" name="Picture 2"/>
          <p:cNvPicPr>
            <a:picLocks noChangeAspect="1" noChangeArrowheads="1"/>
          </p:cNvPicPr>
          <p:nvPr/>
        </p:nvPicPr>
        <p:blipFill>
          <a:blip r:embed="rId5"/>
          <a:srcRect/>
          <a:stretch>
            <a:fillRect/>
          </a:stretch>
        </p:blipFill>
        <p:spPr bwMode="auto">
          <a:xfrm>
            <a:off x="789522" y="1376024"/>
            <a:ext cx="2270301" cy="14201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323167" y="914359"/>
            <a:ext cx="3902287" cy="461665"/>
          </a:xfrm>
          <a:prstGeom prst="rect">
            <a:avLst/>
          </a:prstGeom>
          <a:noFill/>
        </p:spPr>
        <p:txBody>
          <a:bodyPr wrap="none" rtlCol="0">
            <a:spAutoFit/>
          </a:bodyPr>
          <a:lstStyle/>
          <a:p>
            <a:r>
              <a:rPr lang="fr-FR" sz="2400" dirty="0">
                <a:solidFill>
                  <a:schemeClr val="tx2"/>
                </a:solidFill>
                <a:latin typeface="Calibri Light" panose="020F0302020204030204" pitchFamily="34" charset="0"/>
                <a:cs typeface="Calibri Light" panose="020F0302020204030204" pitchFamily="34" charset="0"/>
              </a:rPr>
              <a:t>Pour </a:t>
            </a:r>
            <a:r>
              <a:rPr lang="fr-FR" sz="2400" dirty="0" smtClean="0">
                <a:solidFill>
                  <a:schemeClr val="tx2"/>
                </a:solidFill>
                <a:latin typeface="Calibri Light" panose="020F0302020204030204" pitchFamily="34" charset="0"/>
                <a:cs typeface="Calibri Light" panose="020F0302020204030204" pitchFamily="34" charset="0"/>
              </a:rPr>
              <a:t>le succès des opérations:</a:t>
            </a:r>
            <a:endParaRPr lang="fr-FR" sz="2400" dirty="0">
              <a:solidFill>
                <a:schemeClr val="tx2"/>
              </a:solidFill>
              <a:latin typeface="Calibri Light" panose="020F0302020204030204" pitchFamily="34" charset="0"/>
              <a:cs typeface="Calibri Light" panose="020F0302020204030204" pitchFamily="34" charset="0"/>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90006" y="1356630"/>
            <a:ext cx="2216560" cy="1439556"/>
          </a:xfrm>
          <a:prstGeom prst="rec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8445" y="1298452"/>
            <a:ext cx="2532902" cy="1505815"/>
          </a:xfrm>
          <a:prstGeom prst="rect">
            <a:avLst/>
          </a:prstGeom>
        </p:spPr>
      </p:pic>
    </p:spTree>
    <p:extLst>
      <p:ext uri="{BB962C8B-B14F-4D97-AF65-F5344CB8AC3E}">
        <p14:creationId xmlns:p14="http://schemas.microsoft.com/office/powerpoint/2010/main" val="100268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re 2"/>
          <p:cNvSpPr>
            <a:spLocks noGrp="1"/>
          </p:cNvSpPr>
          <p:nvPr>
            <p:ph type="title"/>
          </p:nvPr>
        </p:nvSpPr>
        <p:spPr>
          <a:xfrm>
            <a:off x="1341438" y="266700"/>
            <a:ext cx="5922962" cy="279400"/>
          </a:xfrm>
        </p:spPr>
        <p:txBody>
          <a:bodyPr/>
          <a:lstStyle/>
          <a:p>
            <a:pPr eaLnBrk="1" hangingPunct="1"/>
            <a:r>
              <a:rPr lang="fr-FR" altLang="fr-FR" b="1" smtClean="0">
                <a:ea typeface="MS PGothic" panose="020B0600070205080204" pitchFamily="34" charset="-128"/>
              </a:rPr>
              <a:t>DES MATERIELS AERIENS VARIES</a:t>
            </a:r>
            <a:endParaRPr lang="fr-FR" altLang="fr-FR" smtClean="0"/>
          </a:p>
        </p:txBody>
      </p:sp>
      <p:pic>
        <p:nvPicPr>
          <p:cNvPr id="1945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338263"/>
            <a:ext cx="873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5138" y="2749550"/>
            <a:ext cx="87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2692400"/>
            <a:ext cx="869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24188" y="2679700"/>
            <a:ext cx="8715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Imag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01800" y="809625"/>
            <a:ext cx="87312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Imag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55925" y="3462338"/>
            <a:ext cx="8731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Imag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9713" y="2135188"/>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Imag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35650" y="2633663"/>
            <a:ext cx="8731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Imag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2549525"/>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Image 2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29113" y="3349625"/>
            <a:ext cx="87471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Imag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29125" y="1349375"/>
            <a:ext cx="1058863"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Image 2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0988" y="2679700"/>
            <a:ext cx="87312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Image 2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74813" y="2255838"/>
            <a:ext cx="8763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Image 2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2413" y="852488"/>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Image 2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497138" y="1104900"/>
            <a:ext cx="199707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Image 2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30550" y="2163763"/>
            <a:ext cx="8731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Image 1740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24013" y="3971925"/>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Image 1740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71463" y="3262313"/>
            <a:ext cx="8731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Image 1741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27013" y="1404938"/>
            <a:ext cx="1139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Image 1741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46075" y="3873500"/>
            <a:ext cx="960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Image 17414"/>
          <p:cNvPicPr>
            <a:picLocks noChangeAspect="1"/>
          </p:cNvPicPr>
          <p:nvPr/>
        </p:nvPicPr>
        <p:blipFill>
          <a:blip r:embed="rId23">
            <a:extLst>
              <a:ext uri="{28A0092B-C50C-407E-A947-70E740481C1C}">
                <a14:useLocalDpi xmlns:a14="http://schemas.microsoft.com/office/drawing/2010/main" val="0"/>
              </a:ext>
            </a:extLst>
          </a:blip>
          <a:srcRect l="40561" b="60320"/>
          <a:stretch>
            <a:fillRect/>
          </a:stretch>
        </p:blipFill>
        <p:spPr bwMode="auto">
          <a:xfrm>
            <a:off x="1781175" y="3484563"/>
            <a:ext cx="5191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29138" y="2143125"/>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1" name="ZoneTexte 17417"/>
          <p:cNvSpPr txBox="1">
            <a:spLocks noChangeArrowheads="1"/>
          </p:cNvSpPr>
          <p:nvPr/>
        </p:nvSpPr>
        <p:spPr bwMode="auto">
          <a:xfrm>
            <a:off x="271463" y="1303338"/>
            <a:ext cx="8747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Rafale</a:t>
            </a:r>
            <a:r>
              <a:rPr lang="fr-FR" altLang="fr-FR" sz="900">
                <a:latin typeface="Calibri" panose="020F0502020204030204" pitchFamily="34" charset="0"/>
                <a:ea typeface="MS PGothic" panose="020B0600070205080204" pitchFamily="34" charset="-128"/>
              </a:rPr>
              <a:t> 102</a:t>
            </a:r>
          </a:p>
        </p:txBody>
      </p:sp>
      <p:pic>
        <p:nvPicPr>
          <p:cNvPr id="19482" name="Picture 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03713" y="3987800"/>
            <a:ext cx="8826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59100" y="4048125"/>
            <a:ext cx="8731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4" name="ZoneTexte 46"/>
          <p:cNvSpPr txBox="1">
            <a:spLocks noChangeArrowheads="1"/>
          </p:cNvSpPr>
          <p:nvPr/>
        </p:nvSpPr>
        <p:spPr bwMode="auto">
          <a:xfrm>
            <a:off x="1693863" y="1289050"/>
            <a:ext cx="10064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Mirage 2000D </a:t>
            </a:r>
            <a:r>
              <a:rPr lang="fr-FR" altLang="fr-FR" sz="900">
                <a:latin typeface="Calibri" panose="020F0502020204030204" pitchFamily="34" charset="0"/>
                <a:ea typeface="MS PGothic" panose="020B0600070205080204" pitchFamily="34" charset="-128"/>
              </a:rPr>
              <a:t>67</a:t>
            </a:r>
          </a:p>
        </p:txBody>
      </p:sp>
      <p:sp>
        <p:nvSpPr>
          <p:cNvPr id="19485" name="ZoneTexte 49"/>
          <p:cNvSpPr txBox="1">
            <a:spLocks noChangeArrowheads="1"/>
          </p:cNvSpPr>
          <p:nvPr/>
        </p:nvSpPr>
        <p:spPr bwMode="auto">
          <a:xfrm>
            <a:off x="4462463" y="1260475"/>
            <a:ext cx="9937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Mirage 2000B</a:t>
            </a:r>
            <a:r>
              <a:rPr lang="fr-FR" altLang="fr-FR" sz="900">
                <a:latin typeface="Calibri" panose="020F0502020204030204" pitchFamily="34" charset="0"/>
                <a:ea typeface="MS PGothic" panose="020B0600070205080204" pitchFamily="34" charset="-128"/>
              </a:rPr>
              <a:t> 7</a:t>
            </a:r>
          </a:p>
        </p:txBody>
      </p:sp>
      <p:sp>
        <p:nvSpPr>
          <p:cNvPr id="19486" name="ZoneTexte 50"/>
          <p:cNvSpPr txBox="1">
            <a:spLocks noChangeArrowheads="1"/>
          </p:cNvSpPr>
          <p:nvPr/>
        </p:nvSpPr>
        <p:spPr bwMode="auto">
          <a:xfrm>
            <a:off x="300038" y="1833563"/>
            <a:ext cx="757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A400M Atlas</a:t>
            </a:r>
            <a:r>
              <a:rPr lang="fr-FR" altLang="fr-FR" sz="900">
                <a:latin typeface="Calibri" panose="020F0502020204030204" pitchFamily="34" charset="0"/>
                <a:ea typeface="MS PGothic" panose="020B0600070205080204" pitchFamily="34" charset="-128"/>
              </a:rPr>
              <a:t> 17 </a:t>
            </a:r>
          </a:p>
        </p:txBody>
      </p:sp>
      <p:sp>
        <p:nvSpPr>
          <p:cNvPr id="19487" name="ZoneTexte 51"/>
          <p:cNvSpPr txBox="1">
            <a:spLocks noChangeArrowheads="1"/>
          </p:cNvSpPr>
          <p:nvPr/>
        </p:nvSpPr>
        <p:spPr bwMode="auto">
          <a:xfrm>
            <a:off x="1287463" y="1820863"/>
            <a:ext cx="164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C130</a:t>
            </a:r>
            <a:r>
              <a:rPr lang="fr-FR" altLang="fr-FR" sz="900">
                <a:latin typeface="Calibri" panose="020F0502020204030204" pitchFamily="34" charset="0"/>
                <a:ea typeface="MS PGothic" panose="020B0600070205080204" pitchFamily="34" charset="-128"/>
              </a:rPr>
              <a:t> </a:t>
            </a:r>
            <a:r>
              <a:rPr lang="fr-FR" altLang="fr-FR" sz="900" b="1">
                <a:latin typeface="Calibri" panose="020F0502020204030204" pitchFamily="34" charset="0"/>
                <a:ea typeface="MS PGothic" panose="020B0600070205080204" pitchFamily="34" charset="-128"/>
              </a:rPr>
              <a:t>Hercules</a:t>
            </a:r>
            <a:r>
              <a:rPr lang="fr-FR" altLang="fr-FR" sz="900">
                <a:latin typeface="Calibri" panose="020F0502020204030204" pitchFamily="34" charset="0"/>
                <a:ea typeface="MS PGothic" panose="020B0600070205080204" pitchFamily="34" charset="-128"/>
              </a:rPr>
              <a:t> </a:t>
            </a:r>
          </a:p>
          <a:p>
            <a:pPr algn="ctr" eaLnBrk="1" hangingPunct="1">
              <a:spcBef>
                <a:spcPct val="0"/>
              </a:spcBef>
              <a:buFontTx/>
              <a:buNone/>
            </a:pPr>
            <a:r>
              <a:rPr lang="fr-FR" altLang="fr-FR" sz="900">
                <a:latin typeface="Calibri" panose="020F0502020204030204" pitchFamily="34" charset="0"/>
                <a:ea typeface="MS PGothic" panose="020B0600070205080204" pitchFamily="34" charset="-128"/>
              </a:rPr>
              <a:t>(14H, 2 C130J-30 et 2 KC 130J)</a:t>
            </a:r>
          </a:p>
        </p:txBody>
      </p:sp>
      <p:sp>
        <p:nvSpPr>
          <p:cNvPr id="19488" name="ZoneTexte 52"/>
          <p:cNvSpPr txBox="1">
            <a:spLocks noChangeArrowheads="1"/>
          </p:cNvSpPr>
          <p:nvPr/>
        </p:nvSpPr>
        <p:spPr bwMode="auto">
          <a:xfrm>
            <a:off x="2986088" y="1833563"/>
            <a:ext cx="10842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C160 Transall</a:t>
            </a:r>
            <a:r>
              <a:rPr lang="fr-FR" altLang="fr-FR" sz="900">
                <a:latin typeface="Calibri" panose="020F0502020204030204" pitchFamily="34" charset="0"/>
                <a:ea typeface="MS PGothic" panose="020B0600070205080204" pitchFamily="34" charset="-128"/>
              </a:rPr>
              <a:t> 9</a:t>
            </a:r>
          </a:p>
        </p:txBody>
      </p:sp>
      <p:sp>
        <p:nvSpPr>
          <p:cNvPr id="19489" name="ZoneTexte 53"/>
          <p:cNvSpPr txBox="1">
            <a:spLocks noChangeArrowheads="1"/>
          </p:cNvSpPr>
          <p:nvPr/>
        </p:nvSpPr>
        <p:spPr bwMode="auto">
          <a:xfrm>
            <a:off x="328613" y="2573338"/>
            <a:ext cx="755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C135FR</a:t>
            </a:r>
            <a:r>
              <a:rPr lang="fr-FR" altLang="fr-FR" sz="900">
                <a:latin typeface="Calibri" panose="020F0502020204030204" pitchFamily="34" charset="0"/>
                <a:ea typeface="MS PGothic" panose="020B0600070205080204" pitchFamily="34" charset="-128"/>
              </a:rPr>
              <a:t> 13</a:t>
            </a:r>
          </a:p>
        </p:txBody>
      </p:sp>
      <p:sp>
        <p:nvSpPr>
          <p:cNvPr id="19490" name="ZoneTexte 54"/>
          <p:cNvSpPr txBox="1">
            <a:spLocks noChangeArrowheads="1"/>
          </p:cNvSpPr>
          <p:nvPr/>
        </p:nvSpPr>
        <p:spPr bwMode="auto">
          <a:xfrm>
            <a:off x="363538" y="3130550"/>
            <a:ext cx="7572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A330</a:t>
            </a:r>
            <a:r>
              <a:rPr lang="fr-FR" altLang="fr-FR" sz="900">
                <a:latin typeface="Calibri" panose="020F0502020204030204" pitchFamily="34" charset="0"/>
                <a:ea typeface="MS PGothic" panose="020B0600070205080204" pitchFamily="34" charset="-128"/>
              </a:rPr>
              <a:t> 1</a:t>
            </a:r>
          </a:p>
        </p:txBody>
      </p:sp>
      <p:sp>
        <p:nvSpPr>
          <p:cNvPr id="19491" name="ZoneTexte 55"/>
          <p:cNvSpPr txBox="1">
            <a:spLocks noChangeArrowheads="1"/>
          </p:cNvSpPr>
          <p:nvPr/>
        </p:nvSpPr>
        <p:spPr bwMode="auto">
          <a:xfrm>
            <a:off x="227013" y="4503738"/>
            <a:ext cx="101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Extra 300/330 </a:t>
            </a:r>
            <a:r>
              <a:rPr lang="fr-FR" altLang="fr-FR" sz="900">
                <a:latin typeface="Calibri" panose="020F0502020204030204" pitchFamily="34" charset="0"/>
                <a:ea typeface="MS PGothic" panose="020B0600070205080204" pitchFamily="34" charset="-128"/>
              </a:rPr>
              <a:t>3</a:t>
            </a:r>
            <a:endParaRPr lang="fr-FR" altLang="fr-FR" sz="900" b="1">
              <a:latin typeface="Calibri" panose="020F0502020204030204" pitchFamily="34" charset="0"/>
              <a:ea typeface="MS PGothic" panose="020B0600070205080204" pitchFamily="34" charset="-128"/>
            </a:endParaRPr>
          </a:p>
        </p:txBody>
      </p:sp>
      <p:sp>
        <p:nvSpPr>
          <p:cNvPr id="19492" name="ZoneTexte 56"/>
          <p:cNvSpPr txBox="1">
            <a:spLocks noChangeArrowheads="1"/>
          </p:cNvSpPr>
          <p:nvPr/>
        </p:nvSpPr>
        <p:spPr bwMode="auto">
          <a:xfrm>
            <a:off x="271463" y="3738563"/>
            <a:ext cx="7572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Alphajet </a:t>
            </a:r>
            <a:r>
              <a:rPr lang="fr-FR" altLang="fr-FR" sz="900">
                <a:latin typeface="Calibri" panose="020F0502020204030204" pitchFamily="34" charset="0"/>
                <a:ea typeface="MS PGothic" panose="020B0600070205080204" pitchFamily="34" charset="-128"/>
              </a:rPr>
              <a:t>80</a:t>
            </a:r>
          </a:p>
        </p:txBody>
      </p:sp>
      <p:sp>
        <p:nvSpPr>
          <p:cNvPr id="19493" name="ZoneTexte 57"/>
          <p:cNvSpPr txBox="1">
            <a:spLocks noChangeArrowheads="1"/>
          </p:cNvSpPr>
          <p:nvPr/>
        </p:nvSpPr>
        <p:spPr bwMode="auto">
          <a:xfrm>
            <a:off x="4371975" y="2532063"/>
            <a:ext cx="10302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MQ-9</a:t>
            </a:r>
            <a:r>
              <a:rPr lang="fr-FR" altLang="fr-FR" sz="900">
                <a:latin typeface="Calibri" panose="020F0502020204030204" pitchFamily="34" charset="0"/>
                <a:ea typeface="MS PGothic" panose="020B0600070205080204" pitchFamily="34" charset="-128"/>
              </a:rPr>
              <a:t> </a:t>
            </a:r>
            <a:r>
              <a:rPr lang="fr-FR" altLang="fr-FR" sz="900" b="1">
                <a:latin typeface="Calibri" panose="020F0502020204030204" pitchFamily="34" charset="0"/>
                <a:ea typeface="MS PGothic" panose="020B0600070205080204" pitchFamily="34" charset="-128"/>
              </a:rPr>
              <a:t>Reaper</a:t>
            </a:r>
            <a:r>
              <a:rPr lang="fr-FR" altLang="fr-FR" sz="900">
                <a:latin typeface="Calibri" panose="020F0502020204030204" pitchFamily="34" charset="0"/>
                <a:ea typeface="MS PGothic" panose="020B0600070205080204" pitchFamily="34" charset="-128"/>
              </a:rPr>
              <a:t> 12</a:t>
            </a:r>
          </a:p>
        </p:txBody>
      </p:sp>
      <p:sp>
        <p:nvSpPr>
          <p:cNvPr id="19494" name="ZoneTexte 58"/>
          <p:cNvSpPr txBox="1">
            <a:spLocks noChangeArrowheads="1"/>
          </p:cNvSpPr>
          <p:nvPr/>
        </p:nvSpPr>
        <p:spPr bwMode="auto">
          <a:xfrm>
            <a:off x="1757363" y="2584450"/>
            <a:ext cx="7572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E3F SDCA</a:t>
            </a:r>
            <a:r>
              <a:rPr lang="fr-FR" altLang="fr-FR" sz="900">
                <a:latin typeface="Calibri" panose="020F0502020204030204" pitchFamily="34" charset="0"/>
                <a:ea typeface="MS PGothic" panose="020B0600070205080204" pitchFamily="34" charset="-128"/>
              </a:rPr>
              <a:t> 4</a:t>
            </a:r>
          </a:p>
        </p:txBody>
      </p:sp>
      <p:sp>
        <p:nvSpPr>
          <p:cNvPr id="19495" name="ZoneTexte 59"/>
          <p:cNvSpPr txBox="1">
            <a:spLocks noChangeArrowheads="1"/>
          </p:cNvSpPr>
          <p:nvPr/>
        </p:nvSpPr>
        <p:spPr bwMode="auto">
          <a:xfrm>
            <a:off x="3041650" y="2565400"/>
            <a:ext cx="1047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C160G Gabriel</a:t>
            </a:r>
            <a:r>
              <a:rPr lang="fr-FR" altLang="fr-FR" sz="900">
                <a:latin typeface="Calibri" panose="020F0502020204030204" pitchFamily="34" charset="0"/>
                <a:ea typeface="MS PGothic" panose="020B0600070205080204" pitchFamily="34" charset="-128"/>
              </a:rPr>
              <a:t> 2</a:t>
            </a:r>
          </a:p>
        </p:txBody>
      </p:sp>
      <p:sp>
        <p:nvSpPr>
          <p:cNvPr id="19496" name="ZoneTexte 61"/>
          <p:cNvSpPr txBox="1">
            <a:spLocks noChangeArrowheads="1"/>
          </p:cNvSpPr>
          <p:nvPr/>
        </p:nvSpPr>
        <p:spPr bwMode="auto">
          <a:xfrm>
            <a:off x="1781175" y="3138488"/>
            <a:ext cx="755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Falcon 7X</a:t>
            </a:r>
            <a:r>
              <a:rPr lang="fr-FR" altLang="fr-FR" sz="900">
                <a:latin typeface="Calibri" panose="020F0502020204030204" pitchFamily="34" charset="0"/>
                <a:ea typeface="MS PGothic" panose="020B0600070205080204" pitchFamily="34" charset="-128"/>
              </a:rPr>
              <a:t> 2 </a:t>
            </a:r>
          </a:p>
        </p:txBody>
      </p:sp>
      <p:sp>
        <p:nvSpPr>
          <p:cNvPr id="19497" name="ZoneTexte 62"/>
          <p:cNvSpPr txBox="1">
            <a:spLocks noChangeArrowheads="1"/>
          </p:cNvSpPr>
          <p:nvPr/>
        </p:nvSpPr>
        <p:spPr bwMode="auto">
          <a:xfrm>
            <a:off x="3071813" y="3143250"/>
            <a:ext cx="8778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Falcon 2000</a:t>
            </a:r>
            <a:r>
              <a:rPr lang="fr-FR" altLang="fr-FR" sz="900">
                <a:latin typeface="Calibri" panose="020F0502020204030204" pitchFamily="34" charset="0"/>
                <a:ea typeface="MS PGothic" panose="020B0600070205080204" pitchFamily="34" charset="-128"/>
              </a:rPr>
              <a:t> 2 </a:t>
            </a:r>
          </a:p>
        </p:txBody>
      </p:sp>
      <p:sp>
        <p:nvSpPr>
          <p:cNvPr id="19498" name="ZoneTexte 64"/>
          <p:cNvSpPr txBox="1">
            <a:spLocks noChangeArrowheads="1"/>
          </p:cNvSpPr>
          <p:nvPr/>
        </p:nvSpPr>
        <p:spPr bwMode="auto">
          <a:xfrm>
            <a:off x="6021388" y="1855788"/>
            <a:ext cx="7572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A330-200</a:t>
            </a:r>
            <a:r>
              <a:rPr lang="fr-FR" altLang="fr-FR" sz="900">
                <a:latin typeface="Calibri" panose="020F0502020204030204" pitchFamily="34" charset="0"/>
                <a:ea typeface="MS PGothic" panose="020B0600070205080204" pitchFamily="34" charset="-128"/>
              </a:rPr>
              <a:t> 2</a:t>
            </a:r>
          </a:p>
        </p:txBody>
      </p:sp>
      <p:sp>
        <p:nvSpPr>
          <p:cNvPr id="19499" name="ZoneTexte 65"/>
          <p:cNvSpPr txBox="1">
            <a:spLocks noChangeArrowheads="1"/>
          </p:cNvSpPr>
          <p:nvPr/>
        </p:nvSpPr>
        <p:spPr bwMode="auto">
          <a:xfrm>
            <a:off x="4440238" y="1839913"/>
            <a:ext cx="10175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CASA CN235</a:t>
            </a:r>
            <a:r>
              <a:rPr lang="fr-FR" altLang="fr-FR" sz="900">
                <a:latin typeface="Calibri" panose="020F0502020204030204" pitchFamily="34" charset="0"/>
                <a:ea typeface="MS PGothic" panose="020B0600070205080204" pitchFamily="34" charset="-128"/>
              </a:rPr>
              <a:t> 27</a:t>
            </a:r>
          </a:p>
        </p:txBody>
      </p:sp>
      <p:sp>
        <p:nvSpPr>
          <p:cNvPr id="19500" name="ZoneTexte 66"/>
          <p:cNvSpPr txBox="1">
            <a:spLocks noChangeArrowheads="1"/>
          </p:cNvSpPr>
          <p:nvPr/>
        </p:nvSpPr>
        <p:spPr bwMode="auto">
          <a:xfrm>
            <a:off x="5737225" y="3138488"/>
            <a:ext cx="1152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DHC6</a:t>
            </a:r>
            <a:r>
              <a:rPr lang="fr-FR" altLang="fr-FR" sz="900">
                <a:latin typeface="Calibri" panose="020F0502020204030204" pitchFamily="34" charset="0"/>
                <a:ea typeface="MS PGothic" panose="020B0600070205080204" pitchFamily="34" charset="-128"/>
              </a:rPr>
              <a:t> </a:t>
            </a:r>
            <a:r>
              <a:rPr lang="fr-FR" altLang="fr-FR" sz="900" b="1">
                <a:latin typeface="Calibri" panose="020F0502020204030204" pitchFamily="34" charset="0"/>
                <a:ea typeface="MS PGothic" panose="020B0600070205080204" pitchFamily="34" charset="-128"/>
              </a:rPr>
              <a:t>Twin-Otter </a:t>
            </a:r>
            <a:r>
              <a:rPr lang="fr-FR" altLang="fr-FR" sz="900">
                <a:latin typeface="Calibri" panose="020F0502020204030204" pitchFamily="34" charset="0"/>
                <a:ea typeface="MS PGothic" panose="020B0600070205080204" pitchFamily="34" charset="-128"/>
              </a:rPr>
              <a:t>5 </a:t>
            </a:r>
          </a:p>
        </p:txBody>
      </p:sp>
      <p:sp>
        <p:nvSpPr>
          <p:cNvPr id="19501" name="ZoneTexte 67"/>
          <p:cNvSpPr txBox="1">
            <a:spLocks noChangeArrowheads="1"/>
          </p:cNvSpPr>
          <p:nvPr/>
        </p:nvSpPr>
        <p:spPr bwMode="auto">
          <a:xfrm>
            <a:off x="7013575" y="3105150"/>
            <a:ext cx="7572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TBM700</a:t>
            </a:r>
            <a:r>
              <a:rPr lang="fr-FR" altLang="fr-FR" sz="900">
                <a:latin typeface="Calibri" panose="020F0502020204030204" pitchFamily="34" charset="0"/>
                <a:ea typeface="MS PGothic" panose="020B0600070205080204" pitchFamily="34" charset="-128"/>
              </a:rPr>
              <a:t> 15</a:t>
            </a:r>
          </a:p>
        </p:txBody>
      </p:sp>
      <p:sp>
        <p:nvSpPr>
          <p:cNvPr id="19502" name="ZoneTexte 68"/>
          <p:cNvSpPr txBox="1">
            <a:spLocks noChangeArrowheads="1"/>
          </p:cNvSpPr>
          <p:nvPr/>
        </p:nvSpPr>
        <p:spPr bwMode="auto">
          <a:xfrm>
            <a:off x="1489075" y="3752850"/>
            <a:ext cx="11191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Grob120</a:t>
            </a:r>
            <a:r>
              <a:rPr lang="fr-FR" altLang="fr-FR" sz="900">
                <a:latin typeface="Calibri" panose="020F0502020204030204" pitchFamily="34" charset="0"/>
                <a:ea typeface="MS PGothic" panose="020B0600070205080204" pitchFamily="34" charset="-128"/>
              </a:rPr>
              <a:t> 18</a:t>
            </a:r>
          </a:p>
        </p:txBody>
      </p:sp>
      <p:sp>
        <p:nvSpPr>
          <p:cNvPr id="19503" name="ZoneTexte 69"/>
          <p:cNvSpPr txBox="1">
            <a:spLocks noChangeArrowheads="1"/>
          </p:cNvSpPr>
          <p:nvPr/>
        </p:nvSpPr>
        <p:spPr bwMode="auto">
          <a:xfrm>
            <a:off x="2986088" y="3784600"/>
            <a:ext cx="9096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SR20/22</a:t>
            </a:r>
            <a:r>
              <a:rPr lang="fr-FR" altLang="fr-FR" sz="900" b="1">
                <a:solidFill>
                  <a:srgbClr val="FF0000"/>
                </a:solidFill>
                <a:latin typeface="Calibri" panose="020F0502020204030204" pitchFamily="34" charset="0"/>
                <a:ea typeface="MS PGothic" panose="020B0600070205080204" pitchFamily="34" charset="-128"/>
              </a:rPr>
              <a:t> </a:t>
            </a:r>
            <a:r>
              <a:rPr lang="fr-FR" altLang="fr-FR" sz="900">
                <a:latin typeface="Calibri" panose="020F0502020204030204" pitchFamily="34" charset="0"/>
                <a:ea typeface="MS PGothic" panose="020B0600070205080204" pitchFamily="34" charset="-128"/>
              </a:rPr>
              <a:t>17</a:t>
            </a:r>
          </a:p>
        </p:txBody>
      </p:sp>
      <p:sp>
        <p:nvSpPr>
          <p:cNvPr id="19504" name="ZoneTexte 70"/>
          <p:cNvSpPr txBox="1">
            <a:spLocks noChangeArrowheads="1"/>
          </p:cNvSpPr>
          <p:nvPr/>
        </p:nvSpPr>
        <p:spPr bwMode="auto">
          <a:xfrm>
            <a:off x="4319588" y="3781425"/>
            <a:ext cx="10509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EMB121 Xingu</a:t>
            </a:r>
            <a:r>
              <a:rPr lang="fr-FR" altLang="fr-FR" sz="900">
                <a:latin typeface="Calibri" panose="020F0502020204030204" pitchFamily="34" charset="0"/>
                <a:ea typeface="MS PGothic" panose="020B0600070205080204" pitchFamily="34" charset="-128"/>
              </a:rPr>
              <a:t> 22</a:t>
            </a:r>
          </a:p>
        </p:txBody>
      </p:sp>
      <p:sp>
        <p:nvSpPr>
          <p:cNvPr id="19505" name="ZoneTexte 72"/>
          <p:cNvSpPr txBox="1">
            <a:spLocks noChangeArrowheads="1"/>
          </p:cNvSpPr>
          <p:nvPr/>
        </p:nvSpPr>
        <p:spPr bwMode="auto">
          <a:xfrm>
            <a:off x="4287838" y="3130550"/>
            <a:ext cx="8651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Falcon 900 </a:t>
            </a:r>
            <a:r>
              <a:rPr lang="fr-FR" altLang="fr-FR" sz="900">
                <a:latin typeface="Calibri" panose="020F0502020204030204" pitchFamily="34" charset="0"/>
                <a:ea typeface="MS PGothic" panose="020B0600070205080204" pitchFamily="34" charset="-128"/>
              </a:rPr>
              <a:t>2 </a:t>
            </a:r>
          </a:p>
        </p:txBody>
      </p:sp>
      <p:sp>
        <p:nvSpPr>
          <p:cNvPr id="19506" name="ZoneTexte 74"/>
          <p:cNvSpPr txBox="1">
            <a:spLocks noChangeArrowheads="1"/>
          </p:cNvSpPr>
          <p:nvPr/>
        </p:nvSpPr>
        <p:spPr bwMode="auto">
          <a:xfrm>
            <a:off x="4248150" y="4476750"/>
            <a:ext cx="10699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AS355 Fennec </a:t>
            </a:r>
            <a:r>
              <a:rPr lang="fr-FR" altLang="fr-FR" sz="900">
                <a:latin typeface="Calibri" panose="020F0502020204030204" pitchFamily="34" charset="0"/>
                <a:ea typeface="MS PGothic" panose="020B0600070205080204" pitchFamily="34" charset="-128"/>
              </a:rPr>
              <a:t>40</a:t>
            </a:r>
          </a:p>
        </p:txBody>
      </p:sp>
      <p:sp>
        <p:nvSpPr>
          <p:cNvPr id="19507" name="ZoneTexte 75"/>
          <p:cNvSpPr txBox="1">
            <a:spLocks noChangeArrowheads="1"/>
          </p:cNvSpPr>
          <p:nvPr/>
        </p:nvSpPr>
        <p:spPr bwMode="auto">
          <a:xfrm>
            <a:off x="2949575" y="4476750"/>
            <a:ext cx="9826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AS330 Puma </a:t>
            </a:r>
            <a:r>
              <a:rPr lang="fr-FR" altLang="fr-FR" sz="900">
                <a:latin typeface="Calibri" panose="020F0502020204030204" pitchFamily="34" charset="0"/>
                <a:ea typeface="MS PGothic" panose="020B0600070205080204" pitchFamily="34" charset="-128"/>
              </a:rPr>
              <a:t>20</a:t>
            </a:r>
          </a:p>
        </p:txBody>
      </p:sp>
      <p:sp>
        <p:nvSpPr>
          <p:cNvPr id="19508" name="ZoneTexte 76"/>
          <p:cNvSpPr txBox="1">
            <a:spLocks noChangeArrowheads="1"/>
          </p:cNvSpPr>
          <p:nvPr/>
        </p:nvSpPr>
        <p:spPr bwMode="auto">
          <a:xfrm>
            <a:off x="1624013" y="4494213"/>
            <a:ext cx="10763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H225M Caracal </a:t>
            </a:r>
            <a:r>
              <a:rPr lang="fr-FR" altLang="fr-FR" sz="900">
                <a:latin typeface="Calibri" panose="020F0502020204030204" pitchFamily="34" charset="0"/>
                <a:ea typeface="MS PGothic" panose="020B0600070205080204" pitchFamily="34" charset="-128"/>
              </a:rPr>
              <a:t>10</a:t>
            </a:r>
          </a:p>
        </p:txBody>
      </p:sp>
      <p:pic>
        <p:nvPicPr>
          <p:cNvPr id="19509" name="Image 1741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140075" y="808038"/>
            <a:ext cx="8731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10" name="ZoneTexte 48"/>
          <p:cNvSpPr txBox="1">
            <a:spLocks noChangeArrowheads="1"/>
          </p:cNvSpPr>
          <p:nvPr/>
        </p:nvSpPr>
        <p:spPr bwMode="auto">
          <a:xfrm>
            <a:off x="2971800" y="1284288"/>
            <a:ext cx="12588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Mirage 2000-5F/C</a:t>
            </a:r>
            <a:r>
              <a:rPr lang="fr-FR" altLang="fr-FR" sz="900">
                <a:latin typeface="Calibri" panose="020F0502020204030204" pitchFamily="34" charset="0"/>
                <a:ea typeface="MS PGothic" panose="020B0600070205080204" pitchFamily="34" charset="-128"/>
              </a:rPr>
              <a:t> 40 </a:t>
            </a:r>
          </a:p>
        </p:txBody>
      </p:sp>
      <p:sp>
        <p:nvSpPr>
          <p:cNvPr id="19511" name="ZoneTexte 53"/>
          <p:cNvSpPr txBox="1">
            <a:spLocks noChangeArrowheads="1"/>
          </p:cNvSpPr>
          <p:nvPr/>
        </p:nvSpPr>
        <p:spPr bwMode="auto">
          <a:xfrm>
            <a:off x="5902325" y="2554288"/>
            <a:ext cx="10318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A330 PHENIX 3</a:t>
            </a:r>
            <a:endParaRPr lang="fr-FR" altLang="fr-FR" sz="900">
              <a:latin typeface="Calibri" panose="020F0502020204030204" pitchFamily="34" charset="0"/>
              <a:ea typeface="MS PGothic" panose="020B0600070205080204" pitchFamily="34" charset="-128"/>
            </a:endParaRPr>
          </a:p>
        </p:txBody>
      </p:sp>
      <p:pic>
        <p:nvPicPr>
          <p:cNvPr id="19512" name="4C5FD1BC-DCB6-43FA-9BE0-FED3FE247F31" descr="image01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144145">
            <a:off x="5826125" y="2124075"/>
            <a:ext cx="7493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13" name="ZoneTexte 53"/>
          <p:cNvSpPr txBox="1">
            <a:spLocks noChangeArrowheads="1"/>
          </p:cNvSpPr>
          <p:nvPr/>
        </p:nvSpPr>
        <p:spPr bwMode="auto">
          <a:xfrm>
            <a:off x="5756275" y="3770313"/>
            <a:ext cx="7572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PC 21 </a:t>
            </a:r>
            <a:r>
              <a:rPr lang="fr-FR" altLang="fr-FR" sz="900">
                <a:latin typeface="Calibri" panose="020F0502020204030204" pitchFamily="34" charset="0"/>
                <a:ea typeface="MS PGothic" panose="020B0600070205080204" pitchFamily="34" charset="-128"/>
              </a:rPr>
              <a:t>17</a:t>
            </a:r>
          </a:p>
        </p:txBody>
      </p:sp>
      <p:pic>
        <p:nvPicPr>
          <p:cNvPr id="19514" name="3E0D86DB-C627-4263-98A2-3BA599906BF5" descr="6E3AD9C9-C031-484B-B85F-925FB1097E1C@no-dns-availabl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661025" y="3349625"/>
            <a:ext cx="863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15" name="1EAF59EE-C13F-4F54-AEF2-DBC9A4F0FE85" descr="FC28FEDE-9BB7-495C-9121-315302659D54@no-dns-availabl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371975" y="860425"/>
            <a:ext cx="9985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16" name="ZoneTexte 50"/>
          <p:cNvSpPr txBox="1">
            <a:spLocks noChangeArrowheads="1"/>
          </p:cNvSpPr>
          <p:nvPr/>
        </p:nvSpPr>
        <p:spPr bwMode="auto">
          <a:xfrm>
            <a:off x="8010525" y="3098800"/>
            <a:ext cx="1101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VADOR</a:t>
            </a:r>
            <a:r>
              <a:rPr lang="fr-FR" altLang="fr-FR" sz="900">
                <a:latin typeface="Calibri" panose="020F0502020204030204" pitchFamily="34" charset="0"/>
                <a:ea typeface="MS PGothic" panose="020B0600070205080204" pitchFamily="34" charset="-128"/>
              </a:rPr>
              <a:t> 2 </a:t>
            </a:r>
          </a:p>
        </p:txBody>
      </p:sp>
      <p:pic>
        <p:nvPicPr>
          <p:cNvPr id="19517" name="A8558629-5CE3-4387-990D-C2FB906E753E" descr="7631F94F-A019-4CB0-B54E-AA4E2B79FC9E@no-dns-availabl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010525" y="2503488"/>
            <a:ext cx="10064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18" name="ZoneTexte 75"/>
          <p:cNvSpPr txBox="1">
            <a:spLocks noChangeArrowheads="1"/>
          </p:cNvSpPr>
          <p:nvPr/>
        </p:nvSpPr>
        <p:spPr bwMode="auto">
          <a:xfrm>
            <a:off x="5670550" y="4475163"/>
            <a:ext cx="982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AS332 Super Puma VIP </a:t>
            </a:r>
            <a:r>
              <a:rPr lang="fr-FR" altLang="fr-FR" sz="900">
                <a:latin typeface="Calibri" panose="020F0502020204030204" pitchFamily="34" charset="0"/>
                <a:ea typeface="MS PGothic" panose="020B0600070205080204" pitchFamily="34" charset="-128"/>
              </a:rPr>
              <a:t>3</a:t>
            </a:r>
          </a:p>
        </p:txBody>
      </p:sp>
      <p:pic>
        <p:nvPicPr>
          <p:cNvPr id="19519" name="Image 1"/>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5711825" y="4019550"/>
            <a:ext cx="9969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20" name="0F1C71B9-3919-4EB8-8F78-C1815C78E307" descr="58299390-5CED-4AE2-B477-8B7019FA9B1A@no-dns-availabl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907088" y="1533525"/>
            <a:ext cx="8890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092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re 2"/>
          <p:cNvSpPr>
            <a:spLocks noGrp="1"/>
          </p:cNvSpPr>
          <p:nvPr>
            <p:ph type="title"/>
          </p:nvPr>
        </p:nvSpPr>
        <p:spPr>
          <a:xfrm>
            <a:off x="1341438" y="266700"/>
            <a:ext cx="5922962" cy="279400"/>
          </a:xfrm>
        </p:spPr>
        <p:txBody>
          <a:bodyPr/>
          <a:lstStyle/>
          <a:p>
            <a:r>
              <a:rPr lang="fr-FR" altLang="fr-FR" dirty="0"/>
              <a:t>DES MATERIELS AERIENS VARIES</a:t>
            </a:r>
          </a:p>
        </p:txBody>
      </p:sp>
      <p:pic>
        <p:nvPicPr>
          <p:cNvPr id="2150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338263"/>
            <a:ext cx="873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5138" y="2749550"/>
            <a:ext cx="87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2692400"/>
            <a:ext cx="869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24188" y="2679700"/>
            <a:ext cx="8715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Imag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01800" y="809625"/>
            <a:ext cx="87312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Imag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55925" y="3462338"/>
            <a:ext cx="8731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Imag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9713" y="2135188"/>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Imag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35650" y="2633663"/>
            <a:ext cx="8731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Imag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2549525"/>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Image 2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29113" y="3349625"/>
            <a:ext cx="87471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Imag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29125" y="1349375"/>
            <a:ext cx="1058863"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Image 2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0988" y="2679700"/>
            <a:ext cx="87312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Image 2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74813" y="2255838"/>
            <a:ext cx="8763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Image 2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2413" y="852488"/>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Image 2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497138" y="1068388"/>
            <a:ext cx="1997075"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Image 2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30550" y="2163763"/>
            <a:ext cx="8731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Image 1740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24013" y="3971925"/>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Image 1740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71463" y="3262313"/>
            <a:ext cx="8731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Image 1741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27013" y="1404938"/>
            <a:ext cx="1139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Image 1741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46075" y="3873500"/>
            <a:ext cx="960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Image 17414"/>
          <p:cNvPicPr>
            <a:picLocks noChangeAspect="1"/>
          </p:cNvPicPr>
          <p:nvPr/>
        </p:nvPicPr>
        <p:blipFill>
          <a:blip r:embed="rId23">
            <a:extLst>
              <a:ext uri="{28A0092B-C50C-407E-A947-70E740481C1C}">
                <a14:useLocalDpi xmlns:a14="http://schemas.microsoft.com/office/drawing/2010/main" val="0"/>
              </a:ext>
            </a:extLst>
          </a:blip>
          <a:srcRect l="40561" b="60320"/>
          <a:stretch>
            <a:fillRect/>
          </a:stretch>
        </p:blipFill>
        <p:spPr bwMode="auto">
          <a:xfrm>
            <a:off x="1781175" y="3484563"/>
            <a:ext cx="5191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29138" y="2143125"/>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9" name="ZoneTexte 17417"/>
          <p:cNvSpPr txBox="1">
            <a:spLocks noChangeArrowheads="1"/>
          </p:cNvSpPr>
          <p:nvPr/>
        </p:nvSpPr>
        <p:spPr bwMode="auto">
          <a:xfrm>
            <a:off x="271463" y="1303338"/>
            <a:ext cx="8747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Rafale</a:t>
            </a:r>
            <a:r>
              <a:rPr lang="fr-FR" altLang="fr-FR" sz="900">
                <a:latin typeface="Calibri" panose="020F0502020204030204" pitchFamily="34" charset="0"/>
                <a:ea typeface="MS PGothic" panose="020B0600070205080204" pitchFamily="34" charset="-128"/>
              </a:rPr>
              <a:t> 102</a:t>
            </a:r>
          </a:p>
        </p:txBody>
      </p:sp>
      <p:pic>
        <p:nvPicPr>
          <p:cNvPr id="21530" name="Picture 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03713" y="3987800"/>
            <a:ext cx="8826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59100" y="4048125"/>
            <a:ext cx="8731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2" name="ZoneTexte 46"/>
          <p:cNvSpPr txBox="1">
            <a:spLocks noChangeArrowheads="1"/>
          </p:cNvSpPr>
          <p:nvPr/>
        </p:nvSpPr>
        <p:spPr bwMode="auto">
          <a:xfrm>
            <a:off x="1693863" y="1289050"/>
            <a:ext cx="10064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Mirage 2000D </a:t>
            </a:r>
            <a:r>
              <a:rPr lang="fr-FR" altLang="fr-FR" sz="900">
                <a:latin typeface="Calibri" panose="020F0502020204030204" pitchFamily="34" charset="0"/>
                <a:ea typeface="MS PGothic" panose="020B0600070205080204" pitchFamily="34" charset="-128"/>
              </a:rPr>
              <a:t>67</a:t>
            </a:r>
          </a:p>
        </p:txBody>
      </p:sp>
      <p:sp>
        <p:nvSpPr>
          <p:cNvPr id="21533" name="ZoneTexte 49"/>
          <p:cNvSpPr txBox="1">
            <a:spLocks noChangeArrowheads="1"/>
          </p:cNvSpPr>
          <p:nvPr/>
        </p:nvSpPr>
        <p:spPr bwMode="auto">
          <a:xfrm>
            <a:off x="4462463" y="1260475"/>
            <a:ext cx="9937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Mirage 2000B</a:t>
            </a:r>
            <a:r>
              <a:rPr lang="fr-FR" altLang="fr-FR" sz="900">
                <a:latin typeface="Calibri" panose="020F0502020204030204" pitchFamily="34" charset="0"/>
                <a:ea typeface="MS PGothic" panose="020B0600070205080204" pitchFamily="34" charset="-128"/>
              </a:rPr>
              <a:t> 7</a:t>
            </a:r>
          </a:p>
        </p:txBody>
      </p:sp>
      <p:sp>
        <p:nvSpPr>
          <p:cNvPr id="21534" name="ZoneTexte 50"/>
          <p:cNvSpPr txBox="1">
            <a:spLocks noChangeArrowheads="1"/>
          </p:cNvSpPr>
          <p:nvPr/>
        </p:nvSpPr>
        <p:spPr bwMode="auto">
          <a:xfrm>
            <a:off x="300038" y="1833563"/>
            <a:ext cx="757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A400M Atlas</a:t>
            </a:r>
            <a:r>
              <a:rPr lang="fr-FR" altLang="fr-FR" sz="900">
                <a:latin typeface="Calibri" panose="020F0502020204030204" pitchFamily="34" charset="0"/>
                <a:ea typeface="MS PGothic" panose="020B0600070205080204" pitchFamily="34" charset="-128"/>
              </a:rPr>
              <a:t> 17 </a:t>
            </a:r>
          </a:p>
        </p:txBody>
      </p:sp>
      <p:sp>
        <p:nvSpPr>
          <p:cNvPr id="21535" name="ZoneTexte 51"/>
          <p:cNvSpPr txBox="1">
            <a:spLocks noChangeArrowheads="1"/>
          </p:cNvSpPr>
          <p:nvPr/>
        </p:nvSpPr>
        <p:spPr bwMode="auto">
          <a:xfrm>
            <a:off x="1287463" y="1820863"/>
            <a:ext cx="164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C130</a:t>
            </a:r>
            <a:r>
              <a:rPr lang="fr-FR" altLang="fr-FR" sz="900">
                <a:latin typeface="Calibri" panose="020F0502020204030204" pitchFamily="34" charset="0"/>
                <a:ea typeface="MS PGothic" panose="020B0600070205080204" pitchFamily="34" charset="-128"/>
              </a:rPr>
              <a:t> </a:t>
            </a:r>
            <a:r>
              <a:rPr lang="fr-FR" altLang="fr-FR" sz="900" b="1">
                <a:latin typeface="Calibri" panose="020F0502020204030204" pitchFamily="34" charset="0"/>
                <a:ea typeface="MS PGothic" panose="020B0600070205080204" pitchFamily="34" charset="-128"/>
              </a:rPr>
              <a:t>Hercules</a:t>
            </a:r>
            <a:r>
              <a:rPr lang="fr-FR" altLang="fr-FR" sz="900">
                <a:latin typeface="Calibri" panose="020F0502020204030204" pitchFamily="34" charset="0"/>
                <a:ea typeface="MS PGothic" panose="020B0600070205080204" pitchFamily="34" charset="-128"/>
              </a:rPr>
              <a:t> </a:t>
            </a:r>
          </a:p>
          <a:p>
            <a:pPr algn="ctr" eaLnBrk="1" hangingPunct="1">
              <a:spcBef>
                <a:spcPct val="0"/>
              </a:spcBef>
              <a:buFontTx/>
              <a:buNone/>
            </a:pPr>
            <a:r>
              <a:rPr lang="fr-FR" altLang="fr-FR" sz="900">
                <a:latin typeface="Calibri" panose="020F0502020204030204" pitchFamily="34" charset="0"/>
                <a:ea typeface="MS PGothic" panose="020B0600070205080204" pitchFamily="34" charset="-128"/>
              </a:rPr>
              <a:t>(14H, 2 C130J-30 et 2 KC 130J)</a:t>
            </a:r>
          </a:p>
        </p:txBody>
      </p:sp>
      <p:sp>
        <p:nvSpPr>
          <p:cNvPr id="21536" name="ZoneTexte 52"/>
          <p:cNvSpPr txBox="1">
            <a:spLocks noChangeArrowheads="1"/>
          </p:cNvSpPr>
          <p:nvPr/>
        </p:nvSpPr>
        <p:spPr bwMode="auto">
          <a:xfrm>
            <a:off x="2986088" y="1833563"/>
            <a:ext cx="10842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C160 Transall</a:t>
            </a:r>
            <a:r>
              <a:rPr lang="fr-FR" altLang="fr-FR" sz="900">
                <a:latin typeface="Calibri" panose="020F0502020204030204" pitchFamily="34" charset="0"/>
                <a:ea typeface="MS PGothic" panose="020B0600070205080204" pitchFamily="34" charset="-128"/>
              </a:rPr>
              <a:t> 9</a:t>
            </a:r>
          </a:p>
        </p:txBody>
      </p:sp>
      <p:sp>
        <p:nvSpPr>
          <p:cNvPr id="21537" name="ZoneTexte 53"/>
          <p:cNvSpPr txBox="1">
            <a:spLocks noChangeArrowheads="1"/>
          </p:cNvSpPr>
          <p:nvPr/>
        </p:nvSpPr>
        <p:spPr bwMode="auto">
          <a:xfrm>
            <a:off x="328613" y="2573338"/>
            <a:ext cx="755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C135FR</a:t>
            </a:r>
            <a:r>
              <a:rPr lang="fr-FR" altLang="fr-FR" sz="900">
                <a:latin typeface="Calibri" panose="020F0502020204030204" pitchFamily="34" charset="0"/>
                <a:ea typeface="MS PGothic" panose="020B0600070205080204" pitchFamily="34" charset="-128"/>
              </a:rPr>
              <a:t> 13</a:t>
            </a:r>
          </a:p>
        </p:txBody>
      </p:sp>
      <p:sp>
        <p:nvSpPr>
          <p:cNvPr id="21538" name="ZoneTexte 54"/>
          <p:cNvSpPr txBox="1">
            <a:spLocks noChangeArrowheads="1"/>
          </p:cNvSpPr>
          <p:nvPr/>
        </p:nvSpPr>
        <p:spPr bwMode="auto">
          <a:xfrm>
            <a:off x="363538" y="3130550"/>
            <a:ext cx="7572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A330</a:t>
            </a:r>
            <a:r>
              <a:rPr lang="fr-FR" altLang="fr-FR" sz="900">
                <a:latin typeface="Calibri" panose="020F0502020204030204" pitchFamily="34" charset="0"/>
                <a:ea typeface="MS PGothic" panose="020B0600070205080204" pitchFamily="34" charset="-128"/>
              </a:rPr>
              <a:t> 1</a:t>
            </a:r>
          </a:p>
        </p:txBody>
      </p:sp>
      <p:sp>
        <p:nvSpPr>
          <p:cNvPr id="21539" name="ZoneTexte 55"/>
          <p:cNvSpPr txBox="1">
            <a:spLocks noChangeArrowheads="1"/>
          </p:cNvSpPr>
          <p:nvPr/>
        </p:nvSpPr>
        <p:spPr bwMode="auto">
          <a:xfrm>
            <a:off x="227013" y="4503738"/>
            <a:ext cx="101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Extra 300/330 </a:t>
            </a:r>
            <a:r>
              <a:rPr lang="fr-FR" altLang="fr-FR" sz="900">
                <a:latin typeface="Calibri" panose="020F0502020204030204" pitchFamily="34" charset="0"/>
                <a:ea typeface="MS PGothic" panose="020B0600070205080204" pitchFamily="34" charset="-128"/>
              </a:rPr>
              <a:t>3</a:t>
            </a:r>
            <a:endParaRPr lang="fr-FR" altLang="fr-FR" sz="900" b="1">
              <a:latin typeface="Calibri" panose="020F0502020204030204" pitchFamily="34" charset="0"/>
              <a:ea typeface="MS PGothic" panose="020B0600070205080204" pitchFamily="34" charset="-128"/>
            </a:endParaRPr>
          </a:p>
        </p:txBody>
      </p:sp>
      <p:sp>
        <p:nvSpPr>
          <p:cNvPr id="21540" name="ZoneTexte 56"/>
          <p:cNvSpPr txBox="1">
            <a:spLocks noChangeArrowheads="1"/>
          </p:cNvSpPr>
          <p:nvPr/>
        </p:nvSpPr>
        <p:spPr bwMode="auto">
          <a:xfrm>
            <a:off x="271463" y="3738563"/>
            <a:ext cx="7572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Alphajet </a:t>
            </a:r>
            <a:r>
              <a:rPr lang="fr-FR" altLang="fr-FR" sz="900">
                <a:latin typeface="Calibri" panose="020F0502020204030204" pitchFamily="34" charset="0"/>
                <a:ea typeface="MS PGothic" panose="020B0600070205080204" pitchFamily="34" charset="-128"/>
              </a:rPr>
              <a:t>80</a:t>
            </a:r>
          </a:p>
        </p:txBody>
      </p:sp>
      <p:sp>
        <p:nvSpPr>
          <p:cNvPr id="21541" name="ZoneTexte 57"/>
          <p:cNvSpPr txBox="1">
            <a:spLocks noChangeArrowheads="1"/>
          </p:cNvSpPr>
          <p:nvPr/>
        </p:nvSpPr>
        <p:spPr bwMode="auto">
          <a:xfrm>
            <a:off x="4371975" y="2532063"/>
            <a:ext cx="10302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MQ-9</a:t>
            </a:r>
            <a:r>
              <a:rPr lang="fr-FR" altLang="fr-FR" sz="900">
                <a:latin typeface="Calibri" panose="020F0502020204030204" pitchFamily="34" charset="0"/>
                <a:ea typeface="MS PGothic" panose="020B0600070205080204" pitchFamily="34" charset="-128"/>
              </a:rPr>
              <a:t> </a:t>
            </a:r>
            <a:r>
              <a:rPr lang="fr-FR" altLang="fr-FR" sz="900" b="1">
                <a:latin typeface="Calibri" panose="020F0502020204030204" pitchFamily="34" charset="0"/>
                <a:ea typeface="MS PGothic" panose="020B0600070205080204" pitchFamily="34" charset="-128"/>
              </a:rPr>
              <a:t>Reaper</a:t>
            </a:r>
            <a:r>
              <a:rPr lang="fr-FR" altLang="fr-FR" sz="900">
                <a:latin typeface="Calibri" panose="020F0502020204030204" pitchFamily="34" charset="0"/>
                <a:ea typeface="MS PGothic" panose="020B0600070205080204" pitchFamily="34" charset="-128"/>
              </a:rPr>
              <a:t> 12</a:t>
            </a:r>
          </a:p>
        </p:txBody>
      </p:sp>
      <p:sp>
        <p:nvSpPr>
          <p:cNvPr id="21542" name="ZoneTexte 58"/>
          <p:cNvSpPr txBox="1">
            <a:spLocks noChangeArrowheads="1"/>
          </p:cNvSpPr>
          <p:nvPr/>
        </p:nvSpPr>
        <p:spPr bwMode="auto">
          <a:xfrm>
            <a:off x="1757363" y="2584450"/>
            <a:ext cx="7572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E3F SDCA</a:t>
            </a:r>
            <a:r>
              <a:rPr lang="fr-FR" altLang="fr-FR" sz="900">
                <a:latin typeface="Calibri" panose="020F0502020204030204" pitchFamily="34" charset="0"/>
                <a:ea typeface="MS PGothic" panose="020B0600070205080204" pitchFamily="34" charset="-128"/>
              </a:rPr>
              <a:t> 4</a:t>
            </a:r>
          </a:p>
        </p:txBody>
      </p:sp>
      <p:sp>
        <p:nvSpPr>
          <p:cNvPr id="21543" name="ZoneTexte 59"/>
          <p:cNvSpPr txBox="1">
            <a:spLocks noChangeArrowheads="1"/>
          </p:cNvSpPr>
          <p:nvPr/>
        </p:nvSpPr>
        <p:spPr bwMode="auto">
          <a:xfrm>
            <a:off x="3041650" y="2565400"/>
            <a:ext cx="1047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C160G Gabriel</a:t>
            </a:r>
            <a:r>
              <a:rPr lang="fr-FR" altLang="fr-FR" sz="900">
                <a:latin typeface="Calibri" panose="020F0502020204030204" pitchFamily="34" charset="0"/>
                <a:ea typeface="MS PGothic" panose="020B0600070205080204" pitchFamily="34" charset="-128"/>
              </a:rPr>
              <a:t> 2</a:t>
            </a:r>
          </a:p>
        </p:txBody>
      </p:sp>
      <p:sp>
        <p:nvSpPr>
          <p:cNvPr id="21544" name="ZoneTexte 61"/>
          <p:cNvSpPr txBox="1">
            <a:spLocks noChangeArrowheads="1"/>
          </p:cNvSpPr>
          <p:nvPr/>
        </p:nvSpPr>
        <p:spPr bwMode="auto">
          <a:xfrm>
            <a:off x="1781175" y="3138488"/>
            <a:ext cx="755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Falcon 7X</a:t>
            </a:r>
            <a:r>
              <a:rPr lang="fr-FR" altLang="fr-FR" sz="900">
                <a:latin typeface="Calibri" panose="020F0502020204030204" pitchFamily="34" charset="0"/>
                <a:ea typeface="MS PGothic" panose="020B0600070205080204" pitchFamily="34" charset="-128"/>
              </a:rPr>
              <a:t> 2 </a:t>
            </a:r>
          </a:p>
        </p:txBody>
      </p:sp>
      <p:sp>
        <p:nvSpPr>
          <p:cNvPr id="21545" name="ZoneTexte 62"/>
          <p:cNvSpPr txBox="1">
            <a:spLocks noChangeArrowheads="1"/>
          </p:cNvSpPr>
          <p:nvPr/>
        </p:nvSpPr>
        <p:spPr bwMode="auto">
          <a:xfrm>
            <a:off x="3071813" y="3143250"/>
            <a:ext cx="8778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Falcon 2000</a:t>
            </a:r>
            <a:r>
              <a:rPr lang="fr-FR" altLang="fr-FR" sz="900">
                <a:latin typeface="Calibri" panose="020F0502020204030204" pitchFamily="34" charset="0"/>
                <a:ea typeface="MS PGothic" panose="020B0600070205080204" pitchFamily="34" charset="-128"/>
              </a:rPr>
              <a:t> 2 </a:t>
            </a:r>
          </a:p>
        </p:txBody>
      </p:sp>
      <p:sp>
        <p:nvSpPr>
          <p:cNvPr id="21546" name="ZoneTexte 64"/>
          <p:cNvSpPr txBox="1">
            <a:spLocks noChangeArrowheads="1"/>
          </p:cNvSpPr>
          <p:nvPr/>
        </p:nvSpPr>
        <p:spPr bwMode="auto">
          <a:xfrm>
            <a:off x="6021388" y="1855788"/>
            <a:ext cx="7572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A330-200</a:t>
            </a:r>
            <a:r>
              <a:rPr lang="fr-FR" altLang="fr-FR" sz="900">
                <a:latin typeface="Calibri" panose="020F0502020204030204" pitchFamily="34" charset="0"/>
                <a:ea typeface="MS PGothic" panose="020B0600070205080204" pitchFamily="34" charset="-128"/>
              </a:rPr>
              <a:t> 2</a:t>
            </a:r>
          </a:p>
        </p:txBody>
      </p:sp>
      <p:sp>
        <p:nvSpPr>
          <p:cNvPr id="21547" name="ZoneTexte 65"/>
          <p:cNvSpPr txBox="1">
            <a:spLocks noChangeArrowheads="1"/>
          </p:cNvSpPr>
          <p:nvPr/>
        </p:nvSpPr>
        <p:spPr bwMode="auto">
          <a:xfrm>
            <a:off x="4440238" y="1839913"/>
            <a:ext cx="10175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CASA CN235</a:t>
            </a:r>
            <a:r>
              <a:rPr lang="fr-FR" altLang="fr-FR" sz="900">
                <a:latin typeface="Calibri" panose="020F0502020204030204" pitchFamily="34" charset="0"/>
                <a:ea typeface="MS PGothic" panose="020B0600070205080204" pitchFamily="34" charset="-128"/>
              </a:rPr>
              <a:t> 27</a:t>
            </a:r>
          </a:p>
        </p:txBody>
      </p:sp>
      <p:sp>
        <p:nvSpPr>
          <p:cNvPr id="21548" name="ZoneTexte 66"/>
          <p:cNvSpPr txBox="1">
            <a:spLocks noChangeArrowheads="1"/>
          </p:cNvSpPr>
          <p:nvPr/>
        </p:nvSpPr>
        <p:spPr bwMode="auto">
          <a:xfrm>
            <a:off x="5737225" y="3138488"/>
            <a:ext cx="1152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DHC6</a:t>
            </a:r>
            <a:r>
              <a:rPr lang="fr-FR" altLang="fr-FR" sz="900">
                <a:latin typeface="Calibri" panose="020F0502020204030204" pitchFamily="34" charset="0"/>
                <a:ea typeface="MS PGothic" panose="020B0600070205080204" pitchFamily="34" charset="-128"/>
              </a:rPr>
              <a:t> </a:t>
            </a:r>
            <a:r>
              <a:rPr lang="fr-FR" altLang="fr-FR" sz="900" b="1">
                <a:latin typeface="Calibri" panose="020F0502020204030204" pitchFamily="34" charset="0"/>
                <a:ea typeface="MS PGothic" panose="020B0600070205080204" pitchFamily="34" charset="-128"/>
              </a:rPr>
              <a:t>Twin-Otter </a:t>
            </a:r>
            <a:r>
              <a:rPr lang="fr-FR" altLang="fr-FR" sz="900">
                <a:latin typeface="Calibri" panose="020F0502020204030204" pitchFamily="34" charset="0"/>
                <a:ea typeface="MS PGothic" panose="020B0600070205080204" pitchFamily="34" charset="-128"/>
              </a:rPr>
              <a:t>5 </a:t>
            </a:r>
          </a:p>
        </p:txBody>
      </p:sp>
      <p:sp>
        <p:nvSpPr>
          <p:cNvPr id="21549" name="ZoneTexte 67"/>
          <p:cNvSpPr txBox="1">
            <a:spLocks noChangeArrowheads="1"/>
          </p:cNvSpPr>
          <p:nvPr/>
        </p:nvSpPr>
        <p:spPr bwMode="auto">
          <a:xfrm>
            <a:off x="7013575" y="3105150"/>
            <a:ext cx="7572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TBM700</a:t>
            </a:r>
            <a:r>
              <a:rPr lang="fr-FR" altLang="fr-FR" sz="900">
                <a:latin typeface="Calibri" panose="020F0502020204030204" pitchFamily="34" charset="0"/>
                <a:ea typeface="MS PGothic" panose="020B0600070205080204" pitchFamily="34" charset="-128"/>
              </a:rPr>
              <a:t> 15</a:t>
            </a:r>
          </a:p>
        </p:txBody>
      </p:sp>
      <p:sp>
        <p:nvSpPr>
          <p:cNvPr id="21550" name="ZoneTexte 68"/>
          <p:cNvSpPr txBox="1">
            <a:spLocks noChangeArrowheads="1"/>
          </p:cNvSpPr>
          <p:nvPr/>
        </p:nvSpPr>
        <p:spPr bwMode="auto">
          <a:xfrm>
            <a:off x="1489075" y="3752850"/>
            <a:ext cx="11191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Grob120</a:t>
            </a:r>
            <a:r>
              <a:rPr lang="fr-FR" altLang="fr-FR" sz="900">
                <a:latin typeface="Calibri" panose="020F0502020204030204" pitchFamily="34" charset="0"/>
                <a:ea typeface="MS PGothic" panose="020B0600070205080204" pitchFamily="34" charset="-128"/>
              </a:rPr>
              <a:t> 18</a:t>
            </a:r>
          </a:p>
        </p:txBody>
      </p:sp>
      <p:sp>
        <p:nvSpPr>
          <p:cNvPr id="21551" name="ZoneTexte 69"/>
          <p:cNvSpPr txBox="1">
            <a:spLocks noChangeArrowheads="1"/>
          </p:cNvSpPr>
          <p:nvPr/>
        </p:nvSpPr>
        <p:spPr bwMode="auto">
          <a:xfrm>
            <a:off x="2986088" y="3784600"/>
            <a:ext cx="9096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SR20/22</a:t>
            </a:r>
            <a:r>
              <a:rPr lang="fr-FR" altLang="fr-FR" sz="900" b="1">
                <a:solidFill>
                  <a:srgbClr val="FF0000"/>
                </a:solidFill>
                <a:latin typeface="Calibri" panose="020F0502020204030204" pitchFamily="34" charset="0"/>
                <a:ea typeface="MS PGothic" panose="020B0600070205080204" pitchFamily="34" charset="-128"/>
              </a:rPr>
              <a:t> </a:t>
            </a:r>
            <a:r>
              <a:rPr lang="fr-FR" altLang="fr-FR" sz="900">
                <a:latin typeface="Calibri" panose="020F0502020204030204" pitchFamily="34" charset="0"/>
                <a:ea typeface="MS PGothic" panose="020B0600070205080204" pitchFamily="34" charset="-128"/>
              </a:rPr>
              <a:t>17</a:t>
            </a:r>
          </a:p>
        </p:txBody>
      </p:sp>
      <p:sp>
        <p:nvSpPr>
          <p:cNvPr id="21552" name="ZoneTexte 70"/>
          <p:cNvSpPr txBox="1">
            <a:spLocks noChangeArrowheads="1"/>
          </p:cNvSpPr>
          <p:nvPr/>
        </p:nvSpPr>
        <p:spPr bwMode="auto">
          <a:xfrm>
            <a:off x="4319588" y="3781425"/>
            <a:ext cx="10509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EMB121 Xingu</a:t>
            </a:r>
            <a:r>
              <a:rPr lang="fr-FR" altLang="fr-FR" sz="900">
                <a:latin typeface="Calibri" panose="020F0502020204030204" pitchFamily="34" charset="0"/>
                <a:ea typeface="MS PGothic" panose="020B0600070205080204" pitchFamily="34" charset="-128"/>
              </a:rPr>
              <a:t> 22</a:t>
            </a:r>
          </a:p>
        </p:txBody>
      </p:sp>
      <p:sp>
        <p:nvSpPr>
          <p:cNvPr id="21553" name="ZoneTexte 72"/>
          <p:cNvSpPr txBox="1">
            <a:spLocks noChangeArrowheads="1"/>
          </p:cNvSpPr>
          <p:nvPr/>
        </p:nvSpPr>
        <p:spPr bwMode="auto">
          <a:xfrm>
            <a:off x="4287838" y="3130550"/>
            <a:ext cx="8651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Falcon 900 </a:t>
            </a:r>
            <a:r>
              <a:rPr lang="fr-FR" altLang="fr-FR" sz="900">
                <a:latin typeface="Calibri" panose="020F0502020204030204" pitchFamily="34" charset="0"/>
                <a:ea typeface="MS PGothic" panose="020B0600070205080204" pitchFamily="34" charset="-128"/>
              </a:rPr>
              <a:t>2 </a:t>
            </a:r>
          </a:p>
        </p:txBody>
      </p:sp>
      <p:sp>
        <p:nvSpPr>
          <p:cNvPr id="21554" name="ZoneTexte 74"/>
          <p:cNvSpPr txBox="1">
            <a:spLocks noChangeArrowheads="1"/>
          </p:cNvSpPr>
          <p:nvPr/>
        </p:nvSpPr>
        <p:spPr bwMode="auto">
          <a:xfrm>
            <a:off x="4248150" y="4476750"/>
            <a:ext cx="10699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AS355 Fennec </a:t>
            </a:r>
            <a:r>
              <a:rPr lang="fr-FR" altLang="fr-FR" sz="900">
                <a:latin typeface="Calibri" panose="020F0502020204030204" pitchFamily="34" charset="0"/>
                <a:ea typeface="MS PGothic" panose="020B0600070205080204" pitchFamily="34" charset="-128"/>
              </a:rPr>
              <a:t>40</a:t>
            </a:r>
          </a:p>
        </p:txBody>
      </p:sp>
      <p:sp>
        <p:nvSpPr>
          <p:cNvPr id="21555" name="ZoneTexte 75"/>
          <p:cNvSpPr txBox="1">
            <a:spLocks noChangeArrowheads="1"/>
          </p:cNvSpPr>
          <p:nvPr/>
        </p:nvSpPr>
        <p:spPr bwMode="auto">
          <a:xfrm>
            <a:off x="2949575" y="4476750"/>
            <a:ext cx="9826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AS330 Puma </a:t>
            </a:r>
            <a:r>
              <a:rPr lang="fr-FR" altLang="fr-FR" sz="900">
                <a:latin typeface="Calibri" panose="020F0502020204030204" pitchFamily="34" charset="0"/>
                <a:ea typeface="MS PGothic" panose="020B0600070205080204" pitchFamily="34" charset="-128"/>
              </a:rPr>
              <a:t>20</a:t>
            </a:r>
          </a:p>
        </p:txBody>
      </p:sp>
      <p:sp>
        <p:nvSpPr>
          <p:cNvPr id="21556" name="ZoneTexte 76"/>
          <p:cNvSpPr txBox="1">
            <a:spLocks noChangeArrowheads="1"/>
          </p:cNvSpPr>
          <p:nvPr/>
        </p:nvSpPr>
        <p:spPr bwMode="auto">
          <a:xfrm>
            <a:off x="1624013" y="4494213"/>
            <a:ext cx="10763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H225M Caracal </a:t>
            </a:r>
            <a:r>
              <a:rPr lang="fr-FR" altLang="fr-FR" sz="900">
                <a:latin typeface="Calibri" panose="020F0502020204030204" pitchFamily="34" charset="0"/>
                <a:ea typeface="MS PGothic" panose="020B0600070205080204" pitchFamily="34" charset="-128"/>
              </a:rPr>
              <a:t>10</a:t>
            </a:r>
          </a:p>
        </p:txBody>
      </p:sp>
      <p:pic>
        <p:nvPicPr>
          <p:cNvPr id="21557" name="Image 1741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140075" y="808038"/>
            <a:ext cx="8731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58" name="ZoneTexte 48"/>
          <p:cNvSpPr txBox="1">
            <a:spLocks noChangeArrowheads="1"/>
          </p:cNvSpPr>
          <p:nvPr/>
        </p:nvSpPr>
        <p:spPr bwMode="auto">
          <a:xfrm>
            <a:off x="2971800" y="1284288"/>
            <a:ext cx="12588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Mirage 2000-5F/C</a:t>
            </a:r>
            <a:r>
              <a:rPr lang="fr-FR" altLang="fr-FR" sz="900">
                <a:latin typeface="Calibri" panose="020F0502020204030204" pitchFamily="34" charset="0"/>
                <a:ea typeface="MS PGothic" panose="020B0600070205080204" pitchFamily="34" charset="-128"/>
              </a:rPr>
              <a:t> 40 </a:t>
            </a:r>
          </a:p>
        </p:txBody>
      </p:sp>
      <p:sp>
        <p:nvSpPr>
          <p:cNvPr id="21559" name="ZoneTexte 53"/>
          <p:cNvSpPr txBox="1">
            <a:spLocks noChangeArrowheads="1"/>
          </p:cNvSpPr>
          <p:nvPr/>
        </p:nvSpPr>
        <p:spPr bwMode="auto">
          <a:xfrm>
            <a:off x="5902325" y="2554288"/>
            <a:ext cx="10318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A330 PHENIX 3</a:t>
            </a:r>
            <a:endParaRPr lang="fr-FR" altLang="fr-FR" sz="900">
              <a:latin typeface="Calibri" panose="020F0502020204030204" pitchFamily="34" charset="0"/>
              <a:ea typeface="MS PGothic" panose="020B0600070205080204" pitchFamily="34" charset="-128"/>
            </a:endParaRPr>
          </a:p>
        </p:txBody>
      </p:sp>
      <p:pic>
        <p:nvPicPr>
          <p:cNvPr id="21560" name="4C5FD1BC-DCB6-43FA-9BE0-FED3FE247F31" descr="image01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144145">
            <a:off x="5826125" y="2124075"/>
            <a:ext cx="7493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1" name="ZoneTexte 53"/>
          <p:cNvSpPr txBox="1">
            <a:spLocks noChangeArrowheads="1"/>
          </p:cNvSpPr>
          <p:nvPr/>
        </p:nvSpPr>
        <p:spPr bwMode="auto">
          <a:xfrm>
            <a:off x="5756275" y="3770313"/>
            <a:ext cx="7572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PC 21 </a:t>
            </a:r>
            <a:r>
              <a:rPr lang="fr-FR" altLang="fr-FR" sz="900">
                <a:latin typeface="Calibri" panose="020F0502020204030204" pitchFamily="34" charset="0"/>
                <a:ea typeface="MS PGothic" panose="020B0600070205080204" pitchFamily="34" charset="-128"/>
              </a:rPr>
              <a:t>17</a:t>
            </a:r>
          </a:p>
        </p:txBody>
      </p:sp>
      <p:pic>
        <p:nvPicPr>
          <p:cNvPr id="21562" name="3E0D86DB-C627-4263-98A2-3BA599906BF5" descr="6E3AD9C9-C031-484B-B85F-925FB1097E1C@no-dns-availabl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661025" y="3349625"/>
            <a:ext cx="863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3" name="1EAF59EE-C13F-4F54-AEF2-DBC9A4F0FE85" descr="FC28FEDE-9BB7-495C-9121-315302659D54@no-dns-availabl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371975" y="860425"/>
            <a:ext cx="9985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4" name="ZoneTexte 50"/>
          <p:cNvSpPr txBox="1">
            <a:spLocks noChangeArrowheads="1"/>
          </p:cNvSpPr>
          <p:nvPr/>
        </p:nvSpPr>
        <p:spPr bwMode="auto">
          <a:xfrm>
            <a:off x="8010525" y="3098800"/>
            <a:ext cx="1101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VADOR</a:t>
            </a:r>
            <a:r>
              <a:rPr lang="fr-FR" altLang="fr-FR" sz="900">
                <a:latin typeface="Calibri" panose="020F0502020204030204" pitchFamily="34" charset="0"/>
                <a:ea typeface="MS PGothic" panose="020B0600070205080204" pitchFamily="34" charset="-128"/>
              </a:rPr>
              <a:t> 2 </a:t>
            </a:r>
          </a:p>
        </p:txBody>
      </p:sp>
      <p:pic>
        <p:nvPicPr>
          <p:cNvPr id="21565" name="A8558629-5CE3-4387-990D-C2FB906E753E" descr="7631F94F-A019-4CB0-B54E-AA4E2B79FC9E@no-dns-availabl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010525" y="2503488"/>
            <a:ext cx="10064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6" name="ZoneTexte 75"/>
          <p:cNvSpPr txBox="1">
            <a:spLocks noChangeArrowheads="1"/>
          </p:cNvSpPr>
          <p:nvPr/>
        </p:nvSpPr>
        <p:spPr bwMode="auto">
          <a:xfrm>
            <a:off x="5670550" y="4475163"/>
            <a:ext cx="982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chemeClr val="tx1"/>
                </a:solidFill>
                <a:latin typeface="Stencil" panose="040409050D0802020404" pitchFamily="82" charset="0"/>
              </a:defRPr>
            </a:lvl1pPr>
            <a:lvl2pPr marL="742950" indent="-285750">
              <a:spcBef>
                <a:spcPct val="20000"/>
              </a:spcBef>
              <a:buBlip>
                <a:blip r:embed="rId25"/>
              </a:buBlip>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Blip>
                <a:blip r:embed="rId25"/>
              </a:buBlip>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SzPct val="100000"/>
              <a:buBlip>
                <a:blip r:embed="rId25"/>
              </a:buBlip>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SzPct val="100000"/>
              <a:buBlip>
                <a:blip r:embed="rId25"/>
              </a:buBlip>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900" b="1">
                <a:latin typeface="Calibri" panose="020F0502020204030204" pitchFamily="34" charset="0"/>
                <a:ea typeface="MS PGothic" panose="020B0600070205080204" pitchFamily="34" charset="-128"/>
              </a:rPr>
              <a:t>AS332 Super Puma VIP </a:t>
            </a:r>
            <a:r>
              <a:rPr lang="fr-FR" altLang="fr-FR" sz="900">
                <a:latin typeface="Calibri" panose="020F0502020204030204" pitchFamily="34" charset="0"/>
                <a:ea typeface="MS PGothic" panose="020B0600070205080204" pitchFamily="34" charset="-128"/>
              </a:rPr>
              <a:t>3</a:t>
            </a:r>
          </a:p>
        </p:txBody>
      </p:sp>
      <p:pic>
        <p:nvPicPr>
          <p:cNvPr id="21567" name="Image 1"/>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5711825" y="4019550"/>
            <a:ext cx="9969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8" name="0F1C71B9-3919-4EB8-8F78-C1815C78E307" descr="58299390-5CED-4AE2-B477-8B7019FA9B1A@no-dns-availabl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907088" y="1533525"/>
            <a:ext cx="8890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us 1"/>
          <p:cNvSpPr/>
          <p:nvPr/>
        </p:nvSpPr>
        <p:spPr>
          <a:xfrm rot="2535499">
            <a:off x="3116263" y="1298575"/>
            <a:ext cx="949325" cy="920750"/>
          </a:xfrm>
          <a:prstGeom prst="mathPlus">
            <a:avLst>
              <a:gd name="adj1" fmla="val 1306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66" name="Plus 65"/>
          <p:cNvSpPr/>
          <p:nvPr/>
        </p:nvSpPr>
        <p:spPr>
          <a:xfrm rot="2535499">
            <a:off x="3160713" y="2017713"/>
            <a:ext cx="949325" cy="920750"/>
          </a:xfrm>
          <a:prstGeom prst="mathPlus">
            <a:avLst>
              <a:gd name="adj1" fmla="val 1306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332743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Espace réservé du texte 1"/>
          <p:cNvSpPr>
            <a:spLocks noGrp="1"/>
          </p:cNvSpPr>
          <p:nvPr>
            <p:ph type="body" sz="quarter" idx="10"/>
          </p:nvPr>
        </p:nvSpPr>
        <p:spPr>
          <a:xfrm>
            <a:off x="457200" y="1166813"/>
            <a:ext cx="8147050" cy="3683000"/>
          </a:xfrm>
          <a:ln>
            <a:miter lim="800000"/>
            <a:headEnd/>
            <a:tailEnd/>
          </a:ln>
        </p:spPr>
        <p:txBody>
          <a:bodyPr/>
          <a:lstStyle/>
          <a:p>
            <a:endParaRPr lang="fr-FR" altLang="fr-FR" smtClean="0"/>
          </a:p>
        </p:txBody>
      </p:sp>
      <p:sp>
        <p:nvSpPr>
          <p:cNvPr id="11267" name="Titre 2"/>
          <p:cNvSpPr>
            <a:spLocks noGrp="1"/>
          </p:cNvSpPr>
          <p:nvPr>
            <p:ph type="title"/>
          </p:nvPr>
        </p:nvSpPr>
        <p:spPr>
          <a:xfrm>
            <a:off x="1365250" y="0"/>
            <a:ext cx="7321550" cy="857250"/>
          </a:xfrm>
        </p:spPr>
        <p:txBody>
          <a:bodyPr/>
          <a:lstStyle/>
          <a:p>
            <a:r>
              <a:rPr lang="fr-FR" altLang="fr-FR"/>
              <a:t>ALTAÏR</a:t>
            </a:r>
          </a:p>
        </p:txBody>
      </p:sp>
      <p:pic>
        <p:nvPicPr>
          <p:cNvPr id="11268" name="Image 6"/>
          <p:cNvPicPr>
            <a:picLocks noChangeAspect="1"/>
          </p:cNvPicPr>
          <p:nvPr/>
        </p:nvPicPr>
        <p:blipFill>
          <a:blip r:embed="rId3">
            <a:extLst>
              <a:ext uri="{28A0092B-C50C-407E-A947-70E740481C1C}">
                <a14:useLocalDpi xmlns:a14="http://schemas.microsoft.com/office/drawing/2010/main" val="0"/>
              </a:ext>
            </a:extLst>
          </a:blip>
          <a:srcRect l="1805" t="2553" r="2779" b="5133"/>
          <a:stretch>
            <a:fillRect/>
          </a:stretch>
        </p:blipFill>
        <p:spPr bwMode="auto">
          <a:xfrm>
            <a:off x="839788" y="727075"/>
            <a:ext cx="7637462"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13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re 2"/>
          <p:cNvSpPr>
            <a:spLocks noGrp="1"/>
          </p:cNvSpPr>
          <p:nvPr>
            <p:ph type="title"/>
          </p:nvPr>
        </p:nvSpPr>
        <p:spPr>
          <a:xfrm>
            <a:off x="1365250" y="0"/>
            <a:ext cx="7321550" cy="857250"/>
          </a:xfrm>
        </p:spPr>
        <p:txBody>
          <a:bodyPr/>
          <a:lstStyle/>
          <a:p>
            <a:r>
              <a:rPr lang="fr-FR" altLang="fr-FR"/>
              <a:t>ORGANISATION</a:t>
            </a:r>
          </a:p>
        </p:txBody>
      </p:sp>
      <p:pic>
        <p:nvPicPr>
          <p:cNvPr id="13315" name="C8704F1D-D483-498E-A0FA-C7D7255CB198" descr="CBD460CE-B454-4172-AE96-1FD77ECBBA2B@no-dns-available"/>
          <p:cNvPicPr>
            <a:picLocks noChangeAspect="1" noChangeArrowheads="1"/>
          </p:cNvPicPr>
          <p:nvPr/>
        </p:nvPicPr>
        <p:blipFill>
          <a:blip r:embed="rId3">
            <a:extLst>
              <a:ext uri="{28A0092B-C50C-407E-A947-70E740481C1C}">
                <a14:useLocalDpi xmlns:a14="http://schemas.microsoft.com/office/drawing/2010/main" val="0"/>
              </a:ext>
            </a:extLst>
          </a:blip>
          <a:srcRect l="19537" t="1149" r="11308" b="9804"/>
          <a:stretch>
            <a:fillRect/>
          </a:stretch>
        </p:blipFill>
        <p:spPr bwMode="auto">
          <a:xfrm>
            <a:off x="2374900" y="877888"/>
            <a:ext cx="4470400"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1695" y="1827101"/>
            <a:ext cx="692305" cy="83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570" y="-556326"/>
            <a:ext cx="866370" cy="72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76650" y="2455369"/>
            <a:ext cx="807031" cy="73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76650" y="3389459"/>
            <a:ext cx="799119" cy="67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descr="Image associé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4231" y="71940"/>
            <a:ext cx="1095820" cy="13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 descr="7361780B-2919-45ED-A2B0-E78D20F5BF2B@no-dns-availab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3570" y="3618828"/>
            <a:ext cx="854503" cy="75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Imag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39940" y="-360202"/>
            <a:ext cx="969229" cy="73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Imag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91370" y="-965200"/>
            <a:ext cx="743734" cy="60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81142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2"/>
          <p:cNvSpPr>
            <a:spLocks noGrp="1"/>
          </p:cNvSpPr>
          <p:nvPr>
            <p:ph type="title"/>
          </p:nvPr>
        </p:nvSpPr>
        <p:spPr>
          <a:xfrm>
            <a:off x="1365250" y="0"/>
            <a:ext cx="7321550" cy="857250"/>
          </a:xfrm>
        </p:spPr>
        <p:txBody>
          <a:bodyPr/>
          <a:lstStyle/>
          <a:p>
            <a:r>
              <a:rPr lang="fr-FR" altLang="fr-FR" dirty="0"/>
              <a:t>ORGANISATION</a:t>
            </a:r>
          </a:p>
        </p:txBody>
      </p:sp>
      <p:pic>
        <p:nvPicPr>
          <p:cNvPr id="921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857250"/>
            <a:ext cx="6024562"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339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re 2"/>
          <p:cNvSpPr>
            <a:spLocks noGrp="1"/>
          </p:cNvSpPr>
          <p:nvPr>
            <p:ph type="title"/>
          </p:nvPr>
        </p:nvSpPr>
        <p:spPr>
          <a:xfrm>
            <a:off x="1365250" y="0"/>
            <a:ext cx="7321550" cy="857250"/>
          </a:xfrm>
        </p:spPr>
        <p:txBody>
          <a:bodyPr/>
          <a:lstStyle/>
          <a:p>
            <a:r>
              <a:rPr lang="fr-FR" altLang="fr-FR" dirty="0"/>
              <a:t>UNE ARMEE DE L’AIR INTEROPERABLE</a:t>
            </a:r>
          </a:p>
        </p:txBody>
      </p:sp>
      <p:pic>
        <p:nvPicPr>
          <p:cNvPr id="4" name="Picture 2" descr="D:\utilisateurs\g.bourdeloux\Pictures\2014ASAP_053_01_0071.jpg"/>
          <p:cNvPicPr>
            <a:picLocks noChangeAspect="1" noChangeArrowheads="1"/>
          </p:cNvPicPr>
          <p:nvPr/>
        </p:nvPicPr>
        <p:blipFill>
          <a:blip r:embed="rId3"/>
          <a:srcRect/>
          <a:stretch>
            <a:fillRect/>
          </a:stretch>
        </p:blipFill>
        <p:spPr>
          <a:xfrm>
            <a:off x="687388" y="2133600"/>
            <a:ext cx="1893887" cy="1262063"/>
          </a:xfrm>
          <a:prstGeom prst="rect">
            <a:avLst/>
          </a:prstGeom>
          <a:effectLst>
            <a:outerShdw blurRad="190500" algn="tl" rotWithShape="0">
              <a:srgbClr val="000000">
                <a:alpha val="70000"/>
              </a:srgbClr>
            </a:outerShdw>
          </a:effectLst>
          <a:extLst/>
        </p:spPr>
      </p:pic>
      <p:pic>
        <p:nvPicPr>
          <p:cNvPr id="5" name="Image 4"/>
          <p:cNvPicPr>
            <a:picLocks noChangeAspect="1"/>
          </p:cNvPicPr>
          <p:nvPr/>
        </p:nvPicPr>
        <p:blipFill>
          <a:blip r:embed="rId4"/>
          <a:stretch>
            <a:fillRect/>
          </a:stretch>
        </p:blipFill>
        <p:spPr>
          <a:xfrm>
            <a:off x="4613275" y="2133600"/>
            <a:ext cx="1885950" cy="1254125"/>
          </a:xfrm>
          <a:prstGeom prst="rect">
            <a:avLst/>
          </a:prstGeom>
          <a:ln>
            <a:noFill/>
          </a:ln>
          <a:effectLst>
            <a:outerShdw blurRad="190500" algn="tl" rotWithShape="0">
              <a:srgbClr val="000000">
                <a:alpha val="70000"/>
              </a:srgbClr>
            </a:outerShdw>
          </a:effectLst>
        </p:spPr>
      </p:pic>
      <p:pic>
        <p:nvPicPr>
          <p:cNvPr id="6" name="Picture 9" descr="D:\utilisateurs\g.bourdeloux\Pictures\2016_ASAP_031_001_081.jpg"/>
          <p:cNvPicPr>
            <a:picLocks noChangeAspect="1" noChangeArrowheads="1"/>
          </p:cNvPicPr>
          <p:nvPr/>
        </p:nvPicPr>
        <p:blipFill>
          <a:blip r:embed="rId5"/>
          <a:srcRect/>
          <a:stretch>
            <a:fillRect/>
          </a:stretch>
        </p:blipFill>
        <p:spPr bwMode="auto">
          <a:xfrm>
            <a:off x="6423025" y="3541713"/>
            <a:ext cx="2019300" cy="1346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9"/>
          <p:cNvSpPr>
            <a:spLocks noChangeArrowheads="1"/>
          </p:cNvSpPr>
          <p:nvPr/>
        </p:nvSpPr>
        <p:spPr bwMode="auto">
          <a:xfrm>
            <a:off x="687388" y="1001713"/>
            <a:ext cx="7850187" cy="9874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 typeface="Wingdings" panose="05000000000000000000" pitchFamily="2" charset="2"/>
              <a:buChar char="§"/>
              <a:defRPr/>
            </a:pPr>
            <a:r>
              <a:rPr lang="fr-FR" altLang="fr-FR" sz="1600" dirty="0">
                <a:solidFill>
                  <a:schemeClr val="accent1">
                    <a:lumMod val="50000"/>
                  </a:schemeClr>
                </a:solidFill>
                <a:latin typeface="Stencil" panose="040409050D0802020404" pitchFamily="82" charset="0"/>
                <a:cs typeface="Arial" charset="0"/>
              </a:rPr>
              <a:t>Engagement </a:t>
            </a:r>
            <a:r>
              <a:rPr lang="fr-FR" altLang="fr-FR" sz="1600" dirty="0" smtClean="0">
                <a:solidFill>
                  <a:schemeClr val="accent1">
                    <a:lumMod val="50000"/>
                  </a:schemeClr>
                </a:solidFill>
                <a:latin typeface="Stencil" panose="040409050D0802020404" pitchFamily="82" charset="0"/>
                <a:cs typeface="Arial" charset="0"/>
              </a:rPr>
              <a:t>fréquent en coalition</a:t>
            </a:r>
            <a:endParaRPr lang="fr-FR" altLang="fr-FR" sz="1600" dirty="0">
              <a:solidFill>
                <a:schemeClr val="accent1">
                  <a:lumMod val="50000"/>
                </a:schemeClr>
              </a:solidFill>
              <a:latin typeface="Stencil" panose="040409050D0802020404" pitchFamily="82" charset="0"/>
              <a:cs typeface="Arial" charset="0"/>
            </a:endParaRPr>
          </a:p>
          <a:p>
            <a:pPr algn="just" eaLnBrk="1" hangingPunct="1">
              <a:buFont typeface="Wingdings" panose="05000000000000000000" pitchFamily="2" charset="2"/>
              <a:buChar char="§"/>
              <a:defRPr/>
            </a:pPr>
            <a:r>
              <a:rPr lang="fr-FR" altLang="fr-FR" sz="1600" dirty="0">
                <a:solidFill>
                  <a:schemeClr val="accent1">
                    <a:lumMod val="50000"/>
                  </a:schemeClr>
                </a:solidFill>
                <a:latin typeface="Stencil" panose="040409050D0802020404" pitchFamily="82" charset="0"/>
                <a:cs typeface="Arial" charset="0"/>
              </a:rPr>
              <a:t>Intérêt grandissant de la part de partenaires </a:t>
            </a:r>
            <a:r>
              <a:rPr lang="fr-FR" altLang="fr-FR" sz="1600" dirty="0" smtClean="0">
                <a:solidFill>
                  <a:schemeClr val="accent1">
                    <a:lumMod val="50000"/>
                  </a:schemeClr>
                </a:solidFill>
                <a:latin typeface="Stencil" panose="040409050D0802020404" pitchFamily="82" charset="0"/>
                <a:cs typeface="Arial" charset="0"/>
              </a:rPr>
              <a:t>internationaux</a:t>
            </a:r>
          </a:p>
          <a:p>
            <a:pPr algn="just" eaLnBrk="1" hangingPunct="1">
              <a:buFont typeface="Wingdings" panose="05000000000000000000" pitchFamily="2" charset="2"/>
              <a:buChar char="§"/>
              <a:defRPr/>
            </a:pPr>
            <a:r>
              <a:rPr lang="fr-FR" altLang="fr-FR" sz="1600" dirty="0" smtClean="0">
                <a:solidFill>
                  <a:schemeClr val="accent1">
                    <a:lumMod val="50000"/>
                  </a:schemeClr>
                </a:solidFill>
                <a:latin typeface="Stencil" panose="040409050D0802020404" pitchFamily="82" charset="0"/>
                <a:cs typeface="Arial" charset="0"/>
              </a:rPr>
              <a:t>Synergies européennes</a:t>
            </a:r>
            <a:endParaRPr lang="fr-FR" altLang="fr-FR" sz="1600" dirty="0">
              <a:solidFill>
                <a:schemeClr val="accent1">
                  <a:lumMod val="50000"/>
                </a:schemeClr>
              </a:solidFill>
              <a:latin typeface="Stencil" panose="040409050D0802020404" pitchFamily="82" charset="0"/>
              <a:cs typeface="Arial" charset="0"/>
            </a:endParaRPr>
          </a:p>
        </p:txBody>
      </p:sp>
      <p:pic>
        <p:nvPicPr>
          <p:cNvPr id="8" name="Picture 8"/>
          <p:cNvPicPr>
            <a:picLocks noChangeAspect="1" noChangeArrowheads="1"/>
          </p:cNvPicPr>
          <p:nvPr/>
        </p:nvPicPr>
        <p:blipFill>
          <a:blip r:embed="rId6"/>
          <a:srcRect/>
          <a:stretch>
            <a:fillRect/>
          </a:stretch>
        </p:blipFill>
        <p:spPr bwMode="auto">
          <a:xfrm>
            <a:off x="2673350" y="3541713"/>
            <a:ext cx="2025650" cy="1349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69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re 2"/>
          <p:cNvSpPr>
            <a:spLocks noGrp="1"/>
          </p:cNvSpPr>
          <p:nvPr>
            <p:ph type="title"/>
          </p:nvPr>
        </p:nvSpPr>
        <p:spPr>
          <a:xfrm>
            <a:off x="1365250" y="0"/>
            <a:ext cx="7321550" cy="857250"/>
          </a:xfrm>
        </p:spPr>
        <p:txBody>
          <a:bodyPr/>
          <a:lstStyle/>
          <a:p>
            <a:r>
              <a:rPr lang="fr-FR" altLang="fr-FR"/>
              <a:t>INTERVENIR Immédiatement</a:t>
            </a:r>
          </a:p>
        </p:txBody>
      </p:sp>
      <p:sp>
        <p:nvSpPr>
          <p:cNvPr id="5" name="Espace réservé du contenu 2"/>
          <p:cNvSpPr txBox="1">
            <a:spLocks/>
          </p:cNvSpPr>
          <p:nvPr/>
        </p:nvSpPr>
        <p:spPr bwMode="auto">
          <a:xfrm>
            <a:off x="1990725" y="2617788"/>
            <a:ext cx="6969125" cy="8953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 typeface="Wingdings" panose="05000000000000000000" pitchFamily="2" charset="2"/>
              <a:buChar char="§"/>
              <a:defRPr/>
            </a:pPr>
            <a:r>
              <a:rPr lang="fr-FR" altLang="fr-FR" sz="1600" dirty="0">
                <a:solidFill>
                  <a:schemeClr val="tx2">
                    <a:lumMod val="50000"/>
                  </a:schemeClr>
                </a:solidFill>
                <a:latin typeface="Stencil" panose="040409050D0802020404" pitchFamily="82" charset="0"/>
                <a:cs typeface="Arial" charset="0"/>
              </a:rPr>
              <a:t>Etre réactif et savoir durer</a:t>
            </a:r>
          </a:p>
          <a:p>
            <a:pPr algn="just" eaLnBrk="1" hangingPunct="1">
              <a:buFont typeface="Wingdings" panose="05000000000000000000" pitchFamily="2" charset="2"/>
              <a:buChar char="§"/>
              <a:defRPr/>
            </a:pPr>
            <a:r>
              <a:rPr lang="fr-FR" altLang="fr-FR" sz="1600" dirty="0">
                <a:solidFill>
                  <a:schemeClr val="tx2">
                    <a:lumMod val="50000"/>
                  </a:schemeClr>
                </a:solidFill>
                <a:latin typeface="Stencil" panose="040409050D0802020404" pitchFamily="82" charset="0"/>
                <a:cs typeface="Arial" charset="0"/>
              </a:rPr>
              <a:t>Combattre, projeter force et puissance ou porter assistance</a:t>
            </a:r>
          </a:p>
          <a:p>
            <a:pPr algn="just" eaLnBrk="1" hangingPunct="1">
              <a:buFont typeface="Wingdings" panose="05000000000000000000" pitchFamily="2" charset="2"/>
              <a:buChar char="§"/>
              <a:defRPr/>
            </a:pPr>
            <a:endParaRPr lang="fr-FR" altLang="fr-FR" sz="1800" dirty="0">
              <a:latin typeface="Cambria" panose="02040503050406030204" pitchFamily="18" charset="0"/>
              <a:cs typeface="Arial" charset="0"/>
            </a:endParaRPr>
          </a:p>
        </p:txBody>
      </p:sp>
      <p:pic>
        <p:nvPicPr>
          <p:cNvPr id="6" name="Picture 3"/>
          <p:cNvPicPr>
            <a:picLocks noChangeAspect="1" noChangeArrowheads="1"/>
          </p:cNvPicPr>
          <p:nvPr/>
        </p:nvPicPr>
        <p:blipFill rotWithShape="1">
          <a:blip r:embed="rId3"/>
          <a:srcRect l="4394" r="2222"/>
          <a:stretch/>
        </p:blipFill>
        <p:spPr bwMode="auto">
          <a:xfrm>
            <a:off x="4276725" y="1006475"/>
            <a:ext cx="4683125" cy="1444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8" name="Picture 2" descr="D:\utilisateurs\e.brieu\Downloads\2013ASAP_193_01_0096-Modifier.jpg"/>
          <p:cNvPicPr>
            <a:picLocks noChangeAspect="1" noChangeArrowheads="1"/>
          </p:cNvPicPr>
          <p:nvPr/>
        </p:nvPicPr>
        <p:blipFill>
          <a:blip r:embed="rId4"/>
          <a:srcRect/>
          <a:stretch>
            <a:fillRect/>
          </a:stretch>
        </p:blipFill>
        <p:spPr bwMode="auto">
          <a:xfrm>
            <a:off x="4171950" y="3619500"/>
            <a:ext cx="1849438" cy="1231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9702" name="Image 1"/>
          <p:cNvPicPr>
            <a:picLocks noChangeAspect="1"/>
          </p:cNvPicPr>
          <p:nvPr/>
        </p:nvPicPr>
        <p:blipFill>
          <a:blip r:embed="rId5">
            <a:extLst>
              <a:ext uri="{28A0092B-C50C-407E-A947-70E740481C1C}">
                <a14:useLocalDpi xmlns:a14="http://schemas.microsoft.com/office/drawing/2010/main" val="0"/>
              </a:ext>
            </a:extLst>
          </a:blip>
          <a:srcRect l="64076" t="25252" r="23125" b="8322"/>
          <a:stretch>
            <a:fillRect/>
          </a:stretch>
        </p:blipFill>
        <p:spPr bwMode="auto">
          <a:xfrm>
            <a:off x="254000" y="973138"/>
            <a:ext cx="163036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age 3"/>
          <p:cNvPicPr>
            <a:picLocks noChangeAspect="1"/>
          </p:cNvPicPr>
          <p:nvPr/>
        </p:nvPicPr>
        <p:blipFill>
          <a:blip r:embed="rId6">
            <a:extLst>
              <a:ext uri="{28A0092B-C50C-407E-A947-70E740481C1C}">
                <a14:useLocalDpi xmlns:a14="http://schemas.microsoft.com/office/drawing/2010/main" val="0"/>
              </a:ext>
            </a:extLst>
          </a:blip>
          <a:srcRect l="47554" t="37585" r="15279" b="23924"/>
          <a:stretch>
            <a:fillRect/>
          </a:stretch>
        </p:blipFill>
        <p:spPr bwMode="auto">
          <a:xfrm>
            <a:off x="-2066003" y="-484188"/>
            <a:ext cx="16174782"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Imag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00" y="330023"/>
            <a:ext cx="5858140" cy="390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8"/>
          <a:srcRect/>
          <a:stretch>
            <a:fillRect/>
          </a:stretch>
        </p:blipFill>
        <p:spPr bwMode="auto">
          <a:xfrm>
            <a:off x="6234113" y="3605213"/>
            <a:ext cx="2725737" cy="1222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68344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re 2"/>
          <p:cNvSpPr>
            <a:spLocks noGrp="1"/>
          </p:cNvSpPr>
          <p:nvPr>
            <p:ph type="title"/>
          </p:nvPr>
        </p:nvSpPr>
        <p:spPr>
          <a:xfrm>
            <a:off x="1365250" y="0"/>
            <a:ext cx="7321550" cy="857250"/>
          </a:xfrm>
        </p:spPr>
        <p:txBody>
          <a:bodyPr/>
          <a:lstStyle/>
          <a:p>
            <a:r>
              <a:rPr lang="fr-FR" altLang="fr-FR"/>
              <a:t>UNE ARMEE DE L’AIR ET DE L’ESPACE QUI RELEVE DES DEFIS…</a:t>
            </a:r>
          </a:p>
        </p:txBody>
      </p:sp>
      <p:sp>
        <p:nvSpPr>
          <p:cNvPr id="7" name="Rectangle 9"/>
          <p:cNvSpPr>
            <a:spLocks noChangeArrowheads="1"/>
          </p:cNvSpPr>
          <p:nvPr/>
        </p:nvSpPr>
        <p:spPr bwMode="auto">
          <a:xfrm>
            <a:off x="274638" y="930275"/>
            <a:ext cx="8609012" cy="23352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 typeface="Wingdings" panose="05000000000000000000" pitchFamily="2" charset="2"/>
              <a:buChar char="§"/>
              <a:defRPr/>
            </a:pPr>
            <a:endParaRPr lang="fr-FR" altLang="fr-FR" sz="1600" dirty="0" smtClean="0">
              <a:solidFill>
                <a:schemeClr val="accent1">
                  <a:lumMod val="50000"/>
                </a:schemeClr>
              </a:solidFill>
              <a:latin typeface="Stencil" panose="040409050D0802020404" pitchFamily="82" charset="0"/>
              <a:cs typeface="Arial" charset="0"/>
            </a:endParaRPr>
          </a:p>
          <a:p>
            <a:pPr algn="just" eaLnBrk="1" hangingPunct="1">
              <a:buFont typeface="Wingdings" panose="05000000000000000000" pitchFamily="2" charset="2"/>
              <a:buChar char="§"/>
              <a:defRPr/>
            </a:pPr>
            <a:r>
              <a:rPr lang="fr-FR" altLang="fr-FR" sz="1600" dirty="0" smtClean="0">
                <a:solidFill>
                  <a:schemeClr val="accent1">
                    <a:lumMod val="50000"/>
                  </a:schemeClr>
                </a:solidFill>
                <a:latin typeface="Stencil" panose="040409050D0802020404" pitchFamily="82" charset="0"/>
                <a:cs typeface="Arial" charset="0"/>
              </a:rPr>
              <a:t>Montée en puissance du Commandement DE l’espace ET </a:t>
            </a:r>
            <a:r>
              <a:rPr lang="fr-FR" altLang="fr-FR" sz="1600" dirty="0" err="1" smtClean="0">
                <a:solidFill>
                  <a:schemeClr val="accent1">
                    <a:lumMod val="50000"/>
                  </a:schemeClr>
                </a:solidFill>
                <a:latin typeface="Stencil" panose="040409050D0802020404" pitchFamily="82" charset="0"/>
                <a:cs typeface="Arial" charset="0"/>
              </a:rPr>
              <a:t>CoE</a:t>
            </a:r>
            <a:r>
              <a:rPr lang="fr-FR" altLang="fr-FR" sz="1600" dirty="0" smtClean="0">
                <a:solidFill>
                  <a:schemeClr val="accent1">
                    <a:lumMod val="50000"/>
                  </a:schemeClr>
                </a:solidFill>
                <a:latin typeface="Stencil" panose="040409050D0802020404" pitchFamily="82" charset="0"/>
                <a:cs typeface="Arial" charset="0"/>
              </a:rPr>
              <a:t> OTAN ESPACE</a:t>
            </a:r>
          </a:p>
          <a:p>
            <a:pPr algn="just" eaLnBrk="1" hangingPunct="1">
              <a:buFont typeface="Wingdings" panose="05000000000000000000" pitchFamily="2" charset="2"/>
              <a:buChar char="§"/>
              <a:defRPr/>
            </a:pPr>
            <a:r>
              <a:rPr lang="fr-FR" altLang="fr-FR" sz="1600" dirty="0" smtClean="0">
                <a:solidFill>
                  <a:schemeClr val="accent1">
                    <a:lumMod val="50000"/>
                  </a:schemeClr>
                </a:solidFill>
                <a:latin typeface="Stencil" panose="040409050D0802020404" pitchFamily="82" charset="0"/>
                <a:cs typeface="Arial" charset="0"/>
              </a:rPr>
              <a:t>SCAF : futur de l’aviation de combat</a:t>
            </a:r>
          </a:p>
          <a:p>
            <a:pPr algn="just" eaLnBrk="1" hangingPunct="1">
              <a:buFont typeface="Wingdings" panose="05000000000000000000" pitchFamily="2" charset="2"/>
              <a:buChar char="§"/>
              <a:defRPr/>
            </a:pPr>
            <a:r>
              <a:rPr lang="fr-FR" altLang="fr-FR" sz="1600" dirty="0">
                <a:solidFill>
                  <a:schemeClr val="accent1">
                    <a:lumMod val="50000"/>
                  </a:schemeClr>
                </a:solidFill>
                <a:latin typeface="Stencil" panose="040409050D0802020404" pitchFamily="82" charset="0"/>
                <a:cs typeface="Arial" charset="0"/>
              </a:rPr>
              <a:t>Lien armée-nation : Escadrilles air-JEUNESSE</a:t>
            </a:r>
          </a:p>
          <a:p>
            <a:pPr algn="just" eaLnBrk="1" hangingPunct="1">
              <a:buFont typeface="Wingdings" panose="05000000000000000000" pitchFamily="2" charset="2"/>
              <a:buChar char="§"/>
              <a:defRPr/>
            </a:pPr>
            <a:r>
              <a:rPr lang="fr-FR" altLang="fr-FR" sz="1600" dirty="0" smtClean="0">
                <a:solidFill>
                  <a:schemeClr val="accent1">
                    <a:lumMod val="50000"/>
                  </a:schemeClr>
                </a:solidFill>
                <a:latin typeface="Stencil" panose="040409050D0802020404" pitchFamily="82" charset="0"/>
                <a:cs typeface="Arial" charset="0"/>
              </a:rPr>
              <a:t>MODERNISATION DES FORCES : dissuasion, DRONES, A 400M, RAFALE F4, VADOR ET A MOYEN TERME ARCHANGE…</a:t>
            </a:r>
          </a:p>
          <a:p>
            <a:pPr algn="just" eaLnBrk="1" hangingPunct="1">
              <a:buFont typeface="Wingdings" panose="05000000000000000000" pitchFamily="2" charset="2"/>
              <a:buChar char="§"/>
              <a:defRPr/>
            </a:pPr>
            <a:r>
              <a:rPr lang="fr-FR" altLang="fr-FR" sz="1600" dirty="0" smtClean="0">
                <a:solidFill>
                  <a:schemeClr val="accent1">
                    <a:lumMod val="50000"/>
                  </a:schemeClr>
                </a:solidFill>
                <a:latin typeface="Stencil" panose="040409050D0802020404" pitchFamily="82" charset="0"/>
                <a:cs typeface="Arial" charset="0"/>
              </a:rPr>
              <a:t>COOPERATION EUROPEENNE : EATC, ESCADRON FRANCO-ALLEMAND C130J, CFAA</a:t>
            </a:r>
          </a:p>
          <a:p>
            <a:pPr algn="just" eaLnBrk="1" hangingPunct="1">
              <a:buFont typeface="Wingdings" panose="05000000000000000000" pitchFamily="2" charset="2"/>
              <a:buChar char="§"/>
              <a:defRPr/>
            </a:pPr>
            <a:r>
              <a:rPr lang="fr-FR" altLang="fr-FR" sz="1600" dirty="0" smtClean="0">
                <a:solidFill>
                  <a:schemeClr val="accent1">
                    <a:lumMod val="50000"/>
                  </a:schemeClr>
                </a:solidFill>
                <a:latin typeface="Stencil" panose="040409050D0802020404" pitchFamily="82" charset="0"/>
                <a:cs typeface="Arial" charset="0"/>
              </a:rPr>
              <a:t>RESSOURCES </a:t>
            </a:r>
            <a:r>
              <a:rPr lang="fr-FR" altLang="fr-FR" sz="1600" dirty="0">
                <a:solidFill>
                  <a:schemeClr val="accent1">
                    <a:lumMod val="50000"/>
                  </a:schemeClr>
                </a:solidFill>
                <a:latin typeface="Stencil" panose="040409050D0802020404" pitchFamily="82" charset="0"/>
                <a:cs typeface="Arial" charset="0"/>
              </a:rPr>
              <a:t>HUMAINES : </a:t>
            </a:r>
            <a:r>
              <a:rPr lang="fr-FR" altLang="fr-FR" sz="1600" dirty="0" smtClean="0">
                <a:solidFill>
                  <a:schemeClr val="accent1">
                    <a:lumMod val="50000"/>
                  </a:schemeClr>
                </a:solidFill>
                <a:latin typeface="Stencil" panose="040409050D0802020404" pitchFamily="82" charset="0"/>
                <a:cs typeface="Arial" charset="0"/>
              </a:rPr>
              <a:t>RECRUTEMENT, fidélisation, FORMATION </a:t>
            </a:r>
            <a:r>
              <a:rPr lang="fr-FR" altLang="fr-FR" sz="1600" dirty="0">
                <a:solidFill>
                  <a:schemeClr val="accent1">
                    <a:lumMod val="50000"/>
                  </a:schemeClr>
                </a:solidFill>
                <a:latin typeface="Stencil" panose="040409050D0802020404" pitchFamily="82" charset="0"/>
                <a:cs typeface="Arial" charset="0"/>
              </a:rPr>
              <a:t>MODERNISEE (smart </a:t>
            </a:r>
            <a:r>
              <a:rPr lang="fr-FR" altLang="fr-FR" sz="1600" dirty="0" err="1">
                <a:solidFill>
                  <a:schemeClr val="accent1">
                    <a:lumMod val="50000"/>
                  </a:schemeClr>
                </a:solidFill>
                <a:latin typeface="Stencil" panose="040409050D0802020404" pitchFamily="82" charset="0"/>
                <a:cs typeface="Arial" charset="0"/>
              </a:rPr>
              <a:t>school</a:t>
            </a:r>
            <a:r>
              <a:rPr lang="fr-FR" altLang="fr-FR" sz="1600" dirty="0">
                <a:solidFill>
                  <a:schemeClr val="accent1">
                    <a:lumMod val="50000"/>
                  </a:schemeClr>
                </a:solidFill>
                <a:latin typeface="Stencil" panose="040409050D0802020404" pitchFamily="82" charset="0"/>
                <a:cs typeface="Arial" charset="0"/>
              </a:rPr>
              <a:t>, digitalisation), NOUVELLES FILIERES METIERS</a:t>
            </a:r>
          </a:p>
          <a:p>
            <a:pPr algn="just" eaLnBrk="1" hangingPunct="1">
              <a:buFont typeface="Wingdings" panose="05000000000000000000" pitchFamily="2" charset="2"/>
              <a:buChar char="§"/>
              <a:defRPr/>
            </a:pPr>
            <a:endParaRPr lang="fr-FR" altLang="fr-FR" sz="1600" dirty="0" smtClean="0">
              <a:solidFill>
                <a:schemeClr val="accent1">
                  <a:lumMod val="50000"/>
                </a:schemeClr>
              </a:solidFill>
              <a:latin typeface="Stencil" panose="040409050D0802020404" pitchFamily="82" charset="0"/>
              <a:cs typeface="Arial" charset="0"/>
            </a:endParaRPr>
          </a:p>
        </p:txBody>
      </p:sp>
      <p:pic>
        <p:nvPicPr>
          <p:cNvPr id="44036" name="Picture 9" descr="cache d'ar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975" y="3406775"/>
            <a:ext cx="1677988" cy="1417638"/>
          </a:xfrm>
          <a:prstGeom prst="rect">
            <a:avLst/>
          </a:prstGeom>
          <a:noFill/>
          <a:ln w="6350">
            <a:solidFill>
              <a:srgbClr val="080808"/>
            </a:solidFill>
            <a:miter lim="800000"/>
            <a:headEnd/>
            <a:tailEnd/>
          </a:ln>
          <a:extLst>
            <a:ext uri="{909E8E84-426E-40DD-AFC4-6F175D3DCCD1}">
              <a14:hiddenFill xmlns:a14="http://schemas.microsoft.com/office/drawing/2010/main">
                <a:solidFill>
                  <a:srgbClr val="FFFFFF"/>
                </a:solidFill>
              </a14:hiddenFill>
            </a:ext>
          </a:extLst>
        </p:spPr>
      </p:pic>
      <p:pic>
        <p:nvPicPr>
          <p:cNvPr id="44037" name="Imag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3406775"/>
            <a:ext cx="2182812" cy="1417638"/>
          </a:xfrm>
          <a:prstGeom prst="rec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pic>
      <p:pic>
        <p:nvPicPr>
          <p:cNvPr id="44038" name="Image 1"/>
          <p:cNvPicPr>
            <a:picLocks noChangeAspect="1"/>
          </p:cNvPicPr>
          <p:nvPr/>
        </p:nvPicPr>
        <p:blipFill>
          <a:blip r:embed="rId5">
            <a:extLst>
              <a:ext uri="{28A0092B-C50C-407E-A947-70E740481C1C}">
                <a14:useLocalDpi xmlns:a14="http://schemas.microsoft.com/office/drawing/2010/main" val="0"/>
              </a:ext>
            </a:extLst>
          </a:blip>
          <a:srcRect l="25781" t="13559" r="58" b="264"/>
          <a:stretch>
            <a:fillRect/>
          </a:stretch>
        </p:blipFill>
        <p:spPr bwMode="auto">
          <a:xfrm>
            <a:off x="4408488" y="3389313"/>
            <a:ext cx="18510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Imag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70638" y="3389313"/>
            <a:ext cx="2513012" cy="1435100"/>
          </a:xfrm>
          <a:prstGeom prst="rect">
            <a:avLst/>
          </a:prstGeom>
          <a:noFill/>
          <a:ln w="6350">
            <a:solidFill>
              <a:srgbClr val="08080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06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re 2"/>
          <p:cNvSpPr>
            <a:spLocks noGrp="1"/>
          </p:cNvSpPr>
          <p:nvPr>
            <p:ph type="title"/>
          </p:nvPr>
        </p:nvSpPr>
        <p:spPr>
          <a:xfrm>
            <a:off x="1365250" y="127221"/>
            <a:ext cx="7321550" cy="857250"/>
          </a:xfrm>
        </p:spPr>
        <p:txBody>
          <a:bodyPr/>
          <a:lstStyle/>
          <a:p>
            <a:pPr eaLnBrk="1" hangingPunct="1"/>
            <a:r>
              <a:rPr lang="fr-FR" altLang="fr-FR" dirty="0" smtClean="0"/>
              <a:t> </a:t>
            </a:r>
            <a:r>
              <a:rPr lang="fr-FR" altLang="fr-FR" b="1" dirty="0"/>
              <a:t>3</a:t>
            </a:r>
            <a:r>
              <a:rPr lang="fr-FR" altLang="fr-FR" b="1" dirty="0" smtClean="0"/>
              <a:t> principes fondamentaux</a:t>
            </a:r>
            <a:endParaRPr lang="fr-FR" altLang="fr-FR" dirty="0" smtClean="0"/>
          </a:p>
        </p:txBody>
      </p:sp>
      <p:sp>
        <p:nvSpPr>
          <p:cNvPr id="2" name="ZoneTexte 1"/>
          <p:cNvSpPr txBox="1"/>
          <p:nvPr/>
        </p:nvSpPr>
        <p:spPr>
          <a:xfrm>
            <a:off x="1116263" y="1047234"/>
            <a:ext cx="3073400" cy="369332"/>
          </a:xfrm>
          <a:prstGeom prst="rect">
            <a:avLst/>
          </a:prstGeom>
          <a:noFill/>
        </p:spPr>
        <p:txBody>
          <a:bodyPr wrap="square" rtlCol="0">
            <a:spAutoFit/>
          </a:bodyPr>
          <a:lstStyle/>
          <a:p>
            <a:r>
              <a:rPr lang="fr-FR" dirty="0" smtClean="0"/>
              <a:t>La supériorité aérienne</a:t>
            </a:r>
            <a:endParaRPr lang="fr-FR" dirty="0"/>
          </a:p>
        </p:txBody>
      </p:sp>
      <p:sp>
        <p:nvSpPr>
          <p:cNvPr id="10" name="ZoneTexte 9"/>
          <p:cNvSpPr txBox="1"/>
          <p:nvPr/>
        </p:nvSpPr>
        <p:spPr>
          <a:xfrm>
            <a:off x="5613400" y="1047234"/>
            <a:ext cx="3073400" cy="369332"/>
          </a:xfrm>
          <a:prstGeom prst="rect">
            <a:avLst/>
          </a:prstGeom>
          <a:noFill/>
        </p:spPr>
        <p:txBody>
          <a:bodyPr wrap="square" rtlCol="0">
            <a:spAutoFit/>
          </a:bodyPr>
          <a:lstStyle/>
          <a:p>
            <a:r>
              <a:rPr lang="fr-FR" dirty="0" smtClean="0"/>
              <a:t>La maitrise de l’espace</a:t>
            </a:r>
            <a:endParaRPr lang="fr-FR" dirty="0"/>
          </a:p>
        </p:txBody>
      </p:sp>
      <p:pic>
        <p:nvPicPr>
          <p:cNvPr id="6" name="Imag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9660" y="1668463"/>
            <a:ext cx="3357140" cy="279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5eacedf0-75be-4d8f-9a09-f39ca5d18c7a@EURP1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668463"/>
            <a:ext cx="4189877" cy="279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305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2"/>
          <p:cNvSpPr>
            <a:spLocks noGrp="1"/>
          </p:cNvSpPr>
          <p:nvPr>
            <p:ph type="title"/>
          </p:nvPr>
        </p:nvSpPr>
        <p:spPr>
          <a:xfrm>
            <a:off x="1139545" y="-47990"/>
            <a:ext cx="7321550" cy="857250"/>
          </a:xfrm>
        </p:spPr>
        <p:txBody>
          <a:bodyPr/>
          <a:lstStyle/>
          <a:p>
            <a:r>
              <a:rPr lang="fr-FR" altLang="fr-FR" dirty="0" smtClean="0"/>
              <a:t>La Puissance </a:t>
            </a:r>
            <a:r>
              <a:rPr lang="fr-FR" altLang="fr-FR" dirty="0"/>
              <a:t>A</a:t>
            </a:r>
            <a:r>
              <a:rPr lang="fr-FR" altLang="fr-FR" dirty="0" smtClean="0"/>
              <a:t>érienne: outil indispensable à la   défense de la France et de ses intérêts</a:t>
            </a:r>
            <a:endParaRPr lang="fr-FR" altLang="fr-FR" dirty="0"/>
          </a:p>
        </p:txBody>
      </p:sp>
      <p:sp>
        <p:nvSpPr>
          <p:cNvPr id="19" name="Espace réservé du texte 1"/>
          <p:cNvSpPr txBox="1">
            <a:spLocks/>
          </p:cNvSpPr>
          <p:nvPr/>
        </p:nvSpPr>
        <p:spPr>
          <a:xfrm>
            <a:off x="223365" y="935918"/>
            <a:ext cx="4356586" cy="4089023"/>
          </a:xfrm>
          <a:prstGeom prst="rect">
            <a:avLst/>
          </a:prstGeom>
        </p:spPr>
        <p:txBody>
          <a:bodyPr vert="horz" lIns="91440" tIns="45720" rIns="91440" bIns="45720" rtlCol="0">
            <a:normAutofit fontScale="62500" lnSpcReduction="20000"/>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3"/>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3"/>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fr-FR" sz="2600" dirty="0" smtClean="0"/>
              <a:t>Indépendance stratégique et liberté d’action de la France</a:t>
            </a:r>
          </a:p>
          <a:p>
            <a:pPr marL="342900" indent="-342900" algn="just">
              <a:buFont typeface="Arial" panose="020B0604020202020204" pitchFamily="34" charset="0"/>
              <a:buChar char="•"/>
            </a:pPr>
            <a:r>
              <a:rPr lang="fr-FR" sz="2600" dirty="0" smtClean="0"/>
              <a:t>Supériorité aérienne</a:t>
            </a:r>
          </a:p>
          <a:p>
            <a:pPr marL="342900" indent="-342900" algn="just">
              <a:buFont typeface="Arial" panose="020B0604020202020204" pitchFamily="34" charset="0"/>
              <a:buChar char="•"/>
            </a:pPr>
            <a:r>
              <a:rPr lang="fr-FR" sz="2600" dirty="0" smtClean="0"/>
              <a:t>Capacité d’intervention à l’échelle de la planète</a:t>
            </a:r>
          </a:p>
          <a:p>
            <a:pPr marL="342900" indent="-342900" algn="just">
              <a:buFont typeface="Arial" panose="020B0604020202020204" pitchFamily="34" charset="0"/>
              <a:buChar char="•"/>
            </a:pPr>
            <a:r>
              <a:rPr lang="fr-FR" sz="2600" dirty="0" smtClean="0"/>
              <a:t>Entrée en premier</a:t>
            </a:r>
          </a:p>
          <a:p>
            <a:pPr algn="just"/>
            <a:endParaRPr lang="fr-FR" sz="2600" dirty="0"/>
          </a:p>
          <a:p>
            <a:pPr algn="just"/>
            <a:r>
              <a:rPr lang="fr-FR" sz="2600" dirty="0" smtClean="0"/>
              <a:t>Un panel de mode d’actions qui sont autant d’options politiques:</a:t>
            </a:r>
          </a:p>
          <a:p>
            <a:pPr marL="342900" indent="-342900" algn="just">
              <a:buFont typeface="Arial" panose="020B0604020202020204" pitchFamily="34" charset="0"/>
              <a:buChar char="•"/>
            </a:pPr>
            <a:r>
              <a:rPr lang="fr-FR" sz="2600" dirty="0" smtClean="0"/>
              <a:t>Pont aérien-Evacuation de ressortissants</a:t>
            </a:r>
          </a:p>
          <a:p>
            <a:pPr marL="342900" indent="-342900" algn="just">
              <a:buFont typeface="Arial" panose="020B0604020202020204" pitchFamily="34" charset="0"/>
              <a:buChar char="•"/>
            </a:pPr>
            <a:r>
              <a:rPr lang="fr-FR" sz="2600" dirty="0" smtClean="0"/>
              <a:t>Evacuation sanitaire</a:t>
            </a:r>
          </a:p>
          <a:p>
            <a:pPr marL="342900" indent="-342900" algn="just">
              <a:buFont typeface="Arial" panose="020B0604020202020204" pitchFamily="34" charset="0"/>
              <a:buChar char="•"/>
            </a:pPr>
            <a:r>
              <a:rPr lang="fr-FR" sz="2600" dirty="0" smtClean="0"/>
              <a:t>Diplomatie aérienne</a:t>
            </a:r>
          </a:p>
          <a:p>
            <a:pPr marL="342900" indent="-342900" algn="just">
              <a:buFont typeface="Arial" panose="020B0604020202020204" pitchFamily="34" charset="0"/>
              <a:buChar char="•"/>
            </a:pPr>
            <a:r>
              <a:rPr lang="fr-FR" sz="2600" dirty="0" smtClean="0"/>
              <a:t>Frappe ciblée</a:t>
            </a:r>
          </a:p>
          <a:p>
            <a:pPr marL="342900" indent="-342900" algn="just">
              <a:buFont typeface="Arial" panose="020B0604020202020204" pitchFamily="34" charset="0"/>
              <a:buChar char="•"/>
            </a:pPr>
            <a:r>
              <a:rPr lang="fr-FR" sz="2600" dirty="0" smtClean="0"/>
              <a:t>NO FLY ZONE</a:t>
            </a:r>
          </a:p>
          <a:p>
            <a:pPr marL="342900" indent="-342900" algn="just">
              <a:buFont typeface="Arial" panose="020B0604020202020204" pitchFamily="34" charset="0"/>
              <a:buChar char="•"/>
            </a:pPr>
            <a:r>
              <a:rPr lang="fr-FR" sz="2600" dirty="0" smtClean="0"/>
              <a:t>Campagne aérienne</a:t>
            </a:r>
          </a:p>
          <a:p>
            <a:pPr marL="342900" indent="-342900" algn="just">
              <a:buFont typeface="Arial" panose="020B0604020202020204" pitchFamily="34" charset="0"/>
              <a:buChar char="•"/>
            </a:pPr>
            <a:r>
              <a:rPr lang="fr-FR" sz="2600" dirty="0" smtClean="0"/>
              <a:t>Etc.</a:t>
            </a:r>
          </a:p>
          <a:p>
            <a:pPr algn="just"/>
            <a:endParaRPr lang="fr-FR" sz="2600" dirty="0" smtClean="0"/>
          </a:p>
          <a:p>
            <a:pPr algn="just"/>
            <a:endParaRPr lang="fr-FR" sz="2400" dirty="0"/>
          </a:p>
          <a:p>
            <a:pPr algn="just"/>
            <a:endParaRPr lang="fr-FR" sz="2400" dirty="0" smtClean="0"/>
          </a:p>
          <a:p>
            <a:pPr algn="just"/>
            <a:endParaRPr lang="fr-FR" dirty="0"/>
          </a:p>
        </p:txBody>
      </p:sp>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0982" y="2362761"/>
            <a:ext cx="2006917" cy="1235339"/>
          </a:xfrm>
          <a:prstGeom prst="rect">
            <a:avLst/>
          </a:prstGeom>
        </p:spPr>
      </p:pic>
      <p:pic>
        <p:nvPicPr>
          <p:cNvPr id="22" name="Imag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3297" y="3679408"/>
            <a:ext cx="1948061" cy="1235339"/>
          </a:xfrm>
          <a:prstGeom prst="rect">
            <a:avLst/>
          </a:prstGeom>
        </p:spPr>
      </p:pic>
      <p:pic>
        <p:nvPicPr>
          <p:cNvPr id="12"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68260" y="2373007"/>
            <a:ext cx="1953097" cy="123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68260" y="961142"/>
            <a:ext cx="1953098" cy="131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p:cNvPicPr>
            <a:picLocks noChangeAspect="1"/>
          </p:cNvPicPr>
          <p:nvPr/>
        </p:nvPicPr>
        <p:blipFill>
          <a:blip r:embed="rId8"/>
          <a:stretch>
            <a:fillRect/>
          </a:stretch>
        </p:blipFill>
        <p:spPr>
          <a:xfrm>
            <a:off x="4660983" y="1015469"/>
            <a:ext cx="2012016" cy="1263651"/>
          </a:xfrm>
          <a:prstGeom prst="rect">
            <a:avLst/>
          </a:prstGeom>
          <a:noFill/>
          <a:ln>
            <a:noFill/>
          </a:ln>
        </p:spPr>
      </p:pic>
      <p:pic>
        <p:nvPicPr>
          <p:cNvPr id="15" name="Image 14"/>
          <p:cNvPicPr>
            <a:picLocks noChangeAspect="1"/>
          </p:cNvPicPr>
          <p:nvPr/>
        </p:nvPicPr>
        <p:blipFill>
          <a:blip r:embed="rId9"/>
          <a:stretch>
            <a:fillRect/>
          </a:stretch>
        </p:blipFill>
        <p:spPr>
          <a:xfrm>
            <a:off x="4660983" y="3695874"/>
            <a:ext cx="2006916" cy="1202409"/>
          </a:xfrm>
          <a:prstGeom prst="rect">
            <a:avLst/>
          </a:prstGeom>
          <a:noFill/>
          <a:ln>
            <a:noFill/>
          </a:ln>
        </p:spPr>
      </p:pic>
    </p:spTree>
    <p:extLst>
      <p:ext uri="{BB962C8B-B14F-4D97-AF65-F5344CB8AC3E}">
        <p14:creationId xmlns:p14="http://schemas.microsoft.com/office/powerpoint/2010/main" val="1174936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e 3"/>
          <p:cNvGrpSpPr/>
          <p:nvPr/>
        </p:nvGrpSpPr>
        <p:grpSpPr>
          <a:xfrm>
            <a:off x="-318651" y="142011"/>
            <a:ext cx="9466289" cy="5022631"/>
            <a:chOff x="-318651" y="142011"/>
            <a:chExt cx="9466289" cy="5022631"/>
          </a:xfrm>
        </p:grpSpPr>
        <p:grpSp>
          <p:nvGrpSpPr>
            <p:cNvPr id="9" name="Groupe 8"/>
            <p:cNvGrpSpPr/>
            <p:nvPr/>
          </p:nvGrpSpPr>
          <p:grpSpPr>
            <a:xfrm>
              <a:off x="3638" y="710839"/>
              <a:ext cx="9144000" cy="4420487"/>
              <a:chOff x="0" y="715026"/>
              <a:chExt cx="9144000" cy="4420487"/>
            </a:xfrm>
          </p:grpSpPr>
          <p:pic>
            <p:nvPicPr>
              <p:cNvPr id="512" name="Picture 2" descr="essai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15026"/>
                <a:ext cx="9144000" cy="442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Oval 4"/>
              <p:cNvSpPr>
                <a:spLocks noChangeArrowheads="1"/>
              </p:cNvSpPr>
              <p:nvPr/>
            </p:nvSpPr>
            <p:spPr bwMode="auto">
              <a:xfrm>
                <a:off x="124329" y="3845316"/>
                <a:ext cx="1076282" cy="198835"/>
              </a:xfrm>
              <a:prstGeom prst="ellipse">
                <a:avLst/>
              </a:prstGeom>
              <a:noFill/>
              <a:ln w="9525" cap="rnd">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aphicFrame>
            <p:nvGraphicFramePr>
              <p:cNvPr id="1029" name="Object 17"/>
              <p:cNvGraphicFramePr>
                <a:graphicFrameLocks noChangeAspect="1"/>
              </p:cNvGraphicFramePr>
              <p:nvPr/>
            </p:nvGraphicFramePr>
            <p:xfrm>
              <a:off x="239535" y="4021219"/>
              <a:ext cx="432787" cy="154043"/>
            </p:xfrm>
            <a:graphic>
              <a:graphicData uri="http://schemas.openxmlformats.org/presentationml/2006/ole">
                <mc:AlternateContent xmlns:mc="http://schemas.openxmlformats.org/markup-compatibility/2006">
                  <mc:Choice xmlns:v="urn:schemas-microsoft-com:vml" Requires="v">
                    <p:oleObj spid="_x0000_s6210" name="CorelDRAW" r:id="rId5" imgW="7656120" imgH="2725560" progId="CorelDraw.Graphic.7">
                      <p:embed/>
                    </p:oleObj>
                  </mc:Choice>
                  <mc:Fallback>
                    <p:oleObj name="CorelDRAW" r:id="rId5" imgW="7656120" imgH="2725560" progId="CorelDraw.Graphic.7">
                      <p:embed/>
                      <p:pic>
                        <p:nvPicPr>
                          <p:cNvPr id="1029"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35" y="4021219"/>
                            <a:ext cx="432787" cy="154043"/>
                          </a:xfrm>
                          <a:prstGeom prst="rect">
                            <a:avLst/>
                          </a:prstGeom>
                          <a:noFill/>
                          <a:ln>
                            <a:noFill/>
                          </a:ln>
                          <a:effectLst/>
                          <a:extLst/>
                        </p:spPr>
                      </p:pic>
                    </p:oleObj>
                  </mc:Fallback>
                </mc:AlternateContent>
              </a:graphicData>
            </a:graphic>
          </p:graphicFrame>
          <p:graphicFrame>
            <p:nvGraphicFramePr>
              <p:cNvPr id="1030" name="Object 18"/>
              <p:cNvGraphicFramePr>
                <a:graphicFrameLocks noChangeAspect="1"/>
              </p:cNvGraphicFramePr>
              <p:nvPr/>
            </p:nvGraphicFramePr>
            <p:xfrm>
              <a:off x="710996" y="3824816"/>
              <a:ext cx="390669" cy="165782"/>
            </p:xfrm>
            <a:graphic>
              <a:graphicData uri="http://schemas.openxmlformats.org/presentationml/2006/ole">
                <mc:AlternateContent xmlns:mc="http://schemas.openxmlformats.org/markup-compatibility/2006">
                  <mc:Choice xmlns:v="urn:schemas-microsoft-com:vml" Requires="v">
                    <p:oleObj spid="_x0000_s6211" name="CorelDRAW" r:id="rId7" imgW="7469640" imgH="3176640" progId="CorelDraw.Graphic.7">
                      <p:embed/>
                    </p:oleObj>
                  </mc:Choice>
                  <mc:Fallback>
                    <p:oleObj name="CorelDRAW" r:id="rId7" imgW="7469640" imgH="3176640" progId="CorelDraw.Graphic.7">
                      <p:embed/>
                      <p:pic>
                        <p:nvPicPr>
                          <p:cNvPr id="103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996" y="3824816"/>
                            <a:ext cx="390669" cy="165782"/>
                          </a:xfrm>
                          <a:prstGeom prst="rect">
                            <a:avLst/>
                          </a:prstGeom>
                          <a:noFill/>
                          <a:ln>
                            <a:noFill/>
                          </a:ln>
                          <a:effectLst/>
                          <a:extLst/>
                        </p:spPr>
                      </p:pic>
                    </p:oleObj>
                  </mc:Fallback>
                </mc:AlternateContent>
              </a:graphicData>
            </a:graphic>
          </p:graphicFrame>
        </p:grpSp>
        <p:sp>
          <p:nvSpPr>
            <p:cNvPr id="1034" name="Freeform 3"/>
            <p:cNvSpPr>
              <a:spLocks/>
            </p:cNvSpPr>
            <p:nvPr/>
          </p:nvSpPr>
          <p:spPr bwMode="auto">
            <a:xfrm>
              <a:off x="-28010" y="2971313"/>
              <a:ext cx="5800725" cy="2114550"/>
            </a:xfrm>
            <a:custGeom>
              <a:avLst/>
              <a:gdLst>
                <a:gd name="T0" fmla="*/ 0 w 4872"/>
                <a:gd name="T1" fmla="*/ 2147483647 h 1776"/>
                <a:gd name="T2" fmla="*/ 2147483647 w 4872"/>
                <a:gd name="T3" fmla="*/ 2147483647 h 1776"/>
                <a:gd name="T4" fmla="*/ 2147483647 w 4872"/>
                <a:gd name="T5" fmla="*/ 2147483647 h 1776"/>
                <a:gd name="T6" fmla="*/ 2147483647 w 4872"/>
                <a:gd name="T7" fmla="*/ 2147483647 h 1776"/>
                <a:gd name="T8" fmla="*/ 2147483647 w 4872"/>
                <a:gd name="T9" fmla="*/ 2147483647 h 1776"/>
                <a:gd name="T10" fmla="*/ 2147483647 w 4872"/>
                <a:gd name="T11" fmla="*/ 2147483647 h 1776"/>
                <a:gd name="T12" fmla="*/ 2147483647 w 4872"/>
                <a:gd name="T13" fmla="*/ 2147483647 h 1776"/>
                <a:gd name="T14" fmla="*/ 2147483647 w 4872"/>
                <a:gd name="T15" fmla="*/ 2147483647 h 1776"/>
                <a:gd name="T16" fmla="*/ 2147483647 w 4872"/>
                <a:gd name="T17" fmla="*/ 2147483647 h 1776"/>
                <a:gd name="T18" fmla="*/ 2147483647 w 4872"/>
                <a:gd name="T19" fmla="*/ 2147483647 h 1776"/>
                <a:gd name="T20" fmla="*/ 2147483647 w 4872"/>
                <a:gd name="T21" fmla="*/ 2147483647 h 1776"/>
                <a:gd name="T22" fmla="*/ 2147483647 w 4872"/>
                <a:gd name="T23" fmla="*/ 2147483647 h 1776"/>
                <a:gd name="T24" fmla="*/ 2147483647 w 4872"/>
                <a:gd name="T25" fmla="*/ 2147483647 h 1776"/>
                <a:gd name="T26" fmla="*/ 2147483647 w 4872"/>
                <a:gd name="T27" fmla="*/ 2147483647 h 1776"/>
                <a:gd name="T28" fmla="*/ 2147483647 w 4872"/>
                <a:gd name="T29" fmla="*/ 2147483647 h 1776"/>
                <a:gd name="T30" fmla="*/ 2147483647 w 4872"/>
                <a:gd name="T31" fmla="*/ 2147483647 h 1776"/>
                <a:gd name="T32" fmla="*/ 2147483647 w 4872"/>
                <a:gd name="T33" fmla="*/ 0 h 17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72"/>
                <a:gd name="T52" fmla="*/ 0 h 1776"/>
                <a:gd name="T53" fmla="*/ 4872 w 4872"/>
                <a:gd name="T54" fmla="*/ 1776 h 17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72" h="1776">
                  <a:moveTo>
                    <a:pt x="0" y="1776"/>
                  </a:moveTo>
                  <a:cubicBezTo>
                    <a:pt x="257" y="1667"/>
                    <a:pt x="514" y="1558"/>
                    <a:pt x="732" y="1488"/>
                  </a:cubicBezTo>
                  <a:cubicBezTo>
                    <a:pt x="950" y="1418"/>
                    <a:pt x="1128" y="1398"/>
                    <a:pt x="1308" y="1356"/>
                  </a:cubicBezTo>
                  <a:cubicBezTo>
                    <a:pt x="1488" y="1314"/>
                    <a:pt x="1724" y="1272"/>
                    <a:pt x="1812" y="1236"/>
                  </a:cubicBezTo>
                  <a:cubicBezTo>
                    <a:pt x="1900" y="1200"/>
                    <a:pt x="1802" y="1188"/>
                    <a:pt x="1836" y="1140"/>
                  </a:cubicBezTo>
                  <a:cubicBezTo>
                    <a:pt x="1870" y="1092"/>
                    <a:pt x="1920" y="1028"/>
                    <a:pt x="2016" y="948"/>
                  </a:cubicBezTo>
                  <a:cubicBezTo>
                    <a:pt x="2112" y="868"/>
                    <a:pt x="2292" y="710"/>
                    <a:pt x="2412" y="660"/>
                  </a:cubicBezTo>
                  <a:cubicBezTo>
                    <a:pt x="2532" y="610"/>
                    <a:pt x="2574" y="654"/>
                    <a:pt x="2736" y="648"/>
                  </a:cubicBezTo>
                  <a:cubicBezTo>
                    <a:pt x="2898" y="642"/>
                    <a:pt x="3254" y="640"/>
                    <a:pt x="3384" y="624"/>
                  </a:cubicBezTo>
                  <a:cubicBezTo>
                    <a:pt x="3514" y="608"/>
                    <a:pt x="3478" y="584"/>
                    <a:pt x="3516" y="552"/>
                  </a:cubicBezTo>
                  <a:cubicBezTo>
                    <a:pt x="3554" y="520"/>
                    <a:pt x="3552" y="466"/>
                    <a:pt x="3612" y="432"/>
                  </a:cubicBezTo>
                  <a:cubicBezTo>
                    <a:pt x="3672" y="398"/>
                    <a:pt x="3716" y="378"/>
                    <a:pt x="3876" y="348"/>
                  </a:cubicBezTo>
                  <a:cubicBezTo>
                    <a:pt x="4036" y="318"/>
                    <a:pt x="4426" y="280"/>
                    <a:pt x="4572" y="252"/>
                  </a:cubicBezTo>
                  <a:cubicBezTo>
                    <a:pt x="4718" y="224"/>
                    <a:pt x="4720" y="204"/>
                    <a:pt x="4752" y="180"/>
                  </a:cubicBezTo>
                  <a:cubicBezTo>
                    <a:pt x="4784" y="156"/>
                    <a:pt x="4760" y="132"/>
                    <a:pt x="4764" y="108"/>
                  </a:cubicBezTo>
                  <a:cubicBezTo>
                    <a:pt x="4768" y="84"/>
                    <a:pt x="4758" y="54"/>
                    <a:pt x="4776" y="36"/>
                  </a:cubicBezTo>
                  <a:cubicBezTo>
                    <a:pt x="4794" y="18"/>
                    <a:pt x="4848" y="10"/>
                    <a:pt x="4872" y="0"/>
                  </a:cubicBezTo>
                </a:path>
              </a:pathLst>
            </a:custGeom>
            <a:ln>
              <a:solidFill>
                <a:srgbClr val="FF0000"/>
              </a:solidFill>
              <a:headEnd/>
              <a:tailEnd/>
            </a:ln>
            <a:extLst/>
          </p:spPr>
          <p:style>
            <a:lnRef idx="3">
              <a:schemeClr val="dk1"/>
            </a:lnRef>
            <a:fillRef idx="0">
              <a:schemeClr val="dk1"/>
            </a:fillRef>
            <a:effectRef idx="2">
              <a:schemeClr val="dk1"/>
            </a:effectRef>
            <a:fontRef idx="minor">
              <a:schemeClr val="tx1"/>
            </a:fontRef>
          </p:style>
          <p:txBody>
            <a:bodyPr wrap="none" anchor="ctr"/>
            <a:lstStyle/>
            <a:p>
              <a:endParaRPr lang="fr-FR"/>
            </a:p>
          </p:txBody>
        </p:sp>
        <p:graphicFrame>
          <p:nvGraphicFramePr>
            <p:cNvPr id="1026" name="Object 7"/>
            <p:cNvGraphicFramePr>
              <a:graphicFrameLocks noChangeAspect="1"/>
            </p:cNvGraphicFramePr>
            <p:nvPr>
              <p:extLst>
                <p:ext uri="{D42A27DB-BD31-4B8C-83A1-F6EECF244321}">
                  <p14:modId xmlns:p14="http://schemas.microsoft.com/office/powerpoint/2010/main" val="3872225389"/>
                </p:ext>
              </p:extLst>
            </p:nvPr>
          </p:nvGraphicFramePr>
          <p:xfrm>
            <a:off x="1478930" y="1561494"/>
            <a:ext cx="754133" cy="280701"/>
          </p:xfrm>
          <a:graphic>
            <a:graphicData uri="http://schemas.openxmlformats.org/presentationml/2006/ole">
              <mc:AlternateContent xmlns:mc="http://schemas.openxmlformats.org/markup-compatibility/2006">
                <mc:Choice xmlns:v="urn:schemas-microsoft-com:vml" Requires="v">
                  <p:oleObj spid="_x0000_s6212" name="CorelDRAW" r:id="rId9" imgW="5406840" imgH="2010600" progId="CorelDraw.Graphic.7">
                    <p:embed/>
                  </p:oleObj>
                </mc:Choice>
                <mc:Fallback>
                  <p:oleObj name="CorelDRAW" r:id="rId9" imgW="5406840" imgH="2010600" progId="CorelDraw.Graphic.7">
                    <p:embed/>
                    <p:pic>
                      <p:nvPicPr>
                        <p:cNvPr id="1026"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8930" y="1561494"/>
                          <a:ext cx="754133" cy="280701"/>
                        </a:xfrm>
                        <a:prstGeom prst="rect">
                          <a:avLst/>
                        </a:prstGeom>
                        <a:noFill/>
                        <a:ln>
                          <a:noFill/>
                        </a:ln>
                        <a:effectLst/>
                        <a:extLst/>
                      </p:spPr>
                    </p:pic>
                  </p:oleObj>
                </mc:Fallback>
              </mc:AlternateContent>
            </a:graphicData>
          </a:graphic>
        </p:graphicFrame>
        <p:grpSp>
          <p:nvGrpSpPr>
            <p:cNvPr id="29" name="Group 9"/>
            <p:cNvGrpSpPr>
              <a:grpSpLocks/>
            </p:cNvGrpSpPr>
            <p:nvPr/>
          </p:nvGrpSpPr>
          <p:grpSpPr bwMode="auto">
            <a:xfrm>
              <a:off x="155280" y="3027794"/>
              <a:ext cx="456958" cy="317311"/>
              <a:chOff x="1488" y="2974"/>
              <a:chExt cx="864" cy="500"/>
            </a:xfrm>
          </p:grpSpPr>
          <p:sp>
            <p:nvSpPr>
              <p:cNvPr id="31" name="Rectangle 10"/>
              <p:cNvSpPr>
                <a:spLocks noChangeArrowheads="1"/>
              </p:cNvSpPr>
              <p:nvPr/>
            </p:nvSpPr>
            <p:spPr bwMode="auto">
              <a:xfrm>
                <a:off x="1496" y="3262"/>
                <a:ext cx="848" cy="2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32" name="Freeform 11"/>
              <p:cNvSpPr>
                <a:spLocks/>
              </p:cNvSpPr>
              <p:nvPr/>
            </p:nvSpPr>
            <p:spPr bwMode="auto">
              <a:xfrm>
                <a:off x="2344" y="3254"/>
                <a:ext cx="8" cy="212"/>
              </a:xfrm>
              <a:custGeom>
                <a:avLst/>
                <a:gdLst>
                  <a:gd name="T0" fmla="*/ 0 w 8"/>
                  <a:gd name="T1" fmla="*/ 8 h 212"/>
                  <a:gd name="T2" fmla="*/ 0 w 8"/>
                  <a:gd name="T3" fmla="*/ 8 h 212"/>
                  <a:gd name="T4" fmla="*/ 0 w 8"/>
                  <a:gd name="T5" fmla="*/ 212 h 212"/>
                  <a:gd name="T6" fmla="*/ 8 w 8"/>
                  <a:gd name="T7" fmla="*/ 212 h 212"/>
                  <a:gd name="T8" fmla="*/ 8 w 8"/>
                  <a:gd name="T9" fmla="*/ 8 h 212"/>
                  <a:gd name="T10" fmla="*/ 0 w 8"/>
                  <a:gd name="T11" fmla="*/ 0 h 212"/>
                  <a:gd name="T12" fmla="*/ 8 w 8"/>
                  <a:gd name="T13" fmla="*/ 8 h 212"/>
                  <a:gd name="T14" fmla="*/ 8 w 8"/>
                  <a:gd name="T15" fmla="*/ 0 h 212"/>
                  <a:gd name="T16" fmla="*/ 0 w 8"/>
                  <a:gd name="T17" fmla="*/ 0 h 212"/>
                  <a:gd name="T18" fmla="*/ 0 w 8"/>
                  <a:gd name="T19" fmla="*/ 8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12"/>
                  <a:gd name="T32" fmla="*/ 8 w 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12">
                    <a:moveTo>
                      <a:pt x="0" y="8"/>
                    </a:moveTo>
                    <a:lnTo>
                      <a:pt x="0" y="8"/>
                    </a:lnTo>
                    <a:lnTo>
                      <a:pt x="0" y="212"/>
                    </a:lnTo>
                    <a:lnTo>
                      <a:pt x="8" y="212"/>
                    </a:lnTo>
                    <a:lnTo>
                      <a:pt x="8" y="8"/>
                    </a:lnTo>
                    <a:lnTo>
                      <a:pt x="0" y="0"/>
                    </a:lnTo>
                    <a:lnTo>
                      <a:pt x="8" y="8"/>
                    </a:lnTo>
                    <a:lnTo>
                      <a:pt x="8" y="0"/>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3" name="Freeform 12"/>
              <p:cNvSpPr>
                <a:spLocks/>
              </p:cNvSpPr>
              <p:nvPr/>
            </p:nvSpPr>
            <p:spPr bwMode="auto">
              <a:xfrm>
                <a:off x="1488" y="3254"/>
                <a:ext cx="856" cy="8"/>
              </a:xfrm>
              <a:custGeom>
                <a:avLst/>
                <a:gdLst>
                  <a:gd name="T0" fmla="*/ 8 w 856"/>
                  <a:gd name="T1" fmla="*/ 8 h 8"/>
                  <a:gd name="T2" fmla="*/ 8 w 856"/>
                  <a:gd name="T3" fmla="*/ 8 h 8"/>
                  <a:gd name="T4" fmla="*/ 856 w 856"/>
                  <a:gd name="T5" fmla="*/ 8 h 8"/>
                  <a:gd name="T6" fmla="*/ 856 w 856"/>
                  <a:gd name="T7" fmla="*/ 0 h 8"/>
                  <a:gd name="T8" fmla="*/ 8 w 856"/>
                  <a:gd name="T9" fmla="*/ 0 h 8"/>
                  <a:gd name="T10" fmla="*/ 0 w 856"/>
                  <a:gd name="T11" fmla="*/ 8 h 8"/>
                  <a:gd name="T12" fmla="*/ 8 w 856"/>
                  <a:gd name="T13" fmla="*/ 0 h 8"/>
                  <a:gd name="T14" fmla="*/ 0 w 856"/>
                  <a:gd name="T15" fmla="*/ 0 h 8"/>
                  <a:gd name="T16" fmla="*/ 0 w 856"/>
                  <a:gd name="T17" fmla="*/ 8 h 8"/>
                  <a:gd name="T18" fmla="*/ 8 w 856"/>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6"/>
                  <a:gd name="T31" fmla="*/ 0 h 8"/>
                  <a:gd name="T32" fmla="*/ 856 w 85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6" h="8">
                    <a:moveTo>
                      <a:pt x="8" y="8"/>
                    </a:moveTo>
                    <a:lnTo>
                      <a:pt x="8" y="8"/>
                    </a:lnTo>
                    <a:lnTo>
                      <a:pt x="856" y="8"/>
                    </a:lnTo>
                    <a:lnTo>
                      <a:pt x="856" y="0"/>
                    </a:lnTo>
                    <a:lnTo>
                      <a:pt x="8" y="0"/>
                    </a:lnTo>
                    <a:lnTo>
                      <a:pt x="0" y="8"/>
                    </a:lnTo>
                    <a:lnTo>
                      <a:pt x="8" y="0"/>
                    </a:lnTo>
                    <a:lnTo>
                      <a:pt x="0" y="0"/>
                    </a:lnTo>
                    <a:lnTo>
                      <a:pt x="0" y="8"/>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4" name="Freeform 13"/>
              <p:cNvSpPr>
                <a:spLocks/>
              </p:cNvSpPr>
              <p:nvPr/>
            </p:nvSpPr>
            <p:spPr bwMode="auto">
              <a:xfrm>
                <a:off x="1488" y="3262"/>
                <a:ext cx="8" cy="212"/>
              </a:xfrm>
              <a:custGeom>
                <a:avLst/>
                <a:gdLst>
                  <a:gd name="T0" fmla="*/ 8 w 8"/>
                  <a:gd name="T1" fmla="*/ 204 h 212"/>
                  <a:gd name="T2" fmla="*/ 8 w 8"/>
                  <a:gd name="T3" fmla="*/ 204 h 212"/>
                  <a:gd name="T4" fmla="*/ 8 w 8"/>
                  <a:gd name="T5" fmla="*/ 0 h 212"/>
                  <a:gd name="T6" fmla="*/ 0 w 8"/>
                  <a:gd name="T7" fmla="*/ 0 h 212"/>
                  <a:gd name="T8" fmla="*/ 0 w 8"/>
                  <a:gd name="T9" fmla="*/ 204 h 212"/>
                  <a:gd name="T10" fmla="*/ 8 w 8"/>
                  <a:gd name="T11" fmla="*/ 212 h 212"/>
                  <a:gd name="T12" fmla="*/ 0 w 8"/>
                  <a:gd name="T13" fmla="*/ 204 h 212"/>
                  <a:gd name="T14" fmla="*/ 0 w 8"/>
                  <a:gd name="T15" fmla="*/ 212 h 212"/>
                  <a:gd name="T16" fmla="*/ 8 w 8"/>
                  <a:gd name="T17" fmla="*/ 212 h 212"/>
                  <a:gd name="T18" fmla="*/ 8 w 8"/>
                  <a:gd name="T19" fmla="*/ 204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12"/>
                  <a:gd name="T32" fmla="*/ 8 w 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12">
                    <a:moveTo>
                      <a:pt x="8" y="204"/>
                    </a:moveTo>
                    <a:lnTo>
                      <a:pt x="8" y="204"/>
                    </a:lnTo>
                    <a:lnTo>
                      <a:pt x="8" y="0"/>
                    </a:lnTo>
                    <a:lnTo>
                      <a:pt x="0" y="0"/>
                    </a:lnTo>
                    <a:lnTo>
                      <a:pt x="0" y="204"/>
                    </a:lnTo>
                    <a:lnTo>
                      <a:pt x="8" y="212"/>
                    </a:lnTo>
                    <a:lnTo>
                      <a:pt x="0" y="204"/>
                    </a:lnTo>
                    <a:lnTo>
                      <a:pt x="0" y="212"/>
                    </a:lnTo>
                    <a:lnTo>
                      <a:pt x="8" y="212"/>
                    </a:lnTo>
                    <a:lnTo>
                      <a:pt x="8"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5" name="Freeform 14"/>
              <p:cNvSpPr>
                <a:spLocks/>
              </p:cNvSpPr>
              <p:nvPr/>
            </p:nvSpPr>
            <p:spPr bwMode="auto">
              <a:xfrm>
                <a:off x="1496" y="3466"/>
                <a:ext cx="856" cy="8"/>
              </a:xfrm>
              <a:custGeom>
                <a:avLst/>
                <a:gdLst>
                  <a:gd name="T0" fmla="*/ 848 w 856"/>
                  <a:gd name="T1" fmla="*/ 0 h 8"/>
                  <a:gd name="T2" fmla="*/ 848 w 856"/>
                  <a:gd name="T3" fmla="*/ 0 h 8"/>
                  <a:gd name="T4" fmla="*/ 0 w 856"/>
                  <a:gd name="T5" fmla="*/ 0 h 8"/>
                  <a:gd name="T6" fmla="*/ 0 w 856"/>
                  <a:gd name="T7" fmla="*/ 8 h 8"/>
                  <a:gd name="T8" fmla="*/ 848 w 856"/>
                  <a:gd name="T9" fmla="*/ 8 h 8"/>
                  <a:gd name="T10" fmla="*/ 856 w 856"/>
                  <a:gd name="T11" fmla="*/ 0 h 8"/>
                  <a:gd name="T12" fmla="*/ 848 w 856"/>
                  <a:gd name="T13" fmla="*/ 8 h 8"/>
                  <a:gd name="T14" fmla="*/ 856 w 856"/>
                  <a:gd name="T15" fmla="*/ 8 h 8"/>
                  <a:gd name="T16" fmla="*/ 856 w 856"/>
                  <a:gd name="T17" fmla="*/ 0 h 8"/>
                  <a:gd name="T18" fmla="*/ 848 w 85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6"/>
                  <a:gd name="T31" fmla="*/ 0 h 8"/>
                  <a:gd name="T32" fmla="*/ 856 w 85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6" h="8">
                    <a:moveTo>
                      <a:pt x="848" y="0"/>
                    </a:moveTo>
                    <a:lnTo>
                      <a:pt x="848" y="0"/>
                    </a:lnTo>
                    <a:lnTo>
                      <a:pt x="0" y="0"/>
                    </a:lnTo>
                    <a:lnTo>
                      <a:pt x="0" y="8"/>
                    </a:lnTo>
                    <a:lnTo>
                      <a:pt x="848" y="8"/>
                    </a:lnTo>
                    <a:lnTo>
                      <a:pt x="856" y="0"/>
                    </a:lnTo>
                    <a:lnTo>
                      <a:pt x="848" y="8"/>
                    </a:lnTo>
                    <a:lnTo>
                      <a:pt x="856" y="8"/>
                    </a:lnTo>
                    <a:lnTo>
                      <a:pt x="856" y="0"/>
                    </a:lnTo>
                    <a:lnTo>
                      <a:pt x="8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6" name="Rectangle 15"/>
              <p:cNvSpPr>
                <a:spLocks noChangeArrowheads="1"/>
              </p:cNvSpPr>
              <p:nvPr/>
            </p:nvSpPr>
            <p:spPr bwMode="auto">
              <a:xfrm>
                <a:off x="1513" y="3271"/>
                <a:ext cx="8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37" name="Freeform 16"/>
              <p:cNvSpPr>
                <a:spLocks/>
              </p:cNvSpPr>
              <p:nvPr/>
            </p:nvSpPr>
            <p:spPr bwMode="auto">
              <a:xfrm>
                <a:off x="2327" y="3271"/>
                <a:ext cx="17" cy="17"/>
              </a:xfrm>
              <a:custGeom>
                <a:avLst/>
                <a:gdLst>
                  <a:gd name="T0" fmla="*/ 8 w 17"/>
                  <a:gd name="T1" fmla="*/ 8 h 17"/>
                  <a:gd name="T2" fmla="*/ 0 w 17"/>
                  <a:gd name="T3" fmla="*/ 0 h 17"/>
                  <a:gd name="T4" fmla="*/ 0 w 17"/>
                  <a:gd name="T5" fmla="*/ 17 h 17"/>
                  <a:gd name="T6" fmla="*/ 17 w 17"/>
                  <a:gd name="T7" fmla="*/ 17 h 17"/>
                  <a:gd name="T8" fmla="*/ 17 w 17"/>
                  <a:gd name="T9" fmla="*/ 0 h 17"/>
                  <a:gd name="T10" fmla="*/ 8 w 17"/>
                  <a:gd name="T11" fmla="*/ 0 h 17"/>
                  <a:gd name="T12" fmla="*/ 17 w 17"/>
                  <a:gd name="T13" fmla="*/ 0 h 17"/>
                  <a:gd name="T14" fmla="*/ 17 w 17"/>
                  <a:gd name="T15" fmla="*/ 0 h 17"/>
                  <a:gd name="T16" fmla="*/ 8 w 17"/>
                  <a:gd name="T17" fmla="*/ 0 h 17"/>
                  <a:gd name="T18" fmla="*/ 8 w 17"/>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8" y="8"/>
                    </a:moveTo>
                    <a:lnTo>
                      <a:pt x="0" y="0"/>
                    </a:lnTo>
                    <a:lnTo>
                      <a:pt x="0" y="17"/>
                    </a:lnTo>
                    <a:lnTo>
                      <a:pt x="17" y="17"/>
                    </a:lnTo>
                    <a:lnTo>
                      <a:pt x="17" y="0"/>
                    </a:lnTo>
                    <a:lnTo>
                      <a:pt x="8" y="0"/>
                    </a:lnTo>
                    <a:lnTo>
                      <a:pt x="17" y="0"/>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8" name="Freeform 17"/>
              <p:cNvSpPr>
                <a:spLocks/>
              </p:cNvSpPr>
              <p:nvPr/>
            </p:nvSpPr>
            <p:spPr bwMode="auto">
              <a:xfrm>
                <a:off x="1513" y="3271"/>
                <a:ext cx="822" cy="8"/>
              </a:xfrm>
              <a:custGeom>
                <a:avLst/>
                <a:gdLst>
                  <a:gd name="T0" fmla="*/ 9 w 822"/>
                  <a:gd name="T1" fmla="*/ 0 h 8"/>
                  <a:gd name="T2" fmla="*/ 0 w 822"/>
                  <a:gd name="T3" fmla="*/ 8 h 8"/>
                  <a:gd name="T4" fmla="*/ 822 w 822"/>
                  <a:gd name="T5" fmla="*/ 8 h 8"/>
                  <a:gd name="T6" fmla="*/ 822 w 822"/>
                  <a:gd name="T7" fmla="*/ 0 h 8"/>
                  <a:gd name="T8" fmla="*/ 0 w 822"/>
                  <a:gd name="T9" fmla="*/ 0 h 8"/>
                  <a:gd name="T10" fmla="*/ 0 w 822"/>
                  <a:gd name="T11" fmla="*/ 0 h 8"/>
                  <a:gd name="T12" fmla="*/ 0 w 822"/>
                  <a:gd name="T13" fmla="*/ 0 h 8"/>
                  <a:gd name="T14" fmla="*/ 0 w 822"/>
                  <a:gd name="T15" fmla="*/ 0 h 8"/>
                  <a:gd name="T16" fmla="*/ 0 w 822"/>
                  <a:gd name="T17" fmla="*/ 0 h 8"/>
                  <a:gd name="T18" fmla="*/ 9 w 822"/>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2"/>
                  <a:gd name="T31" fmla="*/ 0 h 8"/>
                  <a:gd name="T32" fmla="*/ 822 w 82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2" h="8">
                    <a:moveTo>
                      <a:pt x="9" y="0"/>
                    </a:moveTo>
                    <a:lnTo>
                      <a:pt x="0" y="8"/>
                    </a:lnTo>
                    <a:lnTo>
                      <a:pt x="822" y="8"/>
                    </a:lnTo>
                    <a:lnTo>
                      <a:pt x="822" y="0"/>
                    </a:lnTo>
                    <a:lnTo>
                      <a:pt x="0"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 name="Freeform 18"/>
              <p:cNvSpPr>
                <a:spLocks/>
              </p:cNvSpPr>
              <p:nvPr/>
            </p:nvSpPr>
            <p:spPr bwMode="auto">
              <a:xfrm>
                <a:off x="1513" y="3271"/>
                <a:ext cx="9" cy="25"/>
              </a:xfrm>
              <a:custGeom>
                <a:avLst/>
                <a:gdLst>
                  <a:gd name="T0" fmla="*/ 0 w 9"/>
                  <a:gd name="T1" fmla="*/ 17 h 25"/>
                  <a:gd name="T2" fmla="*/ 9 w 9"/>
                  <a:gd name="T3" fmla="*/ 17 h 25"/>
                  <a:gd name="T4" fmla="*/ 9 w 9"/>
                  <a:gd name="T5" fmla="*/ 0 h 25"/>
                  <a:gd name="T6" fmla="*/ 0 w 9"/>
                  <a:gd name="T7" fmla="*/ 0 h 25"/>
                  <a:gd name="T8" fmla="*/ 0 w 9"/>
                  <a:gd name="T9" fmla="*/ 17 h 25"/>
                  <a:gd name="T10" fmla="*/ 0 w 9"/>
                  <a:gd name="T11" fmla="*/ 25 h 25"/>
                  <a:gd name="T12" fmla="*/ 0 w 9"/>
                  <a:gd name="T13" fmla="*/ 17 h 25"/>
                  <a:gd name="T14" fmla="*/ 0 w 9"/>
                  <a:gd name="T15" fmla="*/ 25 h 25"/>
                  <a:gd name="T16" fmla="*/ 0 w 9"/>
                  <a:gd name="T17" fmla="*/ 25 h 25"/>
                  <a:gd name="T18" fmla="*/ 0 w 9"/>
                  <a:gd name="T19" fmla="*/ 1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5"/>
                  <a:gd name="T32" fmla="*/ 9 w 9"/>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5">
                    <a:moveTo>
                      <a:pt x="0" y="17"/>
                    </a:moveTo>
                    <a:lnTo>
                      <a:pt x="9" y="17"/>
                    </a:lnTo>
                    <a:lnTo>
                      <a:pt x="9" y="0"/>
                    </a:lnTo>
                    <a:lnTo>
                      <a:pt x="0" y="0"/>
                    </a:lnTo>
                    <a:lnTo>
                      <a:pt x="0" y="17"/>
                    </a:lnTo>
                    <a:lnTo>
                      <a:pt x="0" y="25"/>
                    </a:lnTo>
                    <a:lnTo>
                      <a:pt x="0" y="17"/>
                    </a:lnTo>
                    <a:lnTo>
                      <a:pt x="0" y="25"/>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 name="Freeform 19"/>
              <p:cNvSpPr>
                <a:spLocks/>
              </p:cNvSpPr>
              <p:nvPr/>
            </p:nvSpPr>
            <p:spPr bwMode="auto">
              <a:xfrm>
                <a:off x="1513" y="3288"/>
                <a:ext cx="831" cy="8"/>
              </a:xfrm>
              <a:custGeom>
                <a:avLst/>
                <a:gdLst>
                  <a:gd name="T0" fmla="*/ 814 w 831"/>
                  <a:gd name="T1" fmla="*/ 0 h 8"/>
                  <a:gd name="T2" fmla="*/ 822 w 831"/>
                  <a:gd name="T3" fmla="*/ 0 h 8"/>
                  <a:gd name="T4" fmla="*/ 0 w 831"/>
                  <a:gd name="T5" fmla="*/ 0 h 8"/>
                  <a:gd name="T6" fmla="*/ 0 w 831"/>
                  <a:gd name="T7" fmla="*/ 8 h 8"/>
                  <a:gd name="T8" fmla="*/ 822 w 831"/>
                  <a:gd name="T9" fmla="*/ 8 h 8"/>
                  <a:gd name="T10" fmla="*/ 831 w 831"/>
                  <a:gd name="T11" fmla="*/ 0 h 8"/>
                  <a:gd name="T12" fmla="*/ 822 w 831"/>
                  <a:gd name="T13" fmla="*/ 8 h 8"/>
                  <a:gd name="T14" fmla="*/ 831 w 831"/>
                  <a:gd name="T15" fmla="*/ 8 h 8"/>
                  <a:gd name="T16" fmla="*/ 831 w 831"/>
                  <a:gd name="T17" fmla="*/ 0 h 8"/>
                  <a:gd name="T18" fmla="*/ 814 w 83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1"/>
                  <a:gd name="T31" fmla="*/ 0 h 8"/>
                  <a:gd name="T32" fmla="*/ 831 w 8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1" h="8">
                    <a:moveTo>
                      <a:pt x="814" y="0"/>
                    </a:moveTo>
                    <a:lnTo>
                      <a:pt x="822" y="0"/>
                    </a:lnTo>
                    <a:lnTo>
                      <a:pt x="0" y="0"/>
                    </a:lnTo>
                    <a:lnTo>
                      <a:pt x="0" y="8"/>
                    </a:lnTo>
                    <a:lnTo>
                      <a:pt x="822" y="8"/>
                    </a:lnTo>
                    <a:lnTo>
                      <a:pt x="831" y="0"/>
                    </a:lnTo>
                    <a:lnTo>
                      <a:pt x="822" y="8"/>
                    </a:lnTo>
                    <a:lnTo>
                      <a:pt x="831" y="8"/>
                    </a:lnTo>
                    <a:lnTo>
                      <a:pt x="831" y="0"/>
                    </a:lnTo>
                    <a:lnTo>
                      <a:pt x="8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1" name="Rectangle 20"/>
              <p:cNvSpPr>
                <a:spLocks noChangeArrowheads="1"/>
              </p:cNvSpPr>
              <p:nvPr/>
            </p:nvSpPr>
            <p:spPr bwMode="auto">
              <a:xfrm>
                <a:off x="1513" y="3313"/>
                <a:ext cx="8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42" name="Freeform 21"/>
              <p:cNvSpPr>
                <a:spLocks/>
              </p:cNvSpPr>
              <p:nvPr/>
            </p:nvSpPr>
            <p:spPr bwMode="auto">
              <a:xfrm>
                <a:off x="2327" y="3305"/>
                <a:ext cx="17" cy="25"/>
              </a:xfrm>
              <a:custGeom>
                <a:avLst/>
                <a:gdLst>
                  <a:gd name="T0" fmla="*/ 8 w 17"/>
                  <a:gd name="T1" fmla="*/ 16 h 25"/>
                  <a:gd name="T2" fmla="*/ 0 w 17"/>
                  <a:gd name="T3" fmla="*/ 8 h 25"/>
                  <a:gd name="T4" fmla="*/ 0 w 17"/>
                  <a:gd name="T5" fmla="*/ 25 h 25"/>
                  <a:gd name="T6" fmla="*/ 17 w 17"/>
                  <a:gd name="T7" fmla="*/ 25 h 25"/>
                  <a:gd name="T8" fmla="*/ 17 w 17"/>
                  <a:gd name="T9" fmla="*/ 8 h 25"/>
                  <a:gd name="T10" fmla="*/ 8 w 17"/>
                  <a:gd name="T11" fmla="*/ 0 h 25"/>
                  <a:gd name="T12" fmla="*/ 17 w 17"/>
                  <a:gd name="T13" fmla="*/ 8 h 25"/>
                  <a:gd name="T14" fmla="*/ 17 w 17"/>
                  <a:gd name="T15" fmla="*/ 0 h 25"/>
                  <a:gd name="T16" fmla="*/ 8 w 17"/>
                  <a:gd name="T17" fmla="*/ 0 h 25"/>
                  <a:gd name="T18" fmla="*/ 8 w 17"/>
                  <a:gd name="T19" fmla="*/ 16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5"/>
                  <a:gd name="T32" fmla="*/ 17 w 1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5">
                    <a:moveTo>
                      <a:pt x="8" y="16"/>
                    </a:moveTo>
                    <a:lnTo>
                      <a:pt x="0" y="8"/>
                    </a:lnTo>
                    <a:lnTo>
                      <a:pt x="0" y="25"/>
                    </a:lnTo>
                    <a:lnTo>
                      <a:pt x="17" y="25"/>
                    </a:lnTo>
                    <a:lnTo>
                      <a:pt x="17" y="8"/>
                    </a:lnTo>
                    <a:lnTo>
                      <a:pt x="8" y="0"/>
                    </a:lnTo>
                    <a:lnTo>
                      <a:pt x="17" y="8"/>
                    </a:lnTo>
                    <a:lnTo>
                      <a:pt x="17"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3" name="Freeform 22"/>
              <p:cNvSpPr>
                <a:spLocks/>
              </p:cNvSpPr>
              <p:nvPr/>
            </p:nvSpPr>
            <p:spPr bwMode="auto">
              <a:xfrm>
                <a:off x="1513" y="3305"/>
                <a:ext cx="822" cy="16"/>
              </a:xfrm>
              <a:custGeom>
                <a:avLst/>
                <a:gdLst>
                  <a:gd name="T0" fmla="*/ 9 w 822"/>
                  <a:gd name="T1" fmla="*/ 8 h 16"/>
                  <a:gd name="T2" fmla="*/ 0 w 822"/>
                  <a:gd name="T3" fmla="*/ 16 h 16"/>
                  <a:gd name="T4" fmla="*/ 822 w 822"/>
                  <a:gd name="T5" fmla="*/ 16 h 16"/>
                  <a:gd name="T6" fmla="*/ 822 w 822"/>
                  <a:gd name="T7" fmla="*/ 0 h 16"/>
                  <a:gd name="T8" fmla="*/ 0 w 822"/>
                  <a:gd name="T9" fmla="*/ 0 h 16"/>
                  <a:gd name="T10" fmla="*/ 0 w 822"/>
                  <a:gd name="T11" fmla="*/ 8 h 16"/>
                  <a:gd name="T12" fmla="*/ 0 w 822"/>
                  <a:gd name="T13" fmla="*/ 0 h 16"/>
                  <a:gd name="T14" fmla="*/ 0 w 822"/>
                  <a:gd name="T15" fmla="*/ 0 h 16"/>
                  <a:gd name="T16" fmla="*/ 0 w 822"/>
                  <a:gd name="T17" fmla="*/ 8 h 16"/>
                  <a:gd name="T18" fmla="*/ 9 w 822"/>
                  <a:gd name="T19" fmla="*/ 8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2"/>
                  <a:gd name="T31" fmla="*/ 0 h 16"/>
                  <a:gd name="T32" fmla="*/ 822 w 8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2" h="16">
                    <a:moveTo>
                      <a:pt x="9" y="8"/>
                    </a:moveTo>
                    <a:lnTo>
                      <a:pt x="0" y="16"/>
                    </a:lnTo>
                    <a:lnTo>
                      <a:pt x="822" y="16"/>
                    </a:lnTo>
                    <a:lnTo>
                      <a:pt x="822" y="0"/>
                    </a:lnTo>
                    <a:lnTo>
                      <a:pt x="0" y="0"/>
                    </a:lnTo>
                    <a:lnTo>
                      <a:pt x="0" y="8"/>
                    </a:lnTo>
                    <a:lnTo>
                      <a:pt x="0" y="0"/>
                    </a:lnTo>
                    <a:lnTo>
                      <a:pt x="0" y="8"/>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4" name="Freeform 23"/>
              <p:cNvSpPr>
                <a:spLocks/>
              </p:cNvSpPr>
              <p:nvPr/>
            </p:nvSpPr>
            <p:spPr bwMode="auto">
              <a:xfrm>
                <a:off x="1513" y="3313"/>
                <a:ext cx="9" cy="25"/>
              </a:xfrm>
              <a:custGeom>
                <a:avLst/>
                <a:gdLst>
                  <a:gd name="T0" fmla="*/ 0 w 9"/>
                  <a:gd name="T1" fmla="*/ 17 h 25"/>
                  <a:gd name="T2" fmla="*/ 9 w 9"/>
                  <a:gd name="T3" fmla="*/ 17 h 25"/>
                  <a:gd name="T4" fmla="*/ 9 w 9"/>
                  <a:gd name="T5" fmla="*/ 0 h 25"/>
                  <a:gd name="T6" fmla="*/ 0 w 9"/>
                  <a:gd name="T7" fmla="*/ 0 h 25"/>
                  <a:gd name="T8" fmla="*/ 0 w 9"/>
                  <a:gd name="T9" fmla="*/ 17 h 25"/>
                  <a:gd name="T10" fmla="*/ 0 w 9"/>
                  <a:gd name="T11" fmla="*/ 25 h 25"/>
                  <a:gd name="T12" fmla="*/ 0 w 9"/>
                  <a:gd name="T13" fmla="*/ 17 h 25"/>
                  <a:gd name="T14" fmla="*/ 0 w 9"/>
                  <a:gd name="T15" fmla="*/ 25 h 25"/>
                  <a:gd name="T16" fmla="*/ 0 w 9"/>
                  <a:gd name="T17" fmla="*/ 25 h 25"/>
                  <a:gd name="T18" fmla="*/ 0 w 9"/>
                  <a:gd name="T19" fmla="*/ 1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5"/>
                  <a:gd name="T32" fmla="*/ 9 w 9"/>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5">
                    <a:moveTo>
                      <a:pt x="0" y="17"/>
                    </a:moveTo>
                    <a:lnTo>
                      <a:pt x="9" y="17"/>
                    </a:lnTo>
                    <a:lnTo>
                      <a:pt x="9" y="0"/>
                    </a:lnTo>
                    <a:lnTo>
                      <a:pt x="0" y="0"/>
                    </a:lnTo>
                    <a:lnTo>
                      <a:pt x="0" y="17"/>
                    </a:lnTo>
                    <a:lnTo>
                      <a:pt x="0" y="25"/>
                    </a:lnTo>
                    <a:lnTo>
                      <a:pt x="0" y="17"/>
                    </a:lnTo>
                    <a:lnTo>
                      <a:pt x="0" y="25"/>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5" name="Freeform 24"/>
              <p:cNvSpPr>
                <a:spLocks/>
              </p:cNvSpPr>
              <p:nvPr/>
            </p:nvSpPr>
            <p:spPr bwMode="auto">
              <a:xfrm>
                <a:off x="1513" y="3330"/>
                <a:ext cx="831" cy="8"/>
              </a:xfrm>
              <a:custGeom>
                <a:avLst/>
                <a:gdLst>
                  <a:gd name="T0" fmla="*/ 814 w 831"/>
                  <a:gd name="T1" fmla="*/ 0 h 8"/>
                  <a:gd name="T2" fmla="*/ 822 w 831"/>
                  <a:gd name="T3" fmla="*/ 0 h 8"/>
                  <a:gd name="T4" fmla="*/ 0 w 831"/>
                  <a:gd name="T5" fmla="*/ 0 h 8"/>
                  <a:gd name="T6" fmla="*/ 0 w 831"/>
                  <a:gd name="T7" fmla="*/ 8 h 8"/>
                  <a:gd name="T8" fmla="*/ 822 w 831"/>
                  <a:gd name="T9" fmla="*/ 8 h 8"/>
                  <a:gd name="T10" fmla="*/ 831 w 831"/>
                  <a:gd name="T11" fmla="*/ 0 h 8"/>
                  <a:gd name="T12" fmla="*/ 822 w 831"/>
                  <a:gd name="T13" fmla="*/ 8 h 8"/>
                  <a:gd name="T14" fmla="*/ 831 w 831"/>
                  <a:gd name="T15" fmla="*/ 8 h 8"/>
                  <a:gd name="T16" fmla="*/ 831 w 831"/>
                  <a:gd name="T17" fmla="*/ 0 h 8"/>
                  <a:gd name="T18" fmla="*/ 814 w 83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1"/>
                  <a:gd name="T31" fmla="*/ 0 h 8"/>
                  <a:gd name="T32" fmla="*/ 831 w 8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1" h="8">
                    <a:moveTo>
                      <a:pt x="814" y="0"/>
                    </a:moveTo>
                    <a:lnTo>
                      <a:pt x="822" y="0"/>
                    </a:lnTo>
                    <a:lnTo>
                      <a:pt x="0" y="0"/>
                    </a:lnTo>
                    <a:lnTo>
                      <a:pt x="0" y="8"/>
                    </a:lnTo>
                    <a:lnTo>
                      <a:pt x="822" y="8"/>
                    </a:lnTo>
                    <a:lnTo>
                      <a:pt x="831" y="0"/>
                    </a:lnTo>
                    <a:lnTo>
                      <a:pt x="822" y="8"/>
                    </a:lnTo>
                    <a:lnTo>
                      <a:pt x="831" y="8"/>
                    </a:lnTo>
                    <a:lnTo>
                      <a:pt x="831" y="0"/>
                    </a:lnTo>
                    <a:lnTo>
                      <a:pt x="8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6" name="Rectangle 25"/>
              <p:cNvSpPr>
                <a:spLocks noChangeArrowheads="1"/>
              </p:cNvSpPr>
              <p:nvPr/>
            </p:nvSpPr>
            <p:spPr bwMode="auto">
              <a:xfrm>
                <a:off x="1513" y="3389"/>
                <a:ext cx="127"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47" name="Rectangle 26"/>
              <p:cNvSpPr>
                <a:spLocks noChangeArrowheads="1"/>
              </p:cNvSpPr>
              <p:nvPr/>
            </p:nvSpPr>
            <p:spPr bwMode="auto">
              <a:xfrm>
                <a:off x="1649" y="3389"/>
                <a:ext cx="127"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48" name="Rectangle 27"/>
              <p:cNvSpPr>
                <a:spLocks noChangeArrowheads="1"/>
              </p:cNvSpPr>
              <p:nvPr/>
            </p:nvSpPr>
            <p:spPr bwMode="auto">
              <a:xfrm>
                <a:off x="1784" y="3389"/>
                <a:ext cx="119"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49" name="Rectangle 28"/>
              <p:cNvSpPr>
                <a:spLocks noChangeArrowheads="1"/>
              </p:cNvSpPr>
              <p:nvPr/>
            </p:nvSpPr>
            <p:spPr bwMode="auto">
              <a:xfrm>
                <a:off x="1920" y="3389"/>
                <a:ext cx="119"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0" name="Rectangle 29"/>
              <p:cNvSpPr>
                <a:spLocks noChangeArrowheads="1"/>
              </p:cNvSpPr>
              <p:nvPr/>
            </p:nvSpPr>
            <p:spPr bwMode="auto">
              <a:xfrm>
                <a:off x="2047" y="3389"/>
                <a:ext cx="127"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1" name="Rectangle 30"/>
              <p:cNvSpPr>
                <a:spLocks noChangeArrowheads="1"/>
              </p:cNvSpPr>
              <p:nvPr/>
            </p:nvSpPr>
            <p:spPr bwMode="auto">
              <a:xfrm>
                <a:off x="2183" y="3389"/>
                <a:ext cx="127"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2" name="Rectangle 31"/>
              <p:cNvSpPr>
                <a:spLocks noChangeArrowheads="1"/>
              </p:cNvSpPr>
              <p:nvPr/>
            </p:nvSpPr>
            <p:spPr bwMode="auto">
              <a:xfrm>
                <a:off x="2149" y="3197"/>
                <a:ext cx="127" cy="2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3" name="Freeform 32"/>
              <p:cNvSpPr>
                <a:spLocks/>
              </p:cNvSpPr>
              <p:nvPr/>
            </p:nvSpPr>
            <p:spPr bwMode="auto">
              <a:xfrm>
                <a:off x="2267" y="3194"/>
                <a:ext cx="9" cy="280"/>
              </a:xfrm>
              <a:custGeom>
                <a:avLst/>
                <a:gdLst>
                  <a:gd name="T0" fmla="*/ 9 w 9"/>
                  <a:gd name="T1" fmla="*/ 280 h 280"/>
                  <a:gd name="T2" fmla="*/ 9 w 9"/>
                  <a:gd name="T3" fmla="*/ 272 h 280"/>
                  <a:gd name="T4" fmla="*/ 9 w 9"/>
                  <a:gd name="T5" fmla="*/ 0 h 280"/>
                  <a:gd name="T6" fmla="*/ 0 w 9"/>
                  <a:gd name="T7" fmla="*/ 0 h 280"/>
                  <a:gd name="T8" fmla="*/ 0 w 9"/>
                  <a:gd name="T9" fmla="*/ 272 h 280"/>
                  <a:gd name="T10" fmla="*/ 9 w 9"/>
                  <a:gd name="T11" fmla="*/ 272 h 280"/>
                  <a:gd name="T12" fmla="*/ 9 w 9"/>
                  <a:gd name="T13" fmla="*/ 280 h 280"/>
                  <a:gd name="T14" fmla="*/ 9 w 9"/>
                  <a:gd name="T15" fmla="*/ 280 h 280"/>
                  <a:gd name="T16" fmla="*/ 9 w 9"/>
                  <a:gd name="T17" fmla="*/ 272 h 280"/>
                  <a:gd name="T18" fmla="*/ 9 w 9"/>
                  <a:gd name="T19" fmla="*/ 280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80"/>
                  <a:gd name="T32" fmla="*/ 9 w 9"/>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80">
                    <a:moveTo>
                      <a:pt x="9" y="280"/>
                    </a:moveTo>
                    <a:lnTo>
                      <a:pt x="9" y="272"/>
                    </a:lnTo>
                    <a:lnTo>
                      <a:pt x="9" y="0"/>
                    </a:lnTo>
                    <a:lnTo>
                      <a:pt x="0" y="0"/>
                    </a:lnTo>
                    <a:lnTo>
                      <a:pt x="0" y="272"/>
                    </a:lnTo>
                    <a:lnTo>
                      <a:pt x="9" y="272"/>
                    </a:lnTo>
                    <a:lnTo>
                      <a:pt x="9" y="280"/>
                    </a:lnTo>
                    <a:lnTo>
                      <a:pt x="9" y="272"/>
                    </a:lnTo>
                    <a:lnTo>
                      <a:pt x="9" y="2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4" name="Freeform 33"/>
              <p:cNvSpPr>
                <a:spLocks/>
              </p:cNvSpPr>
              <p:nvPr/>
            </p:nvSpPr>
            <p:spPr bwMode="auto">
              <a:xfrm>
                <a:off x="2149" y="3466"/>
                <a:ext cx="127" cy="8"/>
              </a:xfrm>
              <a:custGeom>
                <a:avLst/>
                <a:gdLst>
                  <a:gd name="T0" fmla="*/ 0 w 127"/>
                  <a:gd name="T1" fmla="*/ 0 h 8"/>
                  <a:gd name="T2" fmla="*/ 0 w 127"/>
                  <a:gd name="T3" fmla="*/ 8 h 8"/>
                  <a:gd name="T4" fmla="*/ 127 w 127"/>
                  <a:gd name="T5" fmla="*/ 8 h 8"/>
                  <a:gd name="T6" fmla="*/ 127 w 127"/>
                  <a:gd name="T7" fmla="*/ 0 h 8"/>
                  <a:gd name="T8" fmla="*/ 0 w 127"/>
                  <a:gd name="T9" fmla="*/ 0 h 8"/>
                  <a:gd name="T10" fmla="*/ 8 w 127"/>
                  <a:gd name="T11" fmla="*/ 0 h 8"/>
                  <a:gd name="T12" fmla="*/ 0 w 127"/>
                  <a:gd name="T13" fmla="*/ 0 h 8"/>
                  <a:gd name="T14" fmla="*/ 0 w 127"/>
                  <a:gd name="T15" fmla="*/ 8 h 8"/>
                  <a:gd name="T16" fmla="*/ 0 w 127"/>
                  <a:gd name="T17" fmla="*/ 8 h 8"/>
                  <a:gd name="T18" fmla="*/ 0 w 127"/>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8"/>
                  <a:gd name="T32" fmla="*/ 127 w 12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8">
                    <a:moveTo>
                      <a:pt x="0" y="0"/>
                    </a:moveTo>
                    <a:lnTo>
                      <a:pt x="0" y="8"/>
                    </a:lnTo>
                    <a:lnTo>
                      <a:pt x="127" y="8"/>
                    </a:lnTo>
                    <a:lnTo>
                      <a:pt x="127" y="0"/>
                    </a:lnTo>
                    <a:lnTo>
                      <a:pt x="0" y="0"/>
                    </a:lnTo>
                    <a:lnTo>
                      <a:pt x="8" y="0"/>
                    </a:lnTo>
                    <a:lnTo>
                      <a:pt x="0" y="0"/>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5" name="Freeform 34"/>
              <p:cNvSpPr>
                <a:spLocks/>
              </p:cNvSpPr>
              <p:nvPr/>
            </p:nvSpPr>
            <p:spPr bwMode="auto">
              <a:xfrm>
                <a:off x="2149" y="3186"/>
                <a:ext cx="8" cy="280"/>
              </a:xfrm>
              <a:custGeom>
                <a:avLst/>
                <a:gdLst>
                  <a:gd name="T0" fmla="*/ 0 w 8"/>
                  <a:gd name="T1" fmla="*/ 0 h 280"/>
                  <a:gd name="T2" fmla="*/ 0 w 8"/>
                  <a:gd name="T3" fmla="*/ 8 h 280"/>
                  <a:gd name="T4" fmla="*/ 0 w 8"/>
                  <a:gd name="T5" fmla="*/ 280 h 280"/>
                  <a:gd name="T6" fmla="*/ 8 w 8"/>
                  <a:gd name="T7" fmla="*/ 280 h 280"/>
                  <a:gd name="T8" fmla="*/ 8 w 8"/>
                  <a:gd name="T9" fmla="*/ 8 h 280"/>
                  <a:gd name="T10" fmla="*/ 0 w 8"/>
                  <a:gd name="T11" fmla="*/ 8 h 280"/>
                  <a:gd name="T12" fmla="*/ 0 w 8"/>
                  <a:gd name="T13" fmla="*/ 0 h 280"/>
                  <a:gd name="T14" fmla="*/ 0 w 8"/>
                  <a:gd name="T15" fmla="*/ 0 h 280"/>
                  <a:gd name="T16" fmla="*/ 0 w 8"/>
                  <a:gd name="T17" fmla="*/ 8 h 280"/>
                  <a:gd name="T18" fmla="*/ 0 w 8"/>
                  <a:gd name="T19" fmla="*/ 0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80"/>
                  <a:gd name="T32" fmla="*/ 8 w 8"/>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80">
                    <a:moveTo>
                      <a:pt x="0" y="0"/>
                    </a:moveTo>
                    <a:lnTo>
                      <a:pt x="0" y="8"/>
                    </a:lnTo>
                    <a:lnTo>
                      <a:pt x="0" y="280"/>
                    </a:lnTo>
                    <a:lnTo>
                      <a:pt x="8" y="280"/>
                    </a:lnTo>
                    <a:lnTo>
                      <a:pt x="8" y="8"/>
                    </a:lnTo>
                    <a:lnTo>
                      <a:pt x="0" y="8"/>
                    </a:lnTo>
                    <a:lnTo>
                      <a:pt x="0" y="0"/>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6" name="Freeform 35"/>
              <p:cNvSpPr>
                <a:spLocks/>
              </p:cNvSpPr>
              <p:nvPr/>
            </p:nvSpPr>
            <p:spPr bwMode="auto">
              <a:xfrm>
                <a:off x="2149" y="3186"/>
                <a:ext cx="127" cy="8"/>
              </a:xfrm>
              <a:custGeom>
                <a:avLst/>
                <a:gdLst>
                  <a:gd name="T0" fmla="*/ 127 w 127"/>
                  <a:gd name="T1" fmla="*/ 8 h 8"/>
                  <a:gd name="T2" fmla="*/ 127 w 127"/>
                  <a:gd name="T3" fmla="*/ 0 h 8"/>
                  <a:gd name="T4" fmla="*/ 0 w 127"/>
                  <a:gd name="T5" fmla="*/ 0 h 8"/>
                  <a:gd name="T6" fmla="*/ 0 w 127"/>
                  <a:gd name="T7" fmla="*/ 8 h 8"/>
                  <a:gd name="T8" fmla="*/ 127 w 127"/>
                  <a:gd name="T9" fmla="*/ 8 h 8"/>
                  <a:gd name="T10" fmla="*/ 118 w 127"/>
                  <a:gd name="T11" fmla="*/ 8 h 8"/>
                  <a:gd name="T12" fmla="*/ 127 w 127"/>
                  <a:gd name="T13" fmla="*/ 8 h 8"/>
                  <a:gd name="T14" fmla="*/ 127 w 127"/>
                  <a:gd name="T15" fmla="*/ 0 h 8"/>
                  <a:gd name="T16" fmla="*/ 127 w 127"/>
                  <a:gd name="T17" fmla="*/ 0 h 8"/>
                  <a:gd name="T18" fmla="*/ 127 w 127"/>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8"/>
                  <a:gd name="T32" fmla="*/ 127 w 12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8">
                    <a:moveTo>
                      <a:pt x="127" y="8"/>
                    </a:moveTo>
                    <a:lnTo>
                      <a:pt x="127" y="0"/>
                    </a:lnTo>
                    <a:lnTo>
                      <a:pt x="0" y="0"/>
                    </a:lnTo>
                    <a:lnTo>
                      <a:pt x="0" y="8"/>
                    </a:lnTo>
                    <a:lnTo>
                      <a:pt x="127" y="8"/>
                    </a:lnTo>
                    <a:lnTo>
                      <a:pt x="118" y="8"/>
                    </a:lnTo>
                    <a:lnTo>
                      <a:pt x="127" y="8"/>
                    </a:lnTo>
                    <a:lnTo>
                      <a:pt x="127" y="0"/>
                    </a:lnTo>
                    <a:lnTo>
                      <a:pt x="12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7" name="Freeform 36"/>
              <p:cNvSpPr>
                <a:spLocks/>
              </p:cNvSpPr>
              <p:nvPr/>
            </p:nvSpPr>
            <p:spPr bwMode="auto">
              <a:xfrm>
                <a:off x="2123" y="3118"/>
                <a:ext cx="170" cy="76"/>
              </a:xfrm>
              <a:custGeom>
                <a:avLst/>
                <a:gdLst>
                  <a:gd name="T0" fmla="*/ 0 w 170"/>
                  <a:gd name="T1" fmla="*/ 0 h 76"/>
                  <a:gd name="T2" fmla="*/ 26 w 170"/>
                  <a:gd name="T3" fmla="*/ 76 h 76"/>
                  <a:gd name="T4" fmla="*/ 153 w 170"/>
                  <a:gd name="T5" fmla="*/ 76 h 76"/>
                  <a:gd name="T6" fmla="*/ 170 w 170"/>
                  <a:gd name="T7" fmla="*/ 0 h 76"/>
                  <a:gd name="T8" fmla="*/ 0 w 170"/>
                  <a:gd name="T9" fmla="*/ 0 h 76"/>
                  <a:gd name="T10" fmla="*/ 0 60000 65536"/>
                  <a:gd name="T11" fmla="*/ 0 60000 65536"/>
                  <a:gd name="T12" fmla="*/ 0 60000 65536"/>
                  <a:gd name="T13" fmla="*/ 0 60000 65536"/>
                  <a:gd name="T14" fmla="*/ 0 60000 65536"/>
                  <a:gd name="T15" fmla="*/ 0 w 170"/>
                  <a:gd name="T16" fmla="*/ 0 h 76"/>
                  <a:gd name="T17" fmla="*/ 170 w 170"/>
                  <a:gd name="T18" fmla="*/ 76 h 76"/>
                </a:gdLst>
                <a:ahLst/>
                <a:cxnLst>
                  <a:cxn ang="T10">
                    <a:pos x="T0" y="T1"/>
                  </a:cxn>
                  <a:cxn ang="T11">
                    <a:pos x="T2" y="T3"/>
                  </a:cxn>
                  <a:cxn ang="T12">
                    <a:pos x="T4" y="T5"/>
                  </a:cxn>
                  <a:cxn ang="T13">
                    <a:pos x="T6" y="T7"/>
                  </a:cxn>
                  <a:cxn ang="T14">
                    <a:pos x="T8" y="T9"/>
                  </a:cxn>
                </a:cxnLst>
                <a:rect l="T15" t="T16" r="T17" b="T18"/>
                <a:pathLst>
                  <a:path w="170" h="76">
                    <a:moveTo>
                      <a:pt x="0" y="0"/>
                    </a:moveTo>
                    <a:lnTo>
                      <a:pt x="26" y="76"/>
                    </a:lnTo>
                    <a:lnTo>
                      <a:pt x="153" y="76"/>
                    </a:lnTo>
                    <a:lnTo>
                      <a:pt x="1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8" name="Freeform 37"/>
              <p:cNvSpPr>
                <a:spLocks/>
              </p:cNvSpPr>
              <p:nvPr/>
            </p:nvSpPr>
            <p:spPr bwMode="auto">
              <a:xfrm>
                <a:off x="2115" y="3118"/>
                <a:ext cx="42" cy="76"/>
              </a:xfrm>
              <a:custGeom>
                <a:avLst/>
                <a:gdLst>
                  <a:gd name="T0" fmla="*/ 34 w 42"/>
                  <a:gd name="T1" fmla="*/ 68 h 76"/>
                  <a:gd name="T2" fmla="*/ 42 w 42"/>
                  <a:gd name="T3" fmla="*/ 76 h 76"/>
                  <a:gd name="T4" fmla="*/ 8 w 42"/>
                  <a:gd name="T5" fmla="*/ 0 h 76"/>
                  <a:gd name="T6" fmla="*/ 0 w 42"/>
                  <a:gd name="T7" fmla="*/ 0 h 76"/>
                  <a:gd name="T8" fmla="*/ 34 w 42"/>
                  <a:gd name="T9" fmla="*/ 76 h 76"/>
                  <a:gd name="T10" fmla="*/ 34 w 42"/>
                  <a:gd name="T11" fmla="*/ 76 h 76"/>
                  <a:gd name="T12" fmla="*/ 34 w 42"/>
                  <a:gd name="T13" fmla="*/ 76 h 76"/>
                  <a:gd name="T14" fmla="*/ 34 w 42"/>
                  <a:gd name="T15" fmla="*/ 76 h 76"/>
                  <a:gd name="T16" fmla="*/ 34 w 42"/>
                  <a:gd name="T17" fmla="*/ 76 h 76"/>
                  <a:gd name="T18" fmla="*/ 34 w 42"/>
                  <a:gd name="T19" fmla="*/ 68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76"/>
                  <a:gd name="T32" fmla="*/ 42 w 42"/>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76">
                    <a:moveTo>
                      <a:pt x="34" y="68"/>
                    </a:moveTo>
                    <a:lnTo>
                      <a:pt x="42" y="76"/>
                    </a:lnTo>
                    <a:lnTo>
                      <a:pt x="8" y="0"/>
                    </a:lnTo>
                    <a:lnTo>
                      <a:pt x="0" y="0"/>
                    </a:lnTo>
                    <a:lnTo>
                      <a:pt x="34" y="76"/>
                    </a:lnTo>
                    <a:lnTo>
                      <a:pt x="34"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9" name="Freeform 38"/>
              <p:cNvSpPr>
                <a:spLocks/>
              </p:cNvSpPr>
              <p:nvPr/>
            </p:nvSpPr>
            <p:spPr bwMode="auto">
              <a:xfrm>
                <a:off x="2149" y="3186"/>
                <a:ext cx="127" cy="8"/>
              </a:xfrm>
              <a:custGeom>
                <a:avLst/>
                <a:gdLst>
                  <a:gd name="T0" fmla="*/ 118 w 127"/>
                  <a:gd name="T1" fmla="*/ 8 h 8"/>
                  <a:gd name="T2" fmla="*/ 127 w 127"/>
                  <a:gd name="T3" fmla="*/ 0 h 8"/>
                  <a:gd name="T4" fmla="*/ 0 w 127"/>
                  <a:gd name="T5" fmla="*/ 0 h 8"/>
                  <a:gd name="T6" fmla="*/ 0 w 127"/>
                  <a:gd name="T7" fmla="*/ 8 h 8"/>
                  <a:gd name="T8" fmla="*/ 127 w 127"/>
                  <a:gd name="T9" fmla="*/ 8 h 8"/>
                  <a:gd name="T10" fmla="*/ 127 w 127"/>
                  <a:gd name="T11" fmla="*/ 8 h 8"/>
                  <a:gd name="T12" fmla="*/ 127 w 127"/>
                  <a:gd name="T13" fmla="*/ 8 h 8"/>
                  <a:gd name="T14" fmla="*/ 127 w 127"/>
                  <a:gd name="T15" fmla="*/ 8 h 8"/>
                  <a:gd name="T16" fmla="*/ 127 w 127"/>
                  <a:gd name="T17" fmla="*/ 8 h 8"/>
                  <a:gd name="T18" fmla="*/ 118 w 127"/>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8"/>
                  <a:gd name="T32" fmla="*/ 127 w 12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8">
                    <a:moveTo>
                      <a:pt x="118" y="8"/>
                    </a:moveTo>
                    <a:lnTo>
                      <a:pt x="127" y="0"/>
                    </a:lnTo>
                    <a:lnTo>
                      <a:pt x="0" y="0"/>
                    </a:lnTo>
                    <a:lnTo>
                      <a:pt x="0" y="8"/>
                    </a:lnTo>
                    <a:lnTo>
                      <a:pt x="127" y="8"/>
                    </a:lnTo>
                    <a:lnTo>
                      <a:pt x="11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0" name="Freeform 39"/>
              <p:cNvSpPr>
                <a:spLocks/>
              </p:cNvSpPr>
              <p:nvPr/>
            </p:nvSpPr>
            <p:spPr bwMode="auto">
              <a:xfrm>
                <a:off x="2267" y="3118"/>
                <a:ext cx="34" cy="76"/>
              </a:xfrm>
              <a:custGeom>
                <a:avLst/>
                <a:gdLst>
                  <a:gd name="T0" fmla="*/ 26 w 34"/>
                  <a:gd name="T1" fmla="*/ 9 h 76"/>
                  <a:gd name="T2" fmla="*/ 26 w 34"/>
                  <a:gd name="T3" fmla="*/ 0 h 76"/>
                  <a:gd name="T4" fmla="*/ 0 w 34"/>
                  <a:gd name="T5" fmla="*/ 76 h 76"/>
                  <a:gd name="T6" fmla="*/ 9 w 34"/>
                  <a:gd name="T7" fmla="*/ 76 h 76"/>
                  <a:gd name="T8" fmla="*/ 34 w 34"/>
                  <a:gd name="T9" fmla="*/ 0 h 76"/>
                  <a:gd name="T10" fmla="*/ 26 w 34"/>
                  <a:gd name="T11" fmla="*/ 0 h 76"/>
                  <a:gd name="T12" fmla="*/ 34 w 34"/>
                  <a:gd name="T13" fmla="*/ 0 h 76"/>
                  <a:gd name="T14" fmla="*/ 34 w 34"/>
                  <a:gd name="T15" fmla="*/ 0 h 76"/>
                  <a:gd name="T16" fmla="*/ 26 w 34"/>
                  <a:gd name="T17" fmla="*/ 0 h 76"/>
                  <a:gd name="T18" fmla="*/ 26 w 34"/>
                  <a:gd name="T19" fmla="*/ 9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76"/>
                  <a:gd name="T32" fmla="*/ 34 w 34"/>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76">
                    <a:moveTo>
                      <a:pt x="26" y="9"/>
                    </a:moveTo>
                    <a:lnTo>
                      <a:pt x="26" y="0"/>
                    </a:lnTo>
                    <a:lnTo>
                      <a:pt x="0" y="76"/>
                    </a:lnTo>
                    <a:lnTo>
                      <a:pt x="9" y="76"/>
                    </a:lnTo>
                    <a:lnTo>
                      <a:pt x="34" y="0"/>
                    </a:lnTo>
                    <a:lnTo>
                      <a:pt x="26" y="0"/>
                    </a:lnTo>
                    <a:lnTo>
                      <a:pt x="34" y="0"/>
                    </a:lnTo>
                    <a:lnTo>
                      <a:pt x="26" y="0"/>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1" name="Freeform 40"/>
              <p:cNvSpPr>
                <a:spLocks/>
              </p:cNvSpPr>
              <p:nvPr/>
            </p:nvSpPr>
            <p:spPr bwMode="auto">
              <a:xfrm>
                <a:off x="2115" y="3118"/>
                <a:ext cx="178" cy="9"/>
              </a:xfrm>
              <a:custGeom>
                <a:avLst/>
                <a:gdLst>
                  <a:gd name="T0" fmla="*/ 8 w 178"/>
                  <a:gd name="T1" fmla="*/ 0 h 9"/>
                  <a:gd name="T2" fmla="*/ 8 w 178"/>
                  <a:gd name="T3" fmla="*/ 9 h 9"/>
                  <a:gd name="T4" fmla="*/ 178 w 178"/>
                  <a:gd name="T5" fmla="*/ 9 h 9"/>
                  <a:gd name="T6" fmla="*/ 178 w 178"/>
                  <a:gd name="T7" fmla="*/ 0 h 9"/>
                  <a:gd name="T8" fmla="*/ 8 w 178"/>
                  <a:gd name="T9" fmla="*/ 0 h 9"/>
                  <a:gd name="T10" fmla="*/ 0 w 178"/>
                  <a:gd name="T11" fmla="*/ 0 h 9"/>
                  <a:gd name="T12" fmla="*/ 8 w 178"/>
                  <a:gd name="T13" fmla="*/ 0 h 9"/>
                  <a:gd name="T14" fmla="*/ 0 w 178"/>
                  <a:gd name="T15" fmla="*/ 0 h 9"/>
                  <a:gd name="T16" fmla="*/ 0 w 178"/>
                  <a:gd name="T17" fmla="*/ 0 h 9"/>
                  <a:gd name="T18" fmla="*/ 8 w 17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9"/>
                  <a:gd name="T32" fmla="*/ 178 w 17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9">
                    <a:moveTo>
                      <a:pt x="8" y="0"/>
                    </a:moveTo>
                    <a:lnTo>
                      <a:pt x="8" y="9"/>
                    </a:lnTo>
                    <a:lnTo>
                      <a:pt x="178" y="9"/>
                    </a:lnTo>
                    <a:lnTo>
                      <a:pt x="178" y="0"/>
                    </a:lnTo>
                    <a:lnTo>
                      <a:pt x="8" y="0"/>
                    </a:lnTo>
                    <a:lnTo>
                      <a:pt x="0" y="0"/>
                    </a:lnTo>
                    <a:lnTo>
                      <a:pt x="8" y="0"/>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2" name="Rectangle 41"/>
              <p:cNvSpPr>
                <a:spLocks noChangeArrowheads="1"/>
              </p:cNvSpPr>
              <p:nvPr/>
            </p:nvSpPr>
            <p:spPr bwMode="auto">
              <a:xfrm>
                <a:off x="2123" y="3093"/>
                <a:ext cx="170" cy="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63" name="Freeform 42"/>
              <p:cNvSpPr>
                <a:spLocks/>
              </p:cNvSpPr>
              <p:nvPr/>
            </p:nvSpPr>
            <p:spPr bwMode="auto">
              <a:xfrm>
                <a:off x="2293" y="3093"/>
                <a:ext cx="8" cy="34"/>
              </a:xfrm>
              <a:custGeom>
                <a:avLst/>
                <a:gdLst>
                  <a:gd name="T0" fmla="*/ 0 w 8"/>
                  <a:gd name="T1" fmla="*/ 34 h 34"/>
                  <a:gd name="T2" fmla="*/ 8 w 8"/>
                  <a:gd name="T3" fmla="*/ 25 h 34"/>
                  <a:gd name="T4" fmla="*/ 8 w 8"/>
                  <a:gd name="T5" fmla="*/ 0 h 34"/>
                  <a:gd name="T6" fmla="*/ 0 w 8"/>
                  <a:gd name="T7" fmla="*/ 0 h 34"/>
                  <a:gd name="T8" fmla="*/ 0 w 8"/>
                  <a:gd name="T9" fmla="*/ 25 h 34"/>
                  <a:gd name="T10" fmla="*/ 0 w 8"/>
                  <a:gd name="T11" fmla="*/ 25 h 34"/>
                  <a:gd name="T12" fmla="*/ 0 w 8"/>
                  <a:gd name="T13" fmla="*/ 34 h 34"/>
                  <a:gd name="T14" fmla="*/ 8 w 8"/>
                  <a:gd name="T15" fmla="*/ 34 h 34"/>
                  <a:gd name="T16" fmla="*/ 8 w 8"/>
                  <a:gd name="T17" fmla="*/ 25 h 34"/>
                  <a:gd name="T18" fmla="*/ 0 w 8"/>
                  <a:gd name="T19" fmla="*/ 3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4"/>
                  <a:gd name="T32" fmla="*/ 8 w 8"/>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4">
                    <a:moveTo>
                      <a:pt x="0" y="34"/>
                    </a:moveTo>
                    <a:lnTo>
                      <a:pt x="8" y="25"/>
                    </a:lnTo>
                    <a:lnTo>
                      <a:pt x="8" y="0"/>
                    </a:lnTo>
                    <a:lnTo>
                      <a:pt x="0" y="0"/>
                    </a:lnTo>
                    <a:lnTo>
                      <a:pt x="0" y="25"/>
                    </a:lnTo>
                    <a:lnTo>
                      <a:pt x="0" y="34"/>
                    </a:lnTo>
                    <a:lnTo>
                      <a:pt x="8" y="34"/>
                    </a:lnTo>
                    <a:lnTo>
                      <a:pt x="8" y="25"/>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4" name="Freeform 43"/>
              <p:cNvSpPr>
                <a:spLocks/>
              </p:cNvSpPr>
              <p:nvPr/>
            </p:nvSpPr>
            <p:spPr bwMode="auto">
              <a:xfrm>
                <a:off x="2115" y="3118"/>
                <a:ext cx="178" cy="9"/>
              </a:xfrm>
              <a:custGeom>
                <a:avLst/>
                <a:gdLst>
                  <a:gd name="T0" fmla="*/ 0 w 178"/>
                  <a:gd name="T1" fmla="*/ 0 h 9"/>
                  <a:gd name="T2" fmla="*/ 8 w 178"/>
                  <a:gd name="T3" fmla="*/ 9 h 9"/>
                  <a:gd name="T4" fmla="*/ 178 w 178"/>
                  <a:gd name="T5" fmla="*/ 9 h 9"/>
                  <a:gd name="T6" fmla="*/ 178 w 178"/>
                  <a:gd name="T7" fmla="*/ 0 h 9"/>
                  <a:gd name="T8" fmla="*/ 8 w 178"/>
                  <a:gd name="T9" fmla="*/ 0 h 9"/>
                  <a:gd name="T10" fmla="*/ 17 w 178"/>
                  <a:gd name="T11" fmla="*/ 0 h 9"/>
                  <a:gd name="T12" fmla="*/ 0 w 178"/>
                  <a:gd name="T13" fmla="*/ 0 h 9"/>
                  <a:gd name="T14" fmla="*/ 0 w 178"/>
                  <a:gd name="T15" fmla="*/ 9 h 9"/>
                  <a:gd name="T16" fmla="*/ 8 w 178"/>
                  <a:gd name="T17" fmla="*/ 9 h 9"/>
                  <a:gd name="T18" fmla="*/ 0 w 17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9"/>
                  <a:gd name="T32" fmla="*/ 178 w 17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9">
                    <a:moveTo>
                      <a:pt x="0" y="0"/>
                    </a:moveTo>
                    <a:lnTo>
                      <a:pt x="8" y="9"/>
                    </a:lnTo>
                    <a:lnTo>
                      <a:pt x="178" y="9"/>
                    </a:lnTo>
                    <a:lnTo>
                      <a:pt x="178" y="0"/>
                    </a:lnTo>
                    <a:lnTo>
                      <a:pt x="8" y="0"/>
                    </a:lnTo>
                    <a:lnTo>
                      <a:pt x="17" y="0"/>
                    </a:lnTo>
                    <a:lnTo>
                      <a:pt x="0" y="0"/>
                    </a:lnTo>
                    <a:lnTo>
                      <a:pt x="0" y="9"/>
                    </a:lnTo>
                    <a:lnTo>
                      <a:pt x="8" y="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5" name="Freeform 44"/>
              <p:cNvSpPr>
                <a:spLocks/>
              </p:cNvSpPr>
              <p:nvPr/>
            </p:nvSpPr>
            <p:spPr bwMode="auto">
              <a:xfrm>
                <a:off x="2115" y="3093"/>
                <a:ext cx="17" cy="25"/>
              </a:xfrm>
              <a:custGeom>
                <a:avLst/>
                <a:gdLst>
                  <a:gd name="T0" fmla="*/ 8 w 17"/>
                  <a:gd name="T1" fmla="*/ 0 h 25"/>
                  <a:gd name="T2" fmla="*/ 0 w 17"/>
                  <a:gd name="T3" fmla="*/ 0 h 25"/>
                  <a:gd name="T4" fmla="*/ 0 w 17"/>
                  <a:gd name="T5" fmla="*/ 25 h 25"/>
                  <a:gd name="T6" fmla="*/ 17 w 17"/>
                  <a:gd name="T7" fmla="*/ 25 h 25"/>
                  <a:gd name="T8" fmla="*/ 17 w 17"/>
                  <a:gd name="T9" fmla="*/ 0 h 25"/>
                  <a:gd name="T10" fmla="*/ 8 w 17"/>
                  <a:gd name="T11" fmla="*/ 8 h 25"/>
                  <a:gd name="T12" fmla="*/ 8 w 17"/>
                  <a:gd name="T13" fmla="*/ 0 h 25"/>
                  <a:gd name="T14" fmla="*/ 0 w 17"/>
                  <a:gd name="T15" fmla="*/ 0 h 25"/>
                  <a:gd name="T16" fmla="*/ 0 w 17"/>
                  <a:gd name="T17" fmla="*/ 0 h 25"/>
                  <a:gd name="T18" fmla="*/ 8 w 17"/>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5"/>
                  <a:gd name="T32" fmla="*/ 17 w 1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5">
                    <a:moveTo>
                      <a:pt x="8" y="0"/>
                    </a:moveTo>
                    <a:lnTo>
                      <a:pt x="0" y="0"/>
                    </a:lnTo>
                    <a:lnTo>
                      <a:pt x="0" y="25"/>
                    </a:lnTo>
                    <a:lnTo>
                      <a:pt x="17" y="25"/>
                    </a:lnTo>
                    <a:lnTo>
                      <a:pt x="17" y="0"/>
                    </a:lnTo>
                    <a:lnTo>
                      <a:pt x="8" y="8"/>
                    </a:lnTo>
                    <a:lnTo>
                      <a:pt x="8" y="0"/>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6" name="Freeform 45"/>
              <p:cNvSpPr>
                <a:spLocks/>
              </p:cNvSpPr>
              <p:nvPr/>
            </p:nvSpPr>
            <p:spPr bwMode="auto">
              <a:xfrm>
                <a:off x="2123" y="3093"/>
                <a:ext cx="178" cy="8"/>
              </a:xfrm>
              <a:custGeom>
                <a:avLst/>
                <a:gdLst>
                  <a:gd name="T0" fmla="*/ 178 w 178"/>
                  <a:gd name="T1" fmla="*/ 0 h 8"/>
                  <a:gd name="T2" fmla="*/ 170 w 178"/>
                  <a:gd name="T3" fmla="*/ 0 h 8"/>
                  <a:gd name="T4" fmla="*/ 0 w 178"/>
                  <a:gd name="T5" fmla="*/ 0 h 8"/>
                  <a:gd name="T6" fmla="*/ 0 w 178"/>
                  <a:gd name="T7" fmla="*/ 8 h 8"/>
                  <a:gd name="T8" fmla="*/ 170 w 178"/>
                  <a:gd name="T9" fmla="*/ 8 h 8"/>
                  <a:gd name="T10" fmla="*/ 170 w 178"/>
                  <a:gd name="T11" fmla="*/ 0 h 8"/>
                  <a:gd name="T12" fmla="*/ 178 w 178"/>
                  <a:gd name="T13" fmla="*/ 0 h 8"/>
                  <a:gd name="T14" fmla="*/ 178 w 178"/>
                  <a:gd name="T15" fmla="*/ 0 h 8"/>
                  <a:gd name="T16" fmla="*/ 170 w 178"/>
                  <a:gd name="T17" fmla="*/ 0 h 8"/>
                  <a:gd name="T18" fmla="*/ 178 w 178"/>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8"/>
                  <a:gd name="T32" fmla="*/ 178 w 17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8">
                    <a:moveTo>
                      <a:pt x="178" y="0"/>
                    </a:moveTo>
                    <a:lnTo>
                      <a:pt x="170" y="0"/>
                    </a:lnTo>
                    <a:lnTo>
                      <a:pt x="0" y="0"/>
                    </a:lnTo>
                    <a:lnTo>
                      <a:pt x="0" y="8"/>
                    </a:lnTo>
                    <a:lnTo>
                      <a:pt x="170" y="8"/>
                    </a:lnTo>
                    <a:lnTo>
                      <a:pt x="170" y="0"/>
                    </a:lnTo>
                    <a:lnTo>
                      <a:pt x="178" y="0"/>
                    </a:lnTo>
                    <a:lnTo>
                      <a:pt x="170" y="0"/>
                    </a:lnTo>
                    <a:lnTo>
                      <a:pt x="1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7" name="Rectangle 46"/>
              <p:cNvSpPr>
                <a:spLocks noChangeArrowheads="1"/>
              </p:cNvSpPr>
              <p:nvPr/>
            </p:nvSpPr>
            <p:spPr bwMode="auto">
              <a:xfrm>
                <a:off x="2132" y="3076"/>
                <a:ext cx="152"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68" name="Freeform 47"/>
              <p:cNvSpPr>
                <a:spLocks/>
              </p:cNvSpPr>
              <p:nvPr/>
            </p:nvSpPr>
            <p:spPr bwMode="auto">
              <a:xfrm>
                <a:off x="2132" y="3076"/>
                <a:ext cx="8" cy="25"/>
              </a:xfrm>
              <a:custGeom>
                <a:avLst/>
                <a:gdLst>
                  <a:gd name="T0" fmla="*/ 0 w 8"/>
                  <a:gd name="T1" fmla="*/ 17 h 25"/>
                  <a:gd name="T2" fmla="*/ 8 w 8"/>
                  <a:gd name="T3" fmla="*/ 17 h 25"/>
                  <a:gd name="T4" fmla="*/ 8 w 8"/>
                  <a:gd name="T5" fmla="*/ 0 h 25"/>
                  <a:gd name="T6" fmla="*/ 0 w 8"/>
                  <a:gd name="T7" fmla="*/ 0 h 25"/>
                  <a:gd name="T8" fmla="*/ 0 w 8"/>
                  <a:gd name="T9" fmla="*/ 17 h 25"/>
                  <a:gd name="T10" fmla="*/ 0 w 8"/>
                  <a:gd name="T11" fmla="*/ 25 h 25"/>
                  <a:gd name="T12" fmla="*/ 0 w 8"/>
                  <a:gd name="T13" fmla="*/ 17 h 25"/>
                  <a:gd name="T14" fmla="*/ 0 w 8"/>
                  <a:gd name="T15" fmla="*/ 25 h 25"/>
                  <a:gd name="T16" fmla="*/ 0 w 8"/>
                  <a:gd name="T17" fmla="*/ 25 h 25"/>
                  <a:gd name="T18" fmla="*/ 0 w 8"/>
                  <a:gd name="T19" fmla="*/ 1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5"/>
                  <a:gd name="T32" fmla="*/ 8 w 8"/>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5">
                    <a:moveTo>
                      <a:pt x="0" y="17"/>
                    </a:moveTo>
                    <a:lnTo>
                      <a:pt x="8" y="17"/>
                    </a:lnTo>
                    <a:lnTo>
                      <a:pt x="8" y="0"/>
                    </a:lnTo>
                    <a:lnTo>
                      <a:pt x="0" y="0"/>
                    </a:lnTo>
                    <a:lnTo>
                      <a:pt x="0" y="17"/>
                    </a:lnTo>
                    <a:lnTo>
                      <a:pt x="0" y="25"/>
                    </a:lnTo>
                    <a:lnTo>
                      <a:pt x="0" y="17"/>
                    </a:lnTo>
                    <a:lnTo>
                      <a:pt x="0" y="25"/>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9" name="Freeform 48"/>
              <p:cNvSpPr>
                <a:spLocks/>
              </p:cNvSpPr>
              <p:nvPr/>
            </p:nvSpPr>
            <p:spPr bwMode="auto">
              <a:xfrm>
                <a:off x="2132" y="3093"/>
                <a:ext cx="161" cy="8"/>
              </a:xfrm>
              <a:custGeom>
                <a:avLst/>
                <a:gdLst>
                  <a:gd name="T0" fmla="*/ 144 w 161"/>
                  <a:gd name="T1" fmla="*/ 0 h 8"/>
                  <a:gd name="T2" fmla="*/ 152 w 161"/>
                  <a:gd name="T3" fmla="*/ 0 h 8"/>
                  <a:gd name="T4" fmla="*/ 0 w 161"/>
                  <a:gd name="T5" fmla="*/ 0 h 8"/>
                  <a:gd name="T6" fmla="*/ 0 w 161"/>
                  <a:gd name="T7" fmla="*/ 8 h 8"/>
                  <a:gd name="T8" fmla="*/ 152 w 161"/>
                  <a:gd name="T9" fmla="*/ 8 h 8"/>
                  <a:gd name="T10" fmla="*/ 161 w 161"/>
                  <a:gd name="T11" fmla="*/ 0 h 8"/>
                  <a:gd name="T12" fmla="*/ 152 w 161"/>
                  <a:gd name="T13" fmla="*/ 8 h 8"/>
                  <a:gd name="T14" fmla="*/ 161 w 161"/>
                  <a:gd name="T15" fmla="*/ 8 h 8"/>
                  <a:gd name="T16" fmla="*/ 161 w 161"/>
                  <a:gd name="T17" fmla="*/ 0 h 8"/>
                  <a:gd name="T18" fmla="*/ 144 w 16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1"/>
                  <a:gd name="T31" fmla="*/ 0 h 8"/>
                  <a:gd name="T32" fmla="*/ 161 w 16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1" h="8">
                    <a:moveTo>
                      <a:pt x="144" y="0"/>
                    </a:moveTo>
                    <a:lnTo>
                      <a:pt x="152" y="0"/>
                    </a:lnTo>
                    <a:lnTo>
                      <a:pt x="0" y="0"/>
                    </a:lnTo>
                    <a:lnTo>
                      <a:pt x="0" y="8"/>
                    </a:lnTo>
                    <a:lnTo>
                      <a:pt x="152" y="8"/>
                    </a:lnTo>
                    <a:lnTo>
                      <a:pt x="161" y="0"/>
                    </a:lnTo>
                    <a:lnTo>
                      <a:pt x="152" y="8"/>
                    </a:lnTo>
                    <a:lnTo>
                      <a:pt x="161" y="8"/>
                    </a:lnTo>
                    <a:lnTo>
                      <a:pt x="161" y="0"/>
                    </a:lnTo>
                    <a:lnTo>
                      <a:pt x="1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0" name="Freeform 49"/>
              <p:cNvSpPr>
                <a:spLocks/>
              </p:cNvSpPr>
              <p:nvPr/>
            </p:nvSpPr>
            <p:spPr bwMode="auto">
              <a:xfrm>
                <a:off x="2276" y="3076"/>
                <a:ext cx="17" cy="17"/>
              </a:xfrm>
              <a:custGeom>
                <a:avLst/>
                <a:gdLst>
                  <a:gd name="T0" fmla="*/ 8 w 17"/>
                  <a:gd name="T1" fmla="*/ 8 h 17"/>
                  <a:gd name="T2" fmla="*/ 0 w 17"/>
                  <a:gd name="T3" fmla="*/ 0 h 17"/>
                  <a:gd name="T4" fmla="*/ 0 w 17"/>
                  <a:gd name="T5" fmla="*/ 17 h 17"/>
                  <a:gd name="T6" fmla="*/ 17 w 17"/>
                  <a:gd name="T7" fmla="*/ 17 h 17"/>
                  <a:gd name="T8" fmla="*/ 17 w 17"/>
                  <a:gd name="T9" fmla="*/ 0 h 17"/>
                  <a:gd name="T10" fmla="*/ 8 w 17"/>
                  <a:gd name="T11" fmla="*/ 0 h 17"/>
                  <a:gd name="T12" fmla="*/ 17 w 17"/>
                  <a:gd name="T13" fmla="*/ 0 h 17"/>
                  <a:gd name="T14" fmla="*/ 17 w 17"/>
                  <a:gd name="T15" fmla="*/ 0 h 17"/>
                  <a:gd name="T16" fmla="*/ 8 w 17"/>
                  <a:gd name="T17" fmla="*/ 0 h 17"/>
                  <a:gd name="T18" fmla="*/ 8 w 17"/>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8" y="8"/>
                    </a:moveTo>
                    <a:lnTo>
                      <a:pt x="0" y="0"/>
                    </a:lnTo>
                    <a:lnTo>
                      <a:pt x="0" y="17"/>
                    </a:lnTo>
                    <a:lnTo>
                      <a:pt x="17" y="17"/>
                    </a:lnTo>
                    <a:lnTo>
                      <a:pt x="17" y="0"/>
                    </a:lnTo>
                    <a:lnTo>
                      <a:pt x="8" y="0"/>
                    </a:lnTo>
                    <a:lnTo>
                      <a:pt x="17" y="0"/>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1" name="Freeform 50"/>
              <p:cNvSpPr>
                <a:spLocks/>
              </p:cNvSpPr>
              <p:nvPr/>
            </p:nvSpPr>
            <p:spPr bwMode="auto">
              <a:xfrm>
                <a:off x="2132" y="3076"/>
                <a:ext cx="152" cy="8"/>
              </a:xfrm>
              <a:custGeom>
                <a:avLst/>
                <a:gdLst>
                  <a:gd name="T0" fmla="*/ 8 w 152"/>
                  <a:gd name="T1" fmla="*/ 0 h 8"/>
                  <a:gd name="T2" fmla="*/ 0 w 152"/>
                  <a:gd name="T3" fmla="*/ 8 h 8"/>
                  <a:gd name="T4" fmla="*/ 152 w 152"/>
                  <a:gd name="T5" fmla="*/ 8 h 8"/>
                  <a:gd name="T6" fmla="*/ 152 w 152"/>
                  <a:gd name="T7" fmla="*/ 0 h 8"/>
                  <a:gd name="T8" fmla="*/ 0 w 152"/>
                  <a:gd name="T9" fmla="*/ 0 h 8"/>
                  <a:gd name="T10" fmla="*/ 0 w 152"/>
                  <a:gd name="T11" fmla="*/ 0 h 8"/>
                  <a:gd name="T12" fmla="*/ 0 w 152"/>
                  <a:gd name="T13" fmla="*/ 0 h 8"/>
                  <a:gd name="T14" fmla="*/ 0 w 152"/>
                  <a:gd name="T15" fmla="*/ 0 h 8"/>
                  <a:gd name="T16" fmla="*/ 0 w 152"/>
                  <a:gd name="T17" fmla="*/ 0 h 8"/>
                  <a:gd name="T18" fmla="*/ 8 w 152"/>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8"/>
                  <a:gd name="T32" fmla="*/ 152 w 15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8">
                    <a:moveTo>
                      <a:pt x="8" y="0"/>
                    </a:moveTo>
                    <a:lnTo>
                      <a:pt x="0" y="8"/>
                    </a:lnTo>
                    <a:lnTo>
                      <a:pt x="152" y="8"/>
                    </a:lnTo>
                    <a:lnTo>
                      <a:pt x="152" y="0"/>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2" name="Freeform 51"/>
              <p:cNvSpPr>
                <a:spLocks/>
              </p:cNvSpPr>
              <p:nvPr/>
            </p:nvSpPr>
            <p:spPr bwMode="auto">
              <a:xfrm>
                <a:off x="2174" y="2974"/>
                <a:ext cx="1" cy="102"/>
              </a:xfrm>
              <a:custGeom>
                <a:avLst/>
                <a:gdLst>
                  <a:gd name="T0" fmla="*/ 0 w 1"/>
                  <a:gd name="T1" fmla="*/ 102 h 102"/>
                  <a:gd name="T2" fmla="*/ 0 w 1"/>
                  <a:gd name="T3" fmla="*/ 0 h 102"/>
                  <a:gd name="T4" fmla="*/ 0 w 1"/>
                  <a:gd name="T5" fmla="*/ 102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102"/>
                    </a:moveTo>
                    <a:lnTo>
                      <a:pt x="0" y="0"/>
                    </a:lnTo>
                    <a:lnTo>
                      <a:pt x="0"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3" name="Freeform 52"/>
              <p:cNvSpPr>
                <a:spLocks/>
              </p:cNvSpPr>
              <p:nvPr/>
            </p:nvSpPr>
            <p:spPr bwMode="auto">
              <a:xfrm>
                <a:off x="2174" y="2974"/>
                <a:ext cx="9" cy="102"/>
              </a:xfrm>
              <a:custGeom>
                <a:avLst/>
                <a:gdLst>
                  <a:gd name="T0" fmla="*/ 0 w 9"/>
                  <a:gd name="T1" fmla="*/ 0 h 102"/>
                  <a:gd name="T2" fmla="*/ 0 w 9"/>
                  <a:gd name="T3" fmla="*/ 0 h 102"/>
                  <a:gd name="T4" fmla="*/ 0 w 9"/>
                  <a:gd name="T5" fmla="*/ 102 h 102"/>
                  <a:gd name="T6" fmla="*/ 9 w 9"/>
                  <a:gd name="T7" fmla="*/ 102 h 102"/>
                  <a:gd name="T8" fmla="*/ 9 w 9"/>
                  <a:gd name="T9" fmla="*/ 0 h 102"/>
                  <a:gd name="T10" fmla="*/ 0 w 9"/>
                  <a:gd name="T11" fmla="*/ 0 h 102"/>
                  <a:gd name="T12" fmla="*/ 0 60000 65536"/>
                  <a:gd name="T13" fmla="*/ 0 60000 65536"/>
                  <a:gd name="T14" fmla="*/ 0 60000 65536"/>
                  <a:gd name="T15" fmla="*/ 0 60000 65536"/>
                  <a:gd name="T16" fmla="*/ 0 60000 65536"/>
                  <a:gd name="T17" fmla="*/ 0 60000 65536"/>
                  <a:gd name="T18" fmla="*/ 0 w 9"/>
                  <a:gd name="T19" fmla="*/ 0 h 102"/>
                  <a:gd name="T20" fmla="*/ 9 w 9"/>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9" h="102">
                    <a:moveTo>
                      <a:pt x="0" y="0"/>
                    </a:moveTo>
                    <a:lnTo>
                      <a:pt x="0" y="0"/>
                    </a:lnTo>
                    <a:lnTo>
                      <a:pt x="0" y="102"/>
                    </a:lnTo>
                    <a:lnTo>
                      <a:pt x="9" y="102"/>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4" name="Rectangle 53"/>
              <p:cNvSpPr>
                <a:spLocks noChangeArrowheads="1"/>
              </p:cNvSpPr>
              <p:nvPr/>
            </p:nvSpPr>
            <p:spPr bwMode="auto">
              <a:xfrm>
                <a:off x="2174" y="2991"/>
                <a:ext cx="59"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75" name="Freeform 54"/>
              <p:cNvSpPr>
                <a:spLocks/>
              </p:cNvSpPr>
              <p:nvPr/>
            </p:nvSpPr>
            <p:spPr bwMode="auto">
              <a:xfrm>
                <a:off x="2174" y="2982"/>
                <a:ext cx="68" cy="17"/>
              </a:xfrm>
              <a:custGeom>
                <a:avLst/>
                <a:gdLst>
                  <a:gd name="T0" fmla="*/ 68 w 68"/>
                  <a:gd name="T1" fmla="*/ 9 h 17"/>
                  <a:gd name="T2" fmla="*/ 59 w 68"/>
                  <a:gd name="T3" fmla="*/ 9 h 17"/>
                  <a:gd name="T4" fmla="*/ 0 w 68"/>
                  <a:gd name="T5" fmla="*/ 0 h 17"/>
                  <a:gd name="T6" fmla="*/ 0 w 68"/>
                  <a:gd name="T7" fmla="*/ 9 h 17"/>
                  <a:gd name="T8" fmla="*/ 59 w 68"/>
                  <a:gd name="T9" fmla="*/ 17 h 17"/>
                  <a:gd name="T10" fmla="*/ 59 w 68"/>
                  <a:gd name="T11" fmla="*/ 9 h 17"/>
                  <a:gd name="T12" fmla="*/ 68 w 68"/>
                  <a:gd name="T13" fmla="*/ 9 h 17"/>
                  <a:gd name="T14" fmla="*/ 68 w 68"/>
                  <a:gd name="T15" fmla="*/ 9 h 17"/>
                  <a:gd name="T16" fmla="*/ 59 w 68"/>
                  <a:gd name="T17" fmla="*/ 9 h 17"/>
                  <a:gd name="T18" fmla="*/ 68 w 68"/>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7"/>
                  <a:gd name="T32" fmla="*/ 68 w 6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7">
                    <a:moveTo>
                      <a:pt x="68" y="9"/>
                    </a:moveTo>
                    <a:lnTo>
                      <a:pt x="59" y="9"/>
                    </a:lnTo>
                    <a:lnTo>
                      <a:pt x="0" y="0"/>
                    </a:lnTo>
                    <a:lnTo>
                      <a:pt x="0" y="9"/>
                    </a:lnTo>
                    <a:lnTo>
                      <a:pt x="59" y="17"/>
                    </a:lnTo>
                    <a:lnTo>
                      <a:pt x="59" y="9"/>
                    </a:lnTo>
                    <a:lnTo>
                      <a:pt x="68" y="9"/>
                    </a:lnTo>
                    <a:lnTo>
                      <a:pt x="59" y="9"/>
                    </a:lnTo>
                    <a:lnTo>
                      <a:pt x="6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6" name="Freeform 55"/>
              <p:cNvSpPr>
                <a:spLocks/>
              </p:cNvSpPr>
              <p:nvPr/>
            </p:nvSpPr>
            <p:spPr bwMode="auto">
              <a:xfrm>
                <a:off x="2233" y="2991"/>
                <a:ext cx="9" cy="8"/>
              </a:xfrm>
              <a:custGeom>
                <a:avLst/>
                <a:gdLst>
                  <a:gd name="T0" fmla="*/ 0 w 9"/>
                  <a:gd name="T1" fmla="*/ 8 h 8"/>
                  <a:gd name="T2" fmla="*/ 9 w 9"/>
                  <a:gd name="T3" fmla="*/ 8 h 8"/>
                  <a:gd name="T4" fmla="*/ 9 w 9"/>
                  <a:gd name="T5" fmla="*/ 0 h 8"/>
                  <a:gd name="T6" fmla="*/ 0 w 9"/>
                  <a:gd name="T7" fmla="*/ 0 h 8"/>
                  <a:gd name="T8" fmla="*/ 0 w 9"/>
                  <a:gd name="T9" fmla="*/ 8 h 8"/>
                  <a:gd name="T10" fmla="*/ 0 w 9"/>
                  <a:gd name="T11" fmla="*/ 0 h 8"/>
                  <a:gd name="T12" fmla="*/ 0 w 9"/>
                  <a:gd name="T13" fmla="*/ 8 h 8"/>
                  <a:gd name="T14" fmla="*/ 9 w 9"/>
                  <a:gd name="T15" fmla="*/ 8 h 8"/>
                  <a:gd name="T16" fmla="*/ 9 w 9"/>
                  <a:gd name="T17" fmla="*/ 8 h 8"/>
                  <a:gd name="T18" fmla="*/ 0 w 9"/>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0" y="8"/>
                    </a:moveTo>
                    <a:lnTo>
                      <a:pt x="9" y="8"/>
                    </a:lnTo>
                    <a:lnTo>
                      <a:pt x="9" y="0"/>
                    </a:lnTo>
                    <a:lnTo>
                      <a:pt x="0" y="0"/>
                    </a:lnTo>
                    <a:lnTo>
                      <a:pt x="0" y="8"/>
                    </a:lnTo>
                    <a:lnTo>
                      <a:pt x="0" y="0"/>
                    </a:lnTo>
                    <a:lnTo>
                      <a:pt x="0" y="8"/>
                    </a:lnTo>
                    <a:lnTo>
                      <a:pt x="9"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7" name="Freeform 56"/>
              <p:cNvSpPr>
                <a:spLocks/>
              </p:cNvSpPr>
              <p:nvPr/>
            </p:nvSpPr>
            <p:spPr bwMode="auto">
              <a:xfrm>
                <a:off x="2174" y="2991"/>
                <a:ext cx="59" cy="17"/>
              </a:xfrm>
              <a:custGeom>
                <a:avLst/>
                <a:gdLst>
                  <a:gd name="T0" fmla="*/ 0 w 59"/>
                  <a:gd name="T1" fmla="*/ 8 h 17"/>
                  <a:gd name="T2" fmla="*/ 0 w 59"/>
                  <a:gd name="T3" fmla="*/ 17 h 17"/>
                  <a:gd name="T4" fmla="*/ 59 w 59"/>
                  <a:gd name="T5" fmla="*/ 8 h 17"/>
                  <a:gd name="T6" fmla="*/ 59 w 59"/>
                  <a:gd name="T7" fmla="*/ 0 h 17"/>
                  <a:gd name="T8" fmla="*/ 0 w 59"/>
                  <a:gd name="T9" fmla="*/ 8 h 17"/>
                  <a:gd name="T10" fmla="*/ 9 w 59"/>
                  <a:gd name="T11" fmla="*/ 8 h 17"/>
                  <a:gd name="T12" fmla="*/ 0 w 59"/>
                  <a:gd name="T13" fmla="*/ 8 h 17"/>
                  <a:gd name="T14" fmla="*/ 0 w 59"/>
                  <a:gd name="T15" fmla="*/ 17 h 17"/>
                  <a:gd name="T16" fmla="*/ 0 w 59"/>
                  <a:gd name="T17" fmla="*/ 17 h 17"/>
                  <a:gd name="T18" fmla="*/ 0 w 59"/>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17"/>
                  <a:gd name="T32" fmla="*/ 59 w 5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17">
                    <a:moveTo>
                      <a:pt x="0" y="8"/>
                    </a:moveTo>
                    <a:lnTo>
                      <a:pt x="0" y="17"/>
                    </a:lnTo>
                    <a:lnTo>
                      <a:pt x="59" y="8"/>
                    </a:lnTo>
                    <a:lnTo>
                      <a:pt x="59" y="0"/>
                    </a:lnTo>
                    <a:lnTo>
                      <a:pt x="0" y="8"/>
                    </a:lnTo>
                    <a:lnTo>
                      <a:pt x="9" y="8"/>
                    </a:lnTo>
                    <a:lnTo>
                      <a:pt x="0" y="8"/>
                    </a:lnTo>
                    <a:lnTo>
                      <a:pt x="0" y="17"/>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8" name="Freeform 57"/>
              <p:cNvSpPr>
                <a:spLocks/>
              </p:cNvSpPr>
              <p:nvPr/>
            </p:nvSpPr>
            <p:spPr bwMode="auto">
              <a:xfrm>
                <a:off x="2174" y="2982"/>
                <a:ext cx="9" cy="17"/>
              </a:xfrm>
              <a:custGeom>
                <a:avLst/>
                <a:gdLst>
                  <a:gd name="T0" fmla="*/ 0 w 9"/>
                  <a:gd name="T1" fmla="*/ 0 h 17"/>
                  <a:gd name="T2" fmla="*/ 0 w 9"/>
                  <a:gd name="T3" fmla="*/ 9 h 17"/>
                  <a:gd name="T4" fmla="*/ 0 w 9"/>
                  <a:gd name="T5" fmla="*/ 17 h 17"/>
                  <a:gd name="T6" fmla="*/ 9 w 9"/>
                  <a:gd name="T7" fmla="*/ 17 h 17"/>
                  <a:gd name="T8" fmla="*/ 9 w 9"/>
                  <a:gd name="T9" fmla="*/ 9 h 17"/>
                  <a:gd name="T10" fmla="*/ 0 w 9"/>
                  <a:gd name="T11" fmla="*/ 9 h 17"/>
                  <a:gd name="T12" fmla="*/ 0 w 9"/>
                  <a:gd name="T13" fmla="*/ 0 h 17"/>
                  <a:gd name="T14" fmla="*/ 0 w 9"/>
                  <a:gd name="T15" fmla="*/ 0 h 17"/>
                  <a:gd name="T16" fmla="*/ 0 w 9"/>
                  <a:gd name="T17" fmla="*/ 9 h 17"/>
                  <a:gd name="T18" fmla="*/ 0 w 9"/>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7"/>
                  <a:gd name="T32" fmla="*/ 9 w 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7">
                    <a:moveTo>
                      <a:pt x="0" y="0"/>
                    </a:moveTo>
                    <a:lnTo>
                      <a:pt x="0" y="9"/>
                    </a:lnTo>
                    <a:lnTo>
                      <a:pt x="0" y="17"/>
                    </a:lnTo>
                    <a:lnTo>
                      <a:pt x="9" y="17"/>
                    </a:lnTo>
                    <a:lnTo>
                      <a:pt x="9" y="9"/>
                    </a:lnTo>
                    <a:lnTo>
                      <a:pt x="0" y="9"/>
                    </a:lnTo>
                    <a:lnTo>
                      <a:pt x="0" y="0"/>
                    </a:lnTo>
                    <a:lnTo>
                      <a:pt x="0" y="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9" name="Freeform 58"/>
              <p:cNvSpPr>
                <a:spLocks/>
              </p:cNvSpPr>
              <p:nvPr/>
            </p:nvSpPr>
            <p:spPr bwMode="auto">
              <a:xfrm>
                <a:off x="2149" y="3152"/>
                <a:ext cx="135" cy="1"/>
              </a:xfrm>
              <a:custGeom>
                <a:avLst/>
                <a:gdLst>
                  <a:gd name="T0" fmla="*/ 0 w 135"/>
                  <a:gd name="T1" fmla="*/ 0 h 1"/>
                  <a:gd name="T2" fmla="*/ 135 w 135"/>
                  <a:gd name="T3" fmla="*/ 0 h 1"/>
                  <a:gd name="T4" fmla="*/ 0 w 135"/>
                  <a:gd name="T5" fmla="*/ 0 h 1"/>
                  <a:gd name="T6" fmla="*/ 0 60000 65536"/>
                  <a:gd name="T7" fmla="*/ 0 60000 65536"/>
                  <a:gd name="T8" fmla="*/ 0 60000 65536"/>
                  <a:gd name="T9" fmla="*/ 0 w 135"/>
                  <a:gd name="T10" fmla="*/ 0 h 1"/>
                  <a:gd name="T11" fmla="*/ 135 w 135"/>
                  <a:gd name="T12" fmla="*/ 1 h 1"/>
                </a:gdLst>
                <a:ahLst/>
                <a:cxnLst>
                  <a:cxn ang="T6">
                    <a:pos x="T0" y="T1"/>
                  </a:cxn>
                  <a:cxn ang="T7">
                    <a:pos x="T2" y="T3"/>
                  </a:cxn>
                  <a:cxn ang="T8">
                    <a:pos x="T4" y="T5"/>
                  </a:cxn>
                </a:cxnLst>
                <a:rect l="T9" t="T10" r="T11" b="T12"/>
                <a:pathLst>
                  <a:path w="135" h="1">
                    <a:moveTo>
                      <a:pt x="0" y="0"/>
                    </a:moveTo>
                    <a:lnTo>
                      <a:pt x="13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80" name="Freeform 59"/>
              <p:cNvSpPr>
                <a:spLocks/>
              </p:cNvSpPr>
              <p:nvPr/>
            </p:nvSpPr>
            <p:spPr bwMode="auto">
              <a:xfrm>
                <a:off x="2149" y="3152"/>
                <a:ext cx="135" cy="8"/>
              </a:xfrm>
              <a:custGeom>
                <a:avLst/>
                <a:gdLst>
                  <a:gd name="T0" fmla="*/ 135 w 135"/>
                  <a:gd name="T1" fmla="*/ 0 h 8"/>
                  <a:gd name="T2" fmla="*/ 135 w 135"/>
                  <a:gd name="T3" fmla="*/ 0 h 8"/>
                  <a:gd name="T4" fmla="*/ 0 w 135"/>
                  <a:gd name="T5" fmla="*/ 0 h 8"/>
                  <a:gd name="T6" fmla="*/ 0 w 135"/>
                  <a:gd name="T7" fmla="*/ 8 h 8"/>
                  <a:gd name="T8" fmla="*/ 135 w 135"/>
                  <a:gd name="T9" fmla="*/ 8 h 8"/>
                  <a:gd name="T10" fmla="*/ 135 w 135"/>
                  <a:gd name="T11" fmla="*/ 0 h 8"/>
                  <a:gd name="T12" fmla="*/ 0 60000 65536"/>
                  <a:gd name="T13" fmla="*/ 0 60000 65536"/>
                  <a:gd name="T14" fmla="*/ 0 60000 65536"/>
                  <a:gd name="T15" fmla="*/ 0 60000 65536"/>
                  <a:gd name="T16" fmla="*/ 0 60000 65536"/>
                  <a:gd name="T17" fmla="*/ 0 60000 65536"/>
                  <a:gd name="T18" fmla="*/ 0 w 135"/>
                  <a:gd name="T19" fmla="*/ 0 h 8"/>
                  <a:gd name="T20" fmla="*/ 135 w 135"/>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5" h="8">
                    <a:moveTo>
                      <a:pt x="135" y="0"/>
                    </a:moveTo>
                    <a:lnTo>
                      <a:pt x="135" y="0"/>
                    </a:lnTo>
                    <a:lnTo>
                      <a:pt x="0" y="0"/>
                    </a:lnTo>
                    <a:lnTo>
                      <a:pt x="0" y="8"/>
                    </a:lnTo>
                    <a:lnTo>
                      <a:pt x="135" y="8"/>
                    </a:lnTo>
                    <a:lnTo>
                      <a:pt x="1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81" name="Rectangle 60"/>
              <p:cNvSpPr>
                <a:spLocks noChangeArrowheads="1"/>
              </p:cNvSpPr>
              <p:nvPr/>
            </p:nvSpPr>
            <p:spPr bwMode="auto">
              <a:xfrm>
                <a:off x="2183" y="3415"/>
                <a:ext cx="25" cy="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82" name="Freeform 61"/>
              <p:cNvSpPr>
                <a:spLocks/>
              </p:cNvSpPr>
              <p:nvPr/>
            </p:nvSpPr>
            <p:spPr bwMode="auto">
              <a:xfrm>
                <a:off x="2200" y="3406"/>
                <a:ext cx="16" cy="60"/>
              </a:xfrm>
              <a:custGeom>
                <a:avLst/>
                <a:gdLst>
                  <a:gd name="T0" fmla="*/ 8 w 16"/>
                  <a:gd name="T1" fmla="*/ 9 h 60"/>
                  <a:gd name="T2" fmla="*/ 0 w 16"/>
                  <a:gd name="T3" fmla="*/ 9 h 60"/>
                  <a:gd name="T4" fmla="*/ 0 w 16"/>
                  <a:gd name="T5" fmla="*/ 60 h 60"/>
                  <a:gd name="T6" fmla="*/ 16 w 16"/>
                  <a:gd name="T7" fmla="*/ 60 h 60"/>
                  <a:gd name="T8" fmla="*/ 16 w 16"/>
                  <a:gd name="T9" fmla="*/ 9 h 60"/>
                  <a:gd name="T10" fmla="*/ 8 w 16"/>
                  <a:gd name="T11" fmla="*/ 0 h 60"/>
                  <a:gd name="T12" fmla="*/ 16 w 16"/>
                  <a:gd name="T13" fmla="*/ 9 h 60"/>
                  <a:gd name="T14" fmla="*/ 16 w 16"/>
                  <a:gd name="T15" fmla="*/ 0 h 60"/>
                  <a:gd name="T16" fmla="*/ 8 w 16"/>
                  <a:gd name="T17" fmla="*/ 0 h 60"/>
                  <a:gd name="T18" fmla="*/ 8 w 16"/>
                  <a:gd name="T19" fmla="*/ 9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60"/>
                  <a:gd name="T32" fmla="*/ 16 w 1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60">
                    <a:moveTo>
                      <a:pt x="8" y="9"/>
                    </a:moveTo>
                    <a:lnTo>
                      <a:pt x="0" y="9"/>
                    </a:lnTo>
                    <a:lnTo>
                      <a:pt x="0" y="60"/>
                    </a:lnTo>
                    <a:lnTo>
                      <a:pt x="16" y="60"/>
                    </a:lnTo>
                    <a:lnTo>
                      <a:pt x="16" y="9"/>
                    </a:lnTo>
                    <a:lnTo>
                      <a:pt x="8" y="0"/>
                    </a:lnTo>
                    <a:lnTo>
                      <a:pt x="16" y="9"/>
                    </a:lnTo>
                    <a:lnTo>
                      <a:pt x="16" y="0"/>
                    </a:lnTo>
                    <a:lnTo>
                      <a:pt x="8" y="0"/>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83" name="Freeform 62"/>
              <p:cNvSpPr>
                <a:spLocks/>
              </p:cNvSpPr>
              <p:nvPr/>
            </p:nvSpPr>
            <p:spPr bwMode="auto">
              <a:xfrm>
                <a:off x="2183" y="3406"/>
                <a:ext cx="25" cy="9"/>
              </a:xfrm>
              <a:custGeom>
                <a:avLst/>
                <a:gdLst>
                  <a:gd name="T0" fmla="*/ 8 w 25"/>
                  <a:gd name="T1" fmla="*/ 9 h 9"/>
                  <a:gd name="T2" fmla="*/ 0 w 25"/>
                  <a:gd name="T3" fmla="*/ 9 h 9"/>
                  <a:gd name="T4" fmla="*/ 25 w 25"/>
                  <a:gd name="T5" fmla="*/ 9 h 9"/>
                  <a:gd name="T6" fmla="*/ 25 w 25"/>
                  <a:gd name="T7" fmla="*/ 0 h 9"/>
                  <a:gd name="T8" fmla="*/ 0 w 25"/>
                  <a:gd name="T9" fmla="*/ 0 h 9"/>
                  <a:gd name="T10" fmla="*/ 0 w 25"/>
                  <a:gd name="T11" fmla="*/ 9 h 9"/>
                  <a:gd name="T12" fmla="*/ 0 w 25"/>
                  <a:gd name="T13" fmla="*/ 0 h 9"/>
                  <a:gd name="T14" fmla="*/ 0 w 25"/>
                  <a:gd name="T15" fmla="*/ 0 h 9"/>
                  <a:gd name="T16" fmla="*/ 0 w 25"/>
                  <a:gd name="T17" fmla="*/ 9 h 9"/>
                  <a:gd name="T18" fmla="*/ 8 w 25"/>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9"/>
                  <a:gd name="T32" fmla="*/ 25 w 2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9">
                    <a:moveTo>
                      <a:pt x="8" y="9"/>
                    </a:moveTo>
                    <a:lnTo>
                      <a:pt x="0" y="9"/>
                    </a:lnTo>
                    <a:lnTo>
                      <a:pt x="25" y="9"/>
                    </a:lnTo>
                    <a:lnTo>
                      <a:pt x="25" y="0"/>
                    </a:lnTo>
                    <a:lnTo>
                      <a:pt x="0" y="0"/>
                    </a:lnTo>
                    <a:lnTo>
                      <a:pt x="0" y="9"/>
                    </a:lnTo>
                    <a:lnTo>
                      <a:pt x="0" y="0"/>
                    </a:lnTo>
                    <a:lnTo>
                      <a:pt x="0" y="9"/>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84" name="Freeform 63"/>
              <p:cNvSpPr>
                <a:spLocks/>
              </p:cNvSpPr>
              <p:nvPr/>
            </p:nvSpPr>
            <p:spPr bwMode="auto">
              <a:xfrm>
                <a:off x="2183" y="3415"/>
                <a:ext cx="8" cy="59"/>
              </a:xfrm>
              <a:custGeom>
                <a:avLst/>
                <a:gdLst>
                  <a:gd name="T0" fmla="*/ 0 w 8"/>
                  <a:gd name="T1" fmla="*/ 51 h 59"/>
                  <a:gd name="T2" fmla="*/ 8 w 8"/>
                  <a:gd name="T3" fmla="*/ 51 h 59"/>
                  <a:gd name="T4" fmla="*/ 8 w 8"/>
                  <a:gd name="T5" fmla="*/ 0 h 59"/>
                  <a:gd name="T6" fmla="*/ 0 w 8"/>
                  <a:gd name="T7" fmla="*/ 0 h 59"/>
                  <a:gd name="T8" fmla="*/ 0 w 8"/>
                  <a:gd name="T9" fmla="*/ 51 h 59"/>
                  <a:gd name="T10" fmla="*/ 0 w 8"/>
                  <a:gd name="T11" fmla="*/ 59 h 59"/>
                  <a:gd name="T12" fmla="*/ 0 w 8"/>
                  <a:gd name="T13" fmla="*/ 51 h 59"/>
                  <a:gd name="T14" fmla="*/ 0 w 8"/>
                  <a:gd name="T15" fmla="*/ 59 h 59"/>
                  <a:gd name="T16" fmla="*/ 0 w 8"/>
                  <a:gd name="T17" fmla="*/ 59 h 59"/>
                  <a:gd name="T18" fmla="*/ 0 w 8"/>
                  <a:gd name="T19" fmla="*/ 51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9"/>
                  <a:gd name="T32" fmla="*/ 8 w 8"/>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9">
                    <a:moveTo>
                      <a:pt x="0" y="51"/>
                    </a:moveTo>
                    <a:lnTo>
                      <a:pt x="8" y="51"/>
                    </a:lnTo>
                    <a:lnTo>
                      <a:pt x="8" y="0"/>
                    </a:lnTo>
                    <a:lnTo>
                      <a:pt x="0" y="0"/>
                    </a:lnTo>
                    <a:lnTo>
                      <a:pt x="0" y="51"/>
                    </a:lnTo>
                    <a:lnTo>
                      <a:pt x="0" y="59"/>
                    </a:lnTo>
                    <a:lnTo>
                      <a:pt x="0" y="51"/>
                    </a:lnTo>
                    <a:lnTo>
                      <a:pt x="0" y="59"/>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85" name="Freeform 64"/>
              <p:cNvSpPr>
                <a:spLocks/>
              </p:cNvSpPr>
              <p:nvPr/>
            </p:nvSpPr>
            <p:spPr bwMode="auto">
              <a:xfrm>
                <a:off x="2183" y="3466"/>
                <a:ext cx="33" cy="8"/>
              </a:xfrm>
              <a:custGeom>
                <a:avLst/>
                <a:gdLst>
                  <a:gd name="T0" fmla="*/ 17 w 33"/>
                  <a:gd name="T1" fmla="*/ 0 h 8"/>
                  <a:gd name="T2" fmla="*/ 25 w 33"/>
                  <a:gd name="T3" fmla="*/ 0 h 8"/>
                  <a:gd name="T4" fmla="*/ 0 w 33"/>
                  <a:gd name="T5" fmla="*/ 0 h 8"/>
                  <a:gd name="T6" fmla="*/ 0 w 33"/>
                  <a:gd name="T7" fmla="*/ 8 h 8"/>
                  <a:gd name="T8" fmla="*/ 25 w 33"/>
                  <a:gd name="T9" fmla="*/ 8 h 8"/>
                  <a:gd name="T10" fmla="*/ 33 w 33"/>
                  <a:gd name="T11" fmla="*/ 0 h 8"/>
                  <a:gd name="T12" fmla="*/ 25 w 33"/>
                  <a:gd name="T13" fmla="*/ 8 h 8"/>
                  <a:gd name="T14" fmla="*/ 33 w 33"/>
                  <a:gd name="T15" fmla="*/ 8 h 8"/>
                  <a:gd name="T16" fmla="*/ 33 w 33"/>
                  <a:gd name="T17" fmla="*/ 0 h 8"/>
                  <a:gd name="T18" fmla="*/ 17 w 33"/>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8"/>
                  <a:gd name="T32" fmla="*/ 33 w 3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8">
                    <a:moveTo>
                      <a:pt x="17" y="0"/>
                    </a:moveTo>
                    <a:lnTo>
                      <a:pt x="25" y="0"/>
                    </a:lnTo>
                    <a:lnTo>
                      <a:pt x="0" y="0"/>
                    </a:lnTo>
                    <a:lnTo>
                      <a:pt x="0" y="8"/>
                    </a:lnTo>
                    <a:lnTo>
                      <a:pt x="25" y="8"/>
                    </a:lnTo>
                    <a:lnTo>
                      <a:pt x="33" y="0"/>
                    </a:lnTo>
                    <a:lnTo>
                      <a:pt x="25" y="8"/>
                    </a:lnTo>
                    <a:lnTo>
                      <a:pt x="33" y="8"/>
                    </a:lnTo>
                    <a:lnTo>
                      <a:pt x="33"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pic>
          <p:nvPicPr>
            <p:cNvPr id="2" name="Imag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2" y="2848459"/>
              <a:ext cx="324977" cy="327713"/>
            </a:xfrm>
            <a:prstGeom prst="rect">
              <a:avLst/>
            </a:prstGeom>
          </p:spPr>
        </p:pic>
        <p:grpSp>
          <p:nvGrpSpPr>
            <p:cNvPr id="96" name="Groupe 95"/>
            <p:cNvGrpSpPr/>
            <p:nvPr/>
          </p:nvGrpSpPr>
          <p:grpSpPr>
            <a:xfrm>
              <a:off x="1838274" y="2049147"/>
              <a:ext cx="454693" cy="1130232"/>
              <a:chOff x="2705100" y="2590800"/>
              <a:chExt cx="2943080" cy="2460088"/>
            </a:xfrm>
          </p:grpSpPr>
          <p:sp>
            <p:nvSpPr>
              <p:cNvPr id="97"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0" name="Groupe 99"/>
            <p:cNvGrpSpPr/>
            <p:nvPr/>
          </p:nvGrpSpPr>
          <p:grpSpPr>
            <a:xfrm rot="3313717">
              <a:off x="923852" y="2245949"/>
              <a:ext cx="919888" cy="1324970"/>
              <a:chOff x="2705100" y="2590800"/>
              <a:chExt cx="2943080" cy="2460088"/>
            </a:xfrm>
          </p:grpSpPr>
          <p:sp>
            <p:nvSpPr>
              <p:cNvPr id="101"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5" name="Groupe 104"/>
            <p:cNvGrpSpPr/>
            <p:nvPr/>
          </p:nvGrpSpPr>
          <p:grpSpPr>
            <a:xfrm rot="361414">
              <a:off x="2665201" y="2059471"/>
              <a:ext cx="3218885" cy="355098"/>
              <a:chOff x="2705100" y="2590800"/>
              <a:chExt cx="2943080" cy="2460088"/>
            </a:xfrm>
          </p:grpSpPr>
          <p:sp>
            <p:nvSpPr>
              <p:cNvPr id="106"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4" name="Groupe 103"/>
            <p:cNvGrpSpPr/>
            <p:nvPr/>
          </p:nvGrpSpPr>
          <p:grpSpPr>
            <a:xfrm rot="17862579">
              <a:off x="434062" y="2033493"/>
              <a:ext cx="1230726" cy="645904"/>
              <a:chOff x="2705100" y="2590800"/>
              <a:chExt cx="2943080" cy="2460088"/>
            </a:xfrm>
          </p:grpSpPr>
          <p:sp>
            <p:nvSpPr>
              <p:cNvPr id="110"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113" name="Picture 262" descr="99013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7590" y="3325415"/>
              <a:ext cx="328496" cy="36908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62" descr="99013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6074" y="3059454"/>
              <a:ext cx="276267" cy="310400"/>
            </a:xfrm>
            <a:prstGeom prst="rect">
              <a:avLst/>
            </a:prstGeom>
            <a:noFill/>
            <a:extLst>
              <a:ext uri="{909E8E84-426E-40DD-AFC4-6F175D3DCCD1}">
                <a14:hiddenFill xmlns:a14="http://schemas.microsoft.com/office/drawing/2010/main">
                  <a:solidFill>
                    <a:srgbClr val="FFFFFF"/>
                  </a:solidFill>
                </a14:hiddenFill>
              </a:ext>
            </a:extLst>
          </p:spPr>
        </p:pic>
        <p:sp>
          <p:nvSpPr>
            <p:cNvPr id="7" name="Forme libre 6"/>
            <p:cNvSpPr/>
            <p:nvPr/>
          </p:nvSpPr>
          <p:spPr>
            <a:xfrm>
              <a:off x="489575" y="3154358"/>
              <a:ext cx="5382053" cy="2010284"/>
            </a:xfrm>
            <a:custGeom>
              <a:avLst/>
              <a:gdLst>
                <a:gd name="connsiteX0" fmla="*/ 0 w 5382053"/>
                <a:gd name="connsiteY0" fmla="*/ 2010284 h 2010284"/>
                <a:gd name="connsiteX1" fmla="*/ 739896 w 5382053"/>
                <a:gd name="connsiteY1" fmla="*/ 1765979 h 2010284"/>
                <a:gd name="connsiteX2" fmla="*/ 1717118 w 5382053"/>
                <a:gd name="connsiteY2" fmla="*/ 1514694 h 2010284"/>
                <a:gd name="connsiteX3" fmla="*/ 1905582 w 5382053"/>
                <a:gd name="connsiteY3" fmla="*/ 1312269 h 2010284"/>
                <a:gd name="connsiteX4" fmla="*/ 2212709 w 5382053"/>
                <a:gd name="connsiteY4" fmla="*/ 963261 h 2010284"/>
                <a:gd name="connsiteX5" fmla="*/ 2638498 w 5382053"/>
                <a:gd name="connsiteY5" fmla="*/ 837619 h 2010284"/>
                <a:gd name="connsiteX6" fmla="*/ 3552898 w 5382053"/>
                <a:gd name="connsiteY6" fmla="*/ 802718 h 2010284"/>
                <a:gd name="connsiteX7" fmla="*/ 3804184 w 5382053"/>
                <a:gd name="connsiteY7" fmla="*/ 530492 h 2010284"/>
                <a:gd name="connsiteX8" fmla="*/ 4606901 w 5382053"/>
                <a:gd name="connsiteY8" fmla="*/ 383909 h 2010284"/>
                <a:gd name="connsiteX9" fmla="*/ 5325857 w 5382053"/>
                <a:gd name="connsiteY9" fmla="*/ 300147 h 2010284"/>
                <a:gd name="connsiteX10" fmla="*/ 5332837 w 5382053"/>
                <a:gd name="connsiteY10" fmla="*/ 0 h 20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2053" h="2010284">
                  <a:moveTo>
                    <a:pt x="0" y="2010284"/>
                  </a:moveTo>
                  <a:cubicBezTo>
                    <a:pt x="226855" y="1929430"/>
                    <a:pt x="453710" y="1848577"/>
                    <a:pt x="739896" y="1765979"/>
                  </a:cubicBezTo>
                  <a:cubicBezTo>
                    <a:pt x="1026082" y="1683381"/>
                    <a:pt x="1522837" y="1590312"/>
                    <a:pt x="1717118" y="1514694"/>
                  </a:cubicBezTo>
                  <a:cubicBezTo>
                    <a:pt x="1911399" y="1439076"/>
                    <a:pt x="1822984" y="1404174"/>
                    <a:pt x="1905582" y="1312269"/>
                  </a:cubicBezTo>
                  <a:cubicBezTo>
                    <a:pt x="1988180" y="1220364"/>
                    <a:pt x="2090556" y="1042369"/>
                    <a:pt x="2212709" y="963261"/>
                  </a:cubicBezTo>
                  <a:cubicBezTo>
                    <a:pt x="2334862" y="884153"/>
                    <a:pt x="2415133" y="864376"/>
                    <a:pt x="2638498" y="837619"/>
                  </a:cubicBezTo>
                  <a:cubicBezTo>
                    <a:pt x="2861863" y="810862"/>
                    <a:pt x="3358617" y="853906"/>
                    <a:pt x="3552898" y="802718"/>
                  </a:cubicBezTo>
                  <a:cubicBezTo>
                    <a:pt x="3747179" y="751530"/>
                    <a:pt x="3628517" y="600293"/>
                    <a:pt x="3804184" y="530492"/>
                  </a:cubicBezTo>
                  <a:cubicBezTo>
                    <a:pt x="3979851" y="460691"/>
                    <a:pt x="4353289" y="422300"/>
                    <a:pt x="4606901" y="383909"/>
                  </a:cubicBezTo>
                  <a:cubicBezTo>
                    <a:pt x="4860513" y="345518"/>
                    <a:pt x="5204868" y="364132"/>
                    <a:pt x="5325857" y="300147"/>
                  </a:cubicBezTo>
                  <a:cubicBezTo>
                    <a:pt x="5446846" y="236162"/>
                    <a:pt x="5335164" y="48861"/>
                    <a:pt x="5332837" y="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fr-FR" sz="2800"/>
            </a:p>
          </p:txBody>
        </p:sp>
        <p:sp>
          <p:nvSpPr>
            <p:cNvPr id="117" name="Explosion 1 116"/>
            <p:cNvSpPr/>
            <p:nvPr/>
          </p:nvSpPr>
          <p:spPr>
            <a:xfrm>
              <a:off x="3741672" y="3660409"/>
              <a:ext cx="388466" cy="393869"/>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Cylindre 120"/>
            <p:cNvSpPr/>
            <p:nvPr/>
          </p:nvSpPr>
          <p:spPr>
            <a:xfrm>
              <a:off x="3610030" y="2034712"/>
              <a:ext cx="648134" cy="1993279"/>
            </a:xfrm>
            <a:prstGeom prst="can">
              <a:avLst/>
            </a:prstGeom>
            <a:solidFill>
              <a:schemeClr val="accent1">
                <a:alpha val="3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xplosion 2 121"/>
            <p:cNvSpPr/>
            <p:nvPr/>
          </p:nvSpPr>
          <p:spPr>
            <a:xfrm>
              <a:off x="7196031" y="3875684"/>
              <a:ext cx="376186" cy="285334"/>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Explosion 2 122"/>
            <p:cNvSpPr/>
            <p:nvPr/>
          </p:nvSpPr>
          <p:spPr>
            <a:xfrm>
              <a:off x="7553656" y="4719930"/>
              <a:ext cx="376186" cy="285334"/>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5" name="Object 15"/>
            <p:cNvGraphicFramePr>
              <a:graphicFrameLocks noChangeAspect="1"/>
            </p:cNvGraphicFramePr>
            <p:nvPr>
              <p:extLst>
                <p:ext uri="{D42A27DB-BD31-4B8C-83A1-F6EECF244321}">
                  <p14:modId xmlns:p14="http://schemas.microsoft.com/office/powerpoint/2010/main" val="84008234"/>
                </p:ext>
              </p:extLst>
            </p:nvPr>
          </p:nvGraphicFramePr>
          <p:xfrm>
            <a:off x="3531861" y="2770533"/>
            <a:ext cx="448766" cy="191020"/>
          </p:xfrm>
          <a:graphic>
            <a:graphicData uri="http://schemas.openxmlformats.org/presentationml/2006/ole">
              <mc:AlternateContent xmlns:mc="http://schemas.openxmlformats.org/markup-compatibility/2006">
                <mc:Choice xmlns:v="urn:schemas-microsoft-com:vml" Requires="v">
                  <p:oleObj spid="_x0000_s6213" name="CorelDRAW" r:id="rId13" imgW="7469640" imgH="3176640" progId="CorelDraw.Graphic.7">
                    <p:embed/>
                  </p:oleObj>
                </mc:Choice>
                <mc:Fallback>
                  <p:oleObj name="CorelDRAW" r:id="rId13" imgW="7469640" imgH="3176640" progId="CorelDraw.Graphic.7">
                    <p:embed/>
                    <p:pic>
                      <p:nvPicPr>
                        <p:cNvPr id="125"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1861" y="2770533"/>
                          <a:ext cx="448766" cy="191020"/>
                        </a:xfrm>
                        <a:prstGeom prst="rect">
                          <a:avLst/>
                        </a:prstGeom>
                        <a:noFill/>
                        <a:ln>
                          <a:noFill/>
                        </a:ln>
                        <a:effectLst/>
                        <a:extLst/>
                      </p:spPr>
                    </p:pic>
                  </p:oleObj>
                </mc:Fallback>
              </mc:AlternateContent>
            </a:graphicData>
          </a:graphic>
        </p:graphicFrame>
        <p:graphicFrame>
          <p:nvGraphicFramePr>
            <p:cNvPr id="126" name="Object 16"/>
            <p:cNvGraphicFramePr>
              <a:graphicFrameLocks noChangeAspect="1"/>
            </p:cNvGraphicFramePr>
            <p:nvPr>
              <p:extLst>
                <p:ext uri="{D42A27DB-BD31-4B8C-83A1-F6EECF244321}">
                  <p14:modId xmlns:p14="http://schemas.microsoft.com/office/powerpoint/2010/main" val="1805459509"/>
                </p:ext>
              </p:extLst>
            </p:nvPr>
          </p:nvGraphicFramePr>
          <p:xfrm>
            <a:off x="3789195" y="2662735"/>
            <a:ext cx="474934" cy="168778"/>
          </p:xfrm>
          <a:graphic>
            <a:graphicData uri="http://schemas.openxmlformats.org/presentationml/2006/ole">
              <mc:AlternateContent xmlns:mc="http://schemas.openxmlformats.org/markup-compatibility/2006">
                <mc:Choice xmlns:v="urn:schemas-microsoft-com:vml" Requires="v">
                  <p:oleObj spid="_x0000_s6214" name="CorelDRAW" r:id="rId14" imgW="7656120" imgH="2725560" progId="CorelDraw.Graphic.7">
                    <p:embed/>
                  </p:oleObj>
                </mc:Choice>
                <mc:Fallback>
                  <p:oleObj name="CorelDRAW" r:id="rId14" imgW="7656120" imgH="2725560" progId="CorelDraw.Graphic.7">
                    <p:embed/>
                    <p:pic>
                      <p:nvPicPr>
                        <p:cNvPr id="126"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195" y="2662735"/>
                          <a:ext cx="474934" cy="168778"/>
                        </a:xfrm>
                        <a:prstGeom prst="rect">
                          <a:avLst/>
                        </a:prstGeom>
                        <a:noFill/>
                        <a:ln>
                          <a:noFill/>
                        </a:ln>
                        <a:effectLst/>
                        <a:extLst/>
                      </p:spPr>
                    </p:pic>
                  </p:oleObj>
                </mc:Fallback>
              </mc:AlternateContent>
            </a:graphicData>
          </a:graphic>
        </p:graphicFrame>
        <p:graphicFrame>
          <p:nvGraphicFramePr>
            <p:cNvPr id="127" name="Object 10"/>
            <p:cNvGraphicFramePr>
              <a:graphicFrameLocks noChangeAspect="1"/>
            </p:cNvGraphicFramePr>
            <p:nvPr>
              <p:extLst>
                <p:ext uri="{D42A27DB-BD31-4B8C-83A1-F6EECF244321}">
                  <p14:modId xmlns:p14="http://schemas.microsoft.com/office/powerpoint/2010/main" val="3952524090"/>
                </p:ext>
              </p:extLst>
            </p:nvPr>
          </p:nvGraphicFramePr>
          <p:xfrm>
            <a:off x="5292361" y="3621327"/>
            <a:ext cx="652659" cy="398604"/>
          </p:xfrm>
          <a:graphic>
            <a:graphicData uri="http://schemas.openxmlformats.org/presentationml/2006/ole">
              <mc:AlternateContent xmlns:mc="http://schemas.openxmlformats.org/markup-compatibility/2006">
                <mc:Choice xmlns:v="urn:schemas-microsoft-com:vml" Requires="v">
                  <p:oleObj spid="_x0000_s6215" name="CorelDRAW" r:id="rId15" imgW="4314960" imgH="2633760" progId="CorelDRAW.Graphic.10">
                    <p:embed/>
                  </p:oleObj>
                </mc:Choice>
                <mc:Fallback>
                  <p:oleObj name="CorelDRAW" r:id="rId15" imgW="4314960" imgH="2633760" progId="CorelDRAW.Graphic.10">
                    <p:embed/>
                    <p:pic>
                      <p:nvPicPr>
                        <p:cNvPr id="127" name="Object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92361" y="3621327"/>
                          <a:ext cx="652659" cy="398604"/>
                        </a:xfrm>
                        <a:prstGeom prst="rect">
                          <a:avLst/>
                        </a:prstGeom>
                        <a:noFill/>
                        <a:ln>
                          <a:noFill/>
                        </a:ln>
                        <a:effectLst/>
                        <a:extLst/>
                      </p:spPr>
                    </p:pic>
                  </p:oleObj>
                </mc:Fallback>
              </mc:AlternateContent>
            </a:graphicData>
          </a:graphic>
        </p:graphicFrame>
        <p:sp>
          <p:nvSpPr>
            <p:cNvPr id="129" name="Triangle isocèle 128"/>
            <p:cNvSpPr/>
            <p:nvPr/>
          </p:nvSpPr>
          <p:spPr>
            <a:xfrm>
              <a:off x="1200979" y="4690202"/>
              <a:ext cx="227012" cy="194618"/>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p:cNvGrpSpPr/>
            <p:nvPr/>
          </p:nvGrpSpPr>
          <p:grpSpPr>
            <a:xfrm>
              <a:off x="943498" y="4596904"/>
              <a:ext cx="514963" cy="471889"/>
              <a:chOff x="2352443" y="4637516"/>
              <a:chExt cx="514963" cy="471889"/>
            </a:xfrm>
          </p:grpSpPr>
          <p:sp>
            <p:nvSpPr>
              <p:cNvPr id="128" name="Triangle isocèle 127"/>
              <p:cNvSpPr/>
              <p:nvPr/>
            </p:nvSpPr>
            <p:spPr>
              <a:xfrm>
                <a:off x="2435986" y="4741459"/>
                <a:ext cx="227012" cy="194618"/>
              </a:xfrm>
              <a:prstGeom prst="triangl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xplosion 1 115"/>
              <p:cNvSpPr/>
              <p:nvPr/>
            </p:nvSpPr>
            <p:spPr>
              <a:xfrm>
                <a:off x="2352443" y="4637516"/>
                <a:ext cx="514963" cy="471889"/>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0" name="Triangle isocèle 129"/>
            <p:cNvSpPr/>
            <p:nvPr/>
          </p:nvSpPr>
          <p:spPr>
            <a:xfrm>
              <a:off x="3904287" y="3747107"/>
              <a:ext cx="190518" cy="141354"/>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Triangle isocèle 131"/>
            <p:cNvSpPr/>
            <p:nvPr/>
          </p:nvSpPr>
          <p:spPr>
            <a:xfrm>
              <a:off x="3772816" y="3755415"/>
              <a:ext cx="154466" cy="149402"/>
            </a:xfrm>
            <a:prstGeom prst="triangl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33" name="Objet 132"/>
            <p:cNvGraphicFramePr>
              <a:graphicFrameLocks noChangeAspect="1"/>
            </p:cNvGraphicFramePr>
            <p:nvPr>
              <p:extLst>
                <p:ext uri="{D42A27DB-BD31-4B8C-83A1-F6EECF244321}">
                  <p14:modId xmlns:p14="http://schemas.microsoft.com/office/powerpoint/2010/main" val="986638557"/>
                </p:ext>
              </p:extLst>
            </p:nvPr>
          </p:nvGraphicFramePr>
          <p:xfrm>
            <a:off x="8614511" y="1975103"/>
            <a:ext cx="512567" cy="182088"/>
          </p:xfrm>
          <a:graphic>
            <a:graphicData uri="http://schemas.openxmlformats.org/presentationml/2006/ole">
              <mc:AlternateContent xmlns:mc="http://schemas.openxmlformats.org/markup-compatibility/2006">
                <mc:Choice xmlns:v="urn:schemas-microsoft-com:vml" Requires="v">
                  <p:oleObj spid="_x0000_s6216" name="CorelDRAW" r:id="rId17" imgW="5410200" imgH="2009775" progId="CorelDraw.Graphic.7">
                    <p:embed/>
                  </p:oleObj>
                </mc:Choice>
                <mc:Fallback>
                  <p:oleObj name="CorelDRAW" r:id="rId17" imgW="5410200" imgH="2009775" progId="CorelDraw.Graphic.7">
                    <p:embed/>
                    <p:pic>
                      <p:nvPicPr>
                        <p:cNvPr id="133" name="Objet 1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4511" y="1975103"/>
                          <a:ext cx="512567" cy="182088"/>
                        </a:xfrm>
                        <a:prstGeom prst="rect">
                          <a:avLst/>
                        </a:prstGeom>
                        <a:solidFill>
                          <a:srgbClr val="FF0000"/>
                        </a:solidFill>
                        <a:ln>
                          <a:noFill/>
                        </a:ln>
                        <a:effectLst/>
                      </p:spPr>
                    </p:pic>
                  </p:oleObj>
                </mc:Fallback>
              </mc:AlternateContent>
            </a:graphicData>
          </a:graphic>
        </p:graphicFrame>
        <p:grpSp>
          <p:nvGrpSpPr>
            <p:cNvPr id="134" name="Groupe 133"/>
            <p:cNvGrpSpPr/>
            <p:nvPr/>
          </p:nvGrpSpPr>
          <p:grpSpPr>
            <a:xfrm>
              <a:off x="5692397" y="2203525"/>
              <a:ext cx="1206091" cy="1090653"/>
              <a:chOff x="7112000" y="3816766"/>
              <a:chExt cx="2195704" cy="2015711"/>
            </a:xfrm>
          </p:grpSpPr>
          <p:graphicFrame>
            <p:nvGraphicFramePr>
              <p:cNvPr id="135" name="Object 5"/>
              <p:cNvGraphicFramePr>
                <a:graphicFrameLocks noChangeAspect="1"/>
              </p:cNvGraphicFramePr>
              <p:nvPr>
                <p:extLst/>
              </p:nvPr>
            </p:nvGraphicFramePr>
            <p:xfrm>
              <a:off x="7112000" y="5485901"/>
              <a:ext cx="813977" cy="346576"/>
            </p:xfrm>
            <a:graphic>
              <a:graphicData uri="http://schemas.openxmlformats.org/presentationml/2006/ole">
                <mc:AlternateContent xmlns:mc="http://schemas.openxmlformats.org/markup-compatibility/2006">
                  <mc:Choice xmlns:v="urn:schemas-microsoft-com:vml" Requires="v">
                    <p:oleObj spid="_x0000_s6217" name="CorelDRAW" r:id="rId18" imgW="7469640" imgH="3176640" progId="CorelDraw.Graphic.7">
                      <p:embed/>
                    </p:oleObj>
                  </mc:Choice>
                  <mc:Fallback>
                    <p:oleObj name="CorelDRAW" r:id="rId18" imgW="7469640" imgH="3176640" progId="CorelDraw.Graphic.7">
                      <p:embed/>
                      <p:pic>
                        <p:nvPicPr>
                          <p:cNvPr id="13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2000" y="5485901"/>
                            <a:ext cx="813977" cy="346576"/>
                          </a:xfrm>
                          <a:prstGeom prst="rect">
                            <a:avLst/>
                          </a:prstGeom>
                          <a:noFill/>
                          <a:ln>
                            <a:noFill/>
                          </a:ln>
                          <a:effectLst/>
                          <a:extLst/>
                        </p:spPr>
                      </p:pic>
                    </p:oleObj>
                  </mc:Fallback>
                </mc:AlternateContent>
              </a:graphicData>
            </a:graphic>
          </p:graphicFrame>
          <p:graphicFrame>
            <p:nvGraphicFramePr>
              <p:cNvPr id="136" name="Object 6"/>
              <p:cNvGraphicFramePr>
                <a:graphicFrameLocks noChangeAspect="1"/>
              </p:cNvGraphicFramePr>
              <p:nvPr>
                <p:extLst/>
              </p:nvPr>
            </p:nvGraphicFramePr>
            <p:xfrm>
              <a:off x="7783512" y="5368892"/>
              <a:ext cx="868184" cy="369922"/>
            </p:xfrm>
            <a:graphic>
              <a:graphicData uri="http://schemas.openxmlformats.org/presentationml/2006/ole">
                <mc:AlternateContent xmlns:mc="http://schemas.openxmlformats.org/markup-compatibility/2006">
                  <mc:Choice xmlns:v="urn:schemas-microsoft-com:vml" Requires="v">
                    <p:oleObj spid="_x0000_s6218" name="CorelDRAW" r:id="rId19" imgW="7469640" imgH="3176640" progId="CorelDraw.Graphic.7">
                      <p:embed/>
                    </p:oleObj>
                  </mc:Choice>
                  <mc:Fallback>
                    <p:oleObj name="CorelDRAW" r:id="rId19" imgW="7469640" imgH="3176640" progId="CorelDraw.Graphic.7">
                      <p:embed/>
                      <p:pic>
                        <p:nvPicPr>
                          <p:cNvPr id="136"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3512" y="5368892"/>
                            <a:ext cx="868184" cy="369922"/>
                          </a:xfrm>
                          <a:prstGeom prst="rect">
                            <a:avLst/>
                          </a:prstGeom>
                          <a:noFill/>
                          <a:ln>
                            <a:noFill/>
                          </a:ln>
                          <a:effectLst/>
                          <a:extLst/>
                        </p:spPr>
                      </p:pic>
                    </p:oleObj>
                  </mc:Fallback>
                </mc:AlternateContent>
              </a:graphicData>
            </a:graphic>
          </p:graphicFrame>
          <p:graphicFrame>
            <p:nvGraphicFramePr>
              <p:cNvPr id="137" name="Object 7"/>
              <p:cNvGraphicFramePr>
                <a:graphicFrameLocks noChangeAspect="1"/>
              </p:cNvGraphicFramePr>
              <p:nvPr>
                <p:extLst/>
              </p:nvPr>
            </p:nvGraphicFramePr>
            <p:xfrm>
              <a:off x="8494903" y="4189216"/>
              <a:ext cx="812801" cy="346075"/>
            </p:xfrm>
            <a:graphic>
              <a:graphicData uri="http://schemas.openxmlformats.org/presentationml/2006/ole">
                <mc:AlternateContent xmlns:mc="http://schemas.openxmlformats.org/markup-compatibility/2006">
                  <mc:Choice xmlns:v="urn:schemas-microsoft-com:vml" Requires="v">
                    <p:oleObj spid="_x0000_s6219" name="CorelDRAW" r:id="rId20" imgW="7469640" imgH="3176640" progId="CorelDraw.Graphic.7">
                      <p:embed/>
                    </p:oleObj>
                  </mc:Choice>
                  <mc:Fallback>
                    <p:oleObj name="CorelDRAW" r:id="rId20" imgW="7469640" imgH="3176640" progId="CorelDraw.Graphic.7">
                      <p:embed/>
                      <p:pic>
                        <p:nvPicPr>
                          <p:cNvPr id="137"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4903" y="4189216"/>
                            <a:ext cx="812801"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8" name="Object 8"/>
              <p:cNvGraphicFramePr>
                <a:graphicFrameLocks noChangeAspect="1"/>
              </p:cNvGraphicFramePr>
              <p:nvPr>
                <p:extLst/>
              </p:nvPr>
            </p:nvGraphicFramePr>
            <p:xfrm>
              <a:off x="8625079" y="3816766"/>
              <a:ext cx="682625" cy="290512"/>
            </p:xfrm>
            <a:graphic>
              <a:graphicData uri="http://schemas.openxmlformats.org/presentationml/2006/ole">
                <mc:AlternateContent xmlns:mc="http://schemas.openxmlformats.org/markup-compatibility/2006">
                  <mc:Choice xmlns:v="urn:schemas-microsoft-com:vml" Requires="v">
                    <p:oleObj spid="_x0000_s6220" name="CorelDRAW" r:id="rId21" imgW="7469640" imgH="3176640" progId="CorelDraw.Graphic.7">
                      <p:embed/>
                    </p:oleObj>
                  </mc:Choice>
                  <mc:Fallback>
                    <p:oleObj name="CorelDRAW" r:id="rId21" imgW="7469640" imgH="3176640" progId="CorelDraw.Graphic.7">
                      <p:embed/>
                      <p:pic>
                        <p:nvPicPr>
                          <p:cNvPr id="138"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5079" y="3816766"/>
                            <a:ext cx="6826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139" name="Picture 262" descr="99013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00756" y="3976215"/>
              <a:ext cx="328496" cy="369082"/>
            </a:xfrm>
            <a:prstGeom prst="rect">
              <a:avLst/>
            </a:prstGeom>
            <a:solidFill>
              <a:srgbClr val="FF0000"/>
            </a:solidFill>
            <a:extLst/>
          </p:spPr>
        </p:pic>
        <p:sp>
          <p:nvSpPr>
            <p:cNvPr id="140" name="Cylindre 139"/>
            <p:cNvSpPr/>
            <p:nvPr/>
          </p:nvSpPr>
          <p:spPr>
            <a:xfrm>
              <a:off x="8230102" y="3220878"/>
              <a:ext cx="826879" cy="1293853"/>
            </a:xfrm>
            <a:prstGeom prst="can">
              <a:avLst/>
            </a:prstGeom>
            <a:solidFill>
              <a:srgbClr val="FF00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p:cNvGrpSpPr/>
            <p:nvPr/>
          </p:nvGrpSpPr>
          <p:grpSpPr>
            <a:xfrm>
              <a:off x="8140163" y="2298294"/>
              <a:ext cx="738683" cy="498796"/>
              <a:chOff x="6948264" y="2422212"/>
              <a:chExt cx="1542142" cy="713496"/>
            </a:xfrm>
          </p:grpSpPr>
          <p:grpSp>
            <p:nvGrpSpPr>
              <p:cNvPr id="141" name="Group 67"/>
              <p:cNvGrpSpPr>
                <a:grpSpLocks noChangeAspect="1"/>
              </p:cNvGrpSpPr>
              <p:nvPr/>
            </p:nvGrpSpPr>
            <p:grpSpPr bwMode="auto">
              <a:xfrm rot="10771060" flipH="1" flipV="1">
                <a:off x="7915731" y="2422212"/>
                <a:ext cx="574675" cy="190500"/>
                <a:chOff x="792" y="2832"/>
                <a:chExt cx="1722" cy="468"/>
              </a:xfrm>
            </p:grpSpPr>
            <p:sp>
              <p:nvSpPr>
                <p:cNvPr id="142" name="Freeform 68"/>
                <p:cNvSpPr>
                  <a:spLocks noChangeAspect="1"/>
                </p:cNvSpPr>
                <p:nvPr/>
              </p:nvSpPr>
              <p:spPr bwMode="auto">
                <a:xfrm>
                  <a:off x="1495" y="3238"/>
                  <a:ext cx="498" cy="49"/>
                </a:xfrm>
                <a:custGeom>
                  <a:avLst/>
                  <a:gdLst>
                    <a:gd name="T0" fmla="*/ 1 w 995"/>
                    <a:gd name="T1" fmla="*/ 1 h 97"/>
                    <a:gd name="T2" fmla="*/ 1 w 995"/>
                    <a:gd name="T3" fmla="*/ 1 h 97"/>
                    <a:gd name="T4" fmla="*/ 1 w 995"/>
                    <a:gd name="T5" fmla="*/ 1 h 97"/>
                    <a:gd name="T6" fmla="*/ 1 w 995"/>
                    <a:gd name="T7" fmla="*/ 1 h 97"/>
                    <a:gd name="T8" fmla="*/ 1 w 995"/>
                    <a:gd name="T9" fmla="*/ 1 h 97"/>
                    <a:gd name="T10" fmla="*/ 1 w 995"/>
                    <a:gd name="T11" fmla="*/ 1 h 97"/>
                    <a:gd name="T12" fmla="*/ 1 w 995"/>
                    <a:gd name="T13" fmla="*/ 1 h 97"/>
                    <a:gd name="T14" fmla="*/ 1 w 995"/>
                    <a:gd name="T15" fmla="*/ 1 h 97"/>
                    <a:gd name="T16" fmla="*/ 1 w 995"/>
                    <a:gd name="T17" fmla="*/ 1 h 97"/>
                    <a:gd name="T18" fmla="*/ 1 w 995"/>
                    <a:gd name="T19" fmla="*/ 1 h 97"/>
                    <a:gd name="T20" fmla="*/ 1 w 995"/>
                    <a:gd name="T21" fmla="*/ 1 h 97"/>
                    <a:gd name="T22" fmla="*/ 1 w 995"/>
                    <a:gd name="T23" fmla="*/ 1 h 97"/>
                    <a:gd name="T24" fmla="*/ 1 w 995"/>
                    <a:gd name="T25" fmla="*/ 1 h 97"/>
                    <a:gd name="T26" fmla="*/ 1 w 995"/>
                    <a:gd name="T27" fmla="*/ 1 h 97"/>
                    <a:gd name="T28" fmla="*/ 1 w 995"/>
                    <a:gd name="T29" fmla="*/ 1 h 97"/>
                    <a:gd name="T30" fmla="*/ 1 w 995"/>
                    <a:gd name="T31" fmla="*/ 1 h 97"/>
                    <a:gd name="T32" fmla="*/ 1 w 995"/>
                    <a:gd name="T33" fmla="*/ 1 h 97"/>
                    <a:gd name="T34" fmla="*/ 1 w 995"/>
                    <a:gd name="T35" fmla="*/ 1 h 97"/>
                    <a:gd name="T36" fmla="*/ 1 w 995"/>
                    <a:gd name="T37" fmla="*/ 1 h 97"/>
                    <a:gd name="T38" fmla="*/ 1 w 995"/>
                    <a:gd name="T39" fmla="*/ 1 h 97"/>
                    <a:gd name="T40" fmla="*/ 1 w 995"/>
                    <a:gd name="T41" fmla="*/ 1 h 97"/>
                    <a:gd name="T42" fmla="*/ 1 w 995"/>
                    <a:gd name="T43" fmla="*/ 1 h 97"/>
                    <a:gd name="T44" fmla="*/ 1 w 995"/>
                    <a:gd name="T45" fmla="*/ 1 h 97"/>
                    <a:gd name="T46" fmla="*/ 1 w 995"/>
                    <a:gd name="T47" fmla="*/ 1 h 97"/>
                    <a:gd name="T48" fmla="*/ 1 w 995"/>
                    <a:gd name="T49" fmla="*/ 1 h 97"/>
                    <a:gd name="T50" fmla="*/ 1 w 995"/>
                    <a:gd name="T51" fmla="*/ 1 h 97"/>
                    <a:gd name="T52" fmla="*/ 1 w 995"/>
                    <a:gd name="T53" fmla="*/ 1 h 97"/>
                    <a:gd name="T54" fmla="*/ 1 w 995"/>
                    <a:gd name="T55" fmla="*/ 1 h 97"/>
                    <a:gd name="T56" fmla="*/ 1 w 995"/>
                    <a:gd name="T57" fmla="*/ 1 h 97"/>
                    <a:gd name="T58" fmla="*/ 1 w 995"/>
                    <a:gd name="T59" fmla="*/ 1 h 97"/>
                    <a:gd name="T60" fmla="*/ 1 w 995"/>
                    <a:gd name="T61" fmla="*/ 1 h 97"/>
                    <a:gd name="T62" fmla="*/ 1 w 995"/>
                    <a:gd name="T63" fmla="*/ 1 h 97"/>
                    <a:gd name="T64" fmla="*/ 1 w 995"/>
                    <a:gd name="T65" fmla="*/ 1 h 97"/>
                    <a:gd name="T66" fmla="*/ 1 w 995"/>
                    <a:gd name="T67" fmla="*/ 1 h 97"/>
                    <a:gd name="T68" fmla="*/ 1 w 995"/>
                    <a:gd name="T69" fmla="*/ 1 h 97"/>
                    <a:gd name="T70" fmla="*/ 1 w 995"/>
                    <a:gd name="T71" fmla="*/ 1 h 97"/>
                    <a:gd name="T72" fmla="*/ 1 w 995"/>
                    <a:gd name="T73" fmla="*/ 1 h 97"/>
                    <a:gd name="T74" fmla="*/ 1 w 995"/>
                    <a:gd name="T75" fmla="*/ 1 h 97"/>
                    <a:gd name="T76" fmla="*/ 1 w 995"/>
                    <a:gd name="T77" fmla="*/ 1 h 97"/>
                    <a:gd name="T78" fmla="*/ 1 w 995"/>
                    <a:gd name="T79" fmla="*/ 1 h 97"/>
                    <a:gd name="T80" fmla="*/ 1 w 995"/>
                    <a:gd name="T81" fmla="*/ 1 h 97"/>
                    <a:gd name="T82" fmla="*/ 1 w 995"/>
                    <a:gd name="T83" fmla="*/ 1 h 97"/>
                    <a:gd name="T84" fmla="*/ 1 w 995"/>
                    <a:gd name="T85" fmla="*/ 1 h 97"/>
                    <a:gd name="T86" fmla="*/ 1 w 995"/>
                    <a:gd name="T87" fmla="*/ 0 h 97"/>
                    <a:gd name="T88" fmla="*/ 1 w 995"/>
                    <a:gd name="T89" fmla="*/ 0 h 97"/>
                    <a:gd name="T90" fmla="*/ 1 w 995"/>
                    <a:gd name="T91" fmla="*/ 1 h 97"/>
                    <a:gd name="T92" fmla="*/ 1 w 995"/>
                    <a:gd name="T93" fmla="*/ 1 h 97"/>
                    <a:gd name="T94" fmla="*/ 1 w 995"/>
                    <a:gd name="T95" fmla="*/ 1 h 97"/>
                    <a:gd name="T96" fmla="*/ 1 w 995"/>
                    <a:gd name="T97" fmla="*/ 1 h 97"/>
                    <a:gd name="T98" fmla="*/ 1 w 995"/>
                    <a:gd name="T99" fmla="*/ 1 h 97"/>
                    <a:gd name="T100" fmla="*/ 1 w 995"/>
                    <a:gd name="T101" fmla="*/ 1 h 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95"/>
                    <a:gd name="T154" fmla="*/ 0 h 97"/>
                    <a:gd name="T155" fmla="*/ 995 w 995"/>
                    <a:gd name="T156" fmla="*/ 97 h 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95" h="97">
                      <a:moveTo>
                        <a:pt x="967" y="88"/>
                      </a:moveTo>
                      <a:lnTo>
                        <a:pt x="944" y="82"/>
                      </a:lnTo>
                      <a:lnTo>
                        <a:pt x="924" y="75"/>
                      </a:lnTo>
                      <a:lnTo>
                        <a:pt x="903" y="68"/>
                      </a:lnTo>
                      <a:lnTo>
                        <a:pt x="883" y="62"/>
                      </a:lnTo>
                      <a:lnTo>
                        <a:pt x="864" y="57"/>
                      </a:lnTo>
                      <a:lnTo>
                        <a:pt x="843" y="53"/>
                      </a:lnTo>
                      <a:lnTo>
                        <a:pt x="821" y="50"/>
                      </a:lnTo>
                      <a:lnTo>
                        <a:pt x="798" y="50"/>
                      </a:lnTo>
                      <a:lnTo>
                        <a:pt x="778" y="53"/>
                      </a:lnTo>
                      <a:lnTo>
                        <a:pt x="760" y="57"/>
                      </a:lnTo>
                      <a:lnTo>
                        <a:pt x="744" y="64"/>
                      </a:lnTo>
                      <a:lnTo>
                        <a:pt x="729" y="71"/>
                      </a:lnTo>
                      <a:lnTo>
                        <a:pt x="714" y="79"/>
                      </a:lnTo>
                      <a:lnTo>
                        <a:pt x="698" y="86"/>
                      </a:lnTo>
                      <a:lnTo>
                        <a:pt x="679" y="93"/>
                      </a:lnTo>
                      <a:lnTo>
                        <a:pt x="660" y="97"/>
                      </a:lnTo>
                      <a:lnTo>
                        <a:pt x="649" y="97"/>
                      </a:lnTo>
                      <a:lnTo>
                        <a:pt x="636" y="93"/>
                      </a:lnTo>
                      <a:lnTo>
                        <a:pt x="619" y="87"/>
                      </a:lnTo>
                      <a:lnTo>
                        <a:pt x="601" y="82"/>
                      </a:lnTo>
                      <a:lnTo>
                        <a:pt x="584" y="75"/>
                      </a:lnTo>
                      <a:lnTo>
                        <a:pt x="567" y="69"/>
                      </a:lnTo>
                      <a:lnTo>
                        <a:pt x="553" y="64"/>
                      </a:lnTo>
                      <a:lnTo>
                        <a:pt x="542" y="63"/>
                      </a:lnTo>
                      <a:lnTo>
                        <a:pt x="519" y="65"/>
                      </a:lnTo>
                      <a:lnTo>
                        <a:pt x="500" y="69"/>
                      </a:lnTo>
                      <a:lnTo>
                        <a:pt x="480" y="75"/>
                      </a:lnTo>
                      <a:lnTo>
                        <a:pt x="462" y="80"/>
                      </a:lnTo>
                      <a:lnTo>
                        <a:pt x="443" y="86"/>
                      </a:lnTo>
                      <a:lnTo>
                        <a:pt x="424" y="91"/>
                      </a:lnTo>
                      <a:lnTo>
                        <a:pt x="403" y="93"/>
                      </a:lnTo>
                      <a:lnTo>
                        <a:pt x="381" y="94"/>
                      </a:lnTo>
                      <a:lnTo>
                        <a:pt x="371" y="93"/>
                      </a:lnTo>
                      <a:lnTo>
                        <a:pt x="360" y="88"/>
                      </a:lnTo>
                      <a:lnTo>
                        <a:pt x="349" y="83"/>
                      </a:lnTo>
                      <a:lnTo>
                        <a:pt x="337" y="77"/>
                      </a:lnTo>
                      <a:lnTo>
                        <a:pt x="326" y="70"/>
                      </a:lnTo>
                      <a:lnTo>
                        <a:pt x="315" y="64"/>
                      </a:lnTo>
                      <a:lnTo>
                        <a:pt x="305" y="61"/>
                      </a:lnTo>
                      <a:lnTo>
                        <a:pt x="295" y="59"/>
                      </a:lnTo>
                      <a:lnTo>
                        <a:pt x="282" y="60"/>
                      </a:lnTo>
                      <a:lnTo>
                        <a:pt x="269" y="63"/>
                      </a:lnTo>
                      <a:lnTo>
                        <a:pt x="258" y="70"/>
                      </a:lnTo>
                      <a:lnTo>
                        <a:pt x="246" y="77"/>
                      </a:lnTo>
                      <a:lnTo>
                        <a:pt x="234" y="84"/>
                      </a:lnTo>
                      <a:lnTo>
                        <a:pt x="222" y="91"/>
                      </a:lnTo>
                      <a:lnTo>
                        <a:pt x="209" y="94"/>
                      </a:lnTo>
                      <a:lnTo>
                        <a:pt x="197" y="97"/>
                      </a:lnTo>
                      <a:lnTo>
                        <a:pt x="188" y="95"/>
                      </a:lnTo>
                      <a:lnTo>
                        <a:pt x="178" y="92"/>
                      </a:lnTo>
                      <a:lnTo>
                        <a:pt x="169" y="86"/>
                      </a:lnTo>
                      <a:lnTo>
                        <a:pt x="160" y="80"/>
                      </a:lnTo>
                      <a:lnTo>
                        <a:pt x="151" y="75"/>
                      </a:lnTo>
                      <a:lnTo>
                        <a:pt x="141" y="69"/>
                      </a:lnTo>
                      <a:lnTo>
                        <a:pt x="132" y="63"/>
                      </a:lnTo>
                      <a:lnTo>
                        <a:pt x="123" y="61"/>
                      </a:lnTo>
                      <a:lnTo>
                        <a:pt x="114" y="61"/>
                      </a:lnTo>
                      <a:lnTo>
                        <a:pt x="103" y="63"/>
                      </a:lnTo>
                      <a:lnTo>
                        <a:pt x="92" y="68"/>
                      </a:lnTo>
                      <a:lnTo>
                        <a:pt x="80" y="73"/>
                      </a:lnTo>
                      <a:lnTo>
                        <a:pt x="69" y="78"/>
                      </a:lnTo>
                      <a:lnTo>
                        <a:pt x="59" y="84"/>
                      </a:lnTo>
                      <a:lnTo>
                        <a:pt x="48" y="87"/>
                      </a:lnTo>
                      <a:lnTo>
                        <a:pt x="39" y="90"/>
                      </a:lnTo>
                      <a:lnTo>
                        <a:pt x="33" y="86"/>
                      </a:lnTo>
                      <a:lnTo>
                        <a:pt x="26" y="84"/>
                      </a:lnTo>
                      <a:lnTo>
                        <a:pt x="21" y="80"/>
                      </a:lnTo>
                      <a:lnTo>
                        <a:pt x="16" y="76"/>
                      </a:lnTo>
                      <a:lnTo>
                        <a:pt x="11" y="72"/>
                      </a:lnTo>
                      <a:lnTo>
                        <a:pt x="7" y="69"/>
                      </a:lnTo>
                      <a:lnTo>
                        <a:pt x="3" y="64"/>
                      </a:lnTo>
                      <a:lnTo>
                        <a:pt x="0" y="60"/>
                      </a:lnTo>
                      <a:lnTo>
                        <a:pt x="7" y="52"/>
                      </a:lnTo>
                      <a:lnTo>
                        <a:pt x="16" y="44"/>
                      </a:lnTo>
                      <a:lnTo>
                        <a:pt x="26" y="37"/>
                      </a:lnTo>
                      <a:lnTo>
                        <a:pt x="38" y="31"/>
                      </a:lnTo>
                      <a:lnTo>
                        <a:pt x="52" y="25"/>
                      </a:lnTo>
                      <a:lnTo>
                        <a:pt x="67" y="21"/>
                      </a:lnTo>
                      <a:lnTo>
                        <a:pt x="83" y="16"/>
                      </a:lnTo>
                      <a:lnTo>
                        <a:pt x="99" y="12"/>
                      </a:lnTo>
                      <a:lnTo>
                        <a:pt x="116" y="9"/>
                      </a:lnTo>
                      <a:lnTo>
                        <a:pt x="133" y="7"/>
                      </a:lnTo>
                      <a:lnTo>
                        <a:pt x="151" y="4"/>
                      </a:lnTo>
                      <a:lnTo>
                        <a:pt x="169" y="2"/>
                      </a:lnTo>
                      <a:lnTo>
                        <a:pt x="186" y="1"/>
                      </a:lnTo>
                      <a:lnTo>
                        <a:pt x="204" y="1"/>
                      </a:lnTo>
                      <a:lnTo>
                        <a:pt x="220" y="0"/>
                      </a:lnTo>
                      <a:lnTo>
                        <a:pt x="236" y="0"/>
                      </a:lnTo>
                      <a:lnTo>
                        <a:pt x="867" y="0"/>
                      </a:lnTo>
                      <a:lnTo>
                        <a:pt x="881" y="1"/>
                      </a:lnTo>
                      <a:lnTo>
                        <a:pt x="897" y="3"/>
                      </a:lnTo>
                      <a:lnTo>
                        <a:pt x="914" y="8"/>
                      </a:lnTo>
                      <a:lnTo>
                        <a:pt x="933" y="14"/>
                      </a:lnTo>
                      <a:lnTo>
                        <a:pt x="951" y="22"/>
                      </a:lnTo>
                      <a:lnTo>
                        <a:pt x="967" y="32"/>
                      </a:lnTo>
                      <a:lnTo>
                        <a:pt x="982" y="45"/>
                      </a:lnTo>
                      <a:lnTo>
                        <a:pt x="995" y="60"/>
                      </a:lnTo>
                      <a:lnTo>
                        <a:pt x="989" y="68"/>
                      </a:lnTo>
                      <a:lnTo>
                        <a:pt x="982" y="75"/>
                      </a:lnTo>
                      <a:lnTo>
                        <a:pt x="975" y="82"/>
                      </a:lnTo>
                      <a:lnTo>
                        <a:pt x="967" y="88"/>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43" name="Freeform 69"/>
                <p:cNvSpPr>
                  <a:spLocks noChangeAspect="1"/>
                </p:cNvSpPr>
                <p:nvPr/>
              </p:nvSpPr>
              <p:spPr bwMode="auto">
                <a:xfrm>
                  <a:off x="1495" y="3238"/>
                  <a:ext cx="498" cy="49"/>
                </a:xfrm>
                <a:custGeom>
                  <a:avLst/>
                  <a:gdLst>
                    <a:gd name="T0" fmla="*/ 1 w 995"/>
                    <a:gd name="T1" fmla="*/ 1 h 97"/>
                    <a:gd name="T2" fmla="*/ 1 w 995"/>
                    <a:gd name="T3" fmla="*/ 1 h 97"/>
                    <a:gd name="T4" fmla="*/ 1 w 995"/>
                    <a:gd name="T5" fmla="*/ 1 h 97"/>
                    <a:gd name="T6" fmla="*/ 1 w 995"/>
                    <a:gd name="T7" fmla="*/ 1 h 97"/>
                    <a:gd name="T8" fmla="*/ 1 w 995"/>
                    <a:gd name="T9" fmla="*/ 1 h 97"/>
                    <a:gd name="T10" fmla="*/ 1 w 995"/>
                    <a:gd name="T11" fmla="*/ 1 h 97"/>
                    <a:gd name="T12" fmla="*/ 1 w 995"/>
                    <a:gd name="T13" fmla="*/ 1 h 97"/>
                    <a:gd name="T14" fmla="*/ 1 w 995"/>
                    <a:gd name="T15" fmla="*/ 1 h 97"/>
                    <a:gd name="T16" fmla="*/ 1 w 995"/>
                    <a:gd name="T17" fmla="*/ 1 h 97"/>
                    <a:gd name="T18" fmla="*/ 1 w 995"/>
                    <a:gd name="T19" fmla="*/ 1 h 97"/>
                    <a:gd name="T20" fmla="*/ 1 w 995"/>
                    <a:gd name="T21" fmla="*/ 1 h 97"/>
                    <a:gd name="T22" fmla="*/ 1 w 995"/>
                    <a:gd name="T23" fmla="*/ 1 h 97"/>
                    <a:gd name="T24" fmla="*/ 1 w 995"/>
                    <a:gd name="T25" fmla="*/ 1 h 97"/>
                    <a:gd name="T26" fmla="*/ 1 w 995"/>
                    <a:gd name="T27" fmla="*/ 1 h 97"/>
                    <a:gd name="T28" fmla="*/ 1 w 995"/>
                    <a:gd name="T29" fmla="*/ 1 h 97"/>
                    <a:gd name="T30" fmla="*/ 1 w 995"/>
                    <a:gd name="T31" fmla="*/ 1 h 97"/>
                    <a:gd name="T32" fmla="*/ 1 w 995"/>
                    <a:gd name="T33" fmla="*/ 1 h 97"/>
                    <a:gd name="T34" fmla="*/ 1 w 995"/>
                    <a:gd name="T35" fmla="*/ 1 h 97"/>
                    <a:gd name="T36" fmla="*/ 1 w 995"/>
                    <a:gd name="T37" fmla="*/ 1 h 97"/>
                    <a:gd name="T38" fmla="*/ 1 w 995"/>
                    <a:gd name="T39" fmla="*/ 1 h 97"/>
                    <a:gd name="T40" fmla="*/ 1 w 995"/>
                    <a:gd name="T41" fmla="*/ 1 h 97"/>
                    <a:gd name="T42" fmla="*/ 1 w 995"/>
                    <a:gd name="T43" fmla="*/ 1 h 97"/>
                    <a:gd name="T44" fmla="*/ 1 w 995"/>
                    <a:gd name="T45" fmla="*/ 1 h 97"/>
                    <a:gd name="T46" fmla="*/ 1 w 995"/>
                    <a:gd name="T47" fmla="*/ 1 h 97"/>
                    <a:gd name="T48" fmla="*/ 1 w 995"/>
                    <a:gd name="T49" fmla="*/ 1 h 97"/>
                    <a:gd name="T50" fmla="*/ 1 w 995"/>
                    <a:gd name="T51" fmla="*/ 1 h 97"/>
                    <a:gd name="T52" fmla="*/ 1 w 995"/>
                    <a:gd name="T53" fmla="*/ 1 h 97"/>
                    <a:gd name="T54" fmla="*/ 1 w 995"/>
                    <a:gd name="T55" fmla="*/ 1 h 97"/>
                    <a:gd name="T56" fmla="*/ 1 w 995"/>
                    <a:gd name="T57" fmla="*/ 1 h 97"/>
                    <a:gd name="T58" fmla="*/ 1 w 995"/>
                    <a:gd name="T59" fmla="*/ 1 h 97"/>
                    <a:gd name="T60" fmla="*/ 1 w 995"/>
                    <a:gd name="T61" fmla="*/ 1 h 97"/>
                    <a:gd name="T62" fmla="*/ 1 w 995"/>
                    <a:gd name="T63" fmla="*/ 1 h 97"/>
                    <a:gd name="T64" fmla="*/ 1 w 995"/>
                    <a:gd name="T65" fmla="*/ 1 h 97"/>
                    <a:gd name="T66" fmla="*/ 1 w 995"/>
                    <a:gd name="T67" fmla="*/ 1 h 97"/>
                    <a:gd name="T68" fmla="*/ 1 w 995"/>
                    <a:gd name="T69" fmla="*/ 1 h 97"/>
                    <a:gd name="T70" fmla="*/ 1 w 995"/>
                    <a:gd name="T71" fmla="*/ 1 h 97"/>
                    <a:gd name="T72" fmla="*/ 1 w 995"/>
                    <a:gd name="T73" fmla="*/ 1 h 97"/>
                    <a:gd name="T74" fmla="*/ 1 w 995"/>
                    <a:gd name="T75" fmla="*/ 1 h 97"/>
                    <a:gd name="T76" fmla="*/ 1 w 995"/>
                    <a:gd name="T77" fmla="*/ 1 h 97"/>
                    <a:gd name="T78" fmla="*/ 1 w 995"/>
                    <a:gd name="T79" fmla="*/ 1 h 97"/>
                    <a:gd name="T80" fmla="*/ 0 w 995"/>
                    <a:gd name="T81" fmla="*/ 1 h 97"/>
                    <a:gd name="T82" fmla="*/ 1 w 995"/>
                    <a:gd name="T83" fmla="*/ 1 h 97"/>
                    <a:gd name="T84" fmla="*/ 1 w 995"/>
                    <a:gd name="T85" fmla="*/ 1 h 97"/>
                    <a:gd name="T86" fmla="*/ 1 w 995"/>
                    <a:gd name="T87" fmla="*/ 1 h 97"/>
                    <a:gd name="T88" fmla="*/ 1 w 995"/>
                    <a:gd name="T89" fmla="*/ 1 h 97"/>
                    <a:gd name="T90" fmla="*/ 1 w 995"/>
                    <a:gd name="T91" fmla="*/ 1 h 97"/>
                    <a:gd name="T92" fmla="*/ 1 w 995"/>
                    <a:gd name="T93" fmla="*/ 1 h 97"/>
                    <a:gd name="T94" fmla="*/ 1 w 995"/>
                    <a:gd name="T95" fmla="*/ 1 h 97"/>
                    <a:gd name="T96" fmla="*/ 1 w 995"/>
                    <a:gd name="T97" fmla="*/ 0 h 97"/>
                    <a:gd name="T98" fmla="*/ 1 w 995"/>
                    <a:gd name="T99" fmla="*/ 0 h 97"/>
                    <a:gd name="T100" fmla="*/ 1 w 995"/>
                    <a:gd name="T101" fmla="*/ 1 h 97"/>
                    <a:gd name="T102" fmla="*/ 1 w 995"/>
                    <a:gd name="T103" fmla="*/ 1 h 97"/>
                    <a:gd name="T104" fmla="*/ 1 w 995"/>
                    <a:gd name="T105" fmla="*/ 1 h 97"/>
                    <a:gd name="T106" fmla="*/ 1 w 995"/>
                    <a:gd name="T107" fmla="*/ 1 h 97"/>
                    <a:gd name="T108" fmla="*/ 1 w 995"/>
                    <a:gd name="T109" fmla="*/ 1 h 97"/>
                    <a:gd name="T110" fmla="*/ 1 w 995"/>
                    <a:gd name="T111" fmla="*/ 1 h 97"/>
                    <a:gd name="T112" fmla="*/ 1 w 995"/>
                    <a:gd name="T113" fmla="*/ 1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5"/>
                    <a:gd name="T172" fmla="*/ 0 h 97"/>
                    <a:gd name="T173" fmla="*/ 995 w 995"/>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5" h="97">
                      <a:moveTo>
                        <a:pt x="967" y="88"/>
                      </a:moveTo>
                      <a:lnTo>
                        <a:pt x="967" y="88"/>
                      </a:lnTo>
                      <a:lnTo>
                        <a:pt x="944" y="82"/>
                      </a:lnTo>
                      <a:lnTo>
                        <a:pt x="924" y="75"/>
                      </a:lnTo>
                      <a:lnTo>
                        <a:pt x="903" y="68"/>
                      </a:lnTo>
                      <a:lnTo>
                        <a:pt x="883" y="62"/>
                      </a:lnTo>
                      <a:lnTo>
                        <a:pt x="864" y="57"/>
                      </a:lnTo>
                      <a:lnTo>
                        <a:pt x="843" y="53"/>
                      </a:lnTo>
                      <a:lnTo>
                        <a:pt x="821" y="50"/>
                      </a:lnTo>
                      <a:lnTo>
                        <a:pt x="798" y="50"/>
                      </a:lnTo>
                      <a:lnTo>
                        <a:pt x="778" y="53"/>
                      </a:lnTo>
                      <a:lnTo>
                        <a:pt x="760" y="57"/>
                      </a:lnTo>
                      <a:lnTo>
                        <a:pt x="744" y="64"/>
                      </a:lnTo>
                      <a:lnTo>
                        <a:pt x="729" y="71"/>
                      </a:lnTo>
                      <a:lnTo>
                        <a:pt x="714" y="79"/>
                      </a:lnTo>
                      <a:lnTo>
                        <a:pt x="698" y="86"/>
                      </a:lnTo>
                      <a:lnTo>
                        <a:pt x="679" y="93"/>
                      </a:lnTo>
                      <a:lnTo>
                        <a:pt x="660" y="97"/>
                      </a:lnTo>
                      <a:lnTo>
                        <a:pt x="649" y="97"/>
                      </a:lnTo>
                      <a:lnTo>
                        <a:pt x="636" y="93"/>
                      </a:lnTo>
                      <a:lnTo>
                        <a:pt x="619" y="87"/>
                      </a:lnTo>
                      <a:lnTo>
                        <a:pt x="601" y="82"/>
                      </a:lnTo>
                      <a:lnTo>
                        <a:pt x="584" y="75"/>
                      </a:lnTo>
                      <a:lnTo>
                        <a:pt x="567" y="69"/>
                      </a:lnTo>
                      <a:lnTo>
                        <a:pt x="553" y="64"/>
                      </a:lnTo>
                      <a:lnTo>
                        <a:pt x="542" y="63"/>
                      </a:lnTo>
                      <a:lnTo>
                        <a:pt x="519" y="65"/>
                      </a:lnTo>
                      <a:lnTo>
                        <a:pt x="500" y="69"/>
                      </a:lnTo>
                      <a:lnTo>
                        <a:pt x="480" y="75"/>
                      </a:lnTo>
                      <a:lnTo>
                        <a:pt x="462" y="80"/>
                      </a:lnTo>
                      <a:lnTo>
                        <a:pt x="443" y="86"/>
                      </a:lnTo>
                      <a:lnTo>
                        <a:pt x="424" y="91"/>
                      </a:lnTo>
                      <a:lnTo>
                        <a:pt x="403" y="93"/>
                      </a:lnTo>
                      <a:lnTo>
                        <a:pt x="381" y="94"/>
                      </a:lnTo>
                      <a:lnTo>
                        <a:pt x="371" y="93"/>
                      </a:lnTo>
                      <a:lnTo>
                        <a:pt x="360" y="88"/>
                      </a:lnTo>
                      <a:lnTo>
                        <a:pt x="349" y="83"/>
                      </a:lnTo>
                      <a:lnTo>
                        <a:pt x="337" y="77"/>
                      </a:lnTo>
                      <a:lnTo>
                        <a:pt x="326" y="70"/>
                      </a:lnTo>
                      <a:lnTo>
                        <a:pt x="315" y="64"/>
                      </a:lnTo>
                      <a:lnTo>
                        <a:pt x="305" y="61"/>
                      </a:lnTo>
                      <a:lnTo>
                        <a:pt x="295" y="59"/>
                      </a:lnTo>
                      <a:lnTo>
                        <a:pt x="282" y="60"/>
                      </a:lnTo>
                      <a:lnTo>
                        <a:pt x="269" y="63"/>
                      </a:lnTo>
                      <a:lnTo>
                        <a:pt x="258" y="70"/>
                      </a:lnTo>
                      <a:lnTo>
                        <a:pt x="246" y="77"/>
                      </a:lnTo>
                      <a:lnTo>
                        <a:pt x="234" y="84"/>
                      </a:lnTo>
                      <a:lnTo>
                        <a:pt x="222" y="91"/>
                      </a:lnTo>
                      <a:lnTo>
                        <a:pt x="209" y="94"/>
                      </a:lnTo>
                      <a:lnTo>
                        <a:pt x="197" y="97"/>
                      </a:lnTo>
                      <a:lnTo>
                        <a:pt x="188" y="95"/>
                      </a:lnTo>
                      <a:lnTo>
                        <a:pt x="178" y="92"/>
                      </a:lnTo>
                      <a:lnTo>
                        <a:pt x="169" y="86"/>
                      </a:lnTo>
                      <a:lnTo>
                        <a:pt x="160" y="80"/>
                      </a:lnTo>
                      <a:lnTo>
                        <a:pt x="151" y="75"/>
                      </a:lnTo>
                      <a:lnTo>
                        <a:pt x="141" y="69"/>
                      </a:lnTo>
                      <a:lnTo>
                        <a:pt x="132" y="63"/>
                      </a:lnTo>
                      <a:lnTo>
                        <a:pt x="123" y="61"/>
                      </a:lnTo>
                      <a:lnTo>
                        <a:pt x="114" y="61"/>
                      </a:lnTo>
                      <a:lnTo>
                        <a:pt x="103" y="63"/>
                      </a:lnTo>
                      <a:lnTo>
                        <a:pt x="92" y="68"/>
                      </a:lnTo>
                      <a:lnTo>
                        <a:pt x="80" y="73"/>
                      </a:lnTo>
                      <a:lnTo>
                        <a:pt x="69" y="78"/>
                      </a:lnTo>
                      <a:lnTo>
                        <a:pt x="59" y="84"/>
                      </a:lnTo>
                      <a:lnTo>
                        <a:pt x="48" y="87"/>
                      </a:lnTo>
                      <a:lnTo>
                        <a:pt x="39" y="90"/>
                      </a:lnTo>
                      <a:lnTo>
                        <a:pt x="33" y="86"/>
                      </a:lnTo>
                      <a:lnTo>
                        <a:pt x="26" y="84"/>
                      </a:lnTo>
                      <a:lnTo>
                        <a:pt x="21" y="80"/>
                      </a:lnTo>
                      <a:lnTo>
                        <a:pt x="16" y="76"/>
                      </a:lnTo>
                      <a:lnTo>
                        <a:pt x="11" y="72"/>
                      </a:lnTo>
                      <a:lnTo>
                        <a:pt x="7" y="69"/>
                      </a:lnTo>
                      <a:lnTo>
                        <a:pt x="3" y="64"/>
                      </a:lnTo>
                      <a:lnTo>
                        <a:pt x="0" y="60"/>
                      </a:lnTo>
                      <a:lnTo>
                        <a:pt x="7" y="52"/>
                      </a:lnTo>
                      <a:lnTo>
                        <a:pt x="16" y="44"/>
                      </a:lnTo>
                      <a:lnTo>
                        <a:pt x="26" y="37"/>
                      </a:lnTo>
                      <a:lnTo>
                        <a:pt x="38" y="31"/>
                      </a:lnTo>
                      <a:lnTo>
                        <a:pt x="52" y="25"/>
                      </a:lnTo>
                      <a:lnTo>
                        <a:pt x="67" y="21"/>
                      </a:lnTo>
                      <a:lnTo>
                        <a:pt x="83" y="16"/>
                      </a:lnTo>
                      <a:lnTo>
                        <a:pt x="99" y="12"/>
                      </a:lnTo>
                      <a:lnTo>
                        <a:pt x="116" y="9"/>
                      </a:lnTo>
                      <a:lnTo>
                        <a:pt x="133" y="7"/>
                      </a:lnTo>
                      <a:lnTo>
                        <a:pt x="151" y="4"/>
                      </a:lnTo>
                      <a:lnTo>
                        <a:pt x="169" y="2"/>
                      </a:lnTo>
                      <a:lnTo>
                        <a:pt x="186" y="1"/>
                      </a:lnTo>
                      <a:lnTo>
                        <a:pt x="204" y="1"/>
                      </a:lnTo>
                      <a:lnTo>
                        <a:pt x="220" y="0"/>
                      </a:lnTo>
                      <a:lnTo>
                        <a:pt x="236" y="0"/>
                      </a:lnTo>
                      <a:lnTo>
                        <a:pt x="867" y="0"/>
                      </a:lnTo>
                      <a:lnTo>
                        <a:pt x="881" y="1"/>
                      </a:lnTo>
                      <a:lnTo>
                        <a:pt x="897" y="3"/>
                      </a:lnTo>
                      <a:lnTo>
                        <a:pt x="914" y="8"/>
                      </a:lnTo>
                      <a:lnTo>
                        <a:pt x="933" y="14"/>
                      </a:lnTo>
                      <a:lnTo>
                        <a:pt x="951" y="22"/>
                      </a:lnTo>
                      <a:lnTo>
                        <a:pt x="967" y="32"/>
                      </a:lnTo>
                      <a:lnTo>
                        <a:pt x="982" y="45"/>
                      </a:lnTo>
                      <a:lnTo>
                        <a:pt x="995" y="60"/>
                      </a:lnTo>
                      <a:lnTo>
                        <a:pt x="989" y="68"/>
                      </a:lnTo>
                      <a:lnTo>
                        <a:pt x="982" y="75"/>
                      </a:lnTo>
                      <a:lnTo>
                        <a:pt x="975" y="82"/>
                      </a:lnTo>
                      <a:lnTo>
                        <a:pt x="967" y="88"/>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4" name="Freeform 70"/>
                <p:cNvSpPr>
                  <a:spLocks noChangeAspect="1"/>
                </p:cNvSpPr>
                <p:nvPr/>
              </p:nvSpPr>
              <p:spPr bwMode="auto">
                <a:xfrm>
                  <a:off x="1515" y="3264"/>
                  <a:ext cx="464" cy="34"/>
                </a:xfrm>
                <a:custGeom>
                  <a:avLst/>
                  <a:gdLst>
                    <a:gd name="T0" fmla="*/ 1 w 928"/>
                    <a:gd name="T1" fmla="*/ 0 h 70"/>
                    <a:gd name="T2" fmla="*/ 1 w 928"/>
                    <a:gd name="T3" fmla="*/ 0 h 70"/>
                    <a:gd name="T4" fmla="*/ 1 w 928"/>
                    <a:gd name="T5" fmla="*/ 0 h 70"/>
                    <a:gd name="T6" fmla="*/ 1 w 928"/>
                    <a:gd name="T7" fmla="*/ 0 h 70"/>
                    <a:gd name="T8" fmla="*/ 1 w 928"/>
                    <a:gd name="T9" fmla="*/ 0 h 70"/>
                    <a:gd name="T10" fmla="*/ 1 w 928"/>
                    <a:gd name="T11" fmla="*/ 0 h 70"/>
                    <a:gd name="T12" fmla="*/ 1 w 928"/>
                    <a:gd name="T13" fmla="*/ 0 h 70"/>
                    <a:gd name="T14" fmla="*/ 1 w 928"/>
                    <a:gd name="T15" fmla="*/ 0 h 70"/>
                    <a:gd name="T16" fmla="*/ 1 w 928"/>
                    <a:gd name="T17" fmla="*/ 0 h 70"/>
                    <a:gd name="T18" fmla="*/ 1 w 928"/>
                    <a:gd name="T19" fmla="*/ 0 h 70"/>
                    <a:gd name="T20" fmla="*/ 1 w 928"/>
                    <a:gd name="T21" fmla="*/ 0 h 70"/>
                    <a:gd name="T22" fmla="*/ 1 w 928"/>
                    <a:gd name="T23" fmla="*/ 0 h 70"/>
                    <a:gd name="T24" fmla="*/ 1 w 928"/>
                    <a:gd name="T25" fmla="*/ 0 h 70"/>
                    <a:gd name="T26" fmla="*/ 1 w 928"/>
                    <a:gd name="T27" fmla="*/ 0 h 70"/>
                    <a:gd name="T28" fmla="*/ 1 w 928"/>
                    <a:gd name="T29" fmla="*/ 0 h 70"/>
                    <a:gd name="T30" fmla="*/ 1 w 928"/>
                    <a:gd name="T31" fmla="*/ 0 h 70"/>
                    <a:gd name="T32" fmla="*/ 1 w 928"/>
                    <a:gd name="T33" fmla="*/ 0 h 70"/>
                    <a:gd name="T34" fmla="*/ 1 w 928"/>
                    <a:gd name="T35" fmla="*/ 0 h 70"/>
                    <a:gd name="T36" fmla="*/ 1 w 928"/>
                    <a:gd name="T37" fmla="*/ 0 h 70"/>
                    <a:gd name="T38" fmla="*/ 1 w 928"/>
                    <a:gd name="T39" fmla="*/ 0 h 70"/>
                    <a:gd name="T40" fmla="*/ 1 w 928"/>
                    <a:gd name="T41" fmla="*/ 0 h 70"/>
                    <a:gd name="T42" fmla="*/ 1 w 928"/>
                    <a:gd name="T43" fmla="*/ 0 h 70"/>
                    <a:gd name="T44" fmla="*/ 1 w 928"/>
                    <a:gd name="T45" fmla="*/ 0 h 70"/>
                    <a:gd name="T46" fmla="*/ 1 w 928"/>
                    <a:gd name="T47" fmla="*/ 0 h 70"/>
                    <a:gd name="T48" fmla="*/ 1 w 928"/>
                    <a:gd name="T49" fmla="*/ 0 h 70"/>
                    <a:gd name="T50" fmla="*/ 1 w 928"/>
                    <a:gd name="T51" fmla="*/ 0 h 70"/>
                    <a:gd name="T52" fmla="*/ 1 w 928"/>
                    <a:gd name="T53" fmla="*/ 0 h 70"/>
                    <a:gd name="T54" fmla="*/ 1 w 928"/>
                    <a:gd name="T55" fmla="*/ 0 h 70"/>
                    <a:gd name="T56" fmla="*/ 1 w 928"/>
                    <a:gd name="T57" fmla="*/ 0 h 70"/>
                    <a:gd name="T58" fmla="*/ 1 w 928"/>
                    <a:gd name="T59" fmla="*/ 0 h 70"/>
                    <a:gd name="T60" fmla="*/ 1 w 928"/>
                    <a:gd name="T61" fmla="*/ 0 h 70"/>
                    <a:gd name="T62" fmla="*/ 1 w 928"/>
                    <a:gd name="T63" fmla="*/ 0 h 70"/>
                    <a:gd name="T64" fmla="*/ 1 w 928"/>
                    <a:gd name="T65" fmla="*/ 0 h 70"/>
                    <a:gd name="T66" fmla="*/ 1 w 928"/>
                    <a:gd name="T67" fmla="*/ 0 h 70"/>
                    <a:gd name="T68" fmla="*/ 1 w 928"/>
                    <a:gd name="T69" fmla="*/ 0 h 70"/>
                    <a:gd name="T70" fmla="*/ 1 w 928"/>
                    <a:gd name="T71" fmla="*/ 0 h 70"/>
                    <a:gd name="T72" fmla="*/ 1 w 928"/>
                    <a:gd name="T73" fmla="*/ 0 h 70"/>
                    <a:gd name="T74" fmla="*/ 1 w 928"/>
                    <a:gd name="T75" fmla="*/ 0 h 70"/>
                    <a:gd name="T76" fmla="*/ 1 w 928"/>
                    <a:gd name="T77" fmla="*/ 0 h 70"/>
                    <a:gd name="T78" fmla="*/ 1 w 928"/>
                    <a:gd name="T79" fmla="*/ 0 h 70"/>
                    <a:gd name="T80" fmla="*/ 1 w 928"/>
                    <a:gd name="T81" fmla="*/ 0 h 70"/>
                    <a:gd name="T82" fmla="*/ 1 w 928"/>
                    <a:gd name="T83" fmla="*/ 0 h 70"/>
                    <a:gd name="T84" fmla="*/ 1 w 928"/>
                    <a:gd name="T85" fmla="*/ 0 h 70"/>
                    <a:gd name="T86" fmla="*/ 1 w 928"/>
                    <a:gd name="T87" fmla="*/ 0 h 70"/>
                    <a:gd name="T88" fmla="*/ 1 w 928"/>
                    <a:gd name="T89" fmla="*/ 0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28"/>
                    <a:gd name="T136" fmla="*/ 0 h 70"/>
                    <a:gd name="T137" fmla="*/ 928 w 928"/>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28" h="70">
                      <a:moveTo>
                        <a:pt x="928" y="37"/>
                      </a:moveTo>
                      <a:lnTo>
                        <a:pt x="905" y="30"/>
                      </a:lnTo>
                      <a:lnTo>
                        <a:pt x="885" y="23"/>
                      </a:lnTo>
                      <a:lnTo>
                        <a:pt x="864" y="18"/>
                      </a:lnTo>
                      <a:lnTo>
                        <a:pt x="844" y="12"/>
                      </a:lnTo>
                      <a:lnTo>
                        <a:pt x="825" y="6"/>
                      </a:lnTo>
                      <a:lnTo>
                        <a:pt x="805" y="3"/>
                      </a:lnTo>
                      <a:lnTo>
                        <a:pt x="783" y="0"/>
                      </a:lnTo>
                      <a:lnTo>
                        <a:pt x="760" y="0"/>
                      </a:lnTo>
                      <a:lnTo>
                        <a:pt x="739" y="3"/>
                      </a:lnTo>
                      <a:lnTo>
                        <a:pt x="722" y="7"/>
                      </a:lnTo>
                      <a:lnTo>
                        <a:pt x="705" y="13"/>
                      </a:lnTo>
                      <a:lnTo>
                        <a:pt x="690" y="21"/>
                      </a:lnTo>
                      <a:lnTo>
                        <a:pt x="675" y="29"/>
                      </a:lnTo>
                      <a:lnTo>
                        <a:pt x="659" y="36"/>
                      </a:lnTo>
                      <a:lnTo>
                        <a:pt x="640" y="42"/>
                      </a:lnTo>
                      <a:lnTo>
                        <a:pt x="621" y="47"/>
                      </a:lnTo>
                      <a:lnTo>
                        <a:pt x="610" y="45"/>
                      </a:lnTo>
                      <a:lnTo>
                        <a:pt x="597" y="42"/>
                      </a:lnTo>
                      <a:lnTo>
                        <a:pt x="580" y="36"/>
                      </a:lnTo>
                      <a:lnTo>
                        <a:pt x="562" y="30"/>
                      </a:lnTo>
                      <a:lnTo>
                        <a:pt x="545" y="23"/>
                      </a:lnTo>
                      <a:lnTo>
                        <a:pt x="528" y="18"/>
                      </a:lnTo>
                      <a:lnTo>
                        <a:pt x="514" y="14"/>
                      </a:lnTo>
                      <a:lnTo>
                        <a:pt x="503" y="13"/>
                      </a:lnTo>
                      <a:lnTo>
                        <a:pt x="480" y="14"/>
                      </a:lnTo>
                      <a:lnTo>
                        <a:pt x="461" y="19"/>
                      </a:lnTo>
                      <a:lnTo>
                        <a:pt x="441" y="23"/>
                      </a:lnTo>
                      <a:lnTo>
                        <a:pt x="423" y="29"/>
                      </a:lnTo>
                      <a:lnTo>
                        <a:pt x="404" y="35"/>
                      </a:lnTo>
                      <a:lnTo>
                        <a:pt x="385" y="40"/>
                      </a:lnTo>
                      <a:lnTo>
                        <a:pt x="365" y="43"/>
                      </a:lnTo>
                      <a:lnTo>
                        <a:pt x="342" y="44"/>
                      </a:lnTo>
                      <a:lnTo>
                        <a:pt x="332" y="42"/>
                      </a:lnTo>
                      <a:lnTo>
                        <a:pt x="321" y="38"/>
                      </a:lnTo>
                      <a:lnTo>
                        <a:pt x="310" y="33"/>
                      </a:lnTo>
                      <a:lnTo>
                        <a:pt x="299" y="26"/>
                      </a:lnTo>
                      <a:lnTo>
                        <a:pt x="288" y="20"/>
                      </a:lnTo>
                      <a:lnTo>
                        <a:pt x="276" y="14"/>
                      </a:lnTo>
                      <a:lnTo>
                        <a:pt x="266" y="10"/>
                      </a:lnTo>
                      <a:lnTo>
                        <a:pt x="256" y="7"/>
                      </a:lnTo>
                      <a:lnTo>
                        <a:pt x="243" y="9"/>
                      </a:lnTo>
                      <a:lnTo>
                        <a:pt x="230" y="13"/>
                      </a:lnTo>
                      <a:lnTo>
                        <a:pt x="219" y="19"/>
                      </a:lnTo>
                      <a:lnTo>
                        <a:pt x="207" y="26"/>
                      </a:lnTo>
                      <a:lnTo>
                        <a:pt x="195" y="34"/>
                      </a:lnTo>
                      <a:lnTo>
                        <a:pt x="183" y="40"/>
                      </a:lnTo>
                      <a:lnTo>
                        <a:pt x="170" y="44"/>
                      </a:lnTo>
                      <a:lnTo>
                        <a:pt x="158" y="47"/>
                      </a:lnTo>
                      <a:lnTo>
                        <a:pt x="149" y="45"/>
                      </a:lnTo>
                      <a:lnTo>
                        <a:pt x="139" y="42"/>
                      </a:lnTo>
                      <a:lnTo>
                        <a:pt x="130" y="36"/>
                      </a:lnTo>
                      <a:lnTo>
                        <a:pt x="121" y="30"/>
                      </a:lnTo>
                      <a:lnTo>
                        <a:pt x="112" y="23"/>
                      </a:lnTo>
                      <a:lnTo>
                        <a:pt x="102" y="18"/>
                      </a:lnTo>
                      <a:lnTo>
                        <a:pt x="93" y="13"/>
                      </a:lnTo>
                      <a:lnTo>
                        <a:pt x="84" y="11"/>
                      </a:lnTo>
                      <a:lnTo>
                        <a:pt x="75" y="11"/>
                      </a:lnTo>
                      <a:lnTo>
                        <a:pt x="64" y="13"/>
                      </a:lnTo>
                      <a:lnTo>
                        <a:pt x="54" y="17"/>
                      </a:lnTo>
                      <a:lnTo>
                        <a:pt x="43" y="22"/>
                      </a:lnTo>
                      <a:lnTo>
                        <a:pt x="31" y="27"/>
                      </a:lnTo>
                      <a:lnTo>
                        <a:pt x="20" y="33"/>
                      </a:lnTo>
                      <a:lnTo>
                        <a:pt x="9" y="36"/>
                      </a:lnTo>
                      <a:lnTo>
                        <a:pt x="0" y="38"/>
                      </a:lnTo>
                      <a:lnTo>
                        <a:pt x="10" y="43"/>
                      </a:lnTo>
                      <a:lnTo>
                        <a:pt x="21" y="47"/>
                      </a:lnTo>
                      <a:lnTo>
                        <a:pt x="32" y="50"/>
                      </a:lnTo>
                      <a:lnTo>
                        <a:pt x="44" y="53"/>
                      </a:lnTo>
                      <a:lnTo>
                        <a:pt x="56" y="56"/>
                      </a:lnTo>
                      <a:lnTo>
                        <a:pt x="69" y="58"/>
                      </a:lnTo>
                      <a:lnTo>
                        <a:pt x="82" y="60"/>
                      </a:lnTo>
                      <a:lnTo>
                        <a:pt x="96" y="63"/>
                      </a:lnTo>
                      <a:lnTo>
                        <a:pt x="108" y="64"/>
                      </a:lnTo>
                      <a:lnTo>
                        <a:pt x="122" y="66"/>
                      </a:lnTo>
                      <a:lnTo>
                        <a:pt x="135" y="67"/>
                      </a:lnTo>
                      <a:lnTo>
                        <a:pt x="149" y="68"/>
                      </a:lnTo>
                      <a:lnTo>
                        <a:pt x="161" y="68"/>
                      </a:lnTo>
                      <a:lnTo>
                        <a:pt x="174" y="70"/>
                      </a:lnTo>
                      <a:lnTo>
                        <a:pt x="185" y="70"/>
                      </a:lnTo>
                      <a:lnTo>
                        <a:pt x="197" y="70"/>
                      </a:lnTo>
                      <a:lnTo>
                        <a:pt x="828" y="70"/>
                      </a:lnTo>
                      <a:lnTo>
                        <a:pt x="837" y="70"/>
                      </a:lnTo>
                      <a:lnTo>
                        <a:pt x="849" y="67"/>
                      </a:lnTo>
                      <a:lnTo>
                        <a:pt x="862" y="65"/>
                      </a:lnTo>
                      <a:lnTo>
                        <a:pt x="875" y="61"/>
                      </a:lnTo>
                      <a:lnTo>
                        <a:pt x="888" y="57"/>
                      </a:lnTo>
                      <a:lnTo>
                        <a:pt x="902" y="51"/>
                      </a:lnTo>
                      <a:lnTo>
                        <a:pt x="916" y="45"/>
                      </a:lnTo>
                      <a:lnTo>
                        <a:pt x="928" y="37"/>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45" name="Freeform 71"/>
                <p:cNvSpPr>
                  <a:spLocks noChangeAspect="1"/>
                </p:cNvSpPr>
                <p:nvPr/>
              </p:nvSpPr>
              <p:spPr bwMode="auto">
                <a:xfrm>
                  <a:off x="1515" y="3264"/>
                  <a:ext cx="464" cy="34"/>
                </a:xfrm>
                <a:custGeom>
                  <a:avLst/>
                  <a:gdLst>
                    <a:gd name="T0" fmla="*/ 1 w 928"/>
                    <a:gd name="T1" fmla="*/ 0 h 70"/>
                    <a:gd name="T2" fmla="*/ 1 w 928"/>
                    <a:gd name="T3" fmla="*/ 0 h 70"/>
                    <a:gd name="T4" fmla="*/ 1 w 928"/>
                    <a:gd name="T5" fmla="*/ 0 h 70"/>
                    <a:gd name="T6" fmla="*/ 1 w 928"/>
                    <a:gd name="T7" fmla="*/ 0 h 70"/>
                    <a:gd name="T8" fmla="*/ 1 w 928"/>
                    <a:gd name="T9" fmla="*/ 0 h 70"/>
                    <a:gd name="T10" fmla="*/ 1 w 928"/>
                    <a:gd name="T11" fmla="*/ 0 h 70"/>
                    <a:gd name="T12" fmla="*/ 1 w 928"/>
                    <a:gd name="T13" fmla="*/ 0 h 70"/>
                    <a:gd name="T14" fmla="*/ 1 w 928"/>
                    <a:gd name="T15" fmla="*/ 0 h 70"/>
                    <a:gd name="T16" fmla="*/ 1 w 928"/>
                    <a:gd name="T17" fmla="*/ 0 h 70"/>
                    <a:gd name="T18" fmla="*/ 1 w 928"/>
                    <a:gd name="T19" fmla="*/ 0 h 70"/>
                    <a:gd name="T20" fmla="*/ 1 w 928"/>
                    <a:gd name="T21" fmla="*/ 0 h 70"/>
                    <a:gd name="T22" fmla="*/ 1 w 928"/>
                    <a:gd name="T23" fmla="*/ 0 h 70"/>
                    <a:gd name="T24" fmla="*/ 1 w 928"/>
                    <a:gd name="T25" fmla="*/ 0 h 70"/>
                    <a:gd name="T26" fmla="*/ 1 w 928"/>
                    <a:gd name="T27" fmla="*/ 0 h 70"/>
                    <a:gd name="T28" fmla="*/ 1 w 928"/>
                    <a:gd name="T29" fmla="*/ 0 h 70"/>
                    <a:gd name="T30" fmla="*/ 1 w 928"/>
                    <a:gd name="T31" fmla="*/ 0 h 70"/>
                    <a:gd name="T32" fmla="*/ 1 w 928"/>
                    <a:gd name="T33" fmla="*/ 0 h 70"/>
                    <a:gd name="T34" fmla="*/ 1 w 928"/>
                    <a:gd name="T35" fmla="*/ 0 h 70"/>
                    <a:gd name="T36" fmla="*/ 1 w 928"/>
                    <a:gd name="T37" fmla="*/ 0 h 70"/>
                    <a:gd name="T38" fmla="*/ 1 w 928"/>
                    <a:gd name="T39" fmla="*/ 0 h 70"/>
                    <a:gd name="T40" fmla="*/ 1 w 928"/>
                    <a:gd name="T41" fmla="*/ 0 h 70"/>
                    <a:gd name="T42" fmla="*/ 1 w 928"/>
                    <a:gd name="T43" fmla="*/ 0 h 70"/>
                    <a:gd name="T44" fmla="*/ 1 w 928"/>
                    <a:gd name="T45" fmla="*/ 0 h 70"/>
                    <a:gd name="T46" fmla="*/ 1 w 928"/>
                    <a:gd name="T47" fmla="*/ 0 h 70"/>
                    <a:gd name="T48" fmla="*/ 1 w 928"/>
                    <a:gd name="T49" fmla="*/ 0 h 70"/>
                    <a:gd name="T50" fmla="*/ 1 w 928"/>
                    <a:gd name="T51" fmla="*/ 0 h 70"/>
                    <a:gd name="T52" fmla="*/ 1 w 928"/>
                    <a:gd name="T53" fmla="*/ 0 h 70"/>
                    <a:gd name="T54" fmla="*/ 1 w 928"/>
                    <a:gd name="T55" fmla="*/ 0 h 70"/>
                    <a:gd name="T56" fmla="*/ 1 w 928"/>
                    <a:gd name="T57" fmla="*/ 0 h 70"/>
                    <a:gd name="T58" fmla="*/ 1 w 928"/>
                    <a:gd name="T59" fmla="*/ 0 h 70"/>
                    <a:gd name="T60" fmla="*/ 1 w 928"/>
                    <a:gd name="T61" fmla="*/ 0 h 70"/>
                    <a:gd name="T62" fmla="*/ 1 w 928"/>
                    <a:gd name="T63" fmla="*/ 0 h 70"/>
                    <a:gd name="T64" fmla="*/ 1 w 928"/>
                    <a:gd name="T65" fmla="*/ 0 h 70"/>
                    <a:gd name="T66" fmla="*/ 1 w 928"/>
                    <a:gd name="T67" fmla="*/ 0 h 70"/>
                    <a:gd name="T68" fmla="*/ 1 w 928"/>
                    <a:gd name="T69" fmla="*/ 0 h 70"/>
                    <a:gd name="T70" fmla="*/ 1 w 928"/>
                    <a:gd name="T71" fmla="*/ 0 h 70"/>
                    <a:gd name="T72" fmla="*/ 0 w 928"/>
                    <a:gd name="T73" fmla="*/ 0 h 70"/>
                    <a:gd name="T74" fmla="*/ 1 w 928"/>
                    <a:gd name="T75" fmla="*/ 0 h 70"/>
                    <a:gd name="T76" fmla="*/ 1 w 928"/>
                    <a:gd name="T77" fmla="*/ 0 h 70"/>
                    <a:gd name="T78" fmla="*/ 1 w 928"/>
                    <a:gd name="T79" fmla="*/ 0 h 70"/>
                    <a:gd name="T80" fmla="*/ 1 w 928"/>
                    <a:gd name="T81" fmla="*/ 0 h 70"/>
                    <a:gd name="T82" fmla="*/ 1 w 928"/>
                    <a:gd name="T83" fmla="*/ 0 h 70"/>
                    <a:gd name="T84" fmla="*/ 1 w 928"/>
                    <a:gd name="T85" fmla="*/ 0 h 70"/>
                    <a:gd name="T86" fmla="*/ 1 w 928"/>
                    <a:gd name="T87" fmla="*/ 0 h 70"/>
                    <a:gd name="T88" fmla="*/ 1 w 928"/>
                    <a:gd name="T89" fmla="*/ 0 h 70"/>
                    <a:gd name="T90" fmla="*/ 1 w 928"/>
                    <a:gd name="T91" fmla="*/ 0 h 70"/>
                    <a:gd name="T92" fmla="*/ 1 w 928"/>
                    <a:gd name="T93" fmla="*/ 0 h 70"/>
                    <a:gd name="T94" fmla="*/ 1 w 928"/>
                    <a:gd name="T95" fmla="*/ 0 h 70"/>
                    <a:gd name="T96" fmla="*/ 1 w 928"/>
                    <a:gd name="T97" fmla="*/ 0 h 70"/>
                    <a:gd name="T98" fmla="*/ 1 w 928"/>
                    <a:gd name="T99" fmla="*/ 0 h 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8"/>
                    <a:gd name="T151" fmla="*/ 0 h 70"/>
                    <a:gd name="T152" fmla="*/ 928 w 928"/>
                    <a:gd name="T153" fmla="*/ 70 h 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8" h="70">
                      <a:moveTo>
                        <a:pt x="928" y="37"/>
                      </a:moveTo>
                      <a:lnTo>
                        <a:pt x="928" y="37"/>
                      </a:lnTo>
                      <a:lnTo>
                        <a:pt x="905" y="30"/>
                      </a:lnTo>
                      <a:lnTo>
                        <a:pt x="885" y="23"/>
                      </a:lnTo>
                      <a:lnTo>
                        <a:pt x="864" y="18"/>
                      </a:lnTo>
                      <a:lnTo>
                        <a:pt x="844" y="12"/>
                      </a:lnTo>
                      <a:lnTo>
                        <a:pt x="825" y="6"/>
                      </a:lnTo>
                      <a:lnTo>
                        <a:pt x="805" y="3"/>
                      </a:lnTo>
                      <a:lnTo>
                        <a:pt x="783" y="0"/>
                      </a:lnTo>
                      <a:lnTo>
                        <a:pt x="760" y="0"/>
                      </a:lnTo>
                      <a:lnTo>
                        <a:pt x="739" y="3"/>
                      </a:lnTo>
                      <a:lnTo>
                        <a:pt x="722" y="7"/>
                      </a:lnTo>
                      <a:lnTo>
                        <a:pt x="705" y="13"/>
                      </a:lnTo>
                      <a:lnTo>
                        <a:pt x="690" y="21"/>
                      </a:lnTo>
                      <a:lnTo>
                        <a:pt x="675" y="29"/>
                      </a:lnTo>
                      <a:lnTo>
                        <a:pt x="659" y="36"/>
                      </a:lnTo>
                      <a:lnTo>
                        <a:pt x="640" y="42"/>
                      </a:lnTo>
                      <a:lnTo>
                        <a:pt x="621" y="47"/>
                      </a:lnTo>
                      <a:lnTo>
                        <a:pt x="610" y="45"/>
                      </a:lnTo>
                      <a:lnTo>
                        <a:pt x="597" y="42"/>
                      </a:lnTo>
                      <a:lnTo>
                        <a:pt x="580" y="36"/>
                      </a:lnTo>
                      <a:lnTo>
                        <a:pt x="562" y="30"/>
                      </a:lnTo>
                      <a:lnTo>
                        <a:pt x="545" y="23"/>
                      </a:lnTo>
                      <a:lnTo>
                        <a:pt x="528" y="18"/>
                      </a:lnTo>
                      <a:lnTo>
                        <a:pt x="514" y="14"/>
                      </a:lnTo>
                      <a:lnTo>
                        <a:pt x="503" y="13"/>
                      </a:lnTo>
                      <a:lnTo>
                        <a:pt x="480" y="14"/>
                      </a:lnTo>
                      <a:lnTo>
                        <a:pt x="461" y="19"/>
                      </a:lnTo>
                      <a:lnTo>
                        <a:pt x="441" y="23"/>
                      </a:lnTo>
                      <a:lnTo>
                        <a:pt x="423" y="29"/>
                      </a:lnTo>
                      <a:lnTo>
                        <a:pt x="404" y="35"/>
                      </a:lnTo>
                      <a:lnTo>
                        <a:pt x="385" y="40"/>
                      </a:lnTo>
                      <a:lnTo>
                        <a:pt x="365" y="43"/>
                      </a:lnTo>
                      <a:lnTo>
                        <a:pt x="342" y="44"/>
                      </a:lnTo>
                      <a:lnTo>
                        <a:pt x="332" y="42"/>
                      </a:lnTo>
                      <a:lnTo>
                        <a:pt x="321" y="38"/>
                      </a:lnTo>
                      <a:lnTo>
                        <a:pt x="310" y="33"/>
                      </a:lnTo>
                      <a:lnTo>
                        <a:pt x="299" y="26"/>
                      </a:lnTo>
                      <a:lnTo>
                        <a:pt x="288" y="20"/>
                      </a:lnTo>
                      <a:lnTo>
                        <a:pt x="276" y="14"/>
                      </a:lnTo>
                      <a:lnTo>
                        <a:pt x="266" y="10"/>
                      </a:lnTo>
                      <a:lnTo>
                        <a:pt x="256" y="7"/>
                      </a:lnTo>
                      <a:lnTo>
                        <a:pt x="243" y="9"/>
                      </a:lnTo>
                      <a:lnTo>
                        <a:pt x="230" y="13"/>
                      </a:lnTo>
                      <a:lnTo>
                        <a:pt x="219" y="19"/>
                      </a:lnTo>
                      <a:lnTo>
                        <a:pt x="207" y="26"/>
                      </a:lnTo>
                      <a:lnTo>
                        <a:pt x="195" y="34"/>
                      </a:lnTo>
                      <a:lnTo>
                        <a:pt x="183" y="40"/>
                      </a:lnTo>
                      <a:lnTo>
                        <a:pt x="170" y="44"/>
                      </a:lnTo>
                      <a:lnTo>
                        <a:pt x="158" y="47"/>
                      </a:lnTo>
                      <a:lnTo>
                        <a:pt x="149" y="45"/>
                      </a:lnTo>
                      <a:lnTo>
                        <a:pt x="139" y="42"/>
                      </a:lnTo>
                      <a:lnTo>
                        <a:pt x="130" y="36"/>
                      </a:lnTo>
                      <a:lnTo>
                        <a:pt x="121" y="30"/>
                      </a:lnTo>
                      <a:lnTo>
                        <a:pt x="112" y="23"/>
                      </a:lnTo>
                      <a:lnTo>
                        <a:pt x="102" y="18"/>
                      </a:lnTo>
                      <a:lnTo>
                        <a:pt x="93" y="13"/>
                      </a:lnTo>
                      <a:lnTo>
                        <a:pt x="84" y="11"/>
                      </a:lnTo>
                      <a:lnTo>
                        <a:pt x="75" y="11"/>
                      </a:lnTo>
                      <a:lnTo>
                        <a:pt x="64" y="13"/>
                      </a:lnTo>
                      <a:lnTo>
                        <a:pt x="54" y="17"/>
                      </a:lnTo>
                      <a:lnTo>
                        <a:pt x="43" y="22"/>
                      </a:lnTo>
                      <a:lnTo>
                        <a:pt x="31" y="27"/>
                      </a:lnTo>
                      <a:lnTo>
                        <a:pt x="20" y="33"/>
                      </a:lnTo>
                      <a:lnTo>
                        <a:pt x="9" y="36"/>
                      </a:lnTo>
                      <a:lnTo>
                        <a:pt x="0" y="38"/>
                      </a:lnTo>
                      <a:lnTo>
                        <a:pt x="10" y="43"/>
                      </a:lnTo>
                      <a:lnTo>
                        <a:pt x="21" y="47"/>
                      </a:lnTo>
                      <a:lnTo>
                        <a:pt x="32" y="50"/>
                      </a:lnTo>
                      <a:lnTo>
                        <a:pt x="44" y="53"/>
                      </a:lnTo>
                      <a:lnTo>
                        <a:pt x="56" y="56"/>
                      </a:lnTo>
                      <a:lnTo>
                        <a:pt x="69" y="58"/>
                      </a:lnTo>
                      <a:lnTo>
                        <a:pt x="82" y="60"/>
                      </a:lnTo>
                      <a:lnTo>
                        <a:pt x="96" y="63"/>
                      </a:lnTo>
                      <a:lnTo>
                        <a:pt x="108" y="64"/>
                      </a:lnTo>
                      <a:lnTo>
                        <a:pt x="122" y="66"/>
                      </a:lnTo>
                      <a:lnTo>
                        <a:pt x="135" y="67"/>
                      </a:lnTo>
                      <a:lnTo>
                        <a:pt x="149" y="68"/>
                      </a:lnTo>
                      <a:lnTo>
                        <a:pt x="161" y="68"/>
                      </a:lnTo>
                      <a:lnTo>
                        <a:pt x="174" y="70"/>
                      </a:lnTo>
                      <a:lnTo>
                        <a:pt x="185" y="70"/>
                      </a:lnTo>
                      <a:lnTo>
                        <a:pt x="197" y="70"/>
                      </a:lnTo>
                      <a:lnTo>
                        <a:pt x="828" y="70"/>
                      </a:lnTo>
                      <a:lnTo>
                        <a:pt x="837" y="70"/>
                      </a:lnTo>
                      <a:lnTo>
                        <a:pt x="849" y="67"/>
                      </a:lnTo>
                      <a:lnTo>
                        <a:pt x="862" y="65"/>
                      </a:lnTo>
                      <a:lnTo>
                        <a:pt x="875" y="61"/>
                      </a:lnTo>
                      <a:lnTo>
                        <a:pt x="888" y="57"/>
                      </a:lnTo>
                      <a:lnTo>
                        <a:pt x="902" y="51"/>
                      </a:lnTo>
                      <a:lnTo>
                        <a:pt x="916" y="45"/>
                      </a:lnTo>
                      <a:lnTo>
                        <a:pt x="928" y="37"/>
                      </a:lnTo>
                    </a:path>
                  </a:pathLst>
                </a:custGeom>
                <a:noFill/>
                <a:ln w="0" cap="sq">
                  <a:solidFill>
                    <a:srgbClr val="D1E0D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6" name="Freeform 72"/>
                <p:cNvSpPr>
                  <a:spLocks noChangeAspect="1"/>
                </p:cNvSpPr>
                <p:nvPr/>
              </p:nvSpPr>
              <p:spPr bwMode="auto">
                <a:xfrm>
                  <a:off x="1495" y="3238"/>
                  <a:ext cx="498" cy="61"/>
                </a:xfrm>
                <a:custGeom>
                  <a:avLst/>
                  <a:gdLst>
                    <a:gd name="T0" fmla="*/ 1 w 995"/>
                    <a:gd name="T1" fmla="*/ 1 h 121"/>
                    <a:gd name="T2" fmla="*/ 1 w 995"/>
                    <a:gd name="T3" fmla="*/ 1 h 121"/>
                    <a:gd name="T4" fmla="*/ 1 w 995"/>
                    <a:gd name="T5" fmla="*/ 1 h 121"/>
                    <a:gd name="T6" fmla="*/ 1 w 995"/>
                    <a:gd name="T7" fmla="*/ 1 h 121"/>
                    <a:gd name="T8" fmla="*/ 1 w 995"/>
                    <a:gd name="T9" fmla="*/ 1 h 121"/>
                    <a:gd name="T10" fmla="*/ 1 w 995"/>
                    <a:gd name="T11" fmla="*/ 1 h 121"/>
                    <a:gd name="T12" fmla="*/ 1 w 995"/>
                    <a:gd name="T13" fmla="*/ 1 h 121"/>
                    <a:gd name="T14" fmla="*/ 1 w 995"/>
                    <a:gd name="T15" fmla="*/ 1 h 121"/>
                    <a:gd name="T16" fmla="*/ 1 w 995"/>
                    <a:gd name="T17" fmla="*/ 1 h 121"/>
                    <a:gd name="T18" fmla="*/ 1 w 995"/>
                    <a:gd name="T19" fmla="*/ 0 h 121"/>
                    <a:gd name="T20" fmla="*/ 1 w 995"/>
                    <a:gd name="T21" fmla="*/ 0 h 121"/>
                    <a:gd name="T22" fmla="*/ 1 w 995"/>
                    <a:gd name="T23" fmla="*/ 0 h 121"/>
                    <a:gd name="T24" fmla="*/ 1 w 995"/>
                    <a:gd name="T25" fmla="*/ 0 h 121"/>
                    <a:gd name="T26" fmla="*/ 1 w 995"/>
                    <a:gd name="T27" fmla="*/ 1 h 121"/>
                    <a:gd name="T28" fmla="*/ 1 w 995"/>
                    <a:gd name="T29" fmla="*/ 1 h 121"/>
                    <a:gd name="T30" fmla="*/ 1 w 995"/>
                    <a:gd name="T31" fmla="*/ 1 h 121"/>
                    <a:gd name="T32" fmla="*/ 1 w 995"/>
                    <a:gd name="T33" fmla="*/ 1 h 121"/>
                    <a:gd name="T34" fmla="*/ 1 w 995"/>
                    <a:gd name="T35" fmla="*/ 1 h 121"/>
                    <a:gd name="T36" fmla="*/ 1 w 995"/>
                    <a:gd name="T37" fmla="*/ 1 h 121"/>
                    <a:gd name="T38" fmla="*/ 1 w 995"/>
                    <a:gd name="T39" fmla="*/ 1 h 121"/>
                    <a:gd name="T40" fmla="*/ 1 w 995"/>
                    <a:gd name="T41" fmla="*/ 1 h 121"/>
                    <a:gd name="T42" fmla="*/ 1 w 995"/>
                    <a:gd name="T43" fmla="*/ 1 h 121"/>
                    <a:gd name="T44" fmla="*/ 1 w 995"/>
                    <a:gd name="T45" fmla="*/ 1 h 121"/>
                    <a:gd name="T46" fmla="*/ 1 w 995"/>
                    <a:gd name="T47" fmla="*/ 1 h 121"/>
                    <a:gd name="T48" fmla="*/ 1 w 995"/>
                    <a:gd name="T49" fmla="*/ 1 h 121"/>
                    <a:gd name="T50" fmla="*/ 1 w 995"/>
                    <a:gd name="T51" fmla="*/ 1 h 121"/>
                    <a:gd name="T52" fmla="*/ 1 w 995"/>
                    <a:gd name="T53" fmla="*/ 1 h 121"/>
                    <a:gd name="T54" fmla="*/ 0 w 995"/>
                    <a:gd name="T55" fmla="*/ 1 h 121"/>
                    <a:gd name="T56" fmla="*/ 0 w 995"/>
                    <a:gd name="T57" fmla="*/ 1 h 121"/>
                    <a:gd name="T58" fmla="*/ 1 w 995"/>
                    <a:gd name="T59" fmla="*/ 1 h 121"/>
                    <a:gd name="T60" fmla="*/ 1 w 995"/>
                    <a:gd name="T61" fmla="*/ 1 h 121"/>
                    <a:gd name="T62" fmla="*/ 1 w 995"/>
                    <a:gd name="T63" fmla="*/ 1 h 121"/>
                    <a:gd name="T64" fmla="*/ 1 w 995"/>
                    <a:gd name="T65" fmla="*/ 1 h 121"/>
                    <a:gd name="T66" fmla="*/ 1 w 995"/>
                    <a:gd name="T67" fmla="*/ 1 h 121"/>
                    <a:gd name="T68" fmla="*/ 1 w 995"/>
                    <a:gd name="T69" fmla="*/ 1 h 121"/>
                    <a:gd name="T70" fmla="*/ 1 w 995"/>
                    <a:gd name="T71" fmla="*/ 1 h 121"/>
                    <a:gd name="T72" fmla="*/ 1 w 995"/>
                    <a:gd name="T73" fmla="*/ 1 h 121"/>
                    <a:gd name="T74" fmla="*/ 1 w 995"/>
                    <a:gd name="T75" fmla="*/ 1 h 121"/>
                    <a:gd name="T76" fmla="*/ 1 w 995"/>
                    <a:gd name="T77" fmla="*/ 1 h 121"/>
                    <a:gd name="T78" fmla="*/ 1 w 995"/>
                    <a:gd name="T79" fmla="*/ 1 h 121"/>
                    <a:gd name="T80" fmla="*/ 1 w 995"/>
                    <a:gd name="T81" fmla="*/ 1 h 121"/>
                    <a:gd name="T82" fmla="*/ 1 w 995"/>
                    <a:gd name="T83" fmla="*/ 1 h 121"/>
                    <a:gd name="T84" fmla="*/ 1 w 995"/>
                    <a:gd name="T85" fmla="*/ 1 h 121"/>
                    <a:gd name="T86" fmla="*/ 1 w 995"/>
                    <a:gd name="T87" fmla="*/ 1 h 121"/>
                    <a:gd name="T88" fmla="*/ 1 w 995"/>
                    <a:gd name="T89" fmla="*/ 1 h 121"/>
                    <a:gd name="T90" fmla="*/ 1 w 995"/>
                    <a:gd name="T91" fmla="*/ 1 h 121"/>
                    <a:gd name="T92" fmla="*/ 1 w 995"/>
                    <a:gd name="T93" fmla="*/ 1 h 121"/>
                    <a:gd name="T94" fmla="*/ 1 w 995"/>
                    <a:gd name="T95" fmla="*/ 1 h 121"/>
                    <a:gd name="T96" fmla="*/ 1 w 995"/>
                    <a:gd name="T97" fmla="*/ 1 h 121"/>
                    <a:gd name="T98" fmla="*/ 1 w 995"/>
                    <a:gd name="T99" fmla="*/ 1 h 121"/>
                    <a:gd name="T100" fmla="*/ 1 w 995"/>
                    <a:gd name="T101" fmla="*/ 1 h 121"/>
                    <a:gd name="T102" fmla="*/ 1 w 995"/>
                    <a:gd name="T103" fmla="*/ 1 h 121"/>
                    <a:gd name="T104" fmla="*/ 1 w 995"/>
                    <a:gd name="T105" fmla="*/ 1 h 121"/>
                    <a:gd name="T106" fmla="*/ 1 w 995"/>
                    <a:gd name="T107" fmla="*/ 1 h 121"/>
                    <a:gd name="T108" fmla="*/ 1 w 995"/>
                    <a:gd name="T109" fmla="*/ 1 h 1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5"/>
                    <a:gd name="T166" fmla="*/ 0 h 121"/>
                    <a:gd name="T167" fmla="*/ 995 w 995"/>
                    <a:gd name="T168" fmla="*/ 121 h 1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5" h="121">
                      <a:moveTo>
                        <a:pt x="995" y="61"/>
                      </a:moveTo>
                      <a:lnTo>
                        <a:pt x="995" y="61"/>
                      </a:lnTo>
                      <a:lnTo>
                        <a:pt x="982" y="46"/>
                      </a:lnTo>
                      <a:lnTo>
                        <a:pt x="967" y="33"/>
                      </a:lnTo>
                      <a:lnTo>
                        <a:pt x="950" y="23"/>
                      </a:lnTo>
                      <a:lnTo>
                        <a:pt x="933" y="15"/>
                      </a:lnTo>
                      <a:lnTo>
                        <a:pt x="914" y="8"/>
                      </a:lnTo>
                      <a:lnTo>
                        <a:pt x="897" y="3"/>
                      </a:lnTo>
                      <a:lnTo>
                        <a:pt x="881" y="1"/>
                      </a:lnTo>
                      <a:lnTo>
                        <a:pt x="867" y="0"/>
                      </a:lnTo>
                      <a:lnTo>
                        <a:pt x="235" y="0"/>
                      </a:lnTo>
                      <a:lnTo>
                        <a:pt x="219" y="0"/>
                      </a:lnTo>
                      <a:lnTo>
                        <a:pt x="203" y="1"/>
                      </a:lnTo>
                      <a:lnTo>
                        <a:pt x="185" y="1"/>
                      </a:lnTo>
                      <a:lnTo>
                        <a:pt x="168" y="3"/>
                      </a:lnTo>
                      <a:lnTo>
                        <a:pt x="151" y="4"/>
                      </a:lnTo>
                      <a:lnTo>
                        <a:pt x="133" y="7"/>
                      </a:lnTo>
                      <a:lnTo>
                        <a:pt x="116" y="9"/>
                      </a:lnTo>
                      <a:lnTo>
                        <a:pt x="99" y="12"/>
                      </a:lnTo>
                      <a:lnTo>
                        <a:pt x="83" y="16"/>
                      </a:lnTo>
                      <a:lnTo>
                        <a:pt x="67" y="21"/>
                      </a:lnTo>
                      <a:lnTo>
                        <a:pt x="52" y="26"/>
                      </a:lnTo>
                      <a:lnTo>
                        <a:pt x="38" y="31"/>
                      </a:lnTo>
                      <a:lnTo>
                        <a:pt x="26" y="38"/>
                      </a:lnTo>
                      <a:lnTo>
                        <a:pt x="16" y="45"/>
                      </a:lnTo>
                      <a:lnTo>
                        <a:pt x="7" y="53"/>
                      </a:lnTo>
                      <a:lnTo>
                        <a:pt x="0" y="61"/>
                      </a:lnTo>
                      <a:lnTo>
                        <a:pt x="7" y="69"/>
                      </a:lnTo>
                      <a:lnTo>
                        <a:pt x="16" y="77"/>
                      </a:lnTo>
                      <a:lnTo>
                        <a:pt x="26" y="84"/>
                      </a:lnTo>
                      <a:lnTo>
                        <a:pt x="39" y="90"/>
                      </a:lnTo>
                      <a:lnTo>
                        <a:pt x="52" y="95"/>
                      </a:lnTo>
                      <a:lnTo>
                        <a:pt x="67" y="100"/>
                      </a:lnTo>
                      <a:lnTo>
                        <a:pt x="83" y="105"/>
                      </a:lnTo>
                      <a:lnTo>
                        <a:pt x="99" y="108"/>
                      </a:lnTo>
                      <a:lnTo>
                        <a:pt x="116" y="111"/>
                      </a:lnTo>
                      <a:lnTo>
                        <a:pt x="133" y="114"/>
                      </a:lnTo>
                      <a:lnTo>
                        <a:pt x="152" y="116"/>
                      </a:lnTo>
                      <a:lnTo>
                        <a:pt x="169" y="118"/>
                      </a:lnTo>
                      <a:lnTo>
                        <a:pt x="186" y="120"/>
                      </a:lnTo>
                      <a:lnTo>
                        <a:pt x="204" y="120"/>
                      </a:lnTo>
                      <a:lnTo>
                        <a:pt x="220" y="121"/>
                      </a:lnTo>
                      <a:lnTo>
                        <a:pt x="235" y="121"/>
                      </a:lnTo>
                      <a:lnTo>
                        <a:pt x="867" y="121"/>
                      </a:lnTo>
                      <a:lnTo>
                        <a:pt x="880" y="120"/>
                      </a:lnTo>
                      <a:lnTo>
                        <a:pt x="896" y="117"/>
                      </a:lnTo>
                      <a:lnTo>
                        <a:pt x="913" y="113"/>
                      </a:lnTo>
                      <a:lnTo>
                        <a:pt x="932" y="107"/>
                      </a:lnTo>
                      <a:lnTo>
                        <a:pt x="950" y="99"/>
                      </a:lnTo>
                      <a:lnTo>
                        <a:pt x="967" y="88"/>
                      </a:lnTo>
                      <a:lnTo>
                        <a:pt x="982" y="76"/>
                      </a:lnTo>
                      <a:lnTo>
                        <a:pt x="995" y="6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7" name="Freeform 73"/>
                <p:cNvSpPr>
                  <a:spLocks noChangeAspect="1"/>
                </p:cNvSpPr>
                <p:nvPr/>
              </p:nvSpPr>
              <p:spPr bwMode="auto">
                <a:xfrm>
                  <a:off x="1938" y="3252"/>
                  <a:ext cx="86" cy="34"/>
                </a:xfrm>
                <a:custGeom>
                  <a:avLst/>
                  <a:gdLst>
                    <a:gd name="T0" fmla="*/ 1 w 172"/>
                    <a:gd name="T1" fmla="*/ 0 h 69"/>
                    <a:gd name="T2" fmla="*/ 1 w 172"/>
                    <a:gd name="T3" fmla="*/ 0 h 69"/>
                    <a:gd name="T4" fmla="*/ 1 w 172"/>
                    <a:gd name="T5" fmla="*/ 0 h 69"/>
                    <a:gd name="T6" fmla="*/ 1 w 172"/>
                    <a:gd name="T7" fmla="*/ 0 h 69"/>
                    <a:gd name="T8" fmla="*/ 1 w 172"/>
                    <a:gd name="T9" fmla="*/ 0 h 69"/>
                    <a:gd name="T10" fmla="*/ 1 w 172"/>
                    <a:gd name="T11" fmla="*/ 0 h 69"/>
                    <a:gd name="T12" fmla="*/ 1 w 172"/>
                    <a:gd name="T13" fmla="*/ 0 h 69"/>
                    <a:gd name="T14" fmla="*/ 1 w 172"/>
                    <a:gd name="T15" fmla="*/ 0 h 69"/>
                    <a:gd name="T16" fmla="*/ 1 w 172"/>
                    <a:gd name="T17" fmla="*/ 0 h 69"/>
                    <a:gd name="T18" fmla="*/ 1 w 172"/>
                    <a:gd name="T19" fmla="*/ 0 h 69"/>
                    <a:gd name="T20" fmla="*/ 1 w 172"/>
                    <a:gd name="T21" fmla="*/ 0 h 69"/>
                    <a:gd name="T22" fmla="*/ 1 w 172"/>
                    <a:gd name="T23" fmla="*/ 0 h 69"/>
                    <a:gd name="T24" fmla="*/ 1 w 172"/>
                    <a:gd name="T25" fmla="*/ 0 h 69"/>
                    <a:gd name="T26" fmla="*/ 1 w 172"/>
                    <a:gd name="T27" fmla="*/ 0 h 69"/>
                    <a:gd name="T28" fmla="*/ 1 w 172"/>
                    <a:gd name="T29" fmla="*/ 0 h 69"/>
                    <a:gd name="T30" fmla="*/ 1 w 172"/>
                    <a:gd name="T31" fmla="*/ 0 h 69"/>
                    <a:gd name="T32" fmla="*/ 1 w 172"/>
                    <a:gd name="T33" fmla="*/ 0 h 69"/>
                    <a:gd name="T34" fmla="*/ 1 w 172"/>
                    <a:gd name="T35" fmla="*/ 0 h 69"/>
                    <a:gd name="T36" fmla="*/ 1 w 172"/>
                    <a:gd name="T37" fmla="*/ 0 h 69"/>
                    <a:gd name="T38" fmla="*/ 1 w 172"/>
                    <a:gd name="T39" fmla="*/ 0 h 69"/>
                    <a:gd name="T40" fmla="*/ 1 w 172"/>
                    <a:gd name="T41" fmla="*/ 0 h 69"/>
                    <a:gd name="T42" fmla="*/ 1 w 172"/>
                    <a:gd name="T43" fmla="*/ 0 h 69"/>
                    <a:gd name="T44" fmla="*/ 1 w 172"/>
                    <a:gd name="T45" fmla="*/ 0 h 69"/>
                    <a:gd name="T46" fmla="*/ 0 w 172"/>
                    <a:gd name="T47" fmla="*/ 0 h 69"/>
                    <a:gd name="T48" fmla="*/ 1 w 172"/>
                    <a:gd name="T49" fmla="*/ 0 h 69"/>
                    <a:gd name="T50" fmla="*/ 1 w 172"/>
                    <a:gd name="T51" fmla="*/ 0 h 69"/>
                    <a:gd name="T52" fmla="*/ 1 w 172"/>
                    <a:gd name="T53" fmla="*/ 0 h 69"/>
                    <a:gd name="T54" fmla="*/ 1 w 172"/>
                    <a:gd name="T55" fmla="*/ 0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2"/>
                    <a:gd name="T85" fmla="*/ 0 h 69"/>
                    <a:gd name="T86" fmla="*/ 172 w 172"/>
                    <a:gd name="T87" fmla="*/ 69 h 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2" h="69">
                      <a:moveTo>
                        <a:pt x="34" y="15"/>
                      </a:moveTo>
                      <a:lnTo>
                        <a:pt x="137" y="0"/>
                      </a:lnTo>
                      <a:lnTo>
                        <a:pt x="144" y="0"/>
                      </a:lnTo>
                      <a:lnTo>
                        <a:pt x="150" y="1"/>
                      </a:lnTo>
                      <a:lnTo>
                        <a:pt x="157" y="5"/>
                      </a:lnTo>
                      <a:lnTo>
                        <a:pt x="162" y="10"/>
                      </a:lnTo>
                      <a:lnTo>
                        <a:pt x="166" y="15"/>
                      </a:lnTo>
                      <a:lnTo>
                        <a:pt x="170" y="21"/>
                      </a:lnTo>
                      <a:lnTo>
                        <a:pt x="171" y="28"/>
                      </a:lnTo>
                      <a:lnTo>
                        <a:pt x="172" y="35"/>
                      </a:lnTo>
                      <a:lnTo>
                        <a:pt x="171" y="42"/>
                      </a:lnTo>
                      <a:lnTo>
                        <a:pt x="170" y="49"/>
                      </a:lnTo>
                      <a:lnTo>
                        <a:pt x="166" y="54"/>
                      </a:lnTo>
                      <a:lnTo>
                        <a:pt x="162" y="60"/>
                      </a:lnTo>
                      <a:lnTo>
                        <a:pt x="157" y="65"/>
                      </a:lnTo>
                      <a:lnTo>
                        <a:pt x="150" y="68"/>
                      </a:lnTo>
                      <a:lnTo>
                        <a:pt x="144" y="69"/>
                      </a:lnTo>
                      <a:lnTo>
                        <a:pt x="137" y="69"/>
                      </a:lnTo>
                      <a:lnTo>
                        <a:pt x="36" y="59"/>
                      </a:lnTo>
                      <a:lnTo>
                        <a:pt x="20" y="56"/>
                      </a:lnTo>
                      <a:lnTo>
                        <a:pt x="8" y="51"/>
                      </a:lnTo>
                      <a:lnTo>
                        <a:pt x="2" y="44"/>
                      </a:lnTo>
                      <a:lnTo>
                        <a:pt x="0" y="37"/>
                      </a:lnTo>
                      <a:lnTo>
                        <a:pt x="3" y="30"/>
                      </a:lnTo>
                      <a:lnTo>
                        <a:pt x="10" y="24"/>
                      </a:lnTo>
                      <a:lnTo>
                        <a:pt x="20" y="19"/>
                      </a:lnTo>
                      <a:lnTo>
                        <a:pt x="34" y="15"/>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48" name="Freeform 74"/>
                <p:cNvSpPr>
                  <a:spLocks noChangeAspect="1"/>
                </p:cNvSpPr>
                <p:nvPr/>
              </p:nvSpPr>
              <p:spPr bwMode="auto">
                <a:xfrm>
                  <a:off x="1938" y="3252"/>
                  <a:ext cx="86" cy="34"/>
                </a:xfrm>
                <a:custGeom>
                  <a:avLst/>
                  <a:gdLst>
                    <a:gd name="T0" fmla="*/ 1 w 172"/>
                    <a:gd name="T1" fmla="*/ 0 h 69"/>
                    <a:gd name="T2" fmla="*/ 1 w 172"/>
                    <a:gd name="T3" fmla="*/ 0 h 69"/>
                    <a:gd name="T4" fmla="*/ 1 w 172"/>
                    <a:gd name="T5" fmla="*/ 0 h 69"/>
                    <a:gd name="T6" fmla="*/ 1 w 172"/>
                    <a:gd name="T7" fmla="*/ 0 h 69"/>
                    <a:gd name="T8" fmla="*/ 1 w 172"/>
                    <a:gd name="T9" fmla="*/ 0 h 69"/>
                    <a:gd name="T10" fmla="*/ 1 w 172"/>
                    <a:gd name="T11" fmla="*/ 0 h 69"/>
                    <a:gd name="T12" fmla="*/ 1 w 172"/>
                    <a:gd name="T13" fmla="*/ 0 h 69"/>
                    <a:gd name="T14" fmla="*/ 1 w 172"/>
                    <a:gd name="T15" fmla="*/ 0 h 69"/>
                    <a:gd name="T16" fmla="*/ 1 w 172"/>
                    <a:gd name="T17" fmla="*/ 0 h 69"/>
                    <a:gd name="T18" fmla="*/ 1 w 172"/>
                    <a:gd name="T19" fmla="*/ 0 h 69"/>
                    <a:gd name="T20" fmla="*/ 1 w 172"/>
                    <a:gd name="T21" fmla="*/ 0 h 69"/>
                    <a:gd name="T22" fmla="*/ 1 w 172"/>
                    <a:gd name="T23" fmla="*/ 0 h 69"/>
                    <a:gd name="T24" fmla="*/ 1 w 172"/>
                    <a:gd name="T25" fmla="*/ 0 h 69"/>
                    <a:gd name="T26" fmla="*/ 1 w 172"/>
                    <a:gd name="T27" fmla="*/ 0 h 69"/>
                    <a:gd name="T28" fmla="*/ 1 w 172"/>
                    <a:gd name="T29" fmla="*/ 0 h 69"/>
                    <a:gd name="T30" fmla="*/ 1 w 172"/>
                    <a:gd name="T31" fmla="*/ 0 h 69"/>
                    <a:gd name="T32" fmla="*/ 1 w 172"/>
                    <a:gd name="T33" fmla="*/ 0 h 69"/>
                    <a:gd name="T34" fmla="*/ 1 w 172"/>
                    <a:gd name="T35" fmla="*/ 0 h 69"/>
                    <a:gd name="T36" fmla="*/ 1 w 172"/>
                    <a:gd name="T37" fmla="*/ 0 h 69"/>
                    <a:gd name="T38" fmla="*/ 1 w 172"/>
                    <a:gd name="T39" fmla="*/ 0 h 69"/>
                    <a:gd name="T40" fmla="*/ 1 w 172"/>
                    <a:gd name="T41" fmla="*/ 0 h 69"/>
                    <a:gd name="T42" fmla="*/ 1 w 172"/>
                    <a:gd name="T43" fmla="*/ 0 h 69"/>
                    <a:gd name="T44" fmla="*/ 1 w 172"/>
                    <a:gd name="T45" fmla="*/ 0 h 69"/>
                    <a:gd name="T46" fmla="*/ 1 w 172"/>
                    <a:gd name="T47" fmla="*/ 0 h 69"/>
                    <a:gd name="T48" fmla="*/ 1 w 172"/>
                    <a:gd name="T49" fmla="*/ 0 h 69"/>
                    <a:gd name="T50" fmla="*/ 1 w 172"/>
                    <a:gd name="T51" fmla="*/ 0 h 69"/>
                    <a:gd name="T52" fmla="*/ 0 w 172"/>
                    <a:gd name="T53" fmla="*/ 0 h 69"/>
                    <a:gd name="T54" fmla="*/ 1 w 172"/>
                    <a:gd name="T55" fmla="*/ 0 h 69"/>
                    <a:gd name="T56" fmla="*/ 1 w 172"/>
                    <a:gd name="T57" fmla="*/ 0 h 69"/>
                    <a:gd name="T58" fmla="*/ 1 w 172"/>
                    <a:gd name="T59" fmla="*/ 0 h 69"/>
                    <a:gd name="T60" fmla="*/ 1 w 172"/>
                    <a:gd name="T61" fmla="*/ 0 h 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2"/>
                    <a:gd name="T94" fmla="*/ 0 h 69"/>
                    <a:gd name="T95" fmla="*/ 172 w 172"/>
                    <a:gd name="T96" fmla="*/ 69 h 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2" h="69">
                      <a:moveTo>
                        <a:pt x="34" y="15"/>
                      </a:moveTo>
                      <a:lnTo>
                        <a:pt x="137" y="0"/>
                      </a:lnTo>
                      <a:lnTo>
                        <a:pt x="144" y="0"/>
                      </a:lnTo>
                      <a:lnTo>
                        <a:pt x="150" y="1"/>
                      </a:lnTo>
                      <a:lnTo>
                        <a:pt x="157" y="5"/>
                      </a:lnTo>
                      <a:lnTo>
                        <a:pt x="162" y="10"/>
                      </a:lnTo>
                      <a:lnTo>
                        <a:pt x="166" y="15"/>
                      </a:lnTo>
                      <a:lnTo>
                        <a:pt x="170" y="21"/>
                      </a:lnTo>
                      <a:lnTo>
                        <a:pt x="171" y="28"/>
                      </a:lnTo>
                      <a:lnTo>
                        <a:pt x="172" y="35"/>
                      </a:lnTo>
                      <a:lnTo>
                        <a:pt x="171" y="42"/>
                      </a:lnTo>
                      <a:lnTo>
                        <a:pt x="170" y="49"/>
                      </a:lnTo>
                      <a:lnTo>
                        <a:pt x="166" y="54"/>
                      </a:lnTo>
                      <a:lnTo>
                        <a:pt x="162" y="60"/>
                      </a:lnTo>
                      <a:lnTo>
                        <a:pt x="157" y="65"/>
                      </a:lnTo>
                      <a:lnTo>
                        <a:pt x="150" y="68"/>
                      </a:lnTo>
                      <a:lnTo>
                        <a:pt x="144" y="69"/>
                      </a:lnTo>
                      <a:lnTo>
                        <a:pt x="137" y="69"/>
                      </a:lnTo>
                      <a:lnTo>
                        <a:pt x="36" y="59"/>
                      </a:lnTo>
                      <a:lnTo>
                        <a:pt x="20" y="56"/>
                      </a:lnTo>
                      <a:lnTo>
                        <a:pt x="8" y="51"/>
                      </a:lnTo>
                      <a:lnTo>
                        <a:pt x="2" y="44"/>
                      </a:lnTo>
                      <a:lnTo>
                        <a:pt x="0" y="37"/>
                      </a:lnTo>
                      <a:lnTo>
                        <a:pt x="3" y="30"/>
                      </a:lnTo>
                      <a:lnTo>
                        <a:pt x="10" y="24"/>
                      </a:lnTo>
                      <a:lnTo>
                        <a:pt x="20" y="19"/>
                      </a:lnTo>
                      <a:lnTo>
                        <a:pt x="34"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9" name="Line 75"/>
                <p:cNvSpPr>
                  <a:spLocks noChangeAspect="1" noChangeShapeType="1"/>
                </p:cNvSpPr>
                <p:nvPr/>
              </p:nvSpPr>
              <p:spPr bwMode="auto">
                <a:xfrm>
                  <a:off x="1624" y="3237"/>
                  <a:ext cx="1" cy="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50" name="Line 76"/>
                <p:cNvSpPr>
                  <a:spLocks noChangeAspect="1" noChangeShapeType="1"/>
                </p:cNvSpPr>
                <p:nvPr/>
              </p:nvSpPr>
              <p:spPr bwMode="auto">
                <a:xfrm flipV="1">
                  <a:off x="1851" y="3239"/>
                  <a:ext cx="1" cy="6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51" name="Freeform 77"/>
                <p:cNvSpPr>
                  <a:spLocks noChangeAspect="1"/>
                </p:cNvSpPr>
                <p:nvPr/>
              </p:nvSpPr>
              <p:spPr bwMode="auto">
                <a:xfrm>
                  <a:off x="1821" y="3095"/>
                  <a:ext cx="201" cy="105"/>
                </a:xfrm>
                <a:custGeom>
                  <a:avLst/>
                  <a:gdLst>
                    <a:gd name="T0" fmla="*/ 1 w 401"/>
                    <a:gd name="T1" fmla="*/ 0 h 211"/>
                    <a:gd name="T2" fmla="*/ 1 w 401"/>
                    <a:gd name="T3" fmla="*/ 0 h 211"/>
                    <a:gd name="T4" fmla="*/ 1 w 401"/>
                    <a:gd name="T5" fmla="*/ 0 h 211"/>
                    <a:gd name="T6" fmla="*/ 1 w 401"/>
                    <a:gd name="T7" fmla="*/ 0 h 211"/>
                    <a:gd name="T8" fmla="*/ 1 w 401"/>
                    <a:gd name="T9" fmla="*/ 0 h 211"/>
                    <a:gd name="T10" fmla="*/ 1 w 401"/>
                    <a:gd name="T11" fmla="*/ 0 h 211"/>
                    <a:gd name="T12" fmla="*/ 1 w 401"/>
                    <a:gd name="T13" fmla="*/ 0 h 211"/>
                    <a:gd name="T14" fmla="*/ 1 w 401"/>
                    <a:gd name="T15" fmla="*/ 0 h 211"/>
                    <a:gd name="T16" fmla="*/ 1 w 401"/>
                    <a:gd name="T17" fmla="*/ 0 h 211"/>
                    <a:gd name="T18" fmla="*/ 1 w 401"/>
                    <a:gd name="T19" fmla="*/ 0 h 211"/>
                    <a:gd name="T20" fmla="*/ 1 w 401"/>
                    <a:gd name="T21" fmla="*/ 0 h 211"/>
                    <a:gd name="T22" fmla="*/ 1 w 401"/>
                    <a:gd name="T23" fmla="*/ 0 h 211"/>
                    <a:gd name="T24" fmla="*/ 1 w 401"/>
                    <a:gd name="T25" fmla="*/ 0 h 211"/>
                    <a:gd name="T26" fmla="*/ 1 w 401"/>
                    <a:gd name="T27" fmla="*/ 0 h 211"/>
                    <a:gd name="T28" fmla="*/ 1 w 401"/>
                    <a:gd name="T29" fmla="*/ 0 h 211"/>
                    <a:gd name="T30" fmla="*/ 1 w 401"/>
                    <a:gd name="T31" fmla="*/ 0 h 211"/>
                    <a:gd name="T32" fmla="*/ 1 w 401"/>
                    <a:gd name="T33" fmla="*/ 0 h 211"/>
                    <a:gd name="T34" fmla="*/ 1 w 401"/>
                    <a:gd name="T35" fmla="*/ 0 h 211"/>
                    <a:gd name="T36" fmla="*/ 1 w 401"/>
                    <a:gd name="T37" fmla="*/ 0 h 211"/>
                    <a:gd name="T38" fmla="*/ 1 w 401"/>
                    <a:gd name="T39" fmla="*/ 0 h 211"/>
                    <a:gd name="T40" fmla="*/ 1 w 401"/>
                    <a:gd name="T41" fmla="*/ 0 h 211"/>
                    <a:gd name="T42" fmla="*/ 1 w 401"/>
                    <a:gd name="T43" fmla="*/ 0 h 211"/>
                    <a:gd name="T44" fmla="*/ 1 w 401"/>
                    <a:gd name="T45" fmla="*/ 0 h 211"/>
                    <a:gd name="T46" fmla="*/ 1 w 401"/>
                    <a:gd name="T47" fmla="*/ 0 h 211"/>
                    <a:gd name="T48" fmla="*/ 1 w 401"/>
                    <a:gd name="T49" fmla="*/ 0 h 211"/>
                    <a:gd name="T50" fmla="*/ 1 w 401"/>
                    <a:gd name="T51" fmla="*/ 0 h 211"/>
                    <a:gd name="T52" fmla="*/ 1 w 401"/>
                    <a:gd name="T53" fmla="*/ 0 h 211"/>
                    <a:gd name="T54" fmla="*/ 1 w 401"/>
                    <a:gd name="T55" fmla="*/ 0 h 211"/>
                    <a:gd name="T56" fmla="*/ 1 w 401"/>
                    <a:gd name="T57" fmla="*/ 0 h 211"/>
                    <a:gd name="T58" fmla="*/ 1 w 401"/>
                    <a:gd name="T59" fmla="*/ 0 h 211"/>
                    <a:gd name="T60" fmla="*/ 1 w 401"/>
                    <a:gd name="T61" fmla="*/ 0 h 211"/>
                    <a:gd name="T62" fmla="*/ 1 w 401"/>
                    <a:gd name="T63" fmla="*/ 0 h 211"/>
                    <a:gd name="T64" fmla="*/ 1 w 401"/>
                    <a:gd name="T65" fmla="*/ 0 h 211"/>
                    <a:gd name="T66" fmla="*/ 1 w 401"/>
                    <a:gd name="T67" fmla="*/ 0 h 211"/>
                    <a:gd name="T68" fmla="*/ 1 w 401"/>
                    <a:gd name="T69" fmla="*/ 0 h 211"/>
                    <a:gd name="T70" fmla="*/ 1 w 401"/>
                    <a:gd name="T71" fmla="*/ 0 h 211"/>
                    <a:gd name="T72" fmla="*/ 1 w 401"/>
                    <a:gd name="T73" fmla="*/ 0 h 211"/>
                    <a:gd name="T74" fmla="*/ 1 w 401"/>
                    <a:gd name="T75" fmla="*/ 0 h 211"/>
                    <a:gd name="T76" fmla="*/ 1 w 401"/>
                    <a:gd name="T77" fmla="*/ 0 h 211"/>
                    <a:gd name="T78" fmla="*/ 1 w 401"/>
                    <a:gd name="T79" fmla="*/ 0 h 211"/>
                    <a:gd name="T80" fmla="*/ 0 w 401"/>
                    <a:gd name="T81" fmla="*/ 0 h 211"/>
                    <a:gd name="T82" fmla="*/ 1 w 401"/>
                    <a:gd name="T83" fmla="*/ 0 h 211"/>
                    <a:gd name="T84" fmla="*/ 1 w 401"/>
                    <a:gd name="T85" fmla="*/ 0 h 211"/>
                    <a:gd name="T86" fmla="*/ 1 w 401"/>
                    <a:gd name="T87" fmla="*/ 0 h 211"/>
                    <a:gd name="T88" fmla="*/ 1 w 401"/>
                    <a:gd name="T89" fmla="*/ 0 h 211"/>
                    <a:gd name="T90" fmla="*/ 1 w 401"/>
                    <a:gd name="T91" fmla="*/ 0 h 211"/>
                    <a:gd name="T92" fmla="*/ 1 w 401"/>
                    <a:gd name="T93" fmla="*/ 0 h 211"/>
                    <a:gd name="T94" fmla="*/ 1 w 401"/>
                    <a:gd name="T95" fmla="*/ 0 h 211"/>
                    <a:gd name="T96" fmla="*/ 1 w 401"/>
                    <a:gd name="T97" fmla="*/ 0 h 211"/>
                    <a:gd name="T98" fmla="*/ 1 w 401"/>
                    <a:gd name="T99" fmla="*/ 0 h 211"/>
                    <a:gd name="T100" fmla="*/ 1 w 401"/>
                    <a:gd name="T101" fmla="*/ 0 h 211"/>
                    <a:gd name="T102" fmla="*/ 1 w 401"/>
                    <a:gd name="T103" fmla="*/ 0 h 211"/>
                    <a:gd name="T104" fmla="*/ 1 w 401"/>
                    <a:gd name="T105" fmla="*/ 0 h 211"/>
                    <a:gd name="T106" fmla="*/ 1 w 401"/>
                    <a:gd name="T107" fmla="*/ 0 h 211"/>
                    <a:gd name="T108" fmla="*/ 1 w 401"/>
                    <a:gd name="T109" fmla="*/ 0 h 211"/>
                    <a:gd name="T110" fmla="*/ 1 w 401"/>
                    <a:gd name="T111" fmla="*/ 0 h 211"/>
                    <a:gd name="T112" fmla="*/ 1 w 401"/>
                    <a:gd name="T113" fmla="*/ 0 h 2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1"/>
                    <a:gd name="T172" fmla="*/ 0 h 211"/>
                    <a:gd name="T173" fmla="*/ 401 w 401"/>
                    <a:gd name="T174" fmla="*/ 211 h 2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1" h="211">
                      <a:moveTo>
                        <a:pt x="376" y="200"/>
                      </a:moveTo>
                      <a:lnTo>
                        <a:pt x="374" y="174"/>
                      </a:lnTo>
                      <a:lnTo>
                        <a:pt x="378" y="145"/>
                      </a:lnTo>
                      <a:lnTo>
                        <a:pt x="383" y="116"/>
                      </a:lnTo>
                      <a:lnTo>
                        <a:pt x="390" y="89"/>
                      </a:lnTo>
                      <a:lnTo>
                        <a:pt x="397" y="63"/>
                      </a:lnTo>
                      <a:lnTo>
                        <a:pt x="401" y="44"/>
                      </a:lnTo>
                      <a:lnTo>
                        <a:pt x="399" y="29"/>
                      </a:lnTo>
                      <a:lnTo>
                        <a:pt x="393" y="22"/>
                      </a:lnTo>
                      <a:lnTo>
                        <a:pt x="369" y="16"/>
                      </a:lnTo>
                      <a:lnTo>
                        <a:pt x="346" y="13"/>
                      </a:lnTo>
                      <a:lnTo>
                        <a:pt x="323" y="8"/>
                      </a:lnTo>
                      <a:lnTo>
                        <a:pt x="300" y="6"/>
                      </a:lnTo>
                      <a:lnTo>
                        <a:pt x="277" y="4"/>
                      </a:lnTo>
                      <a:lnTo>
                        <a:pt x="254" y="1"/>
                      </a:lnTo>
                      <a:lnTo>
                        <a:pt x="231" y="0"/>
                      </a:lnTo>
                      <a:lnTo>
                        <a:pt x="209" y="0"/>
                      </a:lnTo>
                      <a:lnTo>
                        <a:pt x="186" y="0"/>
                      </a:lnTo>
                      <a:lnTo>
                        <a:pt x="163" y="1"/>
                      </a:lnTo>
                      <a:lnTo>
                        <a:pt x="140" y="4"/>
                      </a:lnTo>
                      <a:lnTo>
                        <a:pt x="117" y="6"/>
                      </a:lnTo>
                      <a:lnTo>
                        <a:pt x="94" y="8"/>
                      </a:lnTo>
                      <a:lnTo>
                        <a:pt x="71" y="12"/>
                      </a:lnTo>
                      <a:lnTo>
                        <a:pt x="48" y="16"/>
                      </a:lnTo>
                      <a:lnTo>
                        <a:pt x="25" y="21"/>
                      </a:lnTo>
                      <a:lnTo>
                        <a:pt x="20" y="23"/>
                      </a:lnTo>
                      <a:lnTo>
                        <a:pt x="17" y="28"/>
                      </a:lnTo>
                      <a:lnTo>
                        <a:pt x="16" y="34"/>
                      </a:lnTo>
                      <a:lnTo>
                        <a:pt x="15" y="42"/>
                      </a:lnTo>
                      <a:lnTo>
                        <a:pt x="14" y="51"/>
                      </a:lnTo>
                      <a:lnTo>
                        <a:pt x="14" y="62"/>
                      </a:lnTo>
                      <a:lnTo>
                        <a:pt x="15" y="75"/>
                      </a:lnTo>
                      <a:lnTo>
                        <a:pt x="15" y="88"/>
                      </a:lnTo>
                      <a:lnTo>
                        <a:pt x="16" y="101"/>
                      </a:lnTo>
                      <a:lnTo>
                        <a:pt x="16" y="116"/>
                      </a:lnTo>
                      <a:lnTo>
                        <a:pt x="16" y="133"/>
                      </a:lnTo>
                      <a:lnTo>
                        <a:pt x="15" y="148"/>
                      </a:lnTo>
                      <a:lnTo>
                        <a:pt x="12" y="164"/>
                      </a:lnTo>
                      <a:lnTo>
                        <a:pt x="10" y="180"/>
                      </a:lnTo>
                      <a:lnTo>
                        <a:pt x="5" y="196"/>
                      </a:lnTo>
                      <a:lnTo>
                        <a:pt x="0" y="211"/>
                      </a:lnTo>
                      <a:lnTo>
                        <a:pt x="23" y="211"/>
                      </a:lnTo>
                      <a:lnTo>
                        <a:pt x="47" y="210"/>
                      </a:lnTo>
                      <a:lnTo>
                        <a:pt x="70" y="210"/>
                      </a:lnTo>
                      <a:lnTo>
                        <a:pt x="94" y="209"/>
                      </a:lnTo>
                      <a:lnTo>
                        <a:pt x="117" y="209"/>
                      </a:lnTo>
                      <a:lnTo>
                        <a:pt x="141" y="207"/>
                      </a:lnTo>
                      <a:lnTo>
                        <a:pt x="164" y="206"/>
                      </a:lnTo>
                      <a:lnTo>
                        <a:pt x="189" y="206"/>
                      </a:lnTo>
                      <a:lnTo>
                        <a:pt x="212" y="205"/>
                      </a:lnTo>
                      <a:lnTo>
                        <a:pt x="236" y="205"/>
                      </a:lnTo>
                      <a:lnTo>
                        <a:pt x="259" y="204"/>
                      </a:lnTo>
                      <a:lnTo>
                        <a:pt x="283" y="203"/>
                      </a:lnTo>
                      <a:lnTo>
                        <a:pt x="306" y="203"/>
                      </a:lnTo>
                      <a:lnTo>
                        <a:pt x="329" y="202"/>
                      </a:lnTo>
                      <a:lnTo>
                        <a:pt x="353" y="202"/>
                      </a:lnTo>
                      <a:lnTo>
                        <a:pt x="376" y="20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2" name="Freeform 78"/>
                <p:cNvSpPr>
                  <a:spLocks noChangeAspect="1"/>
                </p:cNvSpPr>
                <p:nvPr/>
              </p:nvSpPr>
              <p:spPr bwMode="auto">
                <a:xfrm>
                  <a:off x="1821" y="3095"/>
                  <a:ext cx="201" cy="105"/>
                </a:xfrm>
                <a:custGeom>
                  <a:avLst/>
                  <a:gdLst>
                    <a:gd name="T0" fmla="*/ 1 w 401"/>
                    <a:gd name="T1" fmla="*/ 0 h 211"/>
                    <a:gd name="T2" fmla="*/ 1 w 401"/>
                    <a:gd name="T3" fmla="*/ 0 h 211"/>
                    <a:gd name="T4" fmla="*/ 1 w 401"/>
                    <a:gd name="T5" fmla="*/ 0 h 211"/>
                    <a:gd name="T6" fmla="*/ 1 w 401"/>
                    <a:gd name="T7" fmla="*/ 0 h 211"/>
                    <a:gd name="T8" fmla="*/ 1 w 401"/>
                    <a:gd name="T9" fmla="*/ 0 h 211"/>
                    <a:gd name="T10" fmla="*/ 1 w 401"/>
                    <a:gd name="T11" fmla="*/ 0 h 211"/>
                    <a:gd name="T12" fmla="*/ 1 w 401"/>
                    <a:gd name="T13" fmla="*/ 0 h 211"/>
                    <a:gd name="T14" fmla="*/ 1 w 401"/>
                    <a:gd name="T15" fmla="*/ 0 h 211"/>
                    <a:gd name="T16" fmla="*/ 1 w 401"/>
                    <a:gd name="T17" fmla="*/ 0 h 211"/>
                    <a:gd name="T18" fmla="*/ 1 w 401"/>
                    <a:gd name="T19" fmla="*/ 0 h 211"/>
                    <a:gd name="T20" fmla="*/ 1 w 401"/>
                    <a:gd name="T21" fmla="*/ 0 h 211"/>
                    <a:gd name="T22" fmla="*/ 1 w 401"/>
                    <a:gd name="T23" fmla="*/ 0 h 211"/>
                    <a:gd name="T24" fmla="*/ 1 w 401"/>
                    <a:gd name="T25" fmla="*/ 0 h 211"/>
                    <a:gd name="T26" fmla="*/ 1 w 401"/>
                    <a:gd name="T27" fmla="*/ 0 h 211"/>
                    <a:gd name="T28" fmla="*/ 1 w 401"/>
                    <a:gd name="T29" fmla="*/ 0 h 211"/>
                    <a:gd name="T30" fmla="*/ 1 w 401"/>
                    <a:gd name="T31" fmla="*/ 0 h 211"/>
                    <a:gd name="T32" fmla="*/ 1 w 401"/>
                    <a:gd name="T33" fmla="*/ 0 h 211"/>
                    <a:gd name="T34" fmla="*/ 1 w 401"/>
                    <a:gd name="T35" fmla="*/ 0 h 211"/>
                    <a:gd name="T36" fmla="*/ 1 w 401"/>
                    <a:gd name="T37" fmla="*/ 0 h 211"/>
                    <a:gd name="T38" fmla="*/ 1 w 401"/>
                    <a:gd name="T39" fmla="*/ 0 h 211"/>
                    <a:gd name="T40" fmla="*/ 1 w 401"/>
                    <a:gd name="T41" fmla="*/ 0 h 211"/>
                    <a:gd name="T42" fmla="*/ 1 w 401"/>
                    <a:gd name="T43" fmla="*/ 0 h 211"/>
                    <a:gd name="T44" fmla="*/ 1 w 401"/>
                    <a:gd name="T45" fmla="*/ 0 h 211"/>
                    <a:gd name="T46" fmla="*/ 1 w 401"/>
                    <a:gd name="T47" fmla="*/ 0 h 211"/>
                    <a:gd name="T48" fmla="*/ 1 w 401"/>
                    <a:gd name="T49" fmla="*/ 0 h 211"/>
                    <a:gd name="T50" fmla="*/ 1 w 401"/>
                    <a:gd name="T51" fmla="*/ 0 h 211"/>
                    <a:gd name="T52" fmla="*/ 1 w 401"/>
                    <a:gd name="T53" fmla="*/ 0 h 211"/>
                    <a:gd name="T54" fmla="*/ 1 w 401"/>
                    <a:gd name="T55" fmla="*/ 0 h 211"/>
                    <a:gd name="T56" fmla="*/ 1 w 401"/>
                    <a:gd name="T57" fmla="*/ 0 h 211"/>
                    <a:gd name="T58" fmla="*/ 1 w 401"/>
                    <a:gd name="T59" fmla="*/ 0 h 211"/>
                    <a:gd name="T60" fmla="*/ 1 w 401"/>
                    <a:gd name="T61" fmla="*/ 0 h 211"/>
                    <a:gd name="T62" fmla="*/ 1 w 401"/>
                    <a:gd name="T63" fmla="*/ 0 h 211"/>
                    <a:gd name="T64" fmla="*/ 1 w 401"/>
                    <a:gd name="T65" fmla="*/ 0 h 211"/>
                    <a:gd name="T66" fmla="*/ 1 w 401"/>
                    <a:gd name="T67" fmla="*/ 0 h 211"/>
                    <a:gd name="T68" fmla="*/ 1 w 401"/>
                    <a:gd name="T69" fmla="*/ 0 h 211"/>
                    <a:gd name="T70" fmla="*/ 1 w 401"/>
                    <a:gd name="T71" fmla="*/ 0 h 211"/>
                    <a:gd name="T72" fmla="*/ 1 w 401"/>
                    <a:gd name="T73" fmla="*/ 0 h 211"/>
                    <a:gd name="T74" fmla="*/ 1 w 401"/>
                    <a:gd name="T75" fmla="*/ 0 h 211"/>
                    <a:gd name="T76" fmla="*/ 1 w 401"/>
                    <a:gd name="T77" fmla="*/ 0 h 211"/>
                    <a:gd name="T78" fmla="*/ 1 w 401"/>
                    <a:gd name="T79" fmla="*/ 0 h 211"/>
                    <a:gd name="T80" fmla="*/ 1 w 401"/>
                    <a:gd name="T81" fmla="*/ 0 h 211"/>
                    <a:gd name="T82" fmla="*/ 1 w 401"/>
                    <a:gd name="T83" fmla="*/ 0 h 211"/>
                    <a:gd name="T84" fmla="*/ 1 w 401"/>
                    <a:gd name="T85" fmla="*/ 0 h 211"/>
                    <a:gd name="T86" fmla="*/ 0 w 401"/>
                    <a:gd name="T87" fmla="*/ 0 h 211"/>
                    <a:gd name="T88" fmla="*/ 0 w 401"/>
                    <a:gd name="T89" fmla="*/ 0 h 211"/>
                    <a:gd name="T90" fmla="*/ 1 w 401"/>
                    <a:gd name="T91" fmla="*/ 0 h 211"/>
                    <a:gd name="T92" fmla="*/ 1 w 401"/>
                    <a:gd name="T93" fmla="*/ 0 h 211"/>
                    <a:gd name="T94" fmla="*/ 1 w 401"/>
                    <a:gd name="T95" fmla="*/ 0 h 211"/>
                    <a:gd name="T96" fmla="*/ 1 w 401"/>
                    <a:gd name="T97" fmla="*/ 0 h 211"/>
                    <a:gd name="T98" fmla="*/ 1 w 401"/>
                    <a:gd name="T99" fmla="*/ 0 h 211"/>
                    <a:gd name="T100" fmla="*/ 1 w 401"/>
                    <a:gd name="T101" fmla="*/ 0 h 211"/>
                    <a:gd name="T102" fmla="*/ 1 w 401"/>
                    <a:gd name="T103" fmla="*/ 0 h 211"/>
                    <a:gd name="T104" fmla="*/ 1 w 401"/>
                    <a:gd name="T105" fmla="*/ 0 h 211"/>
                    <a:gd name="T106" fmla="*/ 1 w 401"/>
                    <a:gd name="T107" fmla="*/ 0 h 211"/>
                    <a:gd name="T108" fmla="*/ 1 w 401"/>
                    <a:gd name="T109" fmla="*/ 0 h 211"/>
                    <a:gd name="T110" fmla="*/ 1 w 401"/>
                    <a:gd name="T111" fmla="*/ 0 h 211"/>
                    <a:gd name="T112" fmla="*/ 1 w 401"/>
                    <a:gd name="T113" fmla="*/ 0 h 211"/>
                    <a:gd name="T114" fmla="*/ 1 w 401"/>
                    <a:gd name="T115" fmla="*/ 0 h 211"/>
                    <a:gd name="T116" fmla="*/ 1 w 401"/>
                    <a:gd name="T117" fmla="*/ 0 h 211"/>
                    <a:gd name="T118" fmla="*/ 1 w 401"/>
                    <a:gd name="T119" fmla="*/ 0 h 211"/>
                    <a:gd name="T120" fmla="*/ 1 w 401"/>
                    <a:gd name="T121" fmla="*/ 0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01"/>
                    <a:gd name="T184" fmla="*/ 0 h 211"/>
                    <a:gd name="T185" fmla="*/ 401 w 401"/>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01" h="211">
                      <a:moveTo>
                        <a:pt x="376" y="200"/>
                      </a:moveTo>
                      <a:lnTo>
                        <a:pt x="376" y="200"/>
                      </a:lnTo>
                      <a:lnTo>
                        <a:pt x="374" y="174"/>
                      </a:lnTo>
                      <a:lnTo>
                        <a:pt x="378" y="145"/>
                      </a:lnTo>
                      <a:lnTo>
                        <a:pt x="383" y="116"/>
                      </a:lnTo>
                      <a:lnTo>
                        <a:pt x="390" y="89"/>
                      </a:lnTo>
                      <a:lnTo>
                        <a:pt x="397" y="63"/>
                      </a:lnTo>
                      <a:lnTo>
                        <a:pt x="401" y="44"/>
                      </a:lnTo>
                      <a:lnTo>
                        <a:pt x="399" y="29"/>
                      </a:lnTo>
                      <a:lnTo>
                        <a:pt x="393" y="22"/>
                      </a:lnTo>
                      <a:lnTo>
                        <a:pt x="369" y="16"/>
                      </a:lnTo>
                      <a:lnTo>
                        <a:pt x="346" y="13"/>
                      </a:lnTo>
                      <a:lnTo>
                        <a:pt x="323" y="8"/>
                      </a:lnTo>
                      <a:lnTo>
                        <a:pt x="300" y="6"/>
                      </a:lnTo>
                      <a:lnTo>
                        <a:pt x="277" y="4"/>
                      </a:lnTo>
                      <a:lnTo>
                        <a:pt x="254" y="1"/>
                      </a:lnTo>
                      <a:lnTo>
                        <a:pt x="231" y="0"/>
                      </a:lnTo>
                      <a:lnTo>
                        <a:pt x="209" y="0"/>
                      </a:lnTo>
                      <a:lnTo>
                        <a:pt x="186" y="0"/>
                      </a:lnTo>
                      <a:lnTo>
                        <a:pt x="163" y="1"/>
                      </a:lnTo>
                      <a:lnTo>
                        <a:pt x="140" y="4"/>
                      </a:lnTo>
                      <a:lnTo>
                        <a:pt x="117" y="6"/>
                      </a:lnTo>
                      <a:lnTo>
                        <a:pt x="94" y="8"/>
                      </a:lnTo>
                      <a:lnTo>
                        <a:pt x="71" y="12"/>
                      </a:lnTo>
                      <a:lnTo>
                        <a:pt x="48" y="16"/>
                      </a:lnTo>
                      <a:lnTo>
                        <a:pt x="25" y="21"/>
                      </a:lnTo>
                      <a:lnTo>
                        <a:pt x="20" y="23"/>
                      </a:lnTo>
                      <a:lnTo>
                        <a:pt x="17" y="28"/>
                      </a:lnTo>
                      <a:lnTo>
                        <a:pt x="16" y="34"/>
                      </a:lnTo>
                      <a:lnTo>
                        <a:pt x="15" y="42"/>
                      </a:lnTo>
                      <a:lnTo>
                        <a:pt x="14" y="51"/>
                      </a:lnTo>
                      <a:lnTo>
                        <a:pt x="14" y="62"/>
                      </a:lnTo>
                      <a:lnTo>
                        <a:pt x="15" y="75"/>
                      </a:lnTo>
                      <a:lnTo>
                        <a:pt x="15" y="88"/>
                      </a:lnTo>
                      <a:lnTo>
                        <a:pt x="16" y="101"/>
                      </a:lnTo>
                      <a:lnTo>
                        <a:pt x="16" y="116"/>
                      </a:lnTo>
                      <a:lnTo>
                        <a:pt x="16" y="133"/>
                      </a:lnTo>
                      <a:lnTo>
                        <a:pt x="15" y="148"/>
                      </a:lnTo>
                      <a:lnTo>
                        <a:pt x="12" y="164"/>
                      </a:lnTo>
                      <a:lnTo>
                        <a:pt x="10" y="180"/>
                      </a:lnTo>
                      <a:lnTo>
                        <a:pt x="5" y="196"/>
                      </a:lnTo>
                      <a:lnTo>
                        <a:pt x="0" y="211"/>
                      </a:lnTo>
                      <a:lnTo>
                        <a:pt x="23" y="211"/>
                      </a:lnTo>
                      <a:lnTo>
                        <a:pt x="47" y="210"/>
                      </a:lnTo>
                      <a:lnTo>
                        <a:pt x="70" y="210"/>
                      </a:lnTo>
                      <a:lnTo>
                        <a:pt x="94" y="209"/>
                      </a:lnTo>
                      <a:lnTo>
                        <a:pt x="117" y="209"/>
                      </a:lnTo>
                      <a:lnTo>
                        <a:pt x="141" y="207"/>
                      </a:lnTo>
                      <a:lnTo>
                        <a:pt x="164" y="206"/>
                      </a:lnTo>
                      <a:lnTo>
                        <a:pt x="189" y="206"/>
                      </a:lnTo>
                      <a:lnTo>
                        <a:pt x="212" y="205"/>
                      </a:lnTo>
                      <a:lnTo>
                        <a:pt x="236" y="205"/>
                      </a:lnTo>
                      <a:lnTo>
                        <a:pt x="259" y="204"/>
                      </a:lnTo>
                      <a:lnTo>
                        <a:pt x="283" y="203"/>
                      </a:lnTo>
                      <a:lnTo>
                        <a:pt x="306" y="203"/>
                      </a:lnTo>
                      <a:lnTo>
                        <a:pt x="329" y="202"/>
                      </a:lnTo>
                      <a:lnTo>
                        <a:pt x="353" y="202"/>
                      </a:lnTo>
                      <a:lnTo>
                        <a:pt x="376" y="20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3" name="Freeform 79"/>
                <p:cNvSpPr>
                  <a:spLocks noChangeAspect="1"/>
                </p:cNvSpPr>
                <p:nvPr/>
              </p:nvSpPr>
              <p:spPr bwMode="auto">
                <a:xfrm>
                  <a:off x="1817" y="3039"/>
                  <a:ext cx="204" cy="57"/>
                </a:xfrm>
                <a:custGeom>
                  <a:avLst/>
                  <a:gdLst>
                    <a:gd name="T0" fmla="*/ 1 w 407"/>
                    <a:gd name="T1" fmla="*/ 0 h 113"/>
                    <a:gd name="T2" fmla="*/ 1 w 407"/>
                    <a:gd name="T3" fmla="*/ 1 h 113"/>
                    <a:gd name="T4" fmla="*/ 1 w 407"/>
                    <a:gd name="T5" fmla="*/ 1 h 113"/>
                    <a:gd name="T6" fmla="*/ 1 w 407"/>
                    <a:gd name="T7" fmla="*/ 1 h 113"/>
                    <a:gd name="T8" fmla="*/ 1 w 407"/>
                    <a:gd name="T9" fmla="*/ 1 h 113"/>
                    <a:gd name="T10" fmla="*/ 1 w 407"/>
                    <a:gd name="T11" fmla="*/ 1 h 113"/>
                    <a:gd name="T12" fmla="*/ 1 w 407"/>
                    <a:gd name="T13" fmla="*/ 1 h 113"/>
                    <a:gd name="T14" fmla="*/ 1 w 407"/>
                    <a:gd name="T15" fmla="*/ 1 h 113"/>
                    <a:gd name="T16" fmla="*/ 1 w 407"/>
                    <a:gd name="T17" fmla="*/ 1 h 113"/>
                    <a:gd name="T18" fmla="*/ 1 w 407"/>
                    <a:gd name="T19" fmla="*/ 1 h 113"/>
                    <a:gd name="T20" fmla="*/ 1 w 407"/>
                    <a:gd name="T21" fmla="*/ 1 h 113"/>
                    <a:gd name="T22" fmla="*/ 1 w 407"/>
                    <a:gd name="T23" fmla="*/ 1 h 113"/>
                    <a:gd name="T24" fmla="*/ 1 w 407"/>
                    <a:gd name="T25" fmla="*/ 1 h 113"/>
                    <a:gd name="T26" fmla="*/ 1 w 407"/>
                    <a:gd name="T27" fmla="*/ 1 h 113"/>
                    <a:gd name="T28" fmla="*/ 1 w 407"/>
                    <a:gd name="T29" fmla="*/ 1 h 113"/>
                    <a:gd name="T30" fmla="*/ 1 w 407"/>
                    <a:gd name="T31" fmla="*/ 1 h 113"/>
                    <a:gd name="T32" fmla="*/ 1 w 407"/>
                    <a:gd name="T33" fmla="*/ 1 h 113"/>
                    <a:gd name="T34" fmla="*/ 1 w 407"/>
                    <a:gd name="T35" fmla="*/ 1 h 113"/>
                    <a:gd name="T36" fmla="*/ 1 w 407"/>
                    <a:gd name="T37" fmla="*/ 1 h 113"/>
                    <a:gd name="T38" fmla="*/ 1 w 407"/>
                    <a:gd name="T39" fmla="*/ 1 h 113"/>
                    <a:gd name="T40" fmla="*/ 1 w 407"/>
                    <a:gd name="T41" fmla="*/ 1 h 113"/>
                    <a:gd name="T42" fmla="*/ 1 w 407"/>
                    <a:gd name="T43" fmla="*/ 1 h 113"/>
                    <a:gd name="T44" fmla="*/ 1 w 407"/>
                    <a:gd name="T45" fmla="*/ 1 h 113"/>
                    <a:gd name="T46" fmla="*/ 1 w 407"/>
                    <a:gd name="T47" fmla="*/ 1 h 113"/>
                    <a:gd name="T48" fmla="*/ 1 w 407"/>
                    <a:gd name="T49" fmla="*/ 1 h 113"/>
                    <a:gd name="T50" fmla="*/ 1 w 407"/>
                    <a:gd name="T51" fmla="*/ 1 h 113"/>
                    <a:gd name="T52" fmla="*/ 1 w 407"/>
                    <a:gd name="T53" fmla="*/ 1 h 113"/>
                    <a:gd name="T54" fmla="*/ 0 w 407"/>
                    <a:gd name="T55" fmla="*/ 1 h 113"/>
                    <a:gd name="T56" fmla="*/ 0 w 407"/>
                    <a:gd name="T57" fmla="*/ 1 h 113"/>
                    <a:gd name="T58" fmla="*/ 1 w 407"/>
                    <a:gd name="T59" fmla="*/ 1 h 113"/>
                    <a:gd name="T60" fmla="*/ 1 w 407"/>
                    <a:gd name="T61" fmla="*/ 1 h 113"/>
                    <a:gd name="T62" fmla="*/ 1 w 407"/>
                    <a:gd name="T63" fmla="*/ 1 h 113"/>
                    <a:gd name="T64" fmla="*/ 1 w 407"/>
                    <a:gd name="T65" fmla="*/ 1 h 113"/>
                    <a:gd name="T66" fmla="*/ 1 w 407"/>
                    <a:gd name="T67" fmla="*/ 1 h 113"/>
                    <a:gd name="T68" fmla="*/ 1 w 407"/>
                    <a:gd name="T69" fmla="*/ 1 h 113"/>
                    <a:gd name="T70" fmla="*/ 1 w 407"/>
                    <a:gd name="T71" fmla="*/ 1 h 113"/>
                    <a:gd name="T72" fmla="*/ 1 w 407"/>
                    <a:gd name="T73" fmla="*/ 1 h 113"/>
                    <a:gd name="T74" fmla="*/ 1 w 407"/>
                    <a:gd name="T75" fmla="*/ 1 h 113"/>
                    <a:gd name="T76" fmla="*/ 1 w 407"/>
                    <a:gd name="T77" fmla="*/ 1 h 113"/>
                    <a:gd name="T78" fmla="*/ 1 w 407"/>
                    <a:gd name="T79" fmla="*/ 1 h 113"/>
                    <a:gd name="T80" fmla="*/ 1 w 407"/>
                    <a:gd name="T81" fmla="*/ 1 h 113"/>
                    <a:gd name="T82" fmla="*/ 1 w 407"/>
                    <a:gd name="T83" fmla="*/ 1 h 113"/>
                    <a:gd name="T84" fmla="*/ 1 w 407"/>
                    <a:gd name="T85" fmla="*/ 1 h 113"/>
                    <a:gd name="T86" fmla="*/ 1 w 407"/>
                    <a:gd name="T87" fmla="*/ 1 h 113"/>
                    <a:gd name="T88" fmla="*/ 1 w 407"/>
                    <a:gd name="T89" fmla="*/ 1 h 113"/>
                    <a:gd name="T90" fmla="*/ 1 w 407"/>
                    <a:gd name="T91" fmla="*/ 1 h 113"/>
                    <a:gd name="T92" fmla="*/ 1 w 407"/>
                    <a:gd name="T93" fmla="*/ 1 h 113"/>
                    <a:gd name="T94" fmla="*/ 1 w 407"/>
                    <a:gd name="T95" fmla="*/ 1 h 113"/>
                    <a:gd name="T96" fmla="*/ 1 w 407"/>
                    <a:gd name="T97" fmla="*/ 0 h 113"/>
                    <a:gd name="T98" fmla="*/ 1 w 407"/>
                    <a:gd name="T99" fmla="*/ 0 h 1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7"/>
                    <a:gd name="T151" fmla="*/ 0 h 113"/>
                    <a:gd name="T152" fmla="*/ 407 w 407"/>
                    <a:gd name="T153" fmla="*/ 113 h 11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7" h="113">
                      <a:moveTo>
                        <a:pt x="402" y="0"/>
                      </a:moveTo>
                      <a:lnTo>
                        <a:pt x="406" y="10"/>
                      </a:lnTo>
                      <a:lnTo>
                        <a:pt x="407" y="19"/>
                      </a:lnTo>
                      <a:lnTo>
                        <a:pt x="405" y="30"/>
                      </a:lnTo>
                      <a:lnTo>
                        <a:pt x="403" y="43"/>
                      </a:lnTo>
                      <a:lnTo>
                        <a:pt x="399" y="57"/>
                      </a:lnTo>
                      <a:lnTo>
                        <a:pt x="397" y="73"/>
                      </a:lnTo>
                      <a:lnTo>
                        <a:pt x="398" y="91"/>
                      </a:lnTo>
                      <a:lnTo>
                        <a:pt x="403" y="113"/>
                      </a:lnTo>
                      <a:lnTo>
                        <a:pt x="194" y="82"/>
                      </a:lnTo>
                      <a:lnTo>
                        <a:pt x="182" y="81"/>
                      </a:lnTo>
                      <a:lnTo>
                        <a:pt x="169" y="80"/>
                      </a:lnTo>
                      <a:lnTo>
                        <a:pt x="156" y="79"/>
                      </a:lnTo>
                      <a:lnTo>
                        <a:pt x="143" y="79"/>
                      </a:lnTo>
                      <a:lnTo>
                        <a:pt x="130" y="78"/>
                      </a:lnTo>
                      <a:lnTo>
                        <a:pt x="117" y="76"/>
                      </a:lnTo>
                      <a:lnTo>
                        <a:pt x="103" y="76"/>
                      </a:lnTo>
                      <a:lnTo>
                        <a:pt x="91" y="75"/>
                      </a:lnTo>
                      <a:lnTo>
                        <a:pt x="78" y="75"/>
                      </a:lnTo>
                      <a:lnTo>
                        <a:pt x="66" y="74"/>
                      </a:lnTo>
                      <a:lnTo>
                        <a:pt x="55" y="74"/>
                      </a:lnTo>
                      <a:lnTo>
                        <a:pt x="43" y="73"/>
                      </a:lnTo>
                      <a:lnTo>
                        <a:pt x="32" y="73"/>
                      </a:lnTo>
                      <a:lnTo>
                        <a:pt x="22" y="72"/>
                      </a:lnTo>
                      <a:lnTo>
                        <a:pt x="12" y="72"/>
                      </a:lnTo>
                      <a:lnTo>
                        <a:pt x="3" y="71"/>
                      </a:lnTo>
                      <a:lnTo>
                        <a:pt x="1" y="68"/>
                      </a:lnTo>
                      <a:lnTo>
                        <a:pt x="0" y="65"/>
                      </a:lnTo>
                      <a:lnTo>
                        <a:pt x="0" y="60"/>
                      </a:lnTo>
                      <a:lnTo>
                        <a:pt x="1" y="55"/>
                      </a:lnTo>
                      <a:lnTo>
                        <a:pt x="3" y="49"/>
                      </a:lnTo>
                      <a:lnTo>
                        <a:pt x="5" y="42"/>
                      </a:lnTo>
                      <a:lnTo>
                        <a:pt x="7" y="36"/>
                      </a:lnTo>
                      <a:lnTo>
                        <a:pt x="8" y="32"/>
                      </a:lnTo>
                      <a:lnTo>
                        <a:pt x="34" y="29"/>
                      </a:lnTo>
                      <a:lnTo>
                        <a:pt x="60" y="27"/>
                      </a:lnTo>
                      <a:lnTo>
                        <a:pt x="85" y="25"/>
                      </a:lnTo>
                      <a:lnTo>
                        <a:pt x="110" y="22"/>
                      </a:lnTo>
                      <a:lnTo>
                        <a:pt x="134" y="20"/>
                      </a:lnTo>
                      <a:lnTo>
                        <a:pt x="159" y="17"/>
                      </a:lnTo>
                      <a:lnTo>
                        <a:pt x="183" y="14"/>
                      </a:lnTo>
                      <a:lnTo>
                        <a:pt x="207" y="12"/>
                      </a:lnTo>
                      <a:lnTo>
                        <a:pt x="231" y="10"/>
                      </a:lnTo>
                      <a:lnTo>
                        <a:pt x="255" y="7"/>
                      </a:lnTo>
                      <a:lnTo>
                        <a:pt x="280" y="5"/>
                      </a:lnTo>
                      <a:lnTo>
                        <a:pt x="304" y="4"/>
                      </a:lnTo>
                      <a:lnTo>
                        <a:pt x="328" y="2"/>
                      </a:lnTo>
                      <a:lnTo>
                        <a:pt x="352" y="2"/>
                      </a:lnTo>
                      <a:lnTo>
                        <a:pt x="376" y="0"/>
                      </a:lnTo>
                      <a:lnTo>
                        <a:pt x="402" y="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4" name="Freeform 80"/>
                <p:cNvSpPr>
                  <a:spLocks noChangeAspect="1"/>
                </p:cNvSpPr>
                <p:nvPr/>
              </p:nvSpPr>
              <p:spPr bwMode="auto">
                <a:xfrm>
                  <a:off x="1817" y="3039"/>
                  <a:ext cx="204" cy="57"/>
                </a:xfrm>
                <a:custGeom>
                  <a:avLst/>
                  <a:gdLst>
                    <a:gd name="T0" fmla="*/ 1 w 407"/>
                    <a:gd name="T1" fmla="*/ 0 h 113"/>
                    <a:gd name="T2" fmla="*/ 1 w 407"/>
                    <a:gd name="T3" fmla="*/ 0 h 113"/>
                    <a:gd name="T4" fmla="*/ 1 w 407"/>
                    <a:gd name="T5" fmla="*/ 1 h 113"/>
                    <a:gd name="T6" fmla="*/ 1 w 407"/>
                    <a:gd name="T7" fmla="*/ 1 h 113"/>
                    <a:gd name="T8" fmla="*/ 1 w 407"/>
                    <a:gd name="T9" fmla="*/ 1 h 113"/>
                    <a:gd name="T10" fmla="*/ 1 w 407"/>
                    <a:gd name="T11" fmla="*/ 1 h 113"/>
                    <a:gd name="T12" fmla="*/ 1 w 407"/>
                    <a:gd name="T13" fmla="*/ 1 h 113"/>
                    <a:gd name="T14" fmla="*/ 1 w 407"/>
                    <a:gd name="T15" fmla="*/ 1 h 113"/>
                    <a:gd name="T16" fmla="*/ 1 w 407"/>
                    <a:gd name="T17" fmla="*/ 1 h 113"/>
                    <a:gd name="T18" fmla="*/ 1 w 407"/>
                    <a:gd name="T19" fmla="*/ 1 h 113"/>
                    <a:gd name="T20" fmla="*/ 1 w 407"/>
                    <a:gd name="T21" fmla="*/ 1 h 113"/>
                    <a:gd name="T22" fmla="*/ 1 w 407"/>
                    <a:gd name="T23" fmla="*/ 1 h 113"/>
                    <a:gd name="T24" fmla="*/ 1 w 407"/>
                    <a:gd name="T25" fmla="*/ 1 h 113"/>
                    <a:gd name="T26" fmla="*/ 1 w 407"/>
                    <a:gd name="T27" fmla="*/ 1 h 113"/>
                    <a:gd name="T28" fmla="*/ 1 w 407"/>
                    <a:gd name="T29" fmla="*/ 1 h 113"/>
                    <a:gd name="T30" fmla="*/ 1 w 407"/>
                    <a:gd name="T31" fmla="*/ 1 h 113"/>
                    <a:gd name="T32" fmla="*/ 1 w 407"/>
                    <a:gd name="T33" fmla="*/ 1 h 113"/>
                    <a:gd name="T34" fmla="*/ 1 w 407"/>
                    <a:gd name="T35" fmla="*/ 1 h 113"/>
                    <a:gd name="T36" fmla="*/ 1 w 407"/>
                    <a:gd name="T37" fmla="*/ 1 h 113"/>
                    <a:gd name="T38" fmla="*/ 1 w 407"/>
                    <a:gd name="T39" fmla="*/ 1 h 113"/>
                    <a:gd name="T40" fmla="*/ 1 w 407"/>
                    <a:gd name="T41" fmla="*/ 1 h 113"/>
                    <a:gd name="T42" fmla="*/ 1 w 407"/>
                    <a:gd name="T43" fmla="*/ 1 h 113"/>
                    <a:gd name="T44" fmla="*/ 1 w 407"/>
                    <a:gd name="T45" fmla="*/ 1 h 113"/>
                    <a:gd name="T46" fmla="*/ 1 w 407"/>
                    <a:gd name="T47" fmla="*/ 1 h 113"/>
                    <a:gd name="T48" fmla="*/ 1 w 407"/>
                    <a:gd name="T49" fmla="*/ 1 h 113"/>
                    <a:gd name="T50" fmla="*/ 1 w 407"/>
                    <a:gd name="T51" fmla="*/ 1 h 113"/>
                    <a:gd name="T52" fmla="*/ 1 w 407"/>
                    <a:gd name="T53" fmla="*/ 1 h 113"/>
                    <a:gd name="T54" fmla="*/ 1 w 407"/>
                    <a:gd name="T55" fmla="*/ 1 h 113"/>
                    <a:gd name="T56" fmla="*/ 1 w 407"/>
                    <a:gd name="T57" fmla="*/ 1 h 113"/>
                    <a:gd name="T58" fmla="*/ 1 w 407"/>
                    <a:gd name="T59" fmla="*/ 1 h 113"/>
                    <a:gd name="T60" fmla="*/ 0 w 407"/>
                    <a:gd name="T61" fmla="*/ 1 h 113"/>
                    <a:gd name="T62" fmla="*/ 0 w 407"/>
                    <a:gd name="T63" fmla="*/ 1 h 113"/>
                    <a:gd name="T64" fmla="*/ 1 w 407"/>
                    <a:gd name="T65" fmla="*/ 1 h 113"/>
                    <a:gd name="T66" fmla="*/ 1 w 407"/>
                    <a:gd name="T67" fmla="*/ 1 h 113"/>
                    <a:gd name="T68" fmla="*/ 1 w 407"/>
                    <a:gd name="T69" fmla="*/ 1 h 113"/>
                    <a:gd name="T70" fmla="*/ 1 w 407"/>
                    <a:gd name="T71" fmla="*/ 1 h 113"/>
                    <a:gd name="T72" fmla="*/ 1 w 407"/>
                    <a:gd name="T73" fmla="*/ 1 h 113"/>
                    <a:gd name="T74" fmla="*/ 1 w 407"/>
                    <a:gd name="T75" fmla="*/ 1 h 113"/>
                    <a:gd name="T76" fmla="*/ 1 w 407"/>
                    <a:gd name="T77" fmla="*/ 1 h 113"/>
                    <a:gd name="T78" fmla="*/ 1 w 407"/>
                    <a:gd name="T79" fmla="*/ 1 h 113"/>
                    <a:gd name="T80" fmla="*/ 1 w 407"/>
                    <a:gd name="T81" fmla="*/ 1 h 113"/>
                    <a:gd name="T82" fmla="*/ 1 w 407"/>
                    <a:gd name="T83" fmla="*/ 1 h 113"/>
                    <a:gd name="T84" fmla="*/ 1 w 407"/>
                    <a:gd name="T85" fmla="*/ 1 h 113"/>
                    <a:gd name="T86" fmla="*/ 1 w 407"/>
                    <a:gd name="T87" fmla="*/ 1 h 113"/>
                    <a:gd name="T88" fmla="*/ 1 w 407"/>
                    <a:gd name="T89" fmla="*/ 1 h 113"/>
                    <a:gd name="T90" fmla="*/ 1 w 407"/>
                    <a:gd name="T91" fmla="*/ 1 h 113"/>
                    <a:gd name="T92" fmla="*/ 1 w 407"/>
                    <a:gd name="T93" fmla="*/ 1 h 113"/>
                    <a:gd name="T94" fmla="*/ 1 w 407"/>
                    <a:gd name="T95" fmla="*/ 1 h 113"/>
                    <a:gd name="T96" fmla="*/ 1 w 407"/>
                    <a:gd name="T97" fmla="*/ 1 h 113"/>
                    <a:gd name="T98" fmla="*/ 1 w 407"/>
                    <a:gd name="T99" fmla="*/ 1 h 113"/>
                    <a:gd name="T100" fmla="*/ 1 w 407"/>
                    <a:gd name="T101" fmla="*/ 1 h 113"/>
                    <a:gd name="T102" fmla="*/ 1 w 407"/>
                    <a:gd name="T103" fmla="*/ 1 h 113"/>
                    <a:gd name="T104" fmla="*/ 1 w 407"/>
                    <a:gd name="T105" fmla="*/ 0 h 113"/>
                    <a:gd name="T106" fmla="*/ 1 w 407"/>
                    <a:gd name="T107" fmla="*/ 0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7"/>
                    <a:gd name="T163" fmla="*/ 0 h 113"/>
                    <a:gd name="T164" fmla="*/ 407 w 407"/>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7" h="113">
                      <a:moveTo>
                        <a:pt x="402" y="0"/>
                      </a:moveTo>
                      <a:lnTo>
                        <a:pt x="402" y="0"/>
                      </a:lnTo>
                      <a:lnTo>
                        <a:pt x="406" y="10"/>
                      </a:lnTo>
                      <a:lnTo>
                        <a:pt x="407" y="19"/>
                      </a:lnTo>
                      <a:lnTo>
                        <a:pt x="405" y="30"/>
                      </a:lnTo>
                      <a:lnTo>
                        <a:pt x="403" y="43"/>
                      </a:lnTo>
                      <a:lnTo>
                        <a:pt x="399" y="57"/>
                      </a:lnTo>
                      <a:lnTo>
                        <a:pt x="397" y="73"/>
                      </a:lnTo>
                      <a:lnTo>
                        <a:pt x="398" y="91"/>
                      </a:lnTo>
                      <a:lnTo>
                        <a:pt x="403" y="113"/>
                      </a:lnTo>
                      <a:lnTo>
                        <a:pt x="194" y="82"/>
                      </a:lnTo>
                      <a:lnTo>
                        <a:pt x="182" y="81"/>
                      </a:lnTo>
                      <a:lnTo>
                        <a:pt x="169" y="80"/>
                      </a:lnTo>
                      <a:lnTo>
                        <a:pt x="156" y="79"/>
                      </a:lnTo>
                      <a:lnTo>
                        <a:pt x="143" y="79"/>
                      </a:lnTo>
                      <a:lnTo>
                        <a:pt x="130" y="78"/>
                      </a:lnTo>
                      <a:lnTo>
                        <a:pt x="117" y="76"/>
                      </a:lnTo>
                      <a:lnTo>
                        <a:pt x="103" y="76"/>
                      </a:lnTo>
                      <a:lnTo>
                        <a:pt x="91" y="75"/>
                      </a:lnTo>
                      <a:lnTo>
                        <a:pt x="78" y="75"/>
                      </a:lnTo>
                      <a:lnTo>
                        <a:pt x="66" y="74"/>
                      </a:lnTo>
                      <a:lnTo>
                        <a:pt x="55" y="74"/>
                      </a:lnTo>
                      <a:lnTo>
                        <a:pt x="43" y="73"/>
                      </a:lnTo>
                      <a:lnTo>
                        <a:pt x="32" y="73"/>
                      </a:lnTo>
                      <a:lnTo>
                        <a:pt x="22" y="72"/>
                      </a:lnTo>
                      <a:lnTo>
                        <a:pt x="12" y="72"/>
                      </a:lnTo>
                      <a:lnTo>
                        <a:pt x="3" y="71"/>
                      </a:lnTo>
                      <a:lnTo>
                        <a:pt x="1" y="68"/>
                      </a:lnTo>
                      <a:lnTo>
                        <a:pt x="0" y="65"/>
                      </a:lnTo>
                      <a:lnTo>
                        <a:pt x="0" y="60"/>
                      </a:lnTo>
                      <a:lnTo>
                        <a:pt x="1" y="55"/>
                      </a:lnTo>
                      <a:lnTo>
                        <a:pt x="3" y="49"/>
                      </a:lnTo>
                      <a:lnTo>
                        <a:pt x="5" y="42"/>
                      </a:lnTo>
                      <a:lnTo>
                        <a:pt x="7" y="36"/>
                      </a:lnTo>
                      <a:lnTo>
                        <a:pt x="8" y="32"/>
                      </a:lnTo>
                      <a:lnTo>
                        <a:pt x="34" y="29"/>
                      </a:lnTo>
                      <a:lnTo>
                        <a:pt x="60" y="27"/>
                      </a:lnTo>
                      <a:lnTo>
                        <a:pt x="85" y="25"/>
                      </a:lnTo>
                      <a:lnTo>
                        <a:pt x="110" y="22"/>
                      </a:lnTo>
                      <a:lnTo>
                        <a:pt x="134" y="20"/>
                      </a:lnTo>
                      <a:lnTo>
                        <a:pt x="159" y="17"/>
                      </a:lnTo>
                      <a:lnTo>
                        <a:pt x="183" y="14"/>
                      </a:lnTo>
                      <a:lnTo>
                        <a:pt x="207" y="12"/>
                      </a:lnTo>
                      <a:lnTo>
                        <a:pt x="231" y="10"/>
                      </a:lnTo>
                      <a:lnTo>
                        <a:pt x="255" y="7"/>
                      </a:lnTo>
                      <a:lnTo>
                        <a:pt x="280" y="5"/>
                      </a:lnTo>
                      <a:lnTo>
                        <a:pt x="304" y="4"/>
                      </a:lnTo>
                      <a:lnTo>
                        <a:pt x="328" y="2"/>
                      </a:lnTo>
                      <a:lnTo>
                        <a:pt x="352" y="2"/>
                      </a:lnTo>
                      <a:lnTo>
                        <a:pt x="376" y="0"/>
                      </a:lnTo>
                      <a:lnTo>
                        <a:pt x="402" y="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5" name="Freeform 81"/>
                <p:cNvSpPr>
                  <a:spLocks noChangeAspect="1"/>
                </p:cNvSpPr>
                <p:nvPr/>
              </p:nvSpPr>
              <p:spPr bwMode="auto">
                <a:xfrm>
                  <a:off x="1616" y="3055"/>
                  <a:ext cx="84" cy="22"/>
                </a:xfrm>
                <a:custGeom>
                  <a:avLst/>
                  <a:gdLst>
                    <a:gd name="T0" fmla="*/ 1 w 168"/>
                    <a:gd name="T1" fmla="*/ 1 h 44"/>
                    <a:gd name="T2" fmla="*/ 1 w 168"/>
                    <a:gd name="T3" fmla="*/ 1 h 44"/>
                    <a:gd name="T4" fmla="*/ 1 w 168"/>
                    <a:gd name="T5" fmla="*/ 1 h 44"/>
                    <a:gd name="T6" fmla="*/ 1 w 168"/>
                    <a:gd name="T7" fmla="*/ 1 h 44"/>
                    <a:gd name="T8" fmla="*/ 1 w 168"/>
                    <a:gd name="T9" fmla="*/ 1 h 44"/>
                    <a:gd name="T10" fmla="*/ 1 w 168"/>
                    <a:gd name="T11" fmla="*/ 1 h 44"/>
                    <a:gd name="T12" fmla="*/ 1 w 168"/>
                    <a:gd name="T13" fmla="*/ 1 h 44"/>
                    <a:gd name="T14" fmla="*/ 1 w 168"/>
                    <a:gd name="T15" fmla="*/ 1 h 44"/>
                    <a:gd name="T16" fmla="*/ 1 w 168"/>
                    <a:gd name="T17" fmla="*/ 1 h 44"/>
                    <a:gd name="T18" fmla="*/ 1 w 168"/>
                    <a:gd name="T19" fmla="*/ 1 h 44"/>
                    <a:gd name="T20" fmla="*/ 1 w 168"/>
                    <a:gd name="T21" fmla="*/ 1 h 44"/>
                    <a:gd name="T22" fmla="*/ 1 w 168"/>
                    <a:gd name="T23" fmla="*/ 1 h 44"/>
                    <a:gd name="T24" fmla="*/ 1 w 168"/>
                    <a:gd name="T25" fmla="*/ 1 h 44"/>
                    <a:gd name="T26" fmla="*/ 1 w 168"/>
                    <a:gd name="T27" fmla="*/ 1 h 44"/>
                    <a:gd name="T28" fmla="*/ 1 w 168"/>
                    <a:gd name="T29" fmla="*/ 1 h 44"/>
                    <a:gd name="T30" fmla="*/ 1 w 168"/>
                    <a:gd name="T31" fmla="*/ 1 h 44"/>
                    <a:gd name="T32" fmla="*/ 1 w 168"/>
                    <a:gd name="T33" fmla="*/ 1 h 44"/>
                    <a:gd name="T34" fmla="*/ 1 w 168"/>
                    <a:gd name="T35" fmla="*/ 1 h 44"/>
                    <a:gd name="T36" fmla="*/ 0 w 168"/>
                    <a:gd name="T37" fmla="*/ 1 h 44"/>
                    <a:gd name="T38" fmla="*/ 1 w 168"/>
                    <a:gd name="T39" fmla="*/ 1 h 44"/>
                    <a:gd name="T40" fmla="*/ 1 w 168"/>
                    <a:gd name="T41" fmla="*/ 1 h 44"/>
                    <a:gd name="T42" fmla="*/ 1 w 168"/>
                    <a:gd name="T43" fmla="*/ 1 h 44"/>
                    <a:gd name="T44" fmla="*/ 1 w 168"/>
                    <a:gd name="T45" fmla="*/ 1 h 44"/>
                    <a:gd name="T46" fmla="*/ 1 w 168"/>
                    <a:gd name="T47" fmla="*/ 1 h 44"/>
                    <a:gd name="T48" fmla="*/ 1 w 168"/>
                    <a:gd name="T49" fmla="*/ 0 h 44"/>
                    <a:gd name="T50" fmla="*/ 1 w 168"/>
                    <a:gd name="T51" fmla="*/ 1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8"/>
                    <a:gd name="T79" fmla="*/ 0 h 44"/>
                    <a:gd name="T80" fmla="*/ 168 w 168"/>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8" h="44">
                      <a:moveTo>
                        <a:pt x="166" y="2"/>
                      </a:moveTo>
                      <a:lnTo>
                        <a:pt x="167" y="8"/>
                      </a:lnTo>
                      <a:lnTo>
                        <a:pt x="167" y="13"/>
                      </a:lnTo>
                      <a:lnTo>
                        <a:pt x="168" y="18"/>
                      </a:lnTo>
                      <a:lnTo>
                        <a:pt x="168" y="23"/>
                      </a:lnTo>
                      <a:lnTo>
                        <a:pt x="168" y="27"/>
                      </a:lnTo>
                      <a:lnTo>
                        <a:pt x="167" y="31"/>
                      </a:lnTo>
                      <a:lnTo>
                        <a:pt x="166" y="35"/>
                      </a:lnTo>
                      <a:lnTo>
                        <a:pt x="162" y="39"/>
                      </a:lnTo>
                      <a:lnTo>
                        <a:pt x="143" y="40"/>
                      </a:lnTo>
                      <a:lnTo>
                        <a:pt x="124" y="40"/>
                      </a:lnTo>
                      <a:lnTo>
                        <a:pt x="106" y="41"/>
                      </a:lnTo>
                      <a:lnTo>
                        <a:pt x="87" y="41"/>
                      </a:lnTo>
                      <a:lnTo>
                        <a:pt x="68" y="42"/>
                      </a:lnTo>
                      <a:lnTo>
                        <a:pt x="48" y="42"/>
                      </a:lnTo>
                      <a:lnTo>
                        <a:pt x="27" y="43"/>
                      </a:lnTo>
                      <a:lnTo>
                        <a:pt x="4" y="44"/>
                      </a:lnTo>
                      <a:lnTo>
                        <a:pt x="1" y="42"/>
                      </a:lnTo>
                      <a:lnTo>
                        <a:pt x="0" y="40"/>
                      </a:lnTo>
                      <a:lnTo>
                        <a:pt x="1" y="35"/>
                      </a:lnTo>
                      <a:lnTo>
                        <a:pt x="3" y="29"/>
                      </a:lnTo>
                      <a:lnTo>
                        <a:pt x="4" y="24"/>
                      </a:lnTo>
                      <a:lnTo>
                        <a:pt x="5" y="17"/>
                      </a:lnTo>
                      <a:lnTo>
                        <a:pt x="4" y="9"/>
                      </a:lnTo>
                      <a:lnTo>
                        <a:pt x="1" y="0"/>
                      </a:lnTo>
                      <a:lnTo>
                        <a:pt x="166" y="2"/>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6" name="Freeform 82"/>
                <p:cNvSpPr>
                  <a:spLocks noChangeAspect="1"/>
                </p:cNvSpPr>
                <p:nvPr/>
              </p:nvSpPr>
              <p:spPr bwMode="auto">
                <a:xfrm>
                  <a:off x="1616" y="3055"/>
                  <a:ext cx="84" cy="22"/>
                </a:xfrm>
                <a:custGeom>
                  <a:avLst/>
                  <a:gdLst>
                    <a:gd name="T0" fmla="*/ 1 w 168"/>
                    <a:gd name="T1" fmla="*/ 1 h 44"/>
                    <a:gd name="T2" fmla="*/ 1 w 168"/>
                    <a:gd name="T3" fmla="*/ 1 h 44"/>
                    <a:gd name="T4" fmla="*/ 1 w 168"/>
                    <a:gd name="T5" fmla="*/ 1 h 44"/>
                    <a:gd name="T6" fmla="*/ 1 w 168"/>
                    <a:gd name="T7" fmla="*/ 1 h 44"/>
                    <a:gd name="T8" fmla="*/ 1 w 168"/>
                    <a:gd name="T9" fmla="*/ 1 h 44"/>
                    <a:gd name="T10" fmla="*/ 1 w 168"/>
                    <a:gd name="T11" fmla="*/ 1 h 44"/>
                    <a:gd name="T12" fmla="*/ 1 w 168"/>
                    <a:gd name="T13" fmla="*/ 1 h 44"/>
                    <a:gd name="T14" fmla="*/ 1 w 168"/>
                    <a:gd name="T15" fmla="*/ 1 h 44"/>
                    <a:gd name="T16" fmla="*/ 1 w 168"/>
                    <a:gd name="T17" fmla="*/ 1 h 44"/>
                    <a:gd name="T18" fmla="*/ 1 w 168"/>
                    <a:gd name="T19" fmla="*/ 1 h 44"/>
                    <a:gd name="T20" fmla="*/ 1 w 168"/>
                    <a:gd name="T21" fmla="*/ 1 h 44"/>
                    <a:gd name="T22" fmla="*/ 1 w 168"/>
                    <a:gd name="T23" fmla="*/ 1 h 44"/>
                    <a:gd name="T24" fmla="*/ 1 w 168"/>
                    <a:gd name="T25" fmla="*/ 1 h 44"/>
                    <a:gd name="T26" fmla="*/ 1 w 168"/>
                    <a:gd name="T27" fmla="*/ 1 h 44"/>
                    <a:gd name="T28" fmla="*/ 1 w 168"/>
                    <a:gd name="T29" fmla="*/ 1 h 44"/>
                    <a:gd name="T30" fmla="*/ 1 w 168"/>
                    <a:gd name="T31" fmla="*/ 1 h 44"/>
                    <a:gd name="T32" fmla="*/ 1 w 168"/>
                    <a:gd name="T33" fmla="*/ 1 h 44"/>
                    <a:gd name="T34" fmla="*/ 1 w 168"/>
                    <a:gd name="T35" fmla="*/ 1 h 44"/>
                    <a:gd name="T36" fmla="*/ 1 w 168"/>
                    <a:gd name="T37" fmla="*/ 1 h 44"/>
                    <a:gd name="T38" fmla="*/ 1 w 168"/>
                    <a:gd name="T39" fmla="*/ 1 h 44"/>
                    <a:gd name="T40" fmla="*/ 1 w 168"/>
                    <a:gd name="T41" fmla="*/ 1 h 44"/>
                    <a:gd name="T42" fmla="*/ 0 w 168"/>
                    <a:gd name="T43" fmla="*/ 1 h 44"/>
                    <a:gd name="T44" fmla="*/ 1 w 168"/>
                    <a:gd name="T45" fmla="*/ 1 h 44"/>
                    <a:gd name="T46" fmla="*/ 1 w 168"/>
                    <a:gd name="T47" fmla="*/ 1 h 44"/>
                    <a:gd name="T48" fmla="*/ 1 w 168"/>
                    <a:gd name="T49" fmla="*/ 1 h 44"/>
                    <a:gd name="T50" fmla="*/ 1 w 168"/>
                    <a:gd name="T51" fmla="*/ 1 h 44"/>
                    <a:gd name="T52" fmla="*/ 1 w 168"/>
                    <a:gd name="T53" fmla="*/ 1 h 44"/>
                    <a:gd name="T54" fmla="*/ 1 w 168"/>
                    <a:gd name="T55" fmla="*/ 0 h 44"/>
                    <a:gd name="T56" fmla="*/ 1 w 168"/>
                    <a:gd name="T57" fmla="*/ 1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44"/>
                    <a:gd name="T89" fmla="*/ 168 w 168"/>
                    <a:gd name="T90" fmla="*/ 44 h 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44">
                      <a:moveTo>
                        <a:pt x="166" y="2"/>
                      </a:moveTo>
                      <a:lnTo>
                        <a:pt x="166" y="2"/>
                      </a:lnTo>
                      <a:lnTo>
                        <a:pt x="167" y="8"/>
                      </a:lnTo>
                      <a:lnTo>
                        <a:pt x="167" y="13"/>
                      </a:lnTo>
                      <a:lnTo>
                        <a:pt x="168" y="18"/>
                      </a:lnTo>
                      <a:lnTo>
                        <a:pt x="168" y="23"/>
                      </a:lnTo>
                      <a:lnTo>
                        <a:pt x="168" y="27"/>
                      </a:lnTo>
                      <a:lnTo>
                        <a:pt x="167" y="31"/>
                      </a:lnTo>
                      <a:lnTo>
                        <a:pt x="166" y="35"/>
                      </a:lnTo>
                      <a:lnTo>
                        <a:pt x="162" y="39"/>
                      </a:lnTo>
                      <a:lnTo>
                        <a:pt x="143" y="40"/>
                      </a:lnTo>
                      <a:lnTo>
                        <a:pt x="124" y="40"/>
                      </a:lnTo>
                      <a:lnTo>
                        <a:pt x="106" y="41"/>
                      </a:lnTo>
                      <a:lnTo>
                        <a:pt x="87" y="41"/>
                      </a:lnTo>
                      <a:lnTo>
                        <a:pt x="68" y="42"/>
                      </a:lnTo>
                      <a:lnTo>
                        <a:pt x="48" y="42"/>
                      </a:lnTo>
                      <a:lnTo>
                        <a:pt x="27" y="43"/>
                      </a:lnTo>
                      <a:lnTo>
                        <a:pt x="4" y="44"/>
                      </a:lnTo>
                      <a:lnTo>
                        <a:pt x="1" y="42"/>
                      </a:lnTo>
                      <a:lnTo>
                        <a:pt x="0" y="40"/>
                      </a:lnTo>
                      <a:lnTo>
                        <a:pt x="1" y="35"/>
                      </a:lnTo>
                      <a:lnTo>
                        <a:pt x="3" y="29"/>
                      </a:lnTo>
                      <a:lnTo>
                        <a:pt x="4" y="24"/>
                      </a:lnTo>
                      <a:lnTo>
                        <a:pt x="5" y="17"/>
                      </a:lnTo>
                      <a:lnTo>
                        <a:pt x="4" y="9"/>
                      </a:lnTo>
                      <a:lnTo>
                        <a:pt x="1" y="0"/>
                      </a:lnTo>
                      <a:lnTo>
                        <a:pt x="166" y="2"/>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7" name="Freeform 83"/>
                <p:cNvSpPr>
                  <a:spLocks noChangeAspect="1"/>
                </p:cNvSpPr>
                <p:nvPr/>
              </p:nvSpPr>
              <p:spPr bwMode="auto">
                <a:xfrm>
                  <a:off x="1534" y="3160"/>
                  <a:ext cx="122" cy="47"/>
                </a:xfrm>
                <a:custGeom>
                  <a:avLst/>
                  <a:gdLst>
                    <a:gd name="T0" fmla="*/ 1 w 243"/>
                    <a:gd name="T1" fmla="*/ 0 h 95"/>
                    <a:gd name="T2" fmla="*/ 1 w 243"/>
                    <a:gd name="T3" fmla="*/ 0 h 95"/>
                    <a:gd name="T4" fmla="*/ 1 w 243"/>
                    <a:gd name="T5" fmla="*/ 0 h 95"/>
                    <a:gd name="T6" fmla="*/ 1 w 243"/>
                    <a:gd name="T7" fmla="*/ 0 h 95"/>
                    <a:gd name="T8" fmla="*/ 1 w 243"/>
                    <a:gd name="T9" fmla="*/ 0 h 95"/>
                    <a:gd name="T10" fmla="*/ 1 w 243"/>
                    <a:gd name="T11" fmla="*/ 0 h 95"/>
                    <a:gd name="T12" fmla="*/ 1 w 243"/>
                    <a:gd name="T13" fmla="*/ 0 h 95"/>
                    <a:gd name="T14" fmla="*/ 1 w 243"/>
                    <a:gd name="T15" fmla="*/ 0 h 95"/>
                    <a:gd name="T16" fmla="*/ 1 w 243"/>
                    <a:gd name="T17" fmla="*/ 0 h 95"/>
                    <a:gd name="T18" fmla="*/ 1 w 243"/>
                    <a:gd name="T19" fmla="*/ 0 h 95"/>
                    <a:gd name="T20" fmla="*/ 1 w 243"/>
                    <a:gd name="T21" fmla="*/ 0 h 95"/>
                    <a:gd name="T22" fmla="*/ 1 w 243"/>
                    <a:gd name="T23" fmla="*/ 0 h 95"/>
                    <a:gd name="T24" fmla="*/ 1 w 243"/>
                    <a:gd name="T25" fmla="*/ 0 h 95"/>
                    <a:gd name="T26" fmla="*/ 1 w 243"/>
                    <a:gd name="T27" fmla="*/ 0 h 95"/>
                    <a:gd name="T28" fmla="*/ 1 w 243"/>
                    <a:gd name="T29" fmla="*/ 0 h 95"/>
                    <a:gd name="T30" fmla="*/ 1 w 243"/>
                    <a:gd name="T31" fmla="*/ 0 h 95"/>
                    <a:gd name="T32" fmla="*/ 1 w 243"/>
                    <a:gd name="T33" fmla="*/ 0 h 95"/>
                    <a:gd name="T34" fmla="*/ 1 w 243"/>
                    <a:gd name="T35" fmla="*/ 0 h 95"/>
                    <a:gd name="T36" fmla="*/ 1 w 243"/>
                    <a:gd name="T37" fmla="*/ 0 h 95"/>
                    <a:gd name="T38" fmla="*/ 1 w 243"/>
                    <a:gd name="T39" fmla="*/ 0 h 95"/>
                    <a:gd name="T40" fmla="*/ 1 w 243"/>
                    <a:gd name="T41" fmla="*/ 0 h 95"/>
                    <a:gd name="T42" fmla="*/ 1 w 243"/>
                    <a:gd name="T43" fmla="*/ 0 h 95"/>
                    <a:gd name="T44" fmla="*/ 1 w 243"/>
                    <a:gd name="T45" fmla="*/ 0 h 95"/>
                    <a:gd name="T46" fmla="*/ 1 w 243"/>
                    <a:gd name="T47" fmla="*/ 0 h 95"/>
                    <a:gd name="T48" fmla="*/ 0 w 243"/>
                    <a:gd name="T49" fmla="*/ 0 h 95"/>
                    <a:gd name="T50" fmla="*/ 1 w 243"/>
                    <a:gd name="T51" fmla="*/ 0 h 95"/>
                    <a:gd name="T52" fmla="*/ 1 w 243"/>
                    <a:gd name="T53" fmla="*/ 0 h 95"/>
                    <a:gd name="T54" fmla="*/ 1 w 243"/>
                    <a:gd name="T55" fmla="*/ 0 h 95"/>
                    <a:gd name="T56" fmla="*/ 1 w 243"/>
                    <a:gd name="T57" fmla="*/ 0 h 95"/>
                    <a:gd name="T58" fmla="*/ 1 w 243"/>
                    <a:gd name="T59" fmla="*/ 0 h 95"/>
                    <a:gd name="T60" fmla="*/ 1 w 243"/>
                    <a:gd name="T61" fmla="*/ 0 h 95"/>
                    <a:gd name="T62" fmla="*/ 1 w 243"/>
                    <a:gd name="T63" fmla="*/ 0 h 95"/>
                    <a:gd name="T64" fmla="*/ 1 w 243"/>
                    <a:gd name="T65" fmla="*/ 0 h 95"/>
                    <a:gd name="T66" fmla="*/ 1 w 243"/>
                    <a:gd name="T67" fmla="*/ 0 h 95"/>
                    <a:gd name="T68" fmla="*/ 1 w 243"/>
                    <a:gd name="T69" fmla="*/ 0 h 95"/>
                    <a:gd name="T70" fmla="*/ 1 w 243"/>
                    <a:gd name="T71" fmla="*/ 0 h 95"/>
                    <a:gd name="T72" fmla="*/ 1 w 243"/>
                    <a:gd name="T73" fmla="*/ 0 h 95"/>
                    <a:gd name="T74" fmla="*/ 1 w 243"/>
                    <a:gd name="T75" fmla="*/ 0 h 95"/>
                    <a:gd name="T76" fmla="*/ 1 w 243"/>
                    <a:gd name="T77" fmla="*/ 0 h 95"/>
                    <a:gd name="T78" fmla="*/ 1 w 243"/>
                    <a:gd name="T79" fmla="*/ 0 h 95"/>
                    <a:gd name="T80" fmla="*/ 1 w 243"/>
                    <a:gd name="T81" fmla="*/ 0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3"/>
                    <a:gd name="T124" fmla="*/ 0 h 95"/>
                    <a:gd name="T125" fmla="*/ 243 w 243"/>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3" h="95">
                      <a:moveTo>
                        <a:pt x="243" y="90"/>
                      </a:moveTo>
                      <a:lnTo>
                        <a:pt x="240" y="70"/>
                      </a:lnTo>
                      <a:lnTo>
                        <a:pt x="237" y="52"/>
                      </a:lnTo>
                      <a:lnTo>
                        <a:pt x="235" y="35"/>
                      </a:lnTo>
                      <a:lnTo>
                        <a:pt x="230" y="20"/>
                      </a:lnTo>
                      <a:lnTo>
                        <a:pt x="223" y="8"/>
                      </a:lnTo>
                      <a:lnTo>
                        <a:pt x="213" y="1"/>
                      </a:lnTo>
                      <a:lnTo>
                        <a:pt x="197" y="0"/>
                      </a:lnTo>
                      <a:lnTo>
                        <a:pt x="174" y="5"/>
                      </a:lnTo>
                      <a:lnTo>
                        <a:pt x="159" y="4"/>
                      </a:lnTo>
                      <a:lnTo>
                        <a:pt x="142" y="4"/>
                      </a:lnTo>
                      <a:lnTo>
                        <a:pt x="124" y="4"/>
                      </a:lnTo>
                      <a:lnTo>
                        <a:pt x="106" y="3"/>
                      </a:lnTo>
                      <a:lnTo>
                        <a:pt x="86" y="3"/>
                      </a:lnTo>
                      <a:lnTo>
                        <a:pt x="66" y="3"/>
                      </a:lnTo>
                      <a:lnTo>
                        <a:pt x="44" y="1"/>
                      </a:lnTo>
                      <a:lnTo>
                        <a:pt x="21" y="0"/>
                      </a:lnTo>
                      <a:lnTo>
                        <a:pt x="17" y="8"/>
                      </a:lnTo>
                      <a:lnTo>
                        <a:pt x="15" y="19"/>
                      </a:lnTo>
                      <a:lnTo>
                        <a:pt x="13" y="30"/>
                      </a:lnTo>
                      <a:lnTo>
                        <a:pt x="10" y="42"/>
                      </a:lnTo>
                      <a:lnTo>
                        <a:pt x="9" y="55"/>
                      </a:lnTo>
                      <a:lnTo>
                        <a:pt x="7" y="68"/>
                      </a:lnTo>
                      <a:lnTo>
                        <a:pt x="3" y="82"/>
                      </a:lnTo>
                      <a:lnTo>
                        <a:pt x="0" y="95"/>
                      </a:lnTo>
                      <a:lnTo>
                        <a:pt x="15" y="95"/>
                      </a:lnTo>
                      <a:lnTo>
                        <a:pt x="30" y="95"/>
                      </a:lnTo>
                      <a:lnTo>
                        <a:pt x="45" y="93"/>
                      </a:lnTo>
                      <a:lnTo>
                        <a:pt x="60" y="93"/>
                      </a:lnTo>
                      <a:lnTo>
                        <a:pt x="75" y="93"/>
                      </a:lnTo>
                      <a:lnTo>
                        <a:pt x="90" y="93"/>
                      </a:lnTo>
                      <a:lnTo>
                        <a:pt x="105" y="92"/>
                      </a:lnTo>
                      <a:lnTo>
                        <a:pt x="120" y="92"/>
                      </a:lnTo>
                      <a:lnTo>
                        <a:pt x="135" y="92"/>
                      </a:lnTo>
                      <a:lnTo>
                        <a:pt x="151" y="91"/>
                      </a:lnTo>
                      <a:lnTo>
                        <a:pt x="166" y="91"/>
                      </a:lnTo>
                      <a:lnTo>
                        <a:pt x="181" y="91"/>
                      </a:lnTo>
                      <a:lnTo>
                        <a:pt x="197" y="91"/>
                      </a:lnTo>
                      <a:lnTo>
                        <a:pt x="212" y="90"/>
                      </a:lnTo>
                      <a:lnTo>
                        <a:pt x="228" y="90"/>
                      </a:lnTo>
                      <a:lnTo>
                        <a:pt x="243" y="9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8" name="Freeform 84"/>
                <p:cNvSpPr>
                  <a:spLocks noChangeAspect="1"/>
                </p:cNvSpPr>
                <p:nvPr/>
              </p:nvSpPr>
              <p:spPr bwMode="auto">
                <a:xfrm>
                  <a:off x="1534" y="3160"/>
                  <a:ext cx="122" cy="47"/>
                </a:xfrm>
                <a:custGeom>
                  <a:avLst/>
                  <a:gdLst>
                    <a:gd name="T0" fmla="*/ 1 w 243"/>
                    <a:gd name="T1" fmla="*/ 0 h 95"/>
                    <a:gd name="T2" fmla="*/ 1 w 243"/>
                    <a:gd name="T3" fmla="*/ 0 h 95"/>
                    <a:gd name="T4" fmla="*/ 1 w 243"/>
                    <a:gd name="T5" fmla="*/ 0 h 95"/>
                    <a:gd name="T6" fmla="*/ 1 w 243"/>
                    <a:gd name="T7" fmla="*/ 0 h 95"/>
                    <a:gd name="T8" fmla="*/ 1 w 243"/>
                    <a:gd name="T9" fmla="*/ 0 h 95"/>
                    <a:gd name="T10" fmla="*/ 1 w 243"/>
                    <a:gd name="T11" fmla="*/ 0 h 95"/>
                    <a:gd name="T12" fmla="*/ 1 w 243"/>
                    <a:gd name="T13" fmla="*/ 0 h 95"/>
                    <a:gd name="T14" fmla="*/ 1 w 243"/>
                    <a:gd name="T15" fmla="*/ 0 h 95"/>
                    <a:gd name="T16" fmla="*/ 1 w 243"/>
                    <a:gd name="T17" fmla="*/ 0 h 95"/>
                    <a:gd name="T18" fmla="*/ 1 w 243"/>
                    <a:gd name="T19" fmla="*/ 0 h 95"/>
                    <a:gd name="T20" fmla="*/ 1 w 243"/>
                    <a:gd name="T21" fmla="*/ 0 h 95"/>
                    <a:gd name="T22" fmla="*/ 1 w 243"/>
                    <a:gd name="T23" fmla="*/ 0 h 95"/>
                    <a:gd name="T24" fmla="*/ 1 w 243"/>
                    <a:gd name="T25" fmla="*/ 0 h 95"/>
                    <a:gd name="T26" fmla="*/ 1 w 243"/>
                    <a:gd name="T27" fmla="*/ 0 h 95"/>
                    <a:gd name="T28" fmla="*/ 1 w 243"/>
                    <a:gd name="T29" fmla="*/ 0 h 95"/>
                    <a:gd name="T30" fmla="*/ 1 w 243"/>
                    <a:gd name="T31" fmla="*/ 0 h 95"/>
                    <a:gd name="T32" fmla="*/ 1 w 243"/>
                    <a:gd name="T33" fmla="*/ 0 h 95"/>
                    <a:gd name="T34" fmla="*/ 1 w 243"/>
                    <a:gd name="T35" fmla="*/ 0 h 95"/>
                    <a:gd name="T36" fmla="*/ 1 w 243"/>
                    <a:gd name="T37" fmla="*/ 0 h 95"/>
                    <a:gd name="T38" fmla="*/ 1 w 243"/>
                    <a:gd name="T39" fmla="*/ 0 h 95"/>
                    <a:gd name="T40" fmla="*/ 1 w 243"/>
                    <a:gd name="T41" fmla="*/ 0 h 95"/>
                    <a:gd name="T42" fmla="*/ 1 w 243"/>
                    <a:gd name="T43" fmla="*/ 0 h 95"/>
                    <a:gd name="T44" fmla="*/ 1 w 243"/>
                    <a:gd name="T45" fmla="*/ 0 h 95"/>
                    <a:gd name="T46" fmla="*/ 1 w 243"/>
                    <a:gd name="T47" fmla="*/ 0 h 95"/>
                    <a:gd name="T48" fmla="*/ 1 w 243"/>
                    <a:gd name="T49" fmla="*/ 0 h 95"/>
                    <a:gd name="T50" fmla="*/ 1 w 243"/>
                    <a:gd name="T51" fmla="*/ 0 h 95"/>
                    <a:gd name="T52" fmla="*/ 1 w 243"/>
                    <a:gd name="T53" fmla="*/ 0 h 95"/>
                    <a:gd name="T54" fmla="*/ 0 w 243"/>
                    <a:gd name="T55" fmla="*/ 0 h 95"/>
                    <a:gd name="T56" fmla="*/ 0 w 243"/>
                    <a:gd name="T57" fmla="*/ 0 h 95"/>
                    <a:gd name="T58" fmla="*/ 1 w 243"/>
                    <a:gd name="T59" fmla="*/ 0 h 95"/>
                    <a:gd name="T60" fmla="*/ 1 w 243"/>
                    <a:gd name="T61" fmla="*/ 0 h 95"/>
                    <a:gd name="T62" fmla="*/ 1 w 243"/>
                    <a:gd name="T63" fmla="*/ 0 h 95"/>
                    <a:gd name="T64" fmla="*/ 1 w 243"/>
                    <a:gd name="T65" fmla="*/ 0 h 95"/>
                    <a:gd name="T66" fmla="*/ 1 w 243"/>
                    <a:gd name="T67" fmla="*/ 0 h 95"/>
                    <a:gd name="T68" fmla="*/ 1 w 243"/>
                    <a:gd name="T69" fmla="*/ 0 h 95"/>
                    <a:gd name="T70" fmla="*/ 1 w 243"/>
                    <a:gd name="T71" fmla="*/ 0 h 95"/>
                    <a:gd name="T72" fmla="*/ 1 w 243"/>
                    <a:gd name="T73" fmla="*/ 0 h 95"/>
                    <a:gd name="T74" fmla="*/ 1 w 243"/>
                    <a:gd name="T75" fmla="*/ 0 h 95"/>
                    <a:gd name="T76" fmla="*/ 1 w 243"/>
                    <a:gd name="T77" fmla="*/ 0 h 95"/>
                    <a:gd name="T78" fmla="*/ 1 w 243"/>
                    <a:gd name="T79" fmla="*/ 0 h 95"/>
                    <a:gd name="T80" fmla="*/ 1 w 243"/>
                    <a:gd name="T81" fmla="*/ 0 h 95"/>
                    <a:gd name="T82" fmla="*/ 1 w 243"/>
                    <a:gd name="T83" fmla="*/ 0 h 95"/>
                    <a:gd name="T84" fmla="*/ 1 w 243"/>
                    <a:gd name="T85" fmla="*/ 0 h 95"/>
                    <a:gd name="T86" fmla="*/ 1 w 243"/>
                    <a:gd name="T87" fmla="*/ 0 h 95"/>
                    <a:gd name="T88" fmla="*/ 1 w 243"/>
                    <a:gd name="T89" fmla="*/ 0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3"/>
                    <a:gd name="T136" fmla="*/ 0 h 95"/>
                    <a:gd name="T137" fmla="*/ 243 w 243"/>
                    <a:gd name="T138" fmla="*/ 95 h 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3" h="95">
                      <a:moveTo>
                        <a:pt x="243" y="90"/>
                      </a:moveTo>
                      <a:lnTo>
                        <a:pt x="243" y="90"/>
                      </a:lnTo>
                      <a:lnTo>
                        <a:pt x="240" y="70"/>
                      </a:lnTo>
                      <a:lnTo>
                        <a:pt x="237" y="52"/>
                      </a:lnTo>
                      <a:lnTo>
                        <a:pt x="235" y="35"/>
                      </a:lnTo>
                      <a:lnTo>
                        <a:pt x="230" y="20"/>
                      </a:lnTo>
                      <a:lnTo>
                        <a:pt x="223" y="8"/>
                      </a:lnTo>
                      <a:lnTo>
                        <a:pt x="213" y="1"/>
                      </a:lnTo>
                      <a:lnTo>
                        <a:pt x="197" y="0"/>
                      </a:lnTo>
                      <a:lnTo>
                        <a:pt x="174" y="5"/>
                      </a:lnTo>
                      <a:lnTo>
                        <a:pt x="159" y="4"/>
                      </a:lnTo>
                      <a:lnTo>
                        <a:pt x="142" y="4"/>
                      </a:lnTo>
                      <a:lnTo>
                        <a:pt x="124" y="4"/>
                      </a:lnTo>
                      <a:lnTo>
                        <a:pt x="106" y="3"/>
                      </a:lnTo>
                      <a:lnTo>
                        <a:pt x="86" y="3"/>
                      </a:lnTo>
                      <a:lnTo>
                        <a:pt x="66" y="3"/>
                      </a:lnTo>
                      <a:lnTo>
                        <a:pt x="44" y="1"/>
                      </a:lnTo>
                      <a:lnTo>
                        <a:pt x="21" y="0"/>
                      </a:lnTo>
                      <a:lnTo>
                        <a:pt x="17" y="8"/>
                      </a:lnTo>
                      <a:lnTo>
                        <a:pt x="15" y="19"/>
                      </a:lnTo>
                      <a:lnTo>
                        <a:pt x="13" y="30"/>
                      </a:lnTo>
                      <a:lnTo>
                        <a:pt x="10" y="42"/>
                      </a:lnTo>
                      <a:lnTo>
                        <a:pt x="9" y="55"/>
                      </a:lnTo>
                      <a:lnTo>
                        <a:pt x="7" y="68"/>
                      </a:lnTo>
                      <a:lnTo>
                        <a:pt x="3" y="82"/>
                      </a:lnTo>
                      <a:lnTo>
                        <a:pt x="0" y="95"/>
                      </a:lnTo>
                      <a:lnTo>
                        <a:pt x="15" y="95"/>
                      </a:lnTo>
                      <a:lnTo>
                        <a:pt x="30" y="95"/>
                      </a:lnTo>
                      <a:lnTo>
                        <a:pt x="45" y="93"/>
                      </a:lnTo>
                      <a:lnTo>
                        <a:pt x="60" y="93"/>
                      </a:lnTo>
                      <a:lnTo>
                        <a:pt x="75" y="93"/>
                      </a:lnTo>
                      <a:lnTo>
                        <a:pt x="90" y="93"/>
                      </a:lnTo>
                      <a:lnTo>
                        <a:pt x="105" y="92"/>
                      </a:lnTo>
                      <a:lnTo>
                        <a:pt x="120" y="92"/>
                      </a:lnTo>
                      <a:lnTo>
                        <a:pt x="135" y="92"/>
                      </a:lnTo>
                      <a:lnTo>
                        <a:pt x="151" y="91"/>
                      </a:lnTo>
                      <a:lnTo>
                        <a:pt x="166" y="91"/>
                      </a:lnTo>
                      <a:lnTo>
                        <a:pt x="181" y="91"/>
                      </a:lnTo>
                      <a:lnTo>
                        <a:pt x="197" y="91"/>
                      </a:lnTo>
                      <a:lnTo>
                        <a:pt x="212" y="90"/>
                      </a:lnTo>
                      <a:lnTo>
                        <a:pt x="228" y="90"/>
                      </a:lnTo>
                      <a:lnTo>
                        <a:pt x="243" y="9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9" name="Freeform 85"/>
                <p:cNvSpPr>
                  <a:spLocks noChangeAspect="1"/>
                </p:cNvSpPr>
                <p:nvPr/>
              </p:nvSpPr>
              <p:spPr bwMode="auto">
                <a:xfrm>
                  <a:off x="2093" y="2879"/>
                  <a:ext cx="387" cy="313"/>
                </a:xfrm>
                <a:custGeom>
                  <a:avLst/>
                  <a:gdLst>
                    <a:gd name="T0" fmla="*/ 1 w 774"/>
                    <a:gd name="T1" fmla="*/ 1 h 626"/>
                    <a:gd name="T2" fmla="*/ 1 w 774"/>
                    <a:gd name="T3" fmla="*/ 1 h 626"/>
                    <a:gd name="T4" fmla="*/ 1 w 774"/>
                    <a:gd name="T5" fmla="*/ 1 h 626"/>
                    <a:gd name="T6" fmla="*/ 1 w 774"/>
                    <a:gd name="T7" fmla="*/ 1 h 626"/>
                    <a:gd name="T8" fmla="*/ 1 w 774"/>
                    <a:gd name="T9" fmla="*/ 1 h 626"/>
                    <a:gd name="T10" fmla="*/ 1 w 774"/>
                    <a:gd name="T11" fmla="*/ 1 h 626"/>
                    <a:gd name="T12" fmla="*/ 1 w 774"/>
                    <a:gd name="T13" fmla="*/ 1 h 626"/>
                    <a:gd name="T14" fmla="*/ 1 w 774"/>
                    <a:gd name="T15" fmla="*/ 1 h 626"/>
                    <a:gd name="T16" fmla="*/ 1 w 774"/>
                    <a:gd name="T17" fmla="*/ 1 h 626"/>
                    <a:gd name="T18" fmla="*/ 1 w 774"/>
                    <a:gd name="T19" fmla="*/ 1 h 626"/>
                    <a:gd name="T20" fmla="*/ 1 w 774"/>
                    <a:gd name="T21" fmla="*/ 1 h 626"/>
                    <a:gd name="T22" fmla="*/ 1 w 774"/>
                    <a:gd name="T23" fmla="*/ 1 h 626"/>
                    <a:gd name="T24" fmla="*/ 1 w 774"/>
                    <a:gd name="T25" fmla="*/ 1 h 626"/>
                    <a:gd name="T26" fmla="*/ 1 w 774"/>
                    <a:gd name="T27" fmla="*/ 1 h 626"/>
                    <a:gd name="T28" fmla="*/ 1 w 774"/>
                    <a:gd name="T29" fmla="*/ 1 h 626"/>
                    <a:gd name="T30" fmla="*/ 1 w 774"/>
                    <a:gd name="T31" fmla="*/ 1 h 626"/>
                    <a:gd name="T32" fmla="*/ 1 w 774"/>
                    <a:gd name="T33" fmla="*/ 1 h 626"/>
                    <a:gd name="T34" fmla="*/ 1 w 774"/>
                    <a:gd name="T35" fmla="*/ 1 h 626"/>
                    <a:gd name="T36" fmla="*/ 1 w 774"/>
                    <a:gd name="T37" fmla="*/ 1 h 626"/>
                    <a:gd name="T38" fmla="*/ 1 w 774"/>
                    <a:gd name="T39" fmla="*/ 1 h 626"/>
                    <a:gd name="T40" fmla="*/ 1 w 774"/>
                    <a:gd name="T41" fmla="*/ 1 h 626"/>
                    <a:gd name="T42" fmla="*/ 1 w 774"/>
                    <a:gd name="T43" fmla="*/ 1 h 626"/>
                    <a:gd name="T44" fmla="*/ 1 w 774"/>
                    <a:gd name="T45" fmla="*/ 1 h 626"/>
                    <a:gd name="T46" fmla="*/ 1 w 774"/>
                    <a:gd name="T47" fmla="*/ 1 h 626"/>
                    <a:gd name="T48" fmla="*/ 1 w 774"/>
                    <a:gd name="T49" fmla="*/ 1 h 626"/>
                    <a:gd name="T50" fmla="*/ 1 w 774"/>
                    <a:gd name="T51" fmla="*/ 1 h 626"/>
                    <a:gd name="T52" fmla="*/ 1 w 774"/>
                    <a:gd name="T53" fmla="*/ 1 h 626"/>
                    <a:gd name="T54" fmla="*/ 1 w 774"/>
                    <a:gd name="T55" fmla="*/ 1 h 626"/>
                    <a:gd name="T56" fmla="*/ 1 w 774"/>
                    <a:gd name="T57" fmla="*/ 1 h 626"/>
                    <a:gd name="T58" fmla="*/ 1 w 774"/>
                    <a:gd name="T59" fmla="*/ 1 h 626"/>
                    <a:gd name="T60" fmla="*/ 1 w 774"/>
                    <a:gd name="T61" fmla="*/ 1 h 626"/>
                    <a:gd name="T62" fmla="*/ 1 w 774"/>
                    <a:gd name="T63" fmla="*/ 1 h 626"/>
                    <a:gd name="T64" fmla="*/ 1 w 774"/>
                    <a:gd name="T65" fmla="*/ 1 h 626"/>
                    <a:gd name="T66" fmla="*/ 1 w 774"/>
                    <a:gd name="T67" fmla="*/ 1 h 626"/>
                    <a:gd name="T68" fmla="*/ 1 w 774"/>
                    <a:gd name="T69" fmla="*/ 1 h 626"/>
                    <a:gd name="T70" fmla="*/ 1 w 774"/>
                    <a:gd name="T71" fmla="*/ 1 h 626"/>
                    <a:gd name="T72" fmla="*/ 1 w 774"/>
                    <a:gd name="T73" fmla="*/ 1 h 626"/>
                    <a:gd name="T74" fmla="*/ 1 w 774"/>
                    <a:gd name="T75" fmla="*/ 1 h 626"/>
                    <a:gd name="T76" fmla="*/ 1 w 774"/>
                    <a:gd name="T77" fmla="*/ 1 h 626"/>
                    <a:gd name="T78" fmla="*/ 1 w 774"/>
                    <a:gd name="T79" fmla="*/ 1 h 626"/>
                    <a:gd name="T80" fmla="*/ 1 w 774"/>
                    <a:gd name="T81" fmla="*/ 1 h 626"/>
                    <a:gd name="T82" fmla="*/ 1 w 774"/>
                    <a:gd name="T83" fmla="*/ 1 h 626"/>
                    <a:gd name="T84" fmla="*/ 1 w 774"/>
                    <a:gd name="T85" fmla="*/ 1 h 626"/>
                    <a:gd name="T86" fmla="*/ 1 w 774"/>
                    <a:gd name="T87" fmla="*/ 1 h 626"/>
                    <a:gd name="T88" fmla="*/ 1 w 774"/>
                    <a:gd name="T89" fmla="*/ 1 h 626"/>
                    <a:gd name="T90" fmla="*/ 1 w 774"/>
                    <a:gd name="T91" fmla="*/ 1 h 626"/>
                    <a:gd name="T92" fmla="*/ 1 w 774"/>
                    <a:gd name="T93" fmla="*/ 1 h 626"/>
                    <a:gd name="T94" fmla="*/ 1 w 774"/>
                    <a:gd name="T95" fmla="*/ 1 h 626"/>
                    <a:gd name="T96" fmla="*/ 1 w 774"/>
                    <a:gd name="T97" fmla="*/ 1 h 626"/>
                    <a:gd name="T98" fmla="*/ 1 w 774"/>
                    <a:gd name="T99" fmla="*/ 1 h 626"/>
                    <a:gd name="T100" fmla="*/ 1 w 774"/>
                    <a:gd name="T101" fmla="*/ 1 h 6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74"/>
                    <a:gd name="T154" fmla="*/ 0 h 626"/>
                    <a:gd name="T155" fmla="*/ 774 w 774"/>
                    <a:gd name="T156" fmla="*/ 626 h 6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74" h="626">
                      <a:moveTo>
                        <a:pt x="0" y="626"/>
                      </a:moveTo>
                      <a:lnTo>
                        <a:pt x="27" y="605"/>
                      </a:lnTo>
                      <a:lnTo>
                        <a:pt x="43" y="582"/>
                      </a:lnTo>
                      <a:lnTo>
                        <a:pt x="53" y="558"/>
                      </a:lnTo>
                      <a:lnTo>
                        <a:pt x="61" y="535"/>
                      </a:lnTo>
                      <a:lnTo>
                        <a:pt x="71" y="513"/>
                      </a:lnTo>
                      <a:lnTo>
                        <a:pt x="82" y="494"/>
                      </a:lnTo>
                      <a:lnTo>
                        <a:pt x="102" y="479"/>
                      </a:lnTo>
                      <a:lnTo>
                        <a:pt x="132" y="470"/>
                      </a:lnTo>
                      <a:lnTo>
                        <a:pt x="142" y="468"/>
                      </a:lnTo>
                      <a:lnTo>
                        <a:pt x="153" y="466"/>
                      </a:lnTo>
                      <a:lnTo>
                        <a:pt x="165" y="463"/>
                      </a:lnTo>
                      <a:lnTo>
                        <a:pt x="176" y="461"/>
                      </a:lnTo>
                      <a:lnTo>
                        <a:pt x="187" y="457"/>
                      </a:lnTo>
                      <a:lnTo>
                        <a:pt x="195" y="452"/>
                      </a:lnTo>
                      <a:lnTo>
                        <a:pt x="201" y="445"/>
                      </a:lnTo>
                      <a:lnTo>
                        <a:pt x="203" y="437"/>
                      </a:lnTo>
                      <a:lnTo>
                        <a:pt x="201" y="424"/>
                      </a:lnTo>
                      <a:lnTo>
                        <a:pt x="196" y="414"/>
                      </a:lnTo>
                      <a:lnTo>
                        <a:pt x="189" y="403"/>
                      </a:lnTo>
                      <a:lnTo>
                        <a:pt x="181" y="393"/>
                      </a:lnTo>
                      <a:lnTo>
                        <a:pt x="173" y="383"/>
                      </a:lnTo>
                      <a:lnTo>
                        <a:pt x="165" y="370"/>
                      </a:lnTo>
                      <a:lnTo>
                        <a:pt x="159" y="355"/>
                      </a:lnTo>
                      <a:lnTo>
                        <a:pt x="157" y="337"/>
                      </a:lnTo>
                      <a:lnTo>
                        <a:pt x="302" y="208"/>
                      </a:lnTo>
                      <a:lnTo>
                        <a:pt x="327" y="210"/>
                      </a:lnTo>
                      <a:lnTo>
                        <a:pt x="347" y="218"/>
                      </a:lnTo>
                      <a:lnTo>
                        <a:pt x="362" y="231"/>
                      </a:lnTo>
                      <a:lnTo>
                        <a:pt x="376" y="243"/>
                      </a:lnTo>
                      <a:lnTo>
                        <a:pt x="391" y="254"/>
                      </a:lnTo>
                      <a:lnTo>
                        <a:pt x="408" y="259"/>
                      </a:lnTo>
                      <a:lnTo>
                        <a:pt x="430" y="257"/>
                      </a:lnTo>
                      <a:lnTo>
                        <a:pt x="459" y="244"/>
                      </a:lnTo>
                      <a:lnTo>
                        <a:pt x="479" y="228"/>
                      </a:lnTo>
                      <a:lnTo>
                        <a:pt x="494" y="209"/>
                      </a:lnTo>
                      <a:lnTo>
                        <a:pt x="502" y="186"/>
                      </a:lnTo>
                      <a:lnTo>
                        <a:pt x="505" y="163"/>
                      </a:lnTo>
                      <a:lnTo>
                        <a:pt x="500" y="140"/>
                      </a:lnTo>
                      <a:lnTo>
                        <a:pt x="487" y="119"/>
                      </a:lnTo>
                      <a:lnTo>
                        <a:pt x="467" y="101"/>
                      </a:lnTo>
                      <a:lnTo>
                        <a:pt x="439" y="88"/>
                      </a:lnTo>
                      <a:lnTo>
                        <a:pt x="498" y="35"/>
                      </a:lnTo>
                      <a:lnTo>
                        <a:pt x="441" y="29"/>
                      </a:lnTo>
                      <a:lnTo>
                        <a:pt x="513" y="19"/>
                      </a:lnTo>
                      <a:lnTo>
                        <a:pt x="535" y="0"/>
                      </a:lnTo>
                      <a:lnTo>
                        <a:pt x="545" y="5"/>
                      </a:lnTo>
                      <a:lnTo>
                        <a:pt x="557" y="10"/>
                      </a:lnTo>
                      <a:lnTo>
                        <a:pt x="568" y="13"/>
                      </a:lnTo>
                      <a:lnTo>
                        <a:pt x="582" y="15"/>
                      </a:lnTo>
                      <a:lnTo>
                        <a:pt x="595" y="18"/>
                      </a:lnTo>
                      <a:lnTo>
                        <a:pt x="610" y="19"/>
                      </a:lnTo>
                      <a:lnTo>
                        <a:pt x="623" y="20"/>
                      </a:lnTo>
                      <a:lnTo>
                        <a:pt x="638" y="21"/>
                      </a:lnTo>
                      <a:lnTo>
                        <a:pt x="652" y="21"/>
                      </a:lnTo>
                      <a:lnTo>
                        <a:pt x="666" y="21"/>
                      </a:lnTo>
                      <a:lnTo>
                        <a:pt x="681" y="20"/>
                      </a:lnTo>
                      <a:lnTo>
                        <a:pt x="694" y="20"/>
                      </a:lnTo>
                      <a:lnTo>
                        <a:pt x="707" y="19"/>
                      </a:lnTo>
                      <a:lnTo>
                        <a:pt x="719" y="18"/>
                      </a:lnTo>
                      <a:lnTo>
                        <a:pt x="731" y="17"/>
                      </a:lnTo>
                      <a:lnTo>
                        <a:pt x="741" y="15"/>
                      </a:lnTo>
                      <a:lnTo>
                        <a:pt x="774" y="25"/>
                      </a:lnTo>
                      <a:lnTo>
                        <a:pt x="737" y="34"/>
                      </a:lnTo>
                      <a:lnTo>
                        <a:pt x="735" y="57"/>
                      </a:lnTo>
                      <a:lnTo>
                        <a:pt x="721" y="59"/>
                      </a:lnTo>
                      <a:lnTo>
                        <a:pt x="706" y="60"/>
                      </a:lnTo>
                      <a:lnTo>
                        <a:pt x="690" y="60"/>
                      </a:lnTo>
                      <a:lnTo>
                        <a:pt x="674" y="61"/>
                      </a:lnTo>
                      <a:lnTo>
                        <a:pt x="658" y="63"/>
                      </a:lnTo>
                      <a:lnTo>
                        <a:pt x="643" y="66"/>
                      </a:lnTo>
                      <a:lnTo>
                        <a:pt x="631" y="72"/>
                      </a:lnTo>
                      <a:lnTo>
                        <a:pt x="622" y="80"/>
                      </a:lnTo>
                      <a:lnTo>
                        <a:pt x="614" y="91"/>
                      </a:lnTo>
                      <a:lnTo>
                        <a:pt x="607" y="104"/>
                      </a:lnTo>
                      <a:lnTo>
                        <a:pt x="602" y="118"/>
                      </a:lnTo>
                      <a:lnTo>
                        <a:pt x="596" y="132"/>
                      </a:lnTo>
                      <a:lnTo>
                        <a:pt x="591" y="147"/>
                      </a:lnTo>
                      <a:lnTo>
                        <a:pt x="587" y="162"/>
                      </a:lnTo>
                      <a:lnTo>
                        <a:pt x="583" y="177"/>
                      </a:lnTo>
                      <a:lnTo>
                        <a:pt x="580" y="192"/>
                      </a:lnTo>
                      <a:lnTo>
                        <a:pt x="576" y="208"/>
                      </a:lnTo>
                      <a:lnTo>
                        <a:pt x="574" y="224"/>
                      </a:lnTo>
                      <a:lnTo>
                        <a:pt x="572" y="240"/>
                      </a:lnTo>
                      <a:lnTo>
                        <a:pt x="569" y="257"/>
                      </a:lnTo>
                      <a:lnTo>
                        <a:pt x="567" y="273"/>
                      </a:lnTo>
                      <a:lnTo>
                        <a:pt x="565" y="289"/>
                      </a:lnTo>
                      <a:lnTo>
                        <a:pt x="564" y="305"/>
                      </a:lnTo>
                      <a:lnTo>
                        <a:pt x="561" y="322"/>
                      </a:lnTo>
                      <a:lnTo>
                        <a:pt x="564" y="335"/>
                      </a:lnTo>
                      <a:lnTo>
                        <a:pt x="572" y="343"/>
                      </a:lnTo>
                      <a:lnTo>
                        <a:pt x="587" y="349"/>
                      </a:lnTo>
                      <a:lnTo>
                        <a:pt x="605" y="350"/>
                      </a:lnTo>
                      <a:lnTo>
                        <a:pt x="627" y="352"/>
                      </a:lnTo>
                      <a:lnTo>
                        <a:pt x="650" y="350"/>
                      </a:lnTo>
                      <a:lnTo>
                        <a:pt x="672" y="349"/>
                      </a:lnTo>
                      <a:lnTo>
                        <a:pt x="693" y="349"/>
                      </a:lnTo>
                      <a:lnTo>
                        <a:pt x="684" y="399"/>
                      </a:lnTo>
                      <a:lnTo>
                        <a:pt x="696" y="400"/>
                      </a:lnTo>
                      <a:lnTo>
                        <a:pt x="709" y="402"/>
                      </a:lnTo>
                      <a:lnTo>
                        <a:pt x="722" y="403"/>
                      </a:lnTo>
                      <a:lnTo>
                        <a:pt x="735" y="406"/>
                      </a:lnTo>
                      <a:lnTo>
                        <a:pt x="747" y="408"/>
                      </a:lnTo>
                      <a:lnTo>
                        <a:pt x="757" y="411"/>
                      </a:lnTo>
                      <a:lnTo>
                        <a:pt x="763" y="415"/>
                      </a:lnTo>
                      <a:lnTo>
                        <a:pt x="766" y="421"/>
                      </a:lnTo>
                      <a:lnTo>
                        <a:pt x="766" y="426"/>
                      </a:lnTo>
                      <a:lnTo>
                        <a:pt x="763" y="431"/>
                      </a:lnTo>
                      <a:lnTo>
                        <a:pt x="758" y="437"/>
                      </a:lnTo>
                      <a:lnTo>
                        <a:pt x="751" y="441"/>
                      </a:lnTo>
                      <a:lnTo>
                        <a:pt x="741" y="445"/>
                      </a:lnTo>
                      <a:lnTo>
                        <a:pt x="729" y="449"/>
                      </a:lnTo>
                      <a:lnTo>
                        <a:pt x="716" y="453"/>
                      </a:lnTo>
                      <a:lnTo>
                        <a:pt x="699" y="455"/>
                      </a:lnTo>
                      <a:lnTo>
                        <a:pt x="681" y="457"/>
                      </a:lnTo>
                      <a:lnTo>
                        <a:pt x="660" y="461"/>
                      </a:lnTo>
                      <a:lnTo>
                        <a:pt x="636" y="464"/>
                      </a:lnTo>
                      <a:lnTo>
                        <a:pt x="610" y="468"/>
                      </a:lnTo>
                      <a:lnTo>
                        <a:pt x="581" y="472"/>
                      </a:lnTo>
                      <a:lnTo>
                        <a:pt x="552" y="476"/>
                      </a:lnTo>
                      <a:lnTo>
                        <a:pt x="521" y="480"/>
                      </a:lnTo>
                      <a:lnTo>
                        <a:pt x="491" y="484"/>
                      </a:lnTo>
                      <a:lnTo>
                        <a:pt x="460" y="487"/>
                      </a:lnTo>
                      <a:lnTo>
                        <a:pt x="430" y="491"/>
                      </a:lnTo>
                      <a:lnTo>
                        <a:pt x="401" y="494"/>
                      </a:lnTo>
                      <a:lnTo>
                        <a:pt x="375" y="497"/>
                      </a:lnTo>
                      <a:lnTo>
                        <a:pt x="349" y="498"/>
                      </a:lnTo>
                      <a:lnTo>
                        <a:pt x="326" y="499"/>
                      </a:lnTo>
                      <a:lnTo>
                        <a:pt x="307" y="499"/>
                      </a:lnTo>
                      <a:lnTo>
                        <a:pt x="291" y="498"/>
                      </a:lnTo>
                      <a:lnTo>
                        <a:pt x="219" y="480"/>
                      </a:lnTo>
                      <a:lnTo>
                        <a:pt x="220" y="497"/>
                      </a:lnTo>
                      <a:lnTo>
                        <a:pt x="220" y="514"/>
                      </a:lnTo>
                      <a:lnTo>
                        <a:pt x="220" y="531"/>
                      </a:lnTo>
                      <a:lnTo>
                        <a:pt x="220" y="547"/>
                      </a:lnTo>
                      <a:lnTo>
                        <a:pt x="219" y="565"/>
                      </a:lnTo>
                      <a:lnTo>
                        <a:pt x="218" y="582"/>
                      </a:lnTo>
                      <a:lnTo>
                        <a:pt x="217" y="600"/>
                      </a:lnTo>
                      <a:lnTo>
                        <a:pt x="215" y="617"/>
                      </a:lnTo>
                      <a:lnTo>
                        <a:pt x="202" y="617"/>
                      </a:lnTo>
                      <a:lnTo>
                        <a:pt x="188" y="619"/>
                      </a:lnTo>
                      <a:lnTo>
                        <a:pt x="175" y="619"/>
                      </a:lnTo>
                      <a:lnTo>
                        <a:pt x="162" y="620"/>
                      </a:lnTo>
                      <a:lnTo>
                        <a:pt x="149" y="620"/>
                      </a:lnTo>
                      <a:lnTo>
                        <a:pt x="135" y="621"/>
                      </a:lnTo>
                      <a:lnTo>
                        <a:pt x="122" y="621"/>
                      </a:lnTo>
                      <a:lnTo>
                        <a:pt x="109" y="621"/>
                      </a:lnTo>
                      <a:lnTo>
                        <a:pt x="95" y="622"/>
                      </a:lnTo>
                      <a:lnTo>
                        <a:pt x="82" y="622"/>
                      </a:lnTo>
                      <a:lnTo>
                        <a:pt x="68" y="623"/>
                      </a:lnTo>
                      <a:lnTo>
                        <a:pt x="54" y="623"/>
                      </a:lnTo>
                      <a:lnTo>
                        <a:pt x="41" y="624"/>
                      </a:lnTo>
                      <a:lnTo>
                        <a:pt x="28" y="624"/>
                      </a:lnTo>
                      <a:lnTo>
                        <a:pt x="14" y="626"/>
                      </a:lnTo>
                      <a:lnTo>
                        <a:pt x="0" y="626"/>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60" name="Freeform 86"/>
                <p:cNvSpPr>
                  <a:spLocks noChangeAspect="1"/>
                </p:cNvSpPr>
                <p:nvPr/>
              </p:nvSpPr>
              <p:spPr bwMode="auto">
                <a:xfrm>
                  <a:off x="2093" y="2879"/>
                  <a:ext cx="387" cy="313"/>
                </a:xfrm>
                <a:custGeom>
                  <a:avLst/>
                  <a:gdLst>
                    <a:gd name="T0" fmla="*/ 1 w 774"/>
                    <a:gd name="T1" fmla="*/ 1 h 626"/>
                    <a:gd name="T2" fmla="*/ 1 w 774"/>
                    <a:gd name="T3" fmla="*/ 1 h 626"/>
                    <a:gd name="T4" fmla="*/ 1 w 774"/>
                    <a:gd name="T5" fmla="*/ 1 h 626"/>
                    <a:gd name="T6" fmla="*/ 1 w 774"/>
                    <a:gd name="T7" fmla="*/ 1 h 626"/>
                    <a:gd name="T8" fmla="*/ 1 w 774"/>
                    <a:gd name="T9" fmla="*/ 1 h 626"/>
                    <a:gd name="T10" fmla="*/ 1 w 774"/>
                    <a:gd name="T11" fmla="*/ 1 h 626"/>
                    <a:gd name="T12" fmla="*/ 1 w 774"/>
                    <a:gd name="T13" fmla="*/ 1 h 626"/>
                    <a:gd name="T14" fmla="*/ 1 w 774"/>
                    <a:gd name="T15" fmla="*/ 1 h 626"/>
                    <a:gd name="T16" fmla="*/ 1 w 774"/>
                    <a:gd name="T17" fmla="*/ 1 h 626"/>
                    <a:gd name="T18" fmla="*/ 1 w 774"/>
                    <a:gd name="T19" fmla="*/ 1 h 626"/>
                    <a:gd name="T20" fmla="*/ 1 w 774"/>
                    <a:gd name="T21" fmla="*/ 1 h 626"/>
                    <a:gd name="T22" fmla="*/ 1 w 774"/>
                    <a:gd name="T23" fmla="*/ 1 h 626"/>
                    <a:gd name="T24" fmla="*/ 1 w 774"/>
                    <a:gd name="T25" fmla="*/ 1 h 626"/>
                    <a:gd name="T26" fmla="*/ 1 w 774"/>
                    <a:gd name="T27" fmla="*/ 1 h 626"/>
                    <a:gd name="T28" fmla="*/ 1 w 774"/>
                    <a:gd name="T29" fmla="*/ 1 h 626"/>
                    <a:gd name="T30" fmla="*/ 1 w 774"/>
                    <a:gd name="T31" fmla="*/ 1 h 626"/>
                    <a:gd name="T32" fmla="*/ 1 w 774"/>
                    <a:gd name="T33" fmla="*/ 0 h 626"/>
                    <a:gd name="T34" fmla="*/ 1 w 774"/>
                    <a:gd name="T35" fmla="*/ 1 h 626"/>
                    <a:gd name="T36" fmla="*/ 1 w 774"/>
                    <a:gd name="T37" fmla="*/ 1 h 626"/>
                    <a:gd name="T38" fmla="*/ 1 w 774"/>
                    <a:gd name="T39" fmla="*/ 1 h 626"/>
                    <a:gd name="T40" fmla="*/ 1 w 774"/>
                    <a:gd name="T41" fmla="*/ 1 h 626"/>
                    <a:gd name="T42" fmla="*/ 1 w 774"/>
                    <a:gd name="T43" fmla="*/ 1 h 626"/>
                    <a:gd name="T44" fmla="*/ 1 w 774"/>
                    <a:gd name="T45" fmla="*/ 1 h 626"/>
                    <a:gd name="T46" fmla="*/ 1 w 774"/>
                    <a:gd name="T47" fmla="*/ 1 h 626"/>
                    <a:gd name="T48" fmla="*/ 1 w 774"/>
                    <a:gd name="T49" fmla="*/ 1 h 626"/>
                    <a:gd name="T50" fmla="*/ 1 w 774"/>
                    <a:gd name="T51" fmla="*/ 1 h 626"/>
                    <a:gd name="T52" fmla="*/ 1 w 774"/>
                    <a:gd name="T53" fmla="*/ 1 h 626"/>
                    <a:gd name="T54" fmla="*/ 1 w 774"/>
                    <a:gd name="T55" fmla="*/ 1 h 626"/>
                    <a:gd name="T56" fmla="*/ 1 w 774"/>
                    <a:gd name="T57" fmla="*/ 1 h 626"/>
                    <a:gd name="T58" fmla="*/ 1 w 774"/>
                    <a:gd name="T59" fmla="*/ 1 h 626"/>
                    <a:gd name="T60" fmla="*/ 1 w 774"/>
                    <a:gd name="T61" fmla="*/ 1 h 626"/>
                    <a:gd name="T62" fmla="*/ 1 w 774"/>
                    <a:gd name="T63" fmla="*/ 1 h 626"/>
                    <a:gd name="T64" fmla="*/ 1 w 774"/>
                    <a:gd name="T65" fmla="*/ 1 h 626"/>
                    <a:gd name="T66" fmla="*/ 1 w 774"/>
                    <a:gd name="T67" fmla="*/ 1 h 626"/>
                    <a:gd name="T68" fmla="*/ 1 w 774"/>
                    <a:gd name="T69" fmla="*/ 1 h 626"/>
                    <a:gd name="T70" fmla="*/ 1 w 774"/>
                    <a:gd name="T71" fmla="*/ 1 h 626"/>
                    <a:gd name="T72" fmla="*/ 1 w 774"/>
                    <a:gd name="T73" fmla="*/ 1 h 626"/>
                    <a:gd name="T74" fmla="*/ 1 w 774"/>
                    <a:gd name="T75" fmla="*/ 1 h 626"/>
                    <a:gd name="T76" fmla="*/ 1 w 774"/>
                    <a:gd name="T77" fmla="*/ 1 h 626"/>
                    <a:gd name="T78" fmla="*/ 1 w 774"/>
                    <a:gd name="T79" fmla="*/ 1 h 626"/>
                    <a:gd name="T80" fmla="*/ 1 w 774"/>
                    <a:gd name="T81" fmla="*/ 1 h 626"/>
                    <a:gd name="T82" fmla="*/ 1 w 774"/>
                    <a:gd name="T83" fmla="*/ 1 h 626"/>
                    <a:gd name="T84" fmla="*/ 1 w 774"/>
                    <a:gd name="T85" fmla="*/ 1 h 626"/>
                    <a:gd name="T86" fmla="*/ 1 w 774"/>
                    <a:gd name="T87" fmla="*/ 1 h 626"/>
                    <a:gd name="T88" fmla="*/ 1 w 774"/>
                    <a:gd name="T89" fmla="*/ 1 h 626"/>
                    <a:gd name="T90" fmla="*/ 1 w 774"/>
                    <a:gd name="T91" fmla="*/ 1 h 626"/>
                    <a:gd name="T92" fmla="*/ 1 w 774"/>
                    <a:gd name="T93" fmla="*/ 1 h 626"/>
                    <a:gd name="T94" fmla="*/ 1 w 774"/>
                    <a:gd name="T95" fmla="*/ 1 h 626"/>
                    <a:gd name="T96" fmla="*/ 1 w 774"/>
                    <a:gd name="T97" fmla="*/ 1 h 626"/>
                    <a:gd name="T98" fmla="*/ 1 w 774"/>
                    <a:gd name="T99" fmla="*/ 1 h 626"/>
                    <a:gd name="T100" fmla="*/ 1 w 774"/>
                    <a:gd name="T101" fmla="*/ 1 h 626"/>
                    <a:gd name="T102" fmla="*/ 1 w 774"/>
                    <a:gd name="T103" fmla="*/ 1 h 626"/>
                    <a:gd name="T104" fmla="*/ 1 w 774"/>
                    <a:gd name="T105" fmla="*/ 1 h 626"/>
                    <a:gd name="T106" fmla="*/ 1 w 774"/>
                    <a:gd name="T107" fmla="*/ 1 h 626"/>
                    <a:gd name="T108" fmla="*/ 1 w 774"/>
                    <a:gd name="T109" fmla="*/ 1 h 626"/>
                    <a:gd name="T110" fmla="*/ 1 w 774"/>
                    <a:gd name="T111" fmla="*/ 1 h 6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74"/>
                    <a:gd name="T169" fmla="*/ 0 h 626"/>
                    <a:gd name="T170" fmla="*/ 774 w 774"/>
                    <a:gd name="T171" fmla="*/ 626 h 6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74" h="626">
                      <a:moveTo>
                        <a:pt x="0" y="626"/>
                      </a:moveTo>
                      <a:lnTo>
                        <a:pt x="0" y="626"/>
                      </a:lnTo>
                      <a:lnTo>
                        <a:pt x="27" y="605"/>
                      </a:lnTo>
                      <a:lnTo>
                        <a:pt x="43" y="582"/>
                      </a:lnTo>
                      <a:lnTo>
                        <a:pt x="53" y="558"/>
                      </a:lnTo>
                      <a:lnTo>
                        <a:pt x="61" y="535"/>
                      </a:lnTo>
                      <a:lnTo>
                        <a:pt x="71" y="513"/>
                      </a:lnTo>
                      <a:lnTo>
                        <a:pt x="82" y="494"/>
                      </a:lnTo>
                      <a:lnTo>
                        <a:pt x="102" y="479"/>
                      </a:lnTo>
                      <a:lnTo>
                        <a:pt x="132" y="470"/>
                      </a:lnTo>
                      <a:lnTo>
                        <a:pt x="142" y="468"/>
                      </a:lnTo>
                      <a:lnTo>
                        <a:pt x="153" y="466"/>
                      </a:lnTo>
                      <a:lnTo>
                        <a:pt x="165" y="463"/>
                      </a:lnTo>
                      <a:lnTo>
                        <a:pt x="176" y="461"/>
                      </a:lnTo>
                      <a:lnTo>
                        <a:pt x="187" y="457"/>
                      </a:lnTo>
                      <a:lnTo>
                        <a:pt x="195" y="452"/>
                      </a:lnTo>
                      <a:lnTo>
                        <a:pt x="201" y="445"/>
                      </a:lnTo>
                      <a:lnTo>
                        <a:pt x="203" y="437"/>
                      </a:lnTo>
                      <a:lnTo>
                        <a:pt x="201" y="424"/>
                      </a:lnTo>
                      <a:lnTo>
                        <a:pt x="196" y="414"/>
                      </a:lnTo>
                      <a:lnTo>
                        <a:pt x="189" y="403"/>
                      </a:lnTo>
                      <a:lnTo>
                        <a:pt x="181" y="393"/>
                      </a:lnTo>
                      <a:lnTo>
                        <a:pt x="173" y="383"/>
                      </a:lnTo>
                      <a:lnTo>
                        <a:pt x="165" y="370"/>
                      </a:lnTo>
                      <a:lnTo>
                        <a:pt x="159" y="355"/>
                      </a:lnTo>
                      <a:lnTo>
                        <a:pt x="157" y="337"/>
                      </a:lnTo>
                      <a:lnTo>
                        <a:pt x="302" y="208"/>
                      </a:lnTo>
                      <a:lnTo>
                        <a:pt x="327" y="210"/>
                      </a:lnTo>
                      <a:lnTo>
                        <a:pt x="347" y="218"/>
                      </a:lnTo>
                      <a:lnTo>
                        <a:pt x="362" y="231"/>
                      </a:lnTo>
                      <a:lnTo>
                        <a:pt x="376" y="243"/>
                      </a:lnTo>
                      <a:lnTo>
                        <a:pt x="391" y="254"/>
                      </a:lnTo>
                      <a:lnTo>
                        <a:pt x="408" y="259"/>
                      </a:lnTo>
                      <a:lnTo>
                        <a:pt x="430" y="257"/>
                      </a:lnTo>
                      <a:lnTo>
                        <a:pt x="459" y="244"/>
                      </a:lnTo>
                      <a:lnTo>
                        <a:pt x="479" y="228"/>
                      </a:lnTo>
                      <a:lnTo>
                        <a:pt x="494" y="209"/>
                      </a:lnTo>
                      <a:lnTo>
                        <a:pt x="502" y="186"/>
                      </a:lnTo>
                      <a:lnTo>
                        <a:pt x="505" y="163"/>
                      </a:lnTo>
                      <a:lnTo>
                        <a:pt x="500" y="140"/>
                      </a:lnTo>
                      <a:lnTo>
                        <a:pt x="487" y="119"/>
                      </a:lnTo>
                      <a:lnTo>
                        <a:pt x="467" y="101"/>
                      </a:lnTo>
                      <a:lnTo>
                        <a:pt x="439" y="88"/>
                      </a:lnTo>
                      <a:lnTo>
                        <a:pt x="498" y="35"/>
                      </a:lnTo>
                      <a:lnTo>
                        <a:pt x="441" y="29"/>
                      </a:lnTo>
                      <a:lnTo>
                        <a:pt x="513" y="19"/>
                      </a:lnTo>
                      <a:lnTo>
                        <a:pt x="535" y="0"/>
                      </a:lnTo>
                      <a:lnTo>
                        <a:pt x="545" y="5"/>
                      </a:lnTo>
                      <a:lnTo>
                        <a:pt x="557" y="10"/>
                      </a:lnTo>
                      <a:lnTo>
                        <a:pt x="568" y="13"/>
                      </a:lnTo>
                      <a:lnTo>
                        <a:pt x="582" y="15"/>
                      </a:lnTo>
                      <a:lnTo>
                        <a:pt x="595" y="18"/>
                      </a:lnTo>
                      <a:lnTo>
                        <a:pt x="610" y="19"/>
                      </a:lnTo>
                      <a:lnTo>
                        <a:pt x="623" y="20"/>
                      </a:lnTo>
                      <a:lnTo>
                        <a:pt x="638" y="21"/>
                      </a:lnTo>
                      <a:lnTo>
                        <a:pt x="652" y="21"/>
                      </a:lnTo>
                      <a:lnTo>
                        <a:pt x="666" y="21"/>
                      </a:lnTo>
                      <a:lnTo>
                        <a:pt x="681" y="20"/>
                      </a:lnTo>
                      <a:lnTo>
                        <a:pt x="694" y="20"/>
                      </a:lnTo>
                      <a:lnTo>
                        <a:pt x="707" y="19"/>
                      </a:lnTo>
                      <a:lnTo>
                        <a:pt x="719" y="18"/>
                      </a:lnTo>
                      <a:lnTo>
                        <a:pt x="731" y="17"/>
                      </a:lnTo>
                      <a:lnTo>
                        <a:pt x="741" y="15"/>
                      </a:lnTo>
                      <a:lnTo>
                        <a:pt x="774" y="25"/>
                      </a:lnTo>
                      <a:lnTo>
                        <a:pt x="737" y="34"/>
                      </a:lnTo>
                      <a:lnTo>
                        <a:pt x="735" y="57"/>
                      </a:lnTo>
                      <a:lnTo>
                        <a:pt x="721" y="59"/>
                      </a:lnTo>
                      <a:lnTo>
                        <a:pt x="706" y="60"/>
                      </a:lnTo>
                      <a:lnTo>
                        <a:pt x="690" y="60"/>
                      </a:lnTo>
                      <a:lnTo>
                        <a:pt x="674" y="61"/>
                      </a:lnTo>
                      <a:lnTo>
                        <a:pt x="658" y="63"/>
                      </a:lnTo>
                      <a:lnTo>
                        <a:pt x="643" y="66"/>
                      </a:lnTo>
                      <a:lnTo>
                        <a:pt x="631" y="72"/>
                      </a:lnTo>
                      <a:lnTo>
                        <a:pt x="622" y="80"/>
                      </a:lnTo>
                      <a:lnTo>
                        <a:pt x="614" y="91"/>
                      </a:lnTo>
                      <a:lnTo>
                        <a:pt x="607" y="104"/>
                      </a:lnTo>
                      <a:lnTo>
                        <a:pt x="602" y="118"/>
                      </a:lnTo>
                      <a:lnTo>
                        <a:pt x="596" y="132"/>
                      </a:lnTo>
                      <a:lnTo>
                        <a:pt x="591" y="147"/>
                      </a:lnTo>
                      <a:lnTo>
                        <a:pt x="587" y="162"/>
                      </a:lnTo>
                      <a:lnTo>
                        <a:pt x="583" y="177"/>
                      </a:lnTo>
                      <a:lnTo>
                        <a:pt x="580" y="192"/>
                      </a:lnTo>
                      <a:lnTo>
                        <a:pt x="576" y="208"/>
                      </a:lnTo>
                      <a:lnTo>
                        <a:pt x="574" y="224"/>
                      </a:lnTo>
                      <a:lnTo>
                        <a:pt x="572" y="240"/>
                      </a:lnTo>
                      <a:lnTo>
                        <a:pt x="569" y="257"/>
                      </a:lnTo>
                      <a:lnTo>
                        <a:pt x="567" y="273"/>
                      </a:lnTo>
                      <a:lnTo>
                        <a:pt x="565" y="289"/>
                      </a:lnTo>
                      <a:lnTo>
                        <a:pt x="564" y="305"/>
                      </a:lnTo>
                      <a:lnTo>
                        <a:pt x="561" y="322"/>
                      </a:lnTo>
                      <a:lnTo>
                        <a:pt x="564" y="335"/>
                      </a:lnTo>
                      <a:lnTo>
                        <a:pt x="572" y="343"/>
                      </a:lnTo>
                      <a:lnTo>
                        <a:pt x="587" y="349"/>
                      </a:lnTo>
                      <a:lnTo>
                        <a:pt x="605" y="350"/>
                      </a:lnTo>
                      <a:lnTo>
                        <a:pt x="627" y="352"/>
                      </a:lnTo>
                      <a:lnTo>
                        <a:pt x="650" y="350"/>
                      </a:lnTo>
                      <a:lnTo>
                        <a:pt x="672" y="349"/>
                      </a:lnTo>
                      <a:lnTo>
                        <a:pt x="693" y="349"/>
                      </a:lnTo>
                      <a:lnTo>
                        <a:pt x="684" y="399"/>
                      </a:lnTo>
                      <a:lnTo>
                        <a:pt x="696" y="400"/>
                      </a:lnTo>
                      <a:lnTo>
                        <a:pt x="709" y="402"/>
                      </a:lnTo>
                      <a:lnTo>
                        <a:pt x="722" y="403"/>
                      </a:lnTo>
                      <a:lnTo>
                        <a:pt x="735" y="406"/>
                      </a:lnTo>
                      <a:lnTo>
                        <a:pt x="747" y="408"/>
                      </a:lnTo>
                      <a:lnTo>
                        <a:pt x="757" y="411"/>
                      </a:lnTo>
                      <a:lnTo>
                        <a:pt x="763" y="415"/>
                      </a:lnTo>
                      <a:lnTo>
                        <a:pt x="766" y="421"/>
                      </a:lnTo>
                      <a:lnTo>
                        <a:pt x="766" y="426"/>
                      </a:lnTo>
                      <a:lnTo>
                        <a:pt x="763" y="431"/>
                      </a:lnTo>
                      <a:lnTo>
                        <a:pt x="758" y="437"/>
                      </a:lnTo>
                      <a:lnTo>
                        <a:pt x="751" y="441"/>
                      </a:lnTo>
                      <a:lnTo>
                        <a:pt x="741" y="445"/>
                      </a:lnTo>
                      <a:lnTo>
                        <a:pt x="729" y="449"/>
                      </a:lnTo>
                      <a:lnTo>
                        <a:pt x="716" y="453"/>
                      </a:lnTo>
                      <a:lnTo>
                        <a:pt x="699" y="455"/>
                      </a:lnTo>
                      <a:lnTo>
                        <a:pt x="681" y="457"/>
                      </a:lnTo>
                      <a:lnTo>
                        <a:pt x="660" y="461"/>
                      </a:lnTo>
                      <a:lnTo>
                        <a:pt x="636" y="464"/>
                      </a:lnTo>
                      <a:lnTo>
                        <a:pt x="610" y="468"/>
                      </a:lnTo>
                      <a:lnTo>
                        <a:pt x="581" y="472"/>
                      </a:lnTo>
                      <a:lnTo>
                        <a:pt x="552" y="476"/>
                      </a:lnTo>
                      <a:lnTo>
                        <a:pt x="521" y="480"/>
                      </a:lnTo>
                      <a:lnTo>
                        <a:pt x="491" y="484"/>
                      </a:lnTo>
                      <a:lnTo>
                        <a:pt x="460" y="487"/>
                      </a:lnTo>
                      <a:lnTo>
                        <a:pt x="430" y="491"/>
                      </a:lnTo>
                      <a:lnTo>
                        <a:pt x="401" y="494"/>
                      </a:lnTo>
                      <a:lnTo>
                        <a:pt x="375" y="497"/>
                      </a:lnTo>
                      <a:lnTo>
                        <a:pt x="349" y="498"/>
                      </a:lnTo>
                      <a:lnTo>
                        <a:pt x="326" y="499"/>
                      </a:lnTo>
                      <a:lnTo>
                        <a:pt x="307" y="499"/>
                      </a:lnTo>
                      <a:lnTo>
                        <a:pt x="291" y="498"/>
                      </a:lnTo>
                      <a:lnTo>
                        <a:pt x="219" y="480"/>
                      </a:lnTo>
                      <a:lnTo>
                        <a:pt x="220" y="497"/>
                      </a:lnTo>
                      <a:lnTo>
                        <a:pt x="220" y="514"/>
                      </a:lnTo>
                      <a:lnTo>
                        <a:pt x="220" y="531"/>
                      </a:lnTo>
                      <a:lnTo>
                        <a:pt x="220" y="547"/>
                      </a:lnTo>
                      <a:lnTo>
                        <a:pt x="219" y="565"/>
                      </a:lnTo>
                      <a:lnTo>
                        <a:pt x="218" y="582"/>
                      </a:lnTo>
                      <a:lnTo>
                        <a:pt x="217" y="600"/>
                      </a:lnTo>
                      <a:lnTo>
                        <a:pt x="215" y="617"/>
                      </a:lnTo>
                      <a:lnTo>
                        <a:pt x="202" y="617"/>
                      </a:lnTo>
                      <a:lnTo>
                        <a:pt x="188" y="619"/>
                      </a:lnTo>
                      <a:lnTo>
                        <a:pt x="175" y="619"/>
                      </a:lnTo>
                      <a:lnTo>
                        <a:pt x="162" y="620"/>
                      </a:lnTo>
                      <a:lnTo>
                        <a:pt x="149" y="620"/>
                      </a:lnTo>
                      <a:lnTo>
                        <a:pt x="135" y="621"/>
                      </a:lnTo>
                      <a:lnTo>
                        <a:pt x="122" y="621"/>
                      </a:lnTo>
                      <a:lnTo>
                        <a:pt x="109" y="621"/>
                      </a:lnTo>
                      <a:lnTo>
                        <a:pt x="95" y="622"/>
                      </a:lnTo>
                      <a:lnTo>
                        <a:pt x="82" y="622"/>
                      </a:lnTo>
                      <a:lnTo>
                        <a:pt x="68" y="623"/>
                      </a:lnTo>
                      <a:lnTo>
                        <a:pt x="54" y="623"/>
                      </a:lnTo>
                      <a:lnTo>
                        <a:pt x="41" y="624"/>
                      </a:lnTo>
                      <a:lnTo>
                        <a:pt x="28" y="624"/>
                      </a:lnTo>
                      <a:lnTo>
                        <a:pt x="14" y="626"/>
                      </a:lnTo>
                      <a:lnTo>
                        <a:pt x="0" y="626"/>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 name="Freeform 87"/>
                <p:cNvSpPr>
                  <a:spLocks noChangeAspect="1"/>
                </p:cNvSpPr>
                <p:nvPr/>
              </p:nvSpPr>
              <p:spPr bwMode="auto">
                <a:xfrm>
                  <a:off x="1021" y="3025"/>
                  <a:ext cx="534" cy="186"/>
                </a:xfrm>
                <a:custGeom>
                  <a:avLst/>
                  <a:gdLst>
                    <a:gd name="T0" fmla="*/ 1 w 1066"/>
                    <a:gd name="T1" fmla="*/ 0 h 373"/>
                    <a:gd name="T2" fmla="*/ 1 w 1066"/>
                    <a:gd name="T3" fmla="*/ 0 h 373"/>
                    <a:gd name="T4" fmla="*/ 1 w 1066"/>
                    <a:gd name="T5" fmla="*/ 0 h 373"/>
                    <a:gd name="T6" fmla="*/ 1 w 1066"/>
                    <a:gd name="T7" fmla="*/ 0 h 373"/>
                    <a:gd name="T8" fmla="*/ 1 w 1066"/>
                    <a:gd name="T9" fmla="*/ 0 h 373"/>
                    <a:gd name="T10" fmla="*/ 1 w 1066"/>
                    <a:gd name="T11" fmla="*/ 0 h 373"/>
                    <a:gd name="T12" fmla="*/ 1 w 1066"/>
                    <a:gd name="T13" fmla="*/ 0 h 373"/>
                    <a:gd name="T14" fmla="*/ 1 w 1066"/>
                    <a:gd name="T15" fmla="*/ 0 h 373"/>
                    <a:gd name="T16" fmla="*/ 1 w 1066"/>
                    <a:gd name="T17" fmla="*/ 0 h 373"/>
                    <a:gd name="T18" fmla="*/ 1 w 1066"/>
                    <a:gd name="T19" fmla="*/ 0 h 373"/>
                    <a:gd name="T20" fmla="*/ 1 w 1066"/>
                    <a:gd name="T21" fmla="*/ 0 h 373"/>
                    <a:gd name="T22" fmla="*/ 1 w 1066"/>
                    <a:gd name="T23" fmla="*/ 0 h 373"/>
                    <a:gd name="T24" fmla="*/ 1 w 1066"/>
                    <a:gd name="T25" fmla="*/ 0 h 373"/>
                    <a:gd name="T26" fmla="*/ 1 w 1066"/>
                    <a:gd name="T27" fmla="*/ 0 h 373"/>
                    <a:gd name="T28" fmla="*/ 1 w 1066"/>
                    <a:gd name="T29" fmla="*/ 0 h 373"/>
                    <a:gd name="T30" fmla="*/ 1 w 1066"/>
                    <a:gd name="T31" fmla="*/ 0 h 373"/>
                    <a:gd name="T32" fmla="*/ 1 w 1066"/>
                    <a:gd name="T33" fmla="*/ 0 h 373"/>
                    <a:gd name="T34" fmla="*/ 1 w 1066"/>
                    <a:gd name="T35" fmla="*/ 0 h 373"/>
                    <a:gd name="T36" fmla="*/ 1 w 1066"/>
                    <a:gd name="T37" fmla="*/ 0 h 373"/>
                    <a:gd name="T38" fmla="*/ 1 w 1066"/>
                    <a:gd name="T39" fmla="*/ 0 h 373"/>
                    <a:gd name="T40" fmla="*/ 1 w 1066"/>
                    <a:gd name="T41" fmla="*/ 0 h 373"/>
                    <a:gd name="T42" fmla="*/ 1 w 1066"/>
                    <a:gd name="T43" fmla="*/ 0 h 373"/>
                    <a:gd name="T44" fmla="*/ 1 w 1066"/>
                    <a:gd name="T45" fmla="*/ 0 h 373"/>
                    <a:gd name="T46" fmla="*/ 1 w 1066"/>
                    <a:gd name="T47" fmla="*/ 0 h 373"/>
                    <a:gd name="T48" fmla="*/ 1 w 1066"/>
                    <a:gd name="T49" fmla="*/ 0 h 373"/>
                    <a:gd name="T50" fmla="*/ 1 w 1066"/>
                    <a:gd name="T51" fmla="*/ 0 h 373"/>
                    <a:gd name="T52" fmla="*/ 1 w 1066"/>
                    <a:gd name="T53" fmla="*/ 0 h 373"/>
                    <a:gd name="T54" fmla="*/ 1 w 1066"/>
                    <a:gd name="T55" fmla="*/ 0 h 373"/>
                    <a:gd name="T56" fmla="*/ 1 w 1066"/>
                    <a:gd name="T57" fmla="*/ 0 h 373"/>
                    <a:gd name="T58" fmla="*/ 1 w 1066"/>
                    <a:gd name="T59" fmla="*/ 0 h 373"/>
                    <a:gd name="T60" fmla="*/ 0 w 1066"/>
                    <a:gd name="T61" fmla="*/ 0 h 373"/>
                    <a:gd name="T62" fmla="*/ 1 w 1066"/>
                    <a:gd name="T63" fmla="*/ 0 h 373"/>
                    <a:gd name="T64" fmla="*/ 1 w 1066"/>
                    <a:gd name="T65" fmla="*/ 0 h 373"/>
                    <a:gd name="T66" fmla="*/ 1 w 1066"/>
                    <a:gd name="T67" fmla="*/ 0 h 373"/>
                    <a:gd name="T68" fmla="*/ 1 w 1066"/>
                    <a:gd name="T69" fmla="*/ 0 h 373"/>
                    <a:gd name="T70" fmla="*/ 1 w 1066"/>
                    <a:gd name="T71" fmla="*/ 0 h 373"/>
                    <a:gd name="T72" fmla="*/ 1 w 1066"/>
                    <a:gd name="T73" fmla="*/ 0 h 373"/>
                    <a:gd name="T74" fmla="*/ 1 w 1066"/>
                    <a:gd name="T75" fmla="*/ 0 h 373"/>
                    <a:gd name="T76" fmla="*/ 1 w 1066"/>
                    <a:gd name="T77" fmla="*/ 0 h 373"/>
                    <a:gd name="T78" fmla="*/ 1 w 1066"/>
                    <a:gd name="T79" fmla="*/ 0 h 373"/>
                    <a:gd name="T80" fmla="*/ 1 w 1066"/>
                    <a:gd name="T81" fmla="*/ 0 h 373"/>
                    <a:gd name="T82" fmla="*/ 1 w 1066"/>
                    <a:gd name="T83" fmla="*/ 0 h 373"/>
                    <a:gd name="T84" fmla="*/ 1 w 1066"/>
                    <a:gd name="T85" fmla="*/ 0 h 373"/>
                    <a:gd name="T86" fmla="*/ 1 w 1066"/>
                    <a:gd name="T87" fmla="*/ 0 h 373"/>
                    <a:gd name="T88" fmla="*/ 1 w 1066"/>
                    <a:gd name="T89" fmla="*/ 0 h 373"/>
                    <a:gd name="T90" fmla="*/ 1 w 1066"/>
                    <a:gd name="T91" fmla="*/ 0 h 373"/>
                    <a:gd name="T92" fmla="*/ 1 w 1066"/>
                    <a:gd name="T93" fmla="*/ 0 h 3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6"/>
                    <a:gd name="T142" fmla="*/ 0 h 373"/>
                    <a:gd name="T143" fmla="*/ 1066 w 1066"/>
                    <a:gd name="T144" fmla="*/ 373 h 3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6" h="373">
                      <a:moveTo>
                        <a:pt x="527" y="370"/>
                      </a:moveTo>
                      <a:lnTo>
                        <a:pt x="531" y="354"/>
                      </a:lnTo>
                      <a:lnTo>
                        <a:pt x="533" y="337"/>
                      </a:lnTo>
                      <a:lnTo>
                        <a:pt x="535" y="320"/>
                      </a:lnTo>
                      <a:lnTo>
                        <a:pt x="538" y="302"/>
                      </a:lnTo>
                      <a:lnTo>
                        <a:pt x="540" y="288"/>
                      </a:lnTo>
                      <a:lnTo>
                        <a:pt x="546" y="274"/>
                      </a:lnTo>
                      <a:lnTo>
                        <a:pt x="555" y="264"/>
                      </a:lnTo>
                      <a:lnTo>
                        <a:pt x="568" y="258"/>
                      </a:lnTo>
                      <a:lnTo>
                        <a:pt x="584" y="254"/>
                      </a:lnTo>
                      <a:lnTo>
                        <a:pt x="598" y="253"/>
                      </a:lnTo>
                      <a:lnTo>
                        <a:pt x="611" y="253"/>
                      </a:lnTo>
                      <a:lnTo>
                        <a:pt x="625" y="255"/>
                      </a:lnTo>
                      <a:lnTo>
                        <a:pt x="637" y="260"/>
                      </a:lnTo>
                      <a:lnTo>
                        <a:pt x="649" y="264"/>
                      </a:lnTo>
                      <a:lnTo>
                        <a:pt x="662" y="269"/>
                      </a:lnTo>
                      <a:lnTo>
                        <a:pt x="674" y="275"/>
                      </a:lnTo>
                      <a:lnTo>
                        <a:pt x="686" y="281"/>
                      </a:lnTo>
                      <a:lnTo>
                        <a:pt x="699" y="285"/>
                      </a:lnTo>
                      <a:lnTo>
                        <a:pt x="713" y="289"/>
                      </a:lnTo>
                      <a:lnTo>
                        <a:pt x="728" y="291"/>
                      </a:lnTo>
                      <a:lnTo>
                        <a:pt x="744" y="292"/>
                      </a:lnTo>
                      <a:lnTo>
                        <a:pt x="761" y="291"/>
                      </a:lnTo>
                      <a:lnTo>
                        <a:pt x="781" y="288"/>
                      </a:lnTo>
                      <a:lnTo>
                        <a:pt x="802" y="282"/>
                      </a:lnTo>
                      <a:lnTo>
                        <a:pt x="802" y="256"/>
                      </a:lnTo>
                      <a:lnTo>
                        <a:pt x="796" y="251"/>
                      </a:lnTo>
                      <a:lnTo>
                        <a:pt x="793" y="244"/>
                      </a:lnTo>
                      <a:lnTo>
                        <a:pt x="793" y="237"/>
                      </a:lnTo>
                      <a:lnTo>
                        <a:pt x="793" y="231"/>
                      </a:lnTo>
                      <a:lnTo>
                        <a:pt x="796" y="151"/>
                      </a:lnTo>
                      <a:lnTo>
                        <a:pt x="796" y="141"/>
                      </a:lnTo>
                      <a:lnTo>
                        <a:pt x="798" y="134"/>
                      </a:lnTo>
                      <a:lnTo>
                        <a:pt x="803" y="130"/>
                      </a:lnTo>
                      <a:lnTo>
                        <a:pt x="810" y="127"/>
                      </a:lnTo>
                      <a:lnTo>
                        <a:pt x="820" y="126"/>
                      </a:lnTo>
                      <a:lnTo>
                        <a:pt x="831" y="125"/>
                      </a:lnTo>
                      <a:lnTo>
                        <a:pt x="844" y="124"/>
                      </a:lnTo>
                      <a:lnTo>
                        <a:pt x="858" y="123"/>
                      </a:lnTo>
                      <a:lnTo>
                        <a:pt x="874" y="122"/>
                      </a:lnTo>
                      <a:lnTo>
                        <a:pt x="890" y="121"/>
                      </a:lnTo>
                      <a:lnTo>
                        <a:pt x="906" y="119"/>
                      </a:lnTo>
                      <a:lnTo>
                        <a:pt x="924" y="118"/>
                      </a:lnTo>
                      <a:lnTo>
                        <a:pt x="942" y="117"/>
                      </a:lnTo>
                      <a:lnTo>
                        <a:pt x="959" y="116"/>
                      </a:lnTo>
                      <a:lnTo>
                        <a:pt x="978" y="115"/>
                      </a:lnTo>
                      <a:lnTo>
                        <a:pt x="995" y="114"/>
                      </a:lnTo>
                      <a:lnTo>
                        <a:pt x="1013" y="114"/>
                      </a:lnTo>
                      <a:lnTo>
                        <a:pt x="1031" y="113"/>
                      </a:lnTo>
                      <a:lnTo>
                        <a:pt x="1047" y="111"/>
                      </a:lnTo>
                      <a:lnTo>
                        <a:pt x="1063" y="111"/>
                      </a:lnTo>
                      <a:lnTo>
                        <a:pt x="1065" y="106"/>
                      </a:lnTo>
                      <a:lnTo>
                        <a:pt x="1066" y="99"/>
                      </a:lnTo>
                      <a:lnTo>
                        <a:pt x="1066" y="91"/>
                      </a:lnTo>
                      <a:lnTo>
                        <a:pt x="1066" y="83"/>
                      </a:lnTo>
                      <a:lnTo>
                        <a:pt x="1065" y="76"/>
                      </a:lnTo>
                      <a:lnTo>
                        <a:pt x="1064" y="69"/>
                      </a:lnTo>
                      <a:lnTo>
                        <a:pt x="1063" y="63"/>
                      </a:lnTo>
                      <a:lnTo>
                        <a:pt x="1061" y="58"/>
                      </a:lnTo>
                      <a:lnTo>
                        <a:pt x="1027" y="58"/>
                      </a:lnTo>
                      <a:lnTo>
                        <a:pt x="1019" y="47"/>
                      </a:lnTo>
                      <a:lnTo>
                        <a:pt x="895" y="32"/>
                      </a:lnTo>
                      <a:lnTo>
                        <a:pt x="906" y="8"/>
                      </a:lnTo>
                      <a:lnTo>
                        <a:pt x="893" y="0"/>
                      </a:lnTo>
                      <a:lnTo>
                        <a:pt x="872" y="28"/>
                      </a:lnTo>
                      <a:lnTo>
                        <a:pt x="840" y="27"/>
                      </a:lnTo>
                      <a:lnTo>
                        <a:pt x="829" y="48"/>
                      </a:lnTo>
                      <a:lnTo>
                        <a:pt x="800" y="47"/>
                      </a:lnTo>
                      <a:lnTo>
                        <a:pt x="783" y="107"/>
                      </a:lnTo>
                      <a:lnTo>
                        <a:pt x="778" y="116"/>
                      </a:lnTo>
                      <a:lnTo>
                        <a:pt x="774" y="122"/>
                      </a:lnTo>
                      <a:lnTo>
                        <a:pt x="768" y="125"/>
                      </a:lnTo>
                      <a:lnTo>
                        <a:pt x="762" y="126"/>
                      </a:lnTo>
                      <a:lnTo>
                        <a:pt x="567" y="157"/>
                      </a:lnTo>
                      <a:lnTo>
                        <a:pt x="520" y="65"/>
                      </a:lnTo>
                      <a:lnTo>
                        <a:pt x="330" y="161"/>
                      </a:lnTo>
                      <a:lnTo>
                        <a:pt x="287" y="185"/>
                      </a:lnTo>
                      <a:lnTo>
                        <a:pt x="266" y="190"/>
                      </a:lnTo>
                      <a:lnTo>
                        <a:pt x="246" y="194"/>
                      </a:lnTo>
                      <a:lnTo>
                        <a:pt x="227" y="199"/>
                      </a:lnTo>
                      <a:lnTo>
                        <a:pt x="208" y="203"/>
                      </a:lnTo>
                      <a:lnTo>
                        <a:pt x="190" y="208"/>
                      </a:lnTo>
                      <a:lnTo>
                        <a:pt x="171" y="213"/>
                      </a:lnTo>
                      <a:lnTo>
                        <a:pt x="153" y="217"/>
                      </a:lnTo>
                      <a:lnTo>
                        <a:pt x="136" y="223"/>
                      </a:lnTo>
                      <a:lnTo>
                        <a:pt x="118" y="228"/>
                      </a:lnTo>
                      <a:lnTo>
                        <a:pt x="101" y="233"/>
                      </a:lnTo>
                      <a:lnTo>
                        <a:pt x="84" y="238"/>
                      </a:lnTo>
                      <a:lnTo>
                        <a:pt x="67" y="244"/>
                      </a:lnTo>
                      <a:lnTo>
                        <a:pt x="49" y="250"/>
                      </a:lnTo>
                      <a:lnTo>
                        <a:pt x="33" y="254"/>
                      </a:lnTo>
                      <a:lnTo>
                        <a:pt x="16" y="260"/>
                      </a:lnTo>
                      <a:lnTo>
                        <a:pt x="0" y="266"/>
                      </a:lnTo>
                      <a:lnTo>
                        <a:pt x="2" y="275"/>
                      </a:lnTo>
                      <a:lnTo>
                        <a:pt x="8" y="283"/>
                      </a:lnTo>
                      <a:lnTo>
                        <a:pt x="16" y="289"/>
                      </a:lnTo>
                      <a:lnTo>
                        <a:pt x="26" y="292"/>
                      </a:lnTo>
                      <a:lnTo>
                        <a:pt x="38" y="294"/>
                      </a:lnTo>
                      <a:lnTo>
                        <a:pt x="49" y="297"/>
                      </a:lnTo>
                      <a:lnTo>
                        <a:pt x="60" y="297"/>
                      </a:lnTo>
                      <a:lnTo>
                        <a:pt x="69" y="296"/>
                      </a:lnTo>
                      <a:lnTo>
                        <a:pt x="83" y="292"/>
                      </a:lnTo>
                      <a:lnTo>
                        <a:pt x="98" y="289"/>
                      </a:lnTo>
                      <a:lnTo>
                        <a:pt x="112" y="283"/>
                      </a:lnTo>
                      <a:lnTo>
                        <a:pt x="125" y="277"/>
                      </a:lnTo>
                      <a:lnTo>
                        <a:pt x="139" y="270"/>
                      </a:lnTo>
                      <a:lnTo>
                        <a:pt x="153" y="263"/>
                      </a:lnTo>
                      <a:lnTo>
                        <a:pt x="167" y="256"/>
                      </a:lnTo>
                      <a:lnTo>
                        <a:pt x="181" y="250"/>
                      </a:lnTo>
                      <a:lnTo>
                        <a:pt x="194" y="243"/>
                      </a:lnTo>
                      <a:lnTo>
                        <a:pt x="208" y="237"/>
                      </a:lnTo>
                      <a:lnTo>
                        <a:pt x="222" y="232"/>
                      </a:lnTo>
                      <a:lnTo>
                        <a:pt x="235" y="229"/>
                      </a:lnTo>
                      <a:lnTo>
                        <a:pt x="249" y="225"/>
                      </a:lnTo>
                      <a:lnTo>
                        <a:pt x="262" y="225"/>
                      </a:lnTo>
                      <a:lnTo>
                        <a:pt x="275" y="225"/>
                      </a:lnTo>
                      <a:lnTo>
                        <a:pt x="289" y="229"/>
                      </a:lnTo>
                      <a:lnTo>
                        <a:pt x="302" y="237"/>
                      </a:lnTo>
                      <a:lnTo>
                        <a:pt x="310" y="251"/>
                      </a:lnTo>
                      <a:lnTo>
                        <a:pt x="312" y="268"/>
                      </a:lnTo>
                      <a:lnTo>
                        <a:pt x="312" y="289"/>
                      </a:lnTo>
                      <a:lnTo>
                        <a:pt x="310" y="311"/>
                      </a:lnTo>
                      <a:lnTo>
                        <a:pt x="307" y="332"/>
                      </a:lnTo>
                      <a:lnTo>
                        <a:pt x="305" y="354"/>
                      </a:lnTo>
                      <a:lnTo>
                        <a:pt x="305" y="373"/>
                      </a:lnTo>
                      <a:lnTo>
                        <a:pt x="318" y="373"/>
                      </a:lnTo>
                      <a:lnTo>
                        <a:pt x="332" y="373"/>
                      </a:lnTo>
                      <a:lnTo>
                        <a:pt x="345" y="372"/>
                      </a:lnTo>
                      <a:lnTo>
                        <a:pt x="358" y="372"/>
                      </a:lnTo>
                      <a:lnTo>
                        <a:pt x="372" y="372"/>
                      </a:lnTo>
                      <a:lnTo>
                        <a:pt x="386" y="372"/>
                      </a:lnTo>
                      <a:lnTo>
                        <a:pt x="400" y="372"/>
                      </a:lnTo>
                      <a:lnTo>
                        <a:pt x="413" y="372"/>
                      </a:lnTo>
                      <a:lnTo>
                        <a:pt x="427" y="370"/>
                      </a:lnTo>
                      <a:lnTo>
                        <a:pt x="442" y="370"/>
                      </a:lnTo>
                      <a:lnTo>
                        <a:pt x="456" y="370"/>
                      </a:lnTo>
                      <a:lnTo>
                        <a:pt x="470" y="370"/>
                      </a:lnTo>
                      <a:lnTo>
                        <a:pt x="485" y="370"/>
                      </a:lnTo>
                      <a:lnTo>
                        <a:pt x="499" y="370"/>
                      </a:lnTo>
                      <a:lnTo>
                        <a:pt x="512" y="370"/>
                      </a:lnTo>
                      <a:lnTo>
                        <a:pt x="527" y="37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62" name="Freeform 88"/>
                <p:cNvSpPr>
                  <a:spLocks noChangeAspect="1"/>
                </p:cNvSpPr>
                <p:nvPr/>
              </p:nvSpPr>
              <p:spPr bwMode="auto">
                <a:xfrm>
                  <a:off x="1021" y="3025"/>
                  <a:ext cx="534" cy="186"/>
                </a:xfrm>
                <a:custGeom>
                  <a:avLst/>
                  <a:gdLst>
                    <a:gd name="T0" fmla="*/ 1 w 1066"/>
                    <a:gd name="T1" fmla="*/ 0 h 373"/>
                    <a:gd name="T2" fmla="*/ 1 w 1066"/>
                    <a:gd name="T3" fmla="*/ 0 h 373"/>
                    <a:gd name="T4" fmla="*/ 1 w 1066"/>
                    <a:gd name="T5" fmla="*/ 0 h 373"/>
                    <a:gd name="T6" fmla="*/ 1 w 1066"/>
                    <a:gd name="T7" fmla="*/ 0 h 373"/>
                    <a:gd name="T8" fmla="*/ 1 w 1066"/>
                    <a:gd name="T9" fmla="*/ 0 h 373"/>
                    <a:gd name="T10" fmla="*/ 1 w 1066"/>
                    <a:gd name="T11" fmla="*/ 0 h 373"/>
                    <a:gd name="T12" fmla="*/ 1 w 1066"/>
                    <a:gd name="T13" fmla="*/ 0 h 373"/>
                    <a:gd name="T14" fmla="*/ 1 w 1066"/>
                    <a:gd name="T15" fmla="*/ 0 h 373"/>
                    <a:gd name="T16" fmla="*/ 1 w 1066"/>
                    <a:gd name="T17" fmla="*/ 0 h 373"/>
                    <a:gd name="T18" fmla="*/ 1 w 1066"/>
                    <a:gd name="T19" fmla="*/ 0 h 373"/>
                    <a:gd name="T20" fmla="*/ 1 w 1066"/>
                    <a:gd name="T21" fmla="*/ 0 h 373"/>
                    <a:gd name="T22" fmla="*/ 1 w 1066"/>
                    <a:gd name="T23" fmla="*/ 0 h 373"/>
                    <a:gd name="T24" fmla="*/ 1 w 1066"/>
                    <a:gd name="T25" fmla="*/ 0 h 373"/>
                    <a:gd name="T26" fmla="*/ 1 w 1066"/>
                    <a:gd name="T27" fmla="*/ 0 h 373"/>
                    <a:gd name="T28" fmla="*/ 1 w 1066"/>
                    <a:gd name="T29" fmla="*/ 0 h 373"/>
                    <a:gd name="T30" fmla="*/ 1 w 1066"/>
                    <a:gd name="T31" fmla="*/ 0 h 373"/>
                    <a:gd name="T32" fmla="*/ 1 w 1066"/>
                    <a:gd name="T33" fmla="*/ 0 h 373"/>
                    <a:gd name="T34" fmla="*/ 1 w 1066"/>
                    <a:gd name="T35" fmla="*/ 0 h 373"/>
                    <a:gd name="T36" fmla="*/ 1 w 1066"/>
                    <a:gd name="T37" fmla="*/ 0 h 373"/>
                    <a:gd name="T38" fmla="*/ 1 w 1066"/>
                    <a:gd name="T39" fmla="*/ 0 h 373"/>
                    <a:gd name="T40" fmla="*/ 1 w 1066"/>
                    <a:gd name="T41" fmla="*/ 0 h 373"/>
                    <a:gd name="T42" fmla="*/ 1 w 1066"/>
                    <a:gd name="T43" fmla="*/ 0 h 373"/>
                    <a:gd name="T44" fmla="*/ 1 w 1066"/>
                    <a:gd name="T45" fmla="*/ 0 h 373"/>
                    <a:gd name="T46" fmla="*/ 1 w 1066"/>
                    <a:gd name="T47" fmla="*/ 0 h 373"/>
                    <a:gd name="T48" fmla="*/ 1 w 1066"/>
                    <a:gd name="T49" fmla="*/ 0 h 373"/>
                    <a:gd name="T50" fmla="*/ 1 w 1066"/>
                    <a:gd name="T51" fmla="*/ 0 h 373"/>
                    <a:gd name="T52" fmla="*/ 1 w 1066"/>
                    <a:gd name="T53" fmla="*/ 0 h 373"/>
                    <a:gd name="T54" fmla="*/ 1 w 1066"/>
                    <a:gd name="T55" fmla="*/ 0 h 373"/>
                    <a:gd name="T56" fmla="*/ 1 w 1066"/>
                    <a:gd name="T57" fmla="*/ 0 h 373"/>
                    <a:gd name="T58" fmla="*/ 1 w 1066"/>
                    <a:gd name="T59" fmla="*/ 0 h 373"/>
                    <a:gd name="T60" fmla="*/ 1 w 1066"/>
                    <a:gd name="T61" fmla="*/ 0 h 373"/>
                    <a:gd name="T62" fmla="*/ 1 w 1066"/>
                    <a:gd name="T63" fmla="*/ 0 h 373"/>
                    <a:gd name="T64" fmla="*/ 1 w 1066"/>
                    <a:gd name="T65" fmla="*/ 0 h 373"/>
                    <a:gd name="T66" fmla="*/ 0 w 1066"/>
                    <a:gd name="T67" fmla="*/ 0 h 373"/>
                    <a:gd name="T68" fmla="*/ 1 w 1066"/>
                    <a:gd name="T69" fmla="*/ 0 h 373"/>
                    <a:gd name="T70" fmla="*/ 1 w 1066"/>
                    <a:gd name="T71" fmla="*/ 0 h 373"/>
                    <a:gd name="T72" fmla="*/ 1 w 1066"/>
                    <a:gd name="T73" fmla="*/ 0 h 373"/>
                    <a:gd name="T74" fmla="*/ 1 w 1066"/>
                    <a:gd name="T75" fmla="*/ 0 h 373"/>
                    <a:gd name="T76" fmla="*/ 1 w 1066"/>
                    <a:gd name="T77" fmla="*/ 0 h 373"/>
                    <a:gd name="T78" fmla="*/ 1 w 1066"/>
                    <a:gd name="T79" fmla="*/ 0 h 373"/>
                    <a:gd name="T80" fmla="*/ 1 w 1066"/>
                    <a:gd name="T81" fmla="*/ 0 h 373"/>
                    <a:gd name="T82" fmla="*/ 1 w 1066"/>
                    <a:gd name="T83" fmla="*/ 0 h 373"/>
                    <a:gd name="T84" fmla="*/ 1 w 1066"/>
                    <a:gd name="T85" fmla="*/ 0 h 373"/>
                    <a:gd name="T86" fmla="*/ 1 w 1066"/>
                    <a:gd name="T87" fmla="*/ 0 h 373"/>
                    <a:gd name="T88" fmla="*/ 1 w 1066"/>
                    <a:gd name="T89" fmla="*/ 0 h 373"/>
                    <a:gd name="T90" fmla="*/ 1 w 1066"/>
                    <a:gd name="T91" fmla="*/ 0 h 373"/>
                    <a:gd name="T92" fmla="*/ 1 w 1066"/>
                    <a:gd name="T93" fmla="*/ 0 h 373"/>
                    <a:gd name="T94" fmla="*/ 1 w 1066"/>
                    <a:gd name="T95" fmla="*/ 0 h 373"/>
                    <a:gd name="T96" fmla="*/ 1 w 1066"/>
                    <a:gd name="T97" fmla="*/ 0 h 373"/>
                    <a:gd name="T98" fmla="*/ 1 w 1066"/>
                    <a:gd name="T99" fmla="*/ 0 h 373"/>
                    <a:gd name="T100" fmla="*/ 1 w 1066"/>
                    <a:gd name="T101" fmla="*/ 0 h 3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6"/>
                    <a:gd name="T154" fmla="*/ 0 h 373"/>
                    <a:gd name="T155" fmla="*/ 1066 w 1066"/>
                    <a:gd name="T156" fmla="*/ 373 h 3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6" h="373">
                      <a:moveTo>
                        <a:pt x="527" y="370"/>
                      </a:moveTo>
                      <a:lnTo>
                        <a:pt x="527" y="370"/>
                      </a:lnTo>
                      <a:lnTo>
                        <a:pt x="531" y="354"/>
                      </a:lnTo>
                      <a:lnTo>
                        <a:pt x="533" y="337"/>
                      </a:lnTo>
                      <a:lnTo>
                        <a:pt x="535" y="320"/>
                      </a:lnTo>
                      <a:lnTo>
                        <a:pt x="538" y="302"/>
                      </a:lnTo>
                      <a:lnTo>
                        <a:pt x="540" y="288"/>
                      </a:lnTo>
                      <a:lnTo>
                        <a:pt x="546" y="274"/>
                      </a:lnTo>
                      <a:lnTo>
                        <a:pt x="555" y="264"/>
                      </a:lnTo>
                      <a:lnTo>
                        <a:pt x="568" y="258"/>
                      </a:lnTo>
                      <a:lnTo>
                        <a:pt x="584" y="254"/>
                      </a:lnTo>
                      <a:lnTo>
                        <a:pt x="598" y="253"/>
                      </a:lnTo>
                      <a:lnTo>
                        <a:pt x="611" y="253"/>
                      </a:lnTo>
                      <a:lnTo>
                        <a:pt x="625" y="255"/>
                      </a:lnTo>
                      <a:lnTo>
                        <a:pt x="637" y="260"/>
                      </a:lnTo>
                      <a:lnTo>
                        <a:pt x="649" y="264"/>
                      </a:lnTo>
                      <a:lnTo>
                        <a:pt x="662" y="269"/>
                      </a:lnTo>
                      <a:lnTo>
                        <a:pt x="674" y="275"/>
                      </a:lnTo>
                      <a:lnTo>
                        <a:pt x="686" y="281"/>
                      </a:lnTo>
                      <a:lnTo>
                        <a:pt x="699" y="285"/>
                      </a:lnTo>
                      <a:lnTo>
                        <a:pt x="713" y="289"/>
                      </a:lnTo>
                      <a:lnTo>
                        <a:pt x="728" y="291"/>
                      </a:lnTo>
                      <a:lnTo>
                        <a:pt x="744" y="292"/>
                      </a:lnTo>
                      <a:lnTo>
                        <a:pt x="761" y="291"/>
                      </a:lnTo>
                      <a:lnTo>
                        <a:pt x="781" y="288"/>
                      </a:lnTo>
                      <a:lnTo>
                        <a:pt x="802" y="282"/>
                      </a:lnTo>
                      <a:lnTo>
                        <a:pt x="802" y="256"/>
                      </a:lnTo>
                      <a:lnTo>
                        <a:pt x="796" y="251"/>
                      </a:lnTo>
                      <a:lnTo>
                        <a:pt x="793" y="244"/>
                      </a:lnTo>
                      <a:lnTo>
                        <a:pt x="793" y="237"/>
                      </a:lnTo>
                      <a:lnTo>
                        <a:pt x="793" y="231"/>
                      </a:lnTo>
                      <a:lnTo>
                        <a:pt x="796" y="151"/>
                      </a:lnTo>
                      <a:lnTo>
                        <a:pt x="796" y="141"/>
                      </a:lnTo>
                      <a:lnTo>
                        <a:pt x="798" y="134"/>
                      </a:lnTo>
                      <a:lnTo>
                        <a:pt x="803" y="130"/>
                      </a:lnTo>
                      <a:lnTo>
                        <a:pt x="810" y="127"/>
                      </a:lnTo>
                      <a:lnTo>
                        <a:pt x="820" y="126"/>
                      </a:lnTo>
                      <a:lnTo>
                        <a:pt x="831" y="125"/>
                      </a:lnTo>
                      <a:lnTo>
                        <a:pt x="844" y="124"/>
                      </a:lnTo>
                      <a:lnTo>
                        <a:pt x="858" y="123"/>
                      </a:lnTo>
                      <a:lnTo>
                        <a:pt x="874" y="122"/>
                      </a:lnTo>
                      <a:lnTo>
                        <a:pt x="890" y="121"/>
                      </a:lnTo>
                      <a:lnTo>
                        <a:pt x="906" y="119"/>
                      </a:lnTo>
                      <a:lnTo>
                        <a:pt x="924" y="118"/>
                      </a:lnTo>
                      <a:lnTo>
                        <a:pt x="942" y="117"/>
                      </a:lnTo>
                      <a:lnTo>
                        <a:pt x="959" y="116"/>
                      </a:lnTo>
                      <a:lnTo>
                        <a:pt x="978" y="115"/>
                      </a:lnTo>
                      <a:lnTo>
                        <a:pt x="995" y="114"/>
                      </a:lnTo>
                      <a:lnTo>
                        <a:pt x="1013" y="114"/>
                      </a:lnTo>
                      <a:lnTo>
                        <a:pt x="1031" y="113"/>
                      </a:lnTo>
                      <a:lnTo>
                        <a:pt x="1047" y="111"/>
                      </a:lnTo>
                      <a:lnTo>
                        <a:pt x="1063" y="111"/>
                      </a:lnTo>
                      <a:lnTo>
                        <a:pt x="1065" y="106"/>
                      </a:lnTo>
                      <a:lnTo>
                        <a:pt x="1066" y="99"/>
                      </a:lnTo>
                      <a:lnTo>
                        <a:pt x="1066" y="91"/>
                      </a:lnTo>
                      <a:lnTo>
                        <a:pt x="1066" y="83"/>
                      </a:lnTo>
                      <a:lnTo>
                        <a:pt x="1065" y="76"/>
                      </a:lnTo>
                      <a:lnTo>
                        <a:pt x="1064" y="69"/>
                      </a:lnTo>
                      <a:lnTo>
                        <a:pt x="1063" y="63"/>
                      </a:lnTo>
                      <a:lnTo>
                        <a:pt x="1061" y="58"/>
                      </a:lnTo>
                      <a:lnTo>
                        <a:pt x="1027" y="58"/>
                      </a:lnTo>
                      <a:lnTo>
                        <a:pt x="1019" y="47"/>
                      </a:lnTo>
                      <a:lnTo>
                        <a:pt x="895" y="32"/>
                      </a:lnTo>
                      <a:lnTo>
                        <a:pt x="906" y="8"/>
                      </a:lnTo>
                      <a:lnTo>
                        <a:pt x="893" y="0"/>
                      </a:lnTo>
                      <a:lnTo>
                        <a:pt x="872" y="28"/>
                      </a:lnTo>
                      <a:lnTo>
                        <a:pt x="840" y="27"/>
                      </a:lnTo>
                      <a:lnTo>
                        <a:pt x="829" y="48"/>
                      </a:lnTo>
                      <a:lnTo>
                        <a:pt x="800" y="47"/>
                      </a:lnTo>
                      <a:lnTo>
                        <a:pt x="783" y="107"/>
                      </a:lnTo>
                      <a:lnTo>
                        <a:pt x="778" y="116"/>
                      </a:lnTo>
                      <a:lnTo>
                        <a:pt x="774" y="122"/>
                      </a:lnTo>
                      <a:lnTo>
                        <a:pt x="768" y="125"/>
                      </a:lnTo>
                      <a:lnTo>
                        <a:pt x="762" y="126"/>
                      </a:lnTo>
                      <a:lnTo>
                        <a:pt x="567" y="157"/>
                      </a:lnTo>
                      <a:lnTo>
                        <a:pt x="520" y="65"/>
                      </a:lnTo>
                      <a:lnTo>
                        <a:pt x="330" y="161"/>
                      </a:lnTo>
                      <a:lnTo>
                        <a:pt x="287" y="185"/>
                      </a:lnTo>
                      <a:lnTo>
                        <a:pt x="266" y="190"/>
                      </a:lnTo>
                      <a:lnTo>
                        <a:pt x="246" y="194"/>
                      </a:lnTo>
                      <a:lnTo>
                        <a:pt x="227" y="199"/>
                      </a:lnTo>
                      <a:lnTo>
                        <a:pt x="208" y="203"/>
                      </a:lnTo>
                      <a:lnTo>
                        <a:pt x="190" y="208"/>
                      </a:lnTo>
                      <a:lnTo>
                        <a:pt x="171" y="213"/>
                      </a:lnTo>
                      <a:lnTo>
                        <a:pt x="153" y="217"/>
                      </a:lnTo>
                      <a:lnTo>
                        <a:pt x="136" y="223"/>
                      </a:lnTo>
                      <a:lnTo>
                        <a:pt x="118" y="228"/>
                      </a:lnTo>
                      <a:lnTo>
                        <a:pt x="101" y="233"/>
                      </a:lnTo>
                      <a:lnTo>
                        <a:pt x="84" y="238"/>
                      </a:lnTo>
                      <a:lnTo>
                        <a:pt x="67" y="244"/>
                      </a:lnTo>
                      <a:lnTo>
                        <a:pt x="49" y="250"/>
                      </a:lnTo>
                      <a:lnTo>
                        <a:pt x="33" y="254"/>
                      </a:lnTo>
                      <a:lnTo>
                        <a:pt x="16" y="260"/>
                      </a:lnTo>
                      <a:lnTo>
                        <a:pt x="0" y="266"/>
                      </a:lnTo>
                      <a:lnTo>
                        <a:pt x="2" y="275"/>
                      </a:lnTo>
                      <a:lnTo>
                        <a:pt x="8" y="283"/>
                      </a:lnTo>
                      <a:lnTo>
                        <a:pt x="16" y="289"/>
                      </a:lnTo>
                      <a:lnTo>
                        <a:pt x="26" y="292"/>
                      </a:lnTo>
                      <a:lnTo>
                        <a:pt x="38" y="294"/>
                      </a:lnTo>
                      <a:lnTo>
                        <a:pt x="49" y="297"/>
                      </a:lnTo>
                      <a:lnTo>
                        <a:pt x="60" y="297"/>
                      </a:lnTo>
                      <a:lnTo>
                        <a:pt x="69" y="296"/>
                      </a:lnTo>
                      <a:lnTo>
                        <a:pt x="83" y="292"/>
                      </a:lnTo>
                      <a:lnTo>
                        <a:pt x="98" y="289"/>
                      </a:lnTo>
                      <a:lnTo>
                        <a:pt x="112" y="283"/>
                      </a:lnTo>
                      <a:lnTo>
                        <a:pt x="125" y="277"/>
                      </a:lnTo>
                      <a:lnTo>
                        <a:pt x="139" y="270"/>
                      </a:lnTo>
                      <a:lnTo>
                        <a:pt x="153" y="263"/>
                      </a:lnTo>
                      <a:lnTo>
                        <a:pt x="167" y="256"/>
                      </a:lnTo>
                      <a:lnTo>
                        <a:pt x="181" y="250"/>
                      </a:lnTo>
                      <a:lnTo>
                        <a:pt x="194" y="243"/>
                      </a:lnTo>
                      <a:lnTo>
                        <a:pt x="208" y="237"/>
                      </a:lnTo>
                      <a:lnTo>
                        <a:pt x="222" y="232"/>
                      </a:lnTo>
                      <a:lnTo>
                        <a:pt x="235" y="229"/>
                      </a:lnTo>
                      <a:lnTo>
                        <a:pt x="249" y="225"/>
                      </a:lnTo>
                      <a:lnTo>
                        <a:pt x="262" y="225"/>
                      </a:lnTo>
                      <a:lnTo>
                        <a:pt x="275" y="225"/>
                      </a:lnTo>
                      <a:lnTo>
                        <a:pt x="289" y="229"/>
                      </a:lnTo>
                      <a:lnTo>
                        <a:pt x="302" y="237"/>
                      </a:lnTo>
                      <a:lnTo>
                        <a:pt x="310" y="251"/>
                      </a:lnTo>
                      <a:lnTo>
                        <a:pt x="312" y="268"/>
                      </a:lnTo>
                      <a:lnTo>
                        <a:pt x="312" y="289"/>
                      </a:lnTo>
                      <a:lnTo>
                        <a:pt x="310" y="311"/>
                      </a:lnTo>
                      <a:lnTo>
                        <a:pt x="307" y="332"/>
                      </a:lnTo>
                      <a:lnTo>
                        <a:pt x="305" y="354"/>
                      </a:lnTo>
                      <a:lnTo>
                        <a:pt x="305" y="373"/>
                      </a:lnTo>
                      <a:lnTo>
                        <a:pt x="318" y="373"/>
                      </a:lnTo>
                      <a:lnTo>
                        <a:pt x="332" y="373"/>
                      </a:lnTo>
                      <a:lnTo>
                        <a:pt x="345" y="372"/>
                      </a:lnTo>
                      <a:lnTo>
                        <a:pt x="358" y="372"/>
                      </a:lnTo>
                      <a:lnTo>
                        <a:pt x="372" y="372"/>
                      </a:lnTo>
                      <a:lnTo>
                        <a:pt x="386" y="372"/>
                      </a:lnTo>
                      <a:lnTo>
                        <a:pt x="400" y="372"/>
                      </a:lnTo>
                      <a:lnTo>
                        <a:pt x="413" y="372"/>
                      </a:lnTo>
                      <a:lnTo>
                        <a:pt x="427" y="370"/>
                      </a:lnTo>
                      <a:lnTo>
                        <a:pt x="442" y="370"/>
                      </a:lnTo>
                      <a:lnTo>
                        <a:pt x="456" y="370"/>
                      </a:lnTo>
                      <a:lnTo>
                        <a:pt x="470" y="370"/>
                      </a:lnTo>
                      <a:lnTo>
                        <a:pt x="485" y="370"/>
                      </a:lnTo>
                      <a:lnTo>
                        <a:pt x="499" y="370"/>
                      </a:lnTo>
                      <a:lnTo>
                        <a:pt x="512" y="370"/>
                      </a:lnTo>
                      <a:lnTo>
                        <a:pt x="527" y="37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3" name="Freeform 89"/>
                <p:cNvSpPr>
                  <a:spLocks noChangeAspect="1"/>
                </p:cNvSpPr>
                <p:nvPr/>
              </p:nvSpPr>
              <p:spPr bwMode="auto">
                <a:xfrm>
                  <a:off x="936" y="3107"/>
                  <a:ext cx="1507" cy="153"/>
                </a:xfrm>
                <a:custGeom>
                  <a:avLst/>
                  <a:gdLst>
                    <a:gd name="T0" fmla="*/ 1 w 3014"/>
                    <a:gd name="T1" fmla="*/ 1 h 306"/>
                    <a:gd name="T2" fmla="*/ 1 w 3014"/>
                    <a:gd name="T3" fmla="*/ 1 h 306"/>
                    <a:gd name="T4" fmla="*/ 1 w 3014"/>
                    <a:gd name="T5" fmla="*/ 1 h 306"/>
                    <a:gd name="T6" fmla="*/ 1 w 3014"/>
                    <a:gd name="T7" fmla="*/ 1 h 306"/>
                    <a:gd name="T8" fmla="*/ 1 w 3014"/>
                    <a:gd name="T9" fmla="*/ 1 h 306"/>
                    <a:gd name="T10" fmla="*/ 1 w 3014"/>
                    <a:gd name="T11" fmla="*/ 1 h 306"/>
                    <a:gd name="T12" fmla="*/ 1 w 3014"/>
                    <a:gd name="T13" fmla="*/ 1 h 306"/>
                    <a:gd name="T14" fmla="*/ 1 w 3014"/>
                    <a:gd name="T15" fmla="*/ 1 h 306"/>
                    <a:gd name="T16" fmla="*/ 1 w 3014"/>
                    <a:gd name="T17" fmla="*/ 1 h 306"/>
                    <a:gd name="T18" fmla="*/ 1 w 3014"/>
                    <a:gd name="T19" fmla="*/ 1 h 306"/>
                    <a:gd name="T20" fmla="*/ 1 w 3014"/>
                    <a:gd name="T21" fmla="*/ 1 h 306"/>
                    <a:gd name="T22" fmla="*/ 1 w 3014"/>
                    <a:gd name="T23" fmla="*/ 1 h 306"/>
                    <a:gd name="T24" fmla="*/ 1 w 3014"/>
                    <a:gd name="T25" fmla="*/ 1 h 306"/>
                    <a:gd name="T26" fmla="*/ 1 w 3014"/>
                    <a:gd name="T27" fmla="*/ 1 h 306"/>
                    <a:gd name="T28" fmla="*/ 1 w 3014"/>
                    <a:gd name="T29" fmla="*/ 1 h 306"/>
                    <a:gd name="T30" fmla="*/ 1 w 3014"/>
                    <a:gd name="T31" fmla="*/ 1 h 306"/>
                    <a:gd name="T32" fmla="*/ 1 w 3014"/>
                    <a:gd name="T33" fmla="*/ 1 h 306"/>
                    <a:gd name="T34" fmla="*/ 1 w 3014"/>
                    <a:gd name="T35" fmla="*/ 1 h 306"/>
                    <a:gd name="T36" fmla="*/ 1 w 3014"/>
                    <a:gd name="T37" fmla="*/ 1 h 306"/>
                    <a:gd name="T38" fmla="*/ 1 w 3014"/>
                    <a:gd name="T39" fmla="*/ 1 h 306"/>
                    <a:gd name="T40" fmla="*/ 1 w 3014"/>
                    <a:gd name="T41" fmla="*/ 1 h 306"/>
                    <a:gd name="T42" fmla="*/ 1 w 3014"/>
                    <a:gd name="T43" fmla="*/ 1 h 306"/>
                    <a:gd name="T44" fmla="*/ 1 w 3014"/>
                    <a:gd name="T45" fmla="*/ 1 h 306"/>
                    <a:gd name="T46" fmla="*/ 1 w 3014"/>
                    <a:gd name="T47" fmla="*/ 1 h 306"/>
                    <a:gd name="T48" fmla="*/ 1 w 3014"/>
                    <a:gd name="T49" fmla="*/ 1 h 306"/>
                    <a:gd name="T50" fmla="*/ 1 w 3014"/>
                    <a:gd name="T51" fmla="*/ 1 h 306"/>
                    <a:gd name="T52" fmla="*/ 1 w 3014"/>
                    <a:gd name="T53" fmla="*/ 1 h 306"/>
                    <a:gd name="T54" fmla="*/ 1 w 3014"/>
                    <a:gd name="T55" fmla="*/ 1 h 306"/>
                    <a:gd name="T56" fmla="*/ 1 w 3014"/>
                    <a:gd name="T57" fmla="*/ 1 h 306"/>
                    <a:gd name="T58" fmla="*/ 1 w 3014"/>
                    <a:gd name="T59" fmla="*/ 1 h 306"/>
                    <a:gd name="T60" fmla="*/ 1 w 3014"/>
                    <a:gd name="T61" fmla="*/ 1 h 306"/>
                    <a:gd name="T62" fmla="*/ 1 w 3014"/>
                    <a:gd name="T63" fmla="*/ 1 h 306"/>
                    <a:gd name="T64" fmla="*/ 1 w 3014"/>
                    <a:gd name="T65" fmla="*/ 1 h 306"/>
                    <a:gd name="T66" fmla="*/ 1 w 3014"/>
                    <a:gd name="T67" fmla="*/ 1 h 306"/>
                    <a:gd name="T68" fmla="*/ 1 w 3014"/>
                    <a:gd name="T69" fmla="*/ 1 h 306"/>
                    <a:gd name="T70" fmla="*/ 1 w 3014"/>
                    <a:gd name="T71" fmla="*/ 1 h 306"/>
                    <a:gd name="T72" fmla="*/ 1 w 3014"/>
                    <a:gd name="T73" fmla="*/ 1 h 306"/>
                    <a:gd name="T74" fmla="*/ 1 w 3014"/>
                    <a:gd name="T75" fmla="*/ 1 h 306"/>
                    <a:gd name="T76" fmla="*/ 1 w 3014"/>
                    <a:gd name="T77" fmla="*/ 1 h 306"/>
                    <a:gd name="T78" fmla="*/ 1 w 3014"/>
                    <a:gd name="T79" fmla="*/ 1 h 306"/>
                    <a:gd name="T80" fmla="*/ 1 w 3014"/>
                    <a:gd name="T81" fmla="*/ 1 h 306"/>
                    <a:gd name="T82" fmla="*/ 1 w 3014"/>
                    <a:gd name="T83" fmla="*/ 1 h 306"/>
                    <a:gd name="T84" fmla="*/ 1 w 3014"/>
                    <a:gd name="T85" fmla="*/ 1 h 306"/>
                    <a:gd name="T86" fmla="*/ 1 w 3014"/>
                    <a:gd name="T87" fmla="*/ 1 h 306"/>
                    <a:gd name="T88" fmla="*/ 1 w 3014"/>
                    <a:gd name="T89" fmla="*/ 1 h 306"/>
                    <a:gd name="T90" fmla="*/ 1 w 3014"/>
                    <a:gd name="T91" fmla="*/ 1 h 306"/>
                    <a:gd name="T92" fmla="*/ 1 w 3014"/>
                    <a:gd name="T93" fmla="*/ 1 h 306"/>
                    <a:gd name="T94" fmla="*/ 1 w 3014"/>
                    <a:gd name="T95" fmla="*/ 1 h 306"/>
                    <a:gd name="T96" fmla="*/ 1 w 3014"/>
                    <a:gd name="T97" fmla="*/ 1 h 306"/>
                    <a:gd name="T98" fmla="*/ 1 w 3014"/>
                    <a:gd name="T99" fmla="*/ 1 h 306"/>
                    <a:gd name="T100" fmla="*/ 1 w 3014"/>
                    <a:gd name="T101" fmla="*/ 1 h 306"/>
                    <a:gd name="T102" fmla="*/ 1 w 3014"/>
                    <a:gd name="T103" fmla="*/ 1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14"/>
                    <a:gd name="T157" fmla="*/ 0 h 306"/>
                    <a:gd name="T158" fmla="*/ 3014 w 3014"/>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14" h="306">
                      <a:moveTo>
                        <a:pt x="0" y="200"/>
                      </a:moveTo>
                      <a:lnTo>
                        <a:pt x="10" y="202"/>
                      </a:lnTo>
                      <a:lnTo>
                        <a:pt x="21" y="203"/>
                      </a:lnTo>
                      <a:lnTo>
                        <a:pt x="33" y="204"/>
                      </a:lnTo>
                      <a:lnTo>
                        <a:pt x="44" y="204"/>
                      </a:lnTo>
                      <a:lnTo>
                        <a:pt x="58" y="205"/>
                      </a:lnTo>
                      <a:lnTo>
                        <a:pt x="71" y="206"/>
                      </a:lnTo>
                      <a:lnTo>
                        <a:pt x="86" y="207"/>
                      </a:lnTo>
                      <a:lnTo>
                        <a:pt x="99" y="209"/>
                      </a:lnTo>
                      <a:lnTo>
                        <a:pt x="114" y="210"/>
                      </a:lnTo>
                      <a:lnTo>
                        <a:pt x="129" y="211"/>
                      </a:lnTo>
                      <a:lnTo>
                        <a:pt x="144" y="211"/>
                      </a:lnTo>
                      <a:lnTo>
                        <a:pt x="159" y="212"/>
                      </a:lnTo>
                      <a:lnTo>
                        <a:pt x="174" y="212"/>
                      </a:lnTo>
                      <a:lnTo>
                        <a:pt x="189" y="213"/>
                      </a:lnTo>
                      <a:lnTo>
                        <a:pt x="203" y="213"/>
                      </a:lnTo>
                      <a:lnTo>
                        <a:pt x="217" y="213"/>
                      </a:lnTo>
                      <a:lnTo>
                        <a:pt x="266" y="213"/>
                      </a:lnTo>
                      <a:lnTo>
                        <a:pt x="318" y="212"/>
                      </a:lnTo>
                      <a:lnTo>
                        <a:pt x="374" y="212"/>
                      </a:lnTo>
                      <a:lnTo>
                        <a:pt x="431" y="212"/>
                      </a:lnTo>
                      <a:lnTo>
                        <a:pt x="491" y="211"/>
                      </a:lnTo>
                      <a:lnTo>
                        <a:pt x="554" y="211"/>
                      </a:lnTo>
                      <a:lnTo>
                        <a:pt x="619" y="210"/>
                      </a:lnTo>
                      <a:lnTo>
                        <a:pt x="686" y="209"/>
                      </a:lnTo>
                      <a:lnTo>
                        <a:pt x="754" y="209"/>
                      </a:lnTo>
                      <a:lnTo>
                        <a:pt x="824" y="207"/>
                      </a:lnTo>
                      <a:lnTo>
                        <a:pt x="896" y="206"/>
                      </a:lnTo>
                      <a:lnTo>
                        <a:pt x="969" y="205"/>
                      </a:lnTo>
                      <a:lnTo>
                        <a:pt x="1044" y="205"/>
                      </a:lnTo>
                      <a:lnTo>
                        <a:pt x="1120" y="204"/>
                      </a:lnTo>
                      <a:lnTo>
                        <a:pt x="1197" y="202"/>
                      </a:lnTo>
                      <a:lnTo>
                        <a:pt x="1274" y="200"/>
                      </a:lnTo>
                      <a:lnTo>
                        <a:pt x="1354" y="199"/>
                      </a:lnTo>
                      <a:lnTo>
                        <a:pt x="1432" y="198"/>
                      </a:lnTo>
                      <a:lnTo>
                        <a:pt x="1513" y="196"/>
                      </a:lnTo>
                      <a:lnTo>
                        <a:pt x="1592" y="195"/>
                      </a:lnTo>
                      <a:lnTo>
                        <a:pt x="1673" y="192"/>
                      </a:lnTo>
                      <a:lnTo>
                        <a:pt x="1753" y="190"/>
                      </a:lnTo>
                      <a:lnTo>
                        <a:pt x="1833" y="188"/>
                      </a:lnTo>
                      <a:lnTo>
                        <a:pt x="1914" y="186"/>
                      </a:lnTo>
                      <a:lnTo>
                        <a:pt x="1993" y="183"/>
                      </a:lnTo>
                      <a:lnTo>
                        <a:pt x="2073" y="181"/>
                      </a:lnTo>
                      <a:lnTo>
                        <a:pt x="2151" y="179"/>
                      </a:lnTo>
                      <a:lnTo>
                        <a:pt x="2228" y="175"/>
                      </a:lnTo>
                      <a:lnTo>
                        <a:pt x="2305" y="173"/>
                      </a:lnTo>
                      <a:lnTo>
                        <a:pt x="2381" y="169"/>
                      </a:lnTo>
                      <a:lnTo>
                        <a:pt x="2455" y="166"/>
                      </a:lnTo>
                      <a:lnTo>
                        <a:pt x="2529" y="162"/>
                      </a:lnTo>
                      <a:lnTo>
                        <a:pt x="2531" y="145"/>
                      </a:lnTo>
                      <a:lnTo>
                        <a:pt x="2532" y="128"/>
                      </a:lnTo>
                      <a:lnTo>
                        <a:pt x="2533" y="111"/>
                      </a:lnTo>
                      <a:lnTo>
                        <a:pt x="2534" y="93"/>
                      </a:lnTo>
                      <a:lnTo>
                        <a:pt x="2534" y="76"/>
                      </a:lnTo>
                      <a:lnTo>
                        <a:pt x="2534" y="59"/>
                      </a:lnTo>
                      <a:lnTo>
                        <a:pt x="2534" y="43"/>
                      </a:lnTo>
                      <a:lnTo>
                        <a:pt x="2533" y="27"/>
                      </a:lnTo>
                      <a:lnTo>
                        <a:pt x="2605" y="43"/>
                      </a:lnTo>
                      <a:lnTo>
                        <a:pt x="2621" y="44"/>
                      </a:lnTo>
                      <a:lnTo>
                        <a:pt x="2640" y="44"/>
                      </a:lnTo>
                      <a:lnTo>
                        <a:pt x="2663" y="43"/>
                      </a:lnTo>
                      <a:lnTo>
                        <a:pt x="2689" y="42"/>
                      </a:lnTo>
                      <a:lnTo>
                        <a:pt x="2715" y="39"/>
                      </a:lnTo>
                      <a:lnTo>
                        <a:pt x="2745" y="36"/>
                      </a:lnTo>
                      <a:lnTo>
                        <a:pt x="2775" y="32"/>
                      </a:lnTo>
                      <a:lnTo>
                        <a:pt x="2805" y="29"/>
                      </a:lnTo>
                      <a:lnTo>
                        <a:pt x="2836" y="25"/>
                      </a:lnTo>
                      <a:lnTo>
                        <a:pt x="2866" y="21"/>
                      </a:lnTo>
                      <a:lnTo>
                        <a:pt x="2896" y="17"/>
                      </a:lnTo>
                      <a:lnTo>
                        <a:pt x="2924" y="13"/>
                      </a:lnTo>
                      <a:lnTo>
                        <a:pt x="2950" y="9"/>
                      </a:lnTo>
                      <a:lnTo>
                        <a:pt x="2974" y="6"/>
                      </a:lnTo>
                      <a:lnTo>
                        <a:pt x="2995" y="2"/>
                      </a:lnTo>
                      <a:lnTo>
                        <a:pt x="3014" y="0"/>
                      </a:lnTo>
                      <a:lnTo>
                        <a:pt x="2984" y="5"/>
                      </a:lnTo>
                      <a:lnTo>
                        <a:pt x="2955" y="11"/>
                      </a:lnTo>
                      <a:lnTo>
                        <a:pt x="2927" y="17"/>
                      </a:lnTo>
                      <a:lnTo>
                        <a:pt x="2901" y="24"/>
                      </a:lnTo>
                      <a:lnTo>
                        <a:pt x="2875" y="32"/>
                      </a:lnTo>
                      <a:lnTo>
                        <a:pt x="2850" y="40"/>
                      </a:lnTo>
                      <a:lnTo>
                        <a:pt x="2827" y="50"/>
                      </a:lnTo>
                      <a:lnTo>
                        <a:pt x="2803" y="60"/>
                      </a:lnTo>
                      <a:lnTo>
                        <a:pt x="2780" y="69"/>
                      </a:lnTo>
                      <a:lnTo>
                        <a:pt x="2756" y="80"/>
                      </a:lnTo>
                      <a:lnTo>
                        <a:pt x="2733" y="90"/>
                      </a:lnTo>
                      <a:lnTo>
                        <a:pt x="2708" y="99"/>
                      </a:lnTo>
                      <a:lnTo>
                        <a:pt x="2684" y="110"/>
                      </a:lnTo>
                      <a:lnTo>
                        <a:pt x="2659" y="119"/>
                      </a:lnTo>
                      <a:lnTo>
                        <a:pt x="2632" y="128"/>
                      </a:lnTo>
                      <a:lnTo>
                        <a:pt x="2606" y="137"/>
                      </a:lnTo>
                      <a:lnTo>
                        <a:pt x="2601" y="169"/>
                      </a:lnTo>
                      <a:lnTo>
                        <a:pt x="2601" y="177"/>
                      </a:lnTo>
                      <a:lnTo>
                        <a:pt x="2600" y="186"/>
                      </a:lnTo>
                      <a:lnTo>
                        <a:pt x="2595" y="191"/>
                      </a:lnTo>
                      <a:lnTo>
                        <a:pt x="2582" y="194"/>
                      </a:lnTo>
                      <a:lnTo>
                        <a:pt x="2507" y="194"/>
                      </a:lnTo>
                      <a:lnTo>
                        <a:pt x="2508" y="262"/>
                      </a:lnTo>
                      <a:lnTo>
                        <a:pt x="2318" y="306"/>
                      </a:lnTo>
                      <a:lnTo>
                        <a:pt x="2203" y="217"/>
                      </a:lnTo>
                      <a:lnTo>
                        <a:pt x="2100" y="215"/>
                      </a:lnTo>
                      <a:lnTo>
                        <a:pt x="2093" y="250"/>
                      </a:lnTo>
                      <a:lnTo>
                        <a:pt x="2079" y="247"/>
                      </a:lnTo>
                      <a:lnTo>
                        <a:pt x="2069" y="215"/>
                      </a:lnTo>
                      <a:lnTo>
                        <a:pt x="2037" y="222"/>
                      </a:lnTo>
                      <a:lnTo>
                        <a:pt x="2037" y="235"/>
                      </a:lnTo>
                      <a:lnTo>
                        <a:pt x="1949" y="238"/>
                      </a:lnTo>
                      <a:lnTo>
                        <a:pt x="1942" y="220"/>
                      </a:lnTo>
                      <a:lnTo>
                        <a:pt x="1832" y="228"/>
                      </a:lnTo>
                      <a:lnTo>
                        <a:pt x="1853" y="238"/>
                      </a:lnTo>
                      <a:lnTo>
                        <a:pt x="1995" y="256"/>
                      </a:lnTo>
                      <a:lnTo>
                        <a:pt x="1341" y="268"/>
                      </a:lnTo>
                      <a:lnTo>
                        <a:pt x="1336" y="232"/>
                      </a:lnTo>
                      <a:lnTo>
                        <a:pt x="1310" y="232"/>
                      </a:lnTo>
                      <a:lnTo>
                        <a:pt x="1282" y="232"/>
                      </a:lnTo>
                      <a:lnTo>
                        <a:pt x="1255" y="230"/>
                      </a:lnTo>
                      <a:lnTo>
                        <a:pt x="1227" y="230"/>
                      </a:lnTo>
                      <a:lnTo>
                        <a:pt x="1199" y="230"/>
                      </a:lnTo>
                      <a:lnTo>
                        <a:pt x="1172" y="230"/>
                      </a:lnTo>
                      <a:lnTo>
                        <a:pt x="1144" y="230"/>
                      </a:lnTo>
                      <a:lnTo>
                        <a:pt x="1116" y="230"/>
                      </a:lnTo>
                      <a:lnTo>
                        <a:pt x="1089" y="230"/>
                      </a:lnTo>
                      <a:lnTo>
                        <a:pt x="1061" y="230"/>
                      </a:lnTo>
                      <a:lnTo>
                        <a:pt x="1034" y="230"/>
                      </a:lnTo>
                      <a:lnTo>
                        <a:pt x="1007" y="230"/>
                      </a:lnTo>
                      <a:lnTo>
                        <a:pt x="979" y="230"/>
                      </a:lnTo>
                      <a:lnTo>
                        <a:pt x="953" y="230"/>
                      </a:lnTo>
                      <a:lnTo>
                        <a:pt x="926" y="230"/>
                      </a:lnTo>
                      <a:lnTo>
                        <a:pt x="900" y="230"/>
                      </a:lnTo>
                      <a:lnTo>
                        <a:pt x="873" y="230"/>
                      </a:lnTo>
                      <a:lnTo>
                        <a:pt x="848" y="230"/>
                      </a:lnTo>
                      <a:lnTo>
                        <a:pt x="823" y="230"/>
                      </a:lnTo>
                      <a:lnTo>
                        <a:pt x="797" y="230"/>
                      </a:lnTo>
                      <a:lnTo>
                        <a:pt x="773" y="230"/>
                      </a:lnTo>
                      <a:lnTo>
                        <a:pt x="749" y="230"/>
                      </a:lnTo>
                      <a:lnTo>
                        <a:pt x="726" y="230"/>
                      </a:lnTo>
                      <a:lnTo>
                        <a:pt x="703" y="230"/>
                      </a:lnTo>
                      <a:lnTo>
                        <a:pt x="681" y="230"/>
                      </a:lnTo>
                      <a:lnTo>
                        <a:pt x="659" y="230"/>
                      </a:lnTo>
                      <a:lnTo>
                        <a:pt x="637" y="230"/>
                      </a:lnTo>
                      <a:lnTo>
                        <a:pt x="618" y="229"/>
                      </a:lnTo>
                      <a:lnTo>
                        <a:pt x="598" y="229"/>
                      </a:lnTo>
                      <a:lnTo>
                        <a:pt x="580" y="229"/>
                      </a:lnTo>
                      <a:lnTo>
                        <a:pt x="561" y="228"/>
                      </a:lnTo>
                      <a:lnTo>
                        <a:pt x="544" y="228"/>
                      </a:lnTo>
                      <a:lnTo>
                        <a:pt x="379" y="222"/>
                      </a:lnTo>
                      <a:lnTo>
                        <a:pt x="374" y="233"/>
                      </a:lnTo>
                      <a:lnTo>
                        <a:pt x="364" y="240"/>
                      </a:lnTo>
                      <a:lnTo>
                        <a:pt x="353" y="245"/>
                      </a:lnTo>
                      <a:lnTo>
                        <a:pt x="340" y="247"/>
                      </a:lnTo>
                      <a:lnTo>
                        <a:pt x="329" y="245"/>
                      </a:lnTo>
                      <a:lnTo>
                        <a:pt x="318" y="241"/>
                      </a:lnTo>
                      <a:lnTo>
                        <a:pt x="312" y="233"/>
                      </a:lnTo>
                      <a:lnTo>
                        <a:pt x="310" y="222"/>
                      </a:lnTo>
                      <a:lnTo>
                        <a:pt x="215" y="220"/>
                      </a:lnTo>
                      <a:lnTo>
                        <a:pt x="203" y="235"/>
                      </a:lnTo>
                      <a:lnTo>
                        <a:pt x="31" y="238"/>
                      </a:lnTo>
                      <a:lnTo>
                        <a:pt x="0" y="200"/>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64" name="Freeform 90"/>
                <p:cNvSpPr>
                  <a:spLocks noChangeAspect="1"/>
                </p:cNvSpPr>
                <p:nvPr/>
              </p:nvSpPr>
              <p:spPr bwMode="auto">
                <a:xfrm>
                  <a:off x="936" y="3107"/>
                  <a:ext cx="1507" cy="153"/>
                </a:xfrm>
                <a:custGeom>
                  <a:avLst/>
                  <a:gdLst>
                    <a:gd name="T0" fmla="*/ 1 w 3014"/>
                    <a:gd name="T1" fmla="*/ 1 h 306"/>
                    <a:gd name="T2" fmla="*/ 1 w 3014"/>
                    <a:gd name="T3" fmla="*/ 1 h 306"/>
                    <a:gd name="T4" fmla="*/ 1 w 3014"/>
                    <a:gd name="T5" fmla="*/ 1 h 306"/>
                    <a:gd name="T6" fmla="*/ 1 w 3014"/>
                    <a:gd name="T7" fmla="*/ 1 h 306"/>
                    <a:gd name="T8" fmla="*/ 1 w 3014"/>
                    <a:gd name="T9" fmla="*/ 1 h 306"/>
                    <a:gd name="T10" fmla="*/ 1 w 3014"/>
                    <a:gd name="T11" fmla="*/ 1 h 306"/>
                    <a:gd name="T12" fmla="*/ 1 w 3014"/>
                    <a:gd name="T13" fmla="*/ 1 h 306"/>
                    <a:gd name="T14" fmla="*/ 1 w 3014"/>
                    <a:gd name="T15" fmla="*/ 1 h 306"/>
                    <a:gd name="T16" fmla="*/ 1 w 3014"/>
                    <a:gd name="T17" fmla="*/ 1 h 306"/>
                    <a:gd name="T18" fmla="*/ 1 w 3014"/>
                    <a:gd name="T19" fmla="*/ 1 h 306"/>
                    <a:gd name="T20" fmla="*/ 1 w 3014"/>
                    <a:gd name="T21" fmla="*/ 1 h 306"/>
                    <a:gd name="T22" fmla="*/ 1 w 3014"/>
                    <a:gd name="T23" fmla="*/ 1 h 306"/>
                    <a:gd name="T24" fmla="*/ 1 w 3014"/>
                    <a:gd name="T25" fmla="*/ 1 h 306"/>
                    <a:gd name="T26" fmla="*/ 1 w 3014"/>
                    <a:gd name="T27" fmla="*/ 1 h 306"/>
                    <a:gd name="T28" fmla="*/ 1 w 3014"/>
                    <a:gd name="T29" fmla="*/ 1 h 306"/>
                    <a:gd name="T30" fmla="*/ 1 w 3014"/>
                    <a:gd name="T31" fmla="*/ 1 h 306"/>
                    <a:gd name="T32" fmla="*/ 1 w 3014"/>
                    <a:gd name="T33" fmla="*/ 1 h 306"/>
                    <a:gd name="T34" fmla="*/ 1 w 3014"/>
                    <a:gd name="T35" fmla="*/ 1 h 306"/>
                    <a:gd name="T36" fmla="*/ 1 w 3014"/>
                    <a:gd name="T37" fmla="*/ 1 h 306"/>
                    <a:gd name="T38" fmla="*/ 1 w 3014"/>
                    <a:gd name="T39" fmla="*/ 1 h 306"/>
                    <a:gd name="T40" fmla="*/ 1 w 3014"/>
                    <a:gd name="T41" fmla="*/ 1 h 306"/>
                    <a:gd name="T42" fmla="*/ 1 w 3014"/>
                    <a:gd name="T43" fmla="*/ 1 h 306"/>
                    <a:gd name="T44" fmla="*/ 1 w 3014"/>
                    <a:gd name="T45" fmla="*/ 1 h 306"/>
                    <a:gd name="T46" fmla="*/ 1 w 3014"/>
                    <a:gd name="T47" fmla="*/ 1 h 306"/>
                    <a:gd name="T48" fmla="*/ 1 w 3014"/>
                    <a:gd name="T49" fmla="*/ 1 h 306"/>
                    <a:gd name="T50" fmla="*/ 1 w 3014"/>
                    <a:gd name="T51" fmla="*/ 0 h 306"/>
                    <a:gd name="T52" fmla="*/ 1 w 3014"/>
                    <a:gd name="T53" fmla="*/ 1 h 306"/>
                    <a:gd name="T54" fmla="*/ 1 w 3014"/>
                    <a:gd name="T55" fmla="*/ 1 h 306"/>
                    <a:gd name="T56" fmla="*/ 1 w 3014"/>
                    <a:gd name="T57" fmla="*/ 1 h 306"/>
                    <a:gd name="T58" fmla="*/ 1 w 3014"/>
                    <a:gd name="T59" fmla="*/ 1 h 306"/>
                    <a:gd name="T60" fmla="*/ 1 w 3014"/>
                    <a:gd name="T61" fmla="*/ 1 h 306"/>
                    <a:gd name="T62" fmla="*/ 1 w 3014"/>
                    <a:gd name="T63" fmla="*/ 1 h 306"/>
                    <a:gd name="T64" fmla="*/ 1 w 3014"/>
                    <a:gd name="T65" fmla="*/ 1 h 306"/>
                    <a:gd name="T66" fmla="*/ 1 w 3014"/>
                    <a:gd name="T67" fmla="*/ 1 h 306"/>
                    <a:gd name="T68" fmla="*/ 1 w 3014"/>
                    <a:gd name="T69" fmla="*/ 1 h 306"/>
                    <a:gd name="T70" fmla="*/ 1 w 3014"/>
                    <a:gd name="T71" fmla="*/ 1 h 306"/>
                    <a:gd name="T72" fmla="*/ 1 w 3014"/>
                    <a:gd name="T73" fmla="*/ 1 h 306"/>
                    <a:gd name="T74" fmla="*/ 1 w 3014"/>
                    <a:gd name="T75" fmla="*/ 1 h 306"/>
                    <a:gd name="T76" fmla="*/ 1 w 3014"/>
                    <a:gd name="T77" fmla="*/ 1 h 306"/>
                    <a:gd name="T78" fmla="*/ 1 w 3014"/>
                    <a:gd name="T79" fmla="*/ 1 h 306"/>
                    <a:gd name="T80" fmla="*/ 1 w 3014"/>
                    <a:gd name="T81" fmla="*/ 1 h 306"/>
                    <a:gd name="T82" fmla="*/ 1 w 3014"/>
                    <a:gd name="T83" fmla="*/ 1 h 306"/>
                    <a:gd name="T84" fmla="*/ 1 w 3014"/>
                    <a:gd name="T85" fmla="*/ 1 h 306"/>
                    <a:gd name="T86" fmla="*/ 1 w 3014"/>
                    <a:gd name="T87" fmla="*/ 1 h 306"/>
                    <a:gd name="T88" fmla="*/ 1 w 3014"/>
                    <a:gd name="T89" fmla="*/ 1 h 306"/>
                    <a:gd name="T90" fmla="*/ 1 w 3014"/>
                    <a:gd name="T91" fmla="*/ 1 h 306"/>
                    <a:gd name="T92" fmla="*/ 1 w 3014"/>
                    <a:gd name="T93" fmla="*/ 1 h 306"/>
                    <a:gd name="T94" fmla="*/ 1 w 3014"/>
                    <a:gd name="T95" fmla="*/ 1 h 306"/>
                    <a:gd name="T96" fmla="*/ 1 w 3014"/>
                    <a:gd name="T97" fmla="*/ 1 h 306"/>
                    <a:gd name="T98" fmla="*/ 1 w 3014"/>
                    <a:gd name="T99" fmla="*/ 1 h 306"/>
                    <a:gd name="T100" fmla="*/ 1 w 3014"/>
                    <a:gd name="T101" fmla="*/ 1 h 306"/>
                    <a:gd name="T102" fmla="*/ 1 w 3014"/>
                    <a:gd name="T103" fmla="*/ 1 h 306"/>
                    <a:gd name="T104" fmla="*/ 1 w 3014"/>
                    <a:gd name="T105" fmla="*/ 1 h 306"/>
                    <a:gd name="T106" fmla="*/ 1 w 3014"/>
                    <a:gd name="T107" fmla="*/ 1 h 306"/>
                    <a:gd name="T108" fmla="*/ 0 w 3014"/>
                    <a:gd name="T109" fmla="*/ 1 h 3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14"/>
                    <a:gd name="T166" fmla="*/ 0 h 306"/>
                    <a:gd name="T167" fmla="*/ 3014 w 3014"/>
                    <a:gd name="T168" fmla="*/ 306 h 3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14" h="306">
                      <a:moveTo>
                        <a:pt x="0" y="200"/>
                      </a:moveTo>
                      <a:lnTo>
                        <a:pt x="0" y="200"/>
                      </a:lnTo>
                      <a:lnTo>
                        <a:pt x="10" y="202"/>
                      </a:lnTo>
                      <a:lnTo>
                        <a:pt x="21" y="203"/>
                      </a:lnTo>
                      <a:lnTo>
                        <a:pt x="33" y="204"/>
                      </a:lnTo>
                      <a:lnTo>
                        <a:pt x="44" y="204"/>
                      </a:lnTo>
                      <a:lnTo>
                        <a:pt x="58" y="205"/>
                      </a:lnTo>
                      <a:lnTo>
                        <a:pt x="71" y="206"/>
                      </a:lnTo>
                      <a:lnTo>
                        <a:pt x="86" y="207"/>
                      </a:lnTo>
                      <a:lnTo>
                        <a:pt x="99" y="209"/>
                      </a:lnTo>
                      <a:lnTo>
                        <a:pt x="114" y="210"/>
                      </a:lnTo>
                      <a:lnTo>
                        <a:pt x="129" y="211"/>
                      </a:lnTo>
                      <a:lnTo>
                        <a:pt x="144" y="211"/>
                      </a:lnTo>
                      <a:lnTo>
                        <a:pt x="159" y="212"/>
                      </a:lnTo>
                      <a:lnTo>
                        <a:pt x="174" y="212"/>
                      </a:lnTo>
                      <a:lnTo>
                        <a:pt x="189" y="213"/>
                      </a:lnTo>
                      <a:lnTo>
                        <a:pt x="203" y="213"/>
                      </a:lnTo>
                      <a:lnTo>
                        <a:pt x="217" y="213"/>
                      </a:lnTo>
                      <a:lnTo>
                        <a:pt x="266" y="213"/>
                      </a:lnTo>
                      <a:lnTo>
                        <a:pt x="318" y="212"/>
                      </a:lnTo>
                      <a:lnTo>
                        <a:pt x="374" y="212"/>
                      </a:lnTo>
                      <a:lnTo>
                        <a:pt x="431" y="212"/>
                      </a:lnTo>
                      <a:lnTo>
                        <a:pt x="491" y="211"/>
                      </a:lnTo>
                      <a:lnTo>
                        <a:pt x="554" y="211"/>
                      </a:lnTo>
                      <a:lnTo>
                        <a:pt x="619" y="210"/>
                      </a:lnTo>
                      <a:lnTo>
                        <a:pt x="686" y="209"/>
                      </a:lnTo>
                      <a:lnTo>
                        <a:pt x="754" y="209"/>
                      </a:lnTo>
                      <a:lnTo>
                        <a:pt x="824" y="207"/>
                      </a:lnTo>
                      <a:lnTo>
                        <a:pt x="896" y="206"/>
                      </a:lnTo>
                      <a:lnTo>
                        <a:pt x="969" y="205"/>
                      </a:lnTo>
                      <a:lnTo>
                        <a:pt x="1044" y="205"/>
                      </a:lnTo>
                      <a:lnTo>
                        <a:pt x="1120" y="204"/>
                      </a:lnTo>
                      <a:lnTo>
                        <a:pt x="1197" y="202"/>
                      </a:lnTo>
                      <a:lnTo>
                        <a:pt x="1274" y="200"/>
                      </a:lnTo>
                      <a:lnTo>
                        <a:pt x="1354" y="199"/>
                      </a:lnTo>
                      <a:lnTo>
                        <a:pt x="1432" y="198"/>
                      </a:lnTo>
                      <a:lnTo>
                        <a:pt x="1513" y="196"/>
                      </a:lnTo>
                      <a:lnTo>
                        <a:pt x="1592" y="195"/>
                      </a:lnTo>
                      <a:lnTo>
                        <a:pt x="1673" y="192"/>
                      </a:lnTo>
                      <a:lnTo>
                        <a:pt x="1753" y="190"/>
                      </a:lnTo>
                      <a:lnTo>
                        <a:pt x="1833" y="188"/>
                      </a:lnTo>
                      <a:lnTo>
                        <a:pt x="1914" y="186"/>
                      </a:lnTo>
                      <a:lnTo>
                        <a:pt x="1993" y="183"/>
                      </a:lnTo>
                      <a:lnTo>
                        <a:pt x="2073" y="181"/>
                      </a:lnTo>
                      <a:lnTo>
                        <a:pt x="2151" y="179"/>
                      </a:lnTo>
                      <a:lnTo>
                        <a:pt x="2228" y="175"/>
                      </a:lnTo>
                      <a:lnTo>
                        <a:pt x="2305" y="173"/>
                      </a:lnTo>
                      <a:lnTo>
                        <a:pt x="2381" y="169"/>
                      </a:lnTo>
                      <a:lnTo>
                        <a:pt x="2455" y="166"/>
                      </a:lnTo>
                      <a:lnTo>
                        <a:pt x="2529" y="162"/>
                      </a:lnTo>
                      <a:lnTo>
                        <a:pt x="2531" y="145"/>
                      </a:lnTo>
                      <a:lnTo>
                        <a:pt x="2532" y="128"/>
                      </a:lnTo>
                      <a:lnTo>
                        <a:pt x="2533" y="111"/>
                      </a:lnTo>
                      <a:lnTo>
                        <a:pt x="2534" y="93"/>
                      </a:lnTo>
                      <a:lnTo>
                        <a:pt x="2534" y="76"/>
                      </a:lnTo>
                      <a:lnTo>
                        <a:pt x="2534" y="59"/>
                      </a:lnTo>
                      <a:lnTo>
                        <a:pt x="2534" y="43"/>
                      </a:lnTo>
                      <a:lnTo>
                        <a:pt x="2533" y="27"/>
                      </a:lnTo>
                      <a:lnTo>
                        <a:pt x="2605" y="43"/>
                      </a:lnTo>
                      <a:lnTo>
                        <a:pt x="2621" y="44"/>
                      </a:lnTo>
                      <a:lnTo>
                        <a:pt x="2640" y="44"/>
                      </a:lnTo>
                      <a:lnTo>
                        <a:pt x="2663" y="43"/>
                      </a:lnTo>
                      <a:lnTo>
                        <a:pt x="2689" y="42"/>
                      </a:lnTo>
                      <a:lnTo>
                        <a:pt x="2715" y="39"/>
                      </a:lnTo>
                      <a:lnTo>
                        <a:pt x="2745" y="36"/>
                      </a:lnTo>
                      <a:lnTo>
                        <a:pt x="2775" y="32"/>
                      </a:lnTo>
                      <a:lnTo>
                        <a:pt x="2805" y="29"/>
                      </a:lnTo>
                      <a:lnTo>
                        <a:pt x="2836" y="25"/>
                      </a:lnTo>
                      <a:lnTo>
                        <a:pt x="2866" y="21"/>
                      </a:lnTo>
                      <a:lnTo>
                        <a:pt x="2896" y="17"/>
                      </a:lnTo>
                      <a:lnTo>
                        <a:pt x="2924" y="13"/>
                      </a:lnTo>
                      <a:lnTo>
                        <a:pt x="2950" y="9"/>
                      </a:lnTo>
                      <a:lnTo>
                        <a:pt x="2974" y="6"/>
                      </a:lnTo>
                      <a:lnTo>
                        <a:pt x="2995" y="2"/>
                      </a:lnTo>
                      <a:lnTo>
                        <a:pt x="3014" y="0"/>
                      </a:lnTo>
                      <a:lnTo>
                        <a:pt x="2984" y="5"/>
                      </a:lnTo>
                      <a:lnTo>
                        <a:pt x="2955" y="11"/>
                      </a:lnTo>
                      <a:lnTo>
                        <a:pt x="2927" y="17"/>
                      </a:lnTo>
                      <a:lnTo>
                        <a:pt x="2901" y="24"/>
                      </a:lnTo>
                      <a:lnTo>
                        <a:pt x="2875" y="32"/>
                      </a:lnTo>
                      <a:lnTo>
                        <a:pt x="2850" y="40"/>
                      </a:lnTo>
                      <a:lnTo>
                        <a:pt x="2827" y="50"/>
                      </a:lnTo>
                      <a:lnTo>
                        <a:pt x="2803" y="60"/>
                      </a:lnTo>
                      <a:lnTo>
                        <a:pt x="2780" y="69"/>
                      </a:lnTo>
                      <a:lnTo>
                        <a:pt x="2756" y="80"/>
                      </a:lnTo>
                      <a:lnTo>
                        <a:pt x="2733" y="90"/>
                      </a:lnTo>
                      <a:lnTo>
                        <a:pt x="2708" y="99"/>
                      </a:lnTo>
                      <a:lnTo>
                        <a:pt x="2684" y="110"/>
                      </a:lnTo>
                      <a:lnTo>
                        <a:pt x="2659" y="119"/>
                      </a:lnTo>
                      <a:lnTo>
                        <a:pt x="2632" y="128"/>
                      </a:lnTo>
                      <a:lnTo>
                        <a:pt x="2606" y="137"/>
                      </a:lnTo>
                      <a:lnTo>
                        <a:pt x="2601" y="169"/>
                      </a:lnTo>
                      <a:lnTo>
                        <a:pt x="2601" y="177"/>
                      </a:lnTo>
                      <a:lnTo>
                        <a:pt x="2600" y="186"/>
                      </a:lnTo>
                      <a:lnTo>
                        <a:pt x="2595" y="191"/>
                      </a:lnTo>
                      <a:lnTo>
                        <a:pt x="2582" y="194"/>
                      </a:lnTo>
                      <a:lnTo>
                        <a:pt x="2507" y="194"/>
                      </a:lnTo>
                      <a:lnTo>
                        <a:pt x="2508" y="262"/>
                      </a:lnTo>
                      <a:lnTo>
                        <a:pt x="2318" y="306"/>
                      </a:lnTo>
                      <a:lnTo>
                        <a:pt x="2203" y="217"/>
                      </a:lnTo>
                      <a:lnTo>
                        <a:pt x="2100" y="215"/>
                      </a:lnTo>
                      <a:lnTo>
                        <a:pt x="2093" y="250"/>
                      </a:lnTo>
                      <a:lnTo>
                        <a:pt x="2079" y="247"/>
                      </a:lnTo>
                      <a:lnTo>
                        <a:pt x="2069" y="215"/>
                      </a:lnTo>
                      <a:lnTo>
                        <a:pt x="2037" y="222"/>
                      </a:lnTo>
                      <a:lnTo>
                        <a:pt x="2037" y="235"/>
                      </a:lnTo>
                      <a:lnTo>
                        <a:pt x="1949" y="238"/>
                      </a:lnTo>
                      <a:lnTo>
                        <a:pt x="1942" y="220"/>
                      </a:lnTo>
                      <a:lnTo>
                        <a:pt x="1832" y="228"/>
                      </a:lnTo>
                      <a:lnTo>
                        <a:pt x="1853" y="238"/>
                      </a:lnTo>
                      <a:lnTo>
                        <a:pt x="1995" y="256"/>
                      </a:lnTo>
                      <a:lnTo>
                        <a:pt x="1341" y="268"/>
                      </a:lnTo>
                      <a:lnTo>
                        <a:pt x="1336" y="232"/>
                      </a:lnTo>
                      <a:lnTo>
                        <a:pt x="1310" y="232"/>
                      </a:lnTo>
                      <a:lnTo>
                        <a:pt x="1282" y="232"/>
                      </a:lnTo>
                      <a:lnTo>
                        <a:pt x="1255" y="230"/>
                      </a:lnTo>
                      <a:lnTo>
                        <a:pt x="1227" y="230"/>
                      </a:lnTo>
                      <a:lnTo>
                        <a:pt x="1199" y="230"/>
                      </a:lnTo>
                      <a:lnTo>
                        <a:pt x="1172" y="230"/>
                      </a:lnTo>
                      <a:lnTo>
                        <a:pt x="1144" y="230"/>
                      </a:lnTo>
                      <a:lnTo>
                        <a:pt x="1116" y="230"/>
                      </a:lnTo>
                      <a:lnTo>
                        <a:pt x="1089" y="230"/>
                      </a:lnTo>
                      <a:lnTo>
                        <a:pt x="1061" y="230"/>
                      </a:lnTo>
                      <a:lnTo>
                        <a:pt x="1034" y="230"/>
                      </a:lnTo>
                      <a:lnTo>
                        <a:pt x="1007" y="230"/>
                      </a:lnTo>
                      <a:lnTo>
                        <a:pt x="979" y="230"/>
                      </a:lnTo>
                      <a:lnTo>
                        <a:pt x="953" y="230"/>
                      </a:lnTo>
                      <a:lnTo>
                        <a:pt x="926" y="230"/>
                      </a:lnTo>
                      <a:lnTo>
                        <a:pt x="900" y="230"/>
                      </a:lnTo>
                      <a:lnTo>
                        <a:pt x="873" y="230"/>
                      </a:lnTo>
                      <a:lnTo>
                        <a:pt x="848" y="230"/>
                      </a:lnTo>
                      <a:lnTo>
                        <a:pt x="823" y="230"/>
                      </a:lnTo>
                      <a:lnTo>
                        <a:pt x="797" y="230"/>
                      </a:lnTo>
                      <a:lnTo>
                        <a:pt x="773" y="230"/>
                      </a:lnTo>
                      <a:lnTo>
                        <a:pt x="749" y="230"/>
                      </a:lnTo>
                      <a:lnTo>
                        <a:pt x="726" y="230"/>
                      </a:lnTo>
                      <a:lnTo>
                        <a:pt x="703" y="230"/>
                      </a:lnTo>
                      <a:lnTo>
                        <a:pt x="681" y="230"/>
                      </a:lnTo>
                      <a:lnTo>
                        <a:pt x="659" y="230"/>
                      </a:lnTo>
                      <a:lnTo>
                        <a:pt x="637" y="230"/>
                      </a:lnTo>
                      <a:lnTo>
                        <a:pt x="618" y="229"/>
                      </a:lnTo>
                      <a:lnTo>
                        <a:pt x="598" y="229"/>
                      </a:lnTo>
                      <a:lnTo>
                        <a:pt x="580" y="229"/>
                      </a:lnTo>
                      <a:lnTo>
                        <a:pt x="561" y="228"/>
                      </a:lnTo>
                      <a:lnTo>
                        <a:pt x="544" y="228"/>
                      </a:lnTo>
                      <a:lnTo>
                        <a:pt x="379" y="222"/>
                      </a:lnTo>
                      <a:lnTo>
                        <a:pt x="374" y="233"/>
                      </a:lnTo>
                      <a:lnTo>
                        <a:pt x="364" y="240"/>
                      </a:lnTo>
                      <a:lnTo>
                        <a:pt x="353" y="245"/>
                      </a:lnTo>
                      <a:lnTo>
                        <a:pt x="340" y="247"/>
                      </a:lnTo>
                      <a:lnTo>
                        <a:pt x="329" y="245"/>
                      </a:lnTo>
                      <a:lnTo>
                        <a:pt x="318" y="241"/>
                      </a:lnTo>
                      <a:lnTo>
                        <a:pt x="312" y="233"/>
                      </a:lnTo>
                      <a:lnTo>
                        <a:pt x="310" y="222"/>
                      </a:lnTo>
                      <a:lnTo>
                        <a:pt x="215" y="220"/>
                      </a:lnTo>
                      <a:lnTo>
                        <a:pt x="203" y="235"/>
                      </a:lnTo>
                      <a:lnTo>
                        <a:pt x="31" y="238"/>
                      </a:lnTo>
                      <a:lnTo>
                        <a:pt x="0" y="200"/>
                      </a:lnTo>
                    </a:path>
                  </a:pathLst>
                </a:custGeom>
                <a:noFill/>
                <a:ln w="0" cap="sq">
                  <a:solidFill>
                    <a:srgbClr val="D1E0D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5" name="Freeform 91"/>
                <p:cNvSpPr>
                  <a:spLocks noChangeAspect="1"/>
                </p:cNvSpPr>
                <p:nvPr/>
              </p:nvSpPr>
              <p:spPr bwMode="auto">
                <a:xfrm>
                  <a:off x="1285" y="3039"/>
                  <a:ext cx="909" cy="172"/>
                </a:xfrm>
                <a:custGeom>
                  <a:avLst/>
                  <a:gdLst>
                    <a:gd name="T0" fmla="*/ 0 w 1819"/>
                    <a:gd name="T1" fmla="*/ 1 h 344"/>
                    <a:gd name="T2" fmla="*/ 0 w 1819"/>
                    <a:gd name="T3" fmla="*/ 1 h 344"/>
                    <a:gd name="T4" fmla="*/ 0 w 1819"/>
                    <a:gd name="T5" fmla="*/ 1 h 344"/>
                    <a:gd name="T6" fmla="*/ 0 w 1819"/>
                    <a:gd name="T7" fmla="*/ 1 h 344"/>
                    <a:gd name="T8" fmla="*/ 0 w 1819"/>
                    <a:gd name="T9" fmla="*/ 1 h 344"/>
                    <a:gd name="T10" fmla="*/ 0 w 1819"/>
                    <a:gd name="T11" fmla="*/ 1 h 344"/>
                    <a:gd name="T12" fmla="*/ 0 w 1819"/>
                    <a:gd name="T13" fmla="*/ 1 h 344"/>
                    <a:gd name="T14" fmla="*/ 0 w 1819"/>
                    <a:gd name="T15" fmla="*/ 1 h 344"/>
                    <a:gd name="T16" fmla="*/ 0 w 1819"/>
                    <a:gd name="T17" fmla="*/ 1 h 344"/>
                    <a:gd name="T18" fmla="*/ 0 w 1819"/>
                    <a:gd name="T19" fmla="*/ 1 h 344"/>
                    <a:gd name="T20" fmla="*/ 0 w 1819"/>
                    <a:gd name="T21" fmla="*/ 1 h 344"/>
                    <a:gd name="T22" fmla="*/ 0 w 1819"/>
                    <a:gd name="T23" fmla="*/ 1 h 344"/>
                    <a:gd name="T24" fmla="*/ 0 w 1819"/>
                    <a:gd name="T25" fmla="*/ 1 h 344"/>
                    <a:gd name="T26" fmla="*/ 0 w 1819"/>
                    <a:gd name="T27" fmla="*/ 1 h 344"/>
                    <a:gd name="T28" fmla="*/ 0 w 1819"/>
                    <a:gd name="T29" fmla="*/ 1 h 344"/>
                    <a:gd name="T30" fmla="*/ 0 w 1819"/>
                    <a:gd name="T31" fmla="*/ 1 h 344"/>
                    <a:gd name="T32" fmla="*/ 0 w 1819"/>
                    <a:gd name="T33" fmla="*/ 1 h 344"/>
                    <a:gd name="T34" fmla="*/ 0 w 1819"/>
                    <a:gd name="T35" fmla="*/ 1 h 344"/>
                    <a:gd name="T36" fmla="*/ 0 w 1819"/>
                    <a:gd name="T37" fmla="*/ 1 h 344"/>
                    <a:gd name="T38" fmla="*/ 0 w 1819"/>
                    <a:gd name="T39" fmla="*/ 1 h 344"/>
                    <a:gd name="T40" fmla="*/ 0 w 1819"/>
                    <a:gd name="T41" fmla="*/ 1 h 344"/>
                    <a:gd name="T42" fmla="*/ 0 w 1819"/>
                    <a:gd name="T43" fmla="*/ 1 h 344"/>
                    <a:gd name="T44" fmla="*/ 0 w 1819"/>
                    <a:gd name="T45" fmla="*/ 1 h 344"/>
                    <a:gd name="T46" fmla="*/ 0 w 1819"/>
                    <a:gd name="T47" fmla="*/ 1 h 344"/>
                    <a:gd name="T48" fmla="*/ 0 w 1819"/>
                    <a:gd name="T49" fmla="*/ 1 h 344"/>
                    <a:gd name="T50" fmla="*/ 0 w 1819"/>
                    <a:gd name="T51" fmla="*/ 1 h 344"/>
                    <a:gd name="T52" fmla="*/ 0 w 1819"/>
                    <a:gd name="T53" fmla="*/ 1 h 344"/>
                    <a:gd name="T54" fmla="*/ 0 w 1819"/>
                    <a:gd name="T55" fmla="*/ 1 h 344"/>
                    <a:gd name="T56" fmla="*/ 0 w 1819"/>
                    <a:gd name="T57" fmla="*/ 1 h 344"/>
                    <a:gd name="T58" fmla="*/ 0 w 1819"/>
                    <a:gd name="T59" fmla="*/ 1 h 344"/>
                    <a:gd name="T60" fmla="*/ 0 w 1819"/>
                    <a:gd name="T61" fmla="*/ 1 h 344"/>
                    <a:gd name="T62" fmla="*/ 0 w 1819"/>
                    <a:gd name="T63" fmla="*/ 1 h 344"/>
                    <a:gd name="T64" fmla="*/ 0 w 1819"/>
                    <a:gd name="T65" fmla="*/ 1 h 344"/>
                    <a:gd name="T66" fmla="*/ 0 w 1819"/>
                    <a:gd name="T67" fmla="*/ 1 h 344"/>
                    <a:gd name="T68" fmla="*/ 0 w 1819"/>
                    <a:gd name="T69" fmla="*/ 1 h 344"/>
                    <a:gd name="T70" fmla="*/ 0 w 1819"/>
                    <a:gd name="T71" fmla="*/ 1 h 344"/>
                    <a:gd name="T72" fmla="*/ 0 w 1819"/>
                    <a:gd name="T73" fmla="*/ 1 h 344"/>
                    <a:gd name="T74" fmla="*/ 0 w 1819"/>
                    <a:gd name="T75" fmla="*/ 1 h 344"/>
                    <a:gd name="T76" fmla="*/ 0 w 1819"/>
                    <a:gd name="T77" fmla="*/ 1 h 344"/>
                    <a:gd name="T78" fmla="*/ 0 w 1819"/>
                    <a:gd name="T79" fmla="*/ 1 h 344"/>
                    <a:gd name="T80" fmla="*/ 0 w 1819"/>
                    <a:gd name="T81" fmla="*/ 1 h 344"/>
                    <a:gd name="T82" fmla="*/ 0 w 1819"/>
                    <a:gd name="T83" fmla="*/ 1 h 344"/>
                    <a:gd name="T84" fmla="*/ 0 w 1819"/>
                    <a:gd name="T85" fmla="*/ 1 h 344"/>
                    <a:gd name="T86" fmla="*/ 0 w 1819"/>
                    <a:gd name="T87" fmla="*/ 1 h 344"/>
                    <a:gd name="T88" fmla="*/ 0 w 1819"/>
                    <a:gd name="T89" fmla="*/ 1 h 344"/>
                    <a:gd name="T90" fmla="*/ 0 w 1819"/>
                    <a:gd name="T91" fmla="*/ 0 h 344"/>
                    <a:gd name="T92" fmla="*/ 0 w 1819"/>
                    <a:gd name="T93" fmla="*/ 1 h 344"/>
                    <a:gd name="T94" fmla="*/ 0 w 1819"/>
                    <a:gd name="T95" fmla="*/ 1 h 344"/>
                    <a:gd name="T96" fmla="*/ 0 w 1819"/>
                    <a:gd name="T97" fmla="*/ 1 h 344"/>
                    <a:gd name="T98" fmla="*/ 0 w 1819"/>
                    <a:gd name="T99" fmla="*/ 1 h 344"/>
                    <a:gd name="T100" fmla="*/ 0 w 1819"/>
                    <a:gd name="T101" fmla="*/ 1 h 344"/>
                    <a:gd name="T102" fmla="*/ 0 w 1819"/>
                    <a:gd name="T103" fmla="*/ 1 h 344"/>
                    <a:gd name="T104" fmla="*/ 0 w 1819"/>
                    <a:gd name="T105" fmla="*/ 1 h 344"/>
                    <a:gd name="T106" fmla="*/ 0 w 1819"/>
                    <a:gd name="T107" fmla="*/ 1 h 344"/>
                    <a:gd name="T108" fmla="*/ 0 w 1819"/>
                    <a:gd name="T109" fmla="*/ 1 h 3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19"/>
                    <a:gd name="T166" fmla="*/ 0 h 344"/>
                    <a:gd name="T167" fmla="*/ 1819 w 1819"/>
                    <a:gd name="T168" fmla="*/ 344 h 3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19" h="344">
                      <a:moveTo>
                        <a:pt x="1450" y="312"/>
                      </a:moveTo>
                      <a:lnTo>
                        <a:pt x="1448" y="286"/>
                      </a:lnTo>
                      <a:lnTo>
                        <a:pt x="1452" y="257"/>
                      </a:lnTo>
                      <a:lnTo>
                        <a:pt x="1457" y="228"/>
                      </a:lnTo>
                      <a:lnTo>
                        <a:pt x="1464" y="201"/>
                      </a:lnTo>
                      <a:lnTo>
                        <a:pt x="1471" y="177"/>
                      </a:lnTo>
                      <a:lnTo>
                        <a:pt x="1475" y="156"/>
                      </a:lnTo>
                      <a:lnTo>
                        <a:pt x="1473" y="141"/>
                      </a:lnTo>
                      <a:lnTo>
                        <a:pt x="1467" y="134"/>
                      </a:lnTo>
                      <a:lnTo>
                        <a:pt x="1443" y="129"/>
                      </a:lnTo>
                      <a:lnTo>
                        <a:pt x="1420" y="125"/>
                      </a:lnTo>
                      <a:lnTo>
                        <a:pt x="1397" y="121"/>
                      </a:lnTo>
                      <a:lnTo>
                        <a:pt x="1374" y="118"/>
                      </a:lnTo>
                      <a:lnTo>
                        <a:pt x="1351" y="116"/>
                      </a:lnTo>
                      <a:lnTo>
                        <a:pt x="1328" y="114"/>
                      </a:lnTo>
                      <a:lnTo>
                        <a:pt x="1305" y="113"/>
                      </a:lnTo>
                      <a:lnTo>
                        <a:pt x="1283" y="113"/>
                      </a:lnTo>
                      <a:lnTo>
                        <a:pt x="1260" y="113"/>
                      </a:lnTo>
                      <a:lnTo>
                        <a:pt x="1237" y="114"/>
                      </a:lnTo>
                      <a:lnTo>
                        <a:pt x="1214" y="116"/>
                      </a:lnTo>
                      <a:lnTo>
                        <a:pt x="1191" y="118"/>
                      </a:lnTo>
                      <a:lnTo>
                        <a:pt x="1168" y="121"/>
                      </a:lnTo>
                      <a:lnTo>
                        <a:pt x="1145" y="125"/>
                      </a:lnTo>
                      <a:lnTo>
                        <a:pt x="1122" y="129"/>
                      </a:lnTo>
                      <a:lnTo>
                        <a:pt x="1099" y="134"/>
                      </a:lnTo>
                      <a:lnTo>
                        <a:pt x="1094" y="136"/>
                      </a:lnTo>
                      <a:lnTo>
                        <a:pt x="1091" y="141"/>
                      </a:lnTo>
                      <a:lnTo>
                        <a:pt x="1090" y="147"/>
                      </a:lnTo>
                      <a:lnTo>
                        <a:pt x="1089" y="155"/>
                      </a:lnTo>
                      <a:lnTo>
                        <a:pt x="1088" y="164"/>
                      </a:lnTo>
                      <a:lnTo>
                        <a:pt x="1088" y="175"/>
                      </a:lnTo>
                      <a:lnTo>
                        <a:pt x="1089" y="187"/>
                      </a:lnTo>
                      <a:lnTo>
                        <a:pt x="1089" y="201"/>
                      </a:lnTo>
                      <a:lnTo>
                        <a:pt x="1090" y="215"/>
                      </a:lnTo>
                      <a:lnTo>
                        <a:pt x="1090" y="230"/>
                      </a:lnTo>
                      <a:lnTo>
                        <a:pt x="1090" y="245"/>
                      </a:lnTo>
                      <a:lnTo>
                        <a:pt x="1089" y="261"/>
                      </a:lnTo>
                      <a:lnTo>
                        <a:pt x="1086" y="277"/>
                      </a:lnTo>
                      <a:lnTo>
                        <a:pt x="1084" y="293"/>
                      </a:lnTo>
                      <a:lnTo>
                        <a:pt x="1079" y="309"/>
                      </a:lnTo>
                      <a:lnTo>
                        <a:pt x="1074" y="324"/>
                      </a:lnTo>
                      <a:lnTo>
                        <a:pt x="1053" y="324"/>
                      </a:lnTo>
                      <a:lnTo>
                        <a:pt x="1032" y="325"/>
                      </a:lnTo>
                      <a:lnTo>
                        <a:pt x="1010" y="325"/>
                      </a:lnTo>
                      <a:lnTo>
                        <a:pt x="990" y="326"/>
                      </a:lnTo>
                      <a:lnTo>
                        <a:pt x="969" y="326"/>
                      </a:lnTo>
                      <a:lnTo>
                        <a:pt x="948" y="327"/>
                      </a:lnTo>
                      <a:lnTo>
                        <a:pt x="927" y="327"/>
                      </a:lnTo>
                      <a:lnTo>
                        <a:pt x="907" y="327"/>
                      </a:lnTo>
                      <a:lnTo>
                        <a:pt x="886" y="329"/>
                      </a:lnTo>
                      <a:lnTo>
                        <a:pt x="865" y="329"/>
                      </a:lnTo>
                      <a:lnTo>
                        <a:pt x="845" y="330"/>
                      </a:lnTo>
                      <a:lnTo>
                        <a:pt x="824" y="330"/>
                      </a:lnTo>
                      <a:lnTo>
                        <a:pt x="803" y="331"/>
                      </a:lnTo>
                      <a:lnTo>
                        <a:pt x="782" y="331"/>
                      </a:lnTo>
                      <a:lnTo>
                        <a:pt x="763" y="332"/>
                      </a:lnTo>
                      <a:lnTo>
                        <a:pt x="742" y="332"/>
                      </a:lnTo>
                      <a:lnTo>
                        <a:pt x="739" y="314"/>
                      </a:lnTo>
                      <a:lnTo>
                        <a:pt x="736" y="294"/>
                      </a:lnTo>
                      <a:lnTo>
                        <a:pt x="734" y="277"/>
                      </a:lnTo>
                      <a:lnTo>
                        <a:pt x="729" y="262"/>
                      </a:lnTo>
                      <a:lnTo>
                        <a:pt x="722" y="251"/>
                      </a:lnTo>
                      <a:lnTo>
                        <a:pt x="712" y="243"/>
                      </a:lnTo>
                      <a:lnTo>
                        <a:pt x="696" y="242"/>
                      </a:lnTo>
                      <a:lnTo>
                        <a:pt x="673" y="248"/>
                      </a:lnTo>
                      <a:lnTo>
                        <a:pt x="658" y="247"/>
                      </a:lnTo>
                      <a:lnTo>
                        <a:pt x="641" y="246"/>
                      </a:lnTo>
                      <a:lnTo>
                        <a:pt x="623" y="246"/>
                      </a:lnTo>
                      <a:lnTo>
                        <a:pt x="605" y="245"/>
                      </a:lnTo>
                      <a:lnTo>
                        <a:pt x="585" y="245"/>
                      </a:lnTo>
                      <a:lnTo>
                        <a:pt x="565" y="245"/>
                      </a:lnTo>
                      <a:lnTo>
                        <a:pt x="543" y="243"/>
                      </a:lnTo>
                      <a:lnTo>
                        <a:pt x="520" y="242"/>
                      </a:lnTo>
                      <a:lnTo>
                        <a:pt x="516" y="250"/>
                      </a:lnTo>
                      <a:lnTo>
                        <a:pt x="514" y="261"/>
                      </a:lnTo>
                      <a:lnTo>
                        <a:pt x="512" y="272"/>
                      </a:lnTo>
                      <a:lnTo>
                        <a:pt x="509" y="285"/>
                      </a:lnTo>
                      <a:lnTo>
                        <a:pt x="508" y="297"/>
                      </a:lnTo>
                      <a:lnTo>
                        <a:pt x="506" y="311"/>
                      </a:lnTo>
                      <a:lnTo>
                        <a:pt x="502" y="324"/>
                      </a:lnTo>
                      <a:lnTo>
                        <a:pt x="499" y="337"/>
                      </a:lnTo>
                      <a:lnTo>
                        <a:pt x="466" y="337"/>
                      </a:lnTo>
                      <a:lnTo>
                        <a:pt x="433" y="338"/>
                      </a:lnTo>
                      <a:lnTo>
                        <a:pt x="401" y="338"/>
                      </a:lnTo>
                      <a:lnTo>
                        <a:pt x="369" y="339"/>
                      </a:lnTo>
                      <a:lnTo>
                        <a:pt x="337" y="339"/>
                      </a:lnTo>
                      <a:lnTo>
                        <a:pt x="304" y="340"/>
                      </a:lnTo>
                      <a:lnTo>
                        <a:pt x="273" y="340"/>
                      </a:lnTo>
                      <a:lnTo>
                        <a:pt x="241" y="340"/>
                      </a:lnTo>
                      <a:lnTo>
                        <a:pt x="210" y="341"/>
                      </a:lnTo>
                      <a:lnTo>
                        <a:pt x="180" y="341"/>
                      </a:lnTo>
                      <a:lnTo>
                        <a:pt x="149" y="342"/>
                      </a:lnTo>
                      <a:lnTo>
                        <a:pt x="119" y="342"/>
                      </a:lnTo>
                      <a:lnTo>
                        <a:pt x="89" y="342"/>
                      </a:lnTo>
                      <a:lnTo>
                        <a:pt x="59" y="344"/>
                      </a:lnTo>
                      <a:lnTo>
                        <a:pt x="29" y="344"/>
                      </a:lnTo>
                      <a:lnTo>
                        <a:pt x="0" y="344"/>
                      </a:lnTo>
                      <a:lnTo>
                        <a:pt x="5" y="327"/>
                      </a:lnTo>
                      <a:lnTo>
                        <a:pt x="7" y="310"/>
                      </a:lnTo>
                      <a:lnTo>
                        <a:pt x="9" y="293"/>
                      </a:lnTo>
                      <a:lnTo>
                        <a:pt x="11" y="276"/>
                      </a:lnTo>
                      <a:lnTo>
                        <a:pt x="14" y="261"/>
                      </a:lnTo>
                      <a:lnTo>
                        <a:pt x="20" y="247"/>
                      </a:lnTo>
                      <a:lnTo>
                        <a:pt x="28" y="236"/>
                      </a:lnTo>
                      <a:lnTo>
                        <a:pt x="41" y="230"/>
                      </a:lnTo>
                      <a:lnTo>
                        <a:pt x="57" y="226"/>
                      </a:lnTo>
                      <a:lnTo>
                        <a:pt x="72" y="225"/>
                      </a:lnTo>
                      <a:lnTo>
                        <a:pt x="85" y="226"/>
                      </a:lnTo>
                      <a:lnTo>
                        <a:pt x="98" y="228"/>
                      </a:lnTo>
                      <a:lnTo>
                        <a:pt x="111" y="232"/>
                      </a:lnTo>
                      <a:lnTo>
                        <a:pt x="123" y="236"/>
                      </a:lnTo>
                      <a:lnTo>
                        <a:pt x="135" y="242"/>
                      </a:lnTo>
                      <a:lnTo>
                        <a:pt x="148" y="248"/>
                      </a:lnTo>
                      <a:lnTo>
                        <a:pt x="160" y="253"/>
                      </a:lnTo>
                      <a:lnTo>
                        <a:pt x="173" y="257"/>
                      </a:lnTo>
                      <a:lnTo>
                        <a:pt x="187" y="262"/>
                      </a:lnTo>
                      <a:lnTo>
                        <a:pt x="202" y="264"/>
                      </a:lnTo>
                      <a:lnTo>
                        <a:pt x="218" y="265"/>
                      </a:lnTo>
                      <a:lnTo>
                        <a:pt x="235" y="264"/>
                      </a:lnTo>
                      <a:lnTo>
                        <a:pt x="255" y="260"/>
                      </a:lnTo>
                      <a:lnTo>
                        <a:pt x="276" y="254"/>
                      </a:lnTo>
                      <a:lnTo>
                        <a:pt x="276" y="228"/>
                      </a:lnTo>
                      <a:lnTo>
                        <a:pt x="270" y="223"/>
                      </a:lnTo>
                      <a:lnTo>
                        <a:pt x="267" y="216"/>
                      </a:lnTo>
                      <a:lnTo>
                        <a:pt x="267" y="209"/>
                      </a:lnTo>
                      <a:lnTo>
                        <a:pt x="267" y="204"/>
                      </a:lnTo>
                      <a:lnTo>
                        <a:pt x="270" y="124"/>
                      </a:lnTo>
                      <a:lnTo>
                        <a:pt x="270" y="114"/>
                      </a:lnTo>
                      <a:lnTo>
                        <a:pt x="272" y="108"/>
                      </a:lnTo>
                      <a:lnTo>
                        <a:pt x="277" y="103"/>
                      </a:lnTo>
                      <a:lnTo>
                        <a:pt x="284" y="101"/>
                      </a:lnTo>
                      <a:lnTo>
                        <a:pt x="294" y="99"/>
                      </a:lnTo>
                      <a:lnTo>
                        <a:pt x="305" y="98"/>
                      </a:lnTo>
                      <a:lnTo>
                        <a:pt x="318" y="97"/>
                      </a:lnTo>
                      <a:lnTo>
                        <a:pt x="332" y="95"/>
                      </a:lnTo>
                      <a:lnTo>
                        <a:pt x="348" y="94"/>
                      </a:lnTo>
                      <a:lnTo>
                        <a:pt x="364" y="93"/>
                      </a:lnTo>
                      <a:lnTo>
                        <a:pt x="380" y="91"/>
                      </a:lnTo>
                      <a:lnTo>
                        <a:pt x="398" y="90"/>
                      </a:lnTo>
                      <a:lnTo>
                        <a:pt x="416" y="89"/>
                      </a:lnTo>
                      <a:lnTo>
                        <a:pt x="433" y="88"/>
                      </a:lnTo>
                      <a:lnTo>
                        <a:pt x="452" y="87"/>
                      </a:lnTo>
                      <a:lnTo>
                        <a:pt x="469" y="86"/>
                      </a:lnTo>
                      <a:lnTo>
                        <a:pt x="487" y="86"/>
                      </a:lnTo>
                      <a:lnTo>
                        <a:pt x="505" y="85"/>
                      </a:lnTo>
                      <a:lnTo>
                        <a:pt x="521" y="83"/>
                      </a:lnTo>
                      <a:lnTo>
                        <a:pt x="537" y="83"/>
                      </a:lnTo>
                      <a:lnTo>
                        <a:pt x="539" y="78"/>
                      </a:lnTo>
                      <a:lnTo>
                        <a:pt x="540" y="71"/>
                      </a:lnTo>
                      <a:lnTo>
                        <a:pt x="540" y="63"/>
                      </a:lnTo>
                      <a:lnTo>
                        <a:pt x="540" y="55"/>
                      </a:lnTo>
                      <a:lnTo>
                        <a:pt x="539" y="48"/>
                      </a:lnTo>
                      <a:lnTo>
                        <a:pt x="538" y="41"/>
                      </a:lnTo>
                      <a:lnTo>
                        <a:pt x="537" y="35"/>
                      </a:lnTo>
                      <a:lnTo>
                        <a:pt x="535" y="30"/>
                      </a:lnTo>
                      <a:lnTo>
                        <a:pt x="665" y="33"/>
                      </a:lnTo>
                      <a:lnTo>
                        <a:pt x="668" y="42"/>
                      </a:lnTo>
                      <a:lnTo>
                        <a:pt x="669" y="50"/>
                      </a:lnTo>
                      <a:lnTo>
                        <a:pt x="668" y="57"/>
                      </a:lnTo>
                      <a:lnTo>
                        <a:pt x="667" y="63"/>
                      </a:lnTo>
                      <a:lnTo>
                        <a:pt x="665" y="68"/>
                      </a:lnTo>
                      <a:lnTo>
                        <a:pt x="664" y="73"/>
                      </a:lnTo>
                      <a:lnTo>
                        <a:pt x="665" y="75"/>
                      </a:lnTo>
                      <a:lnTo>
                        <a:pt x="668" y="78"/>
                      </a:lnTo>
                      <a:lnTo>
                        <a:pt x="691" y="76"/>
                      </a:lnTo>
                      <a:lnTo>
                        <a:pt x="712" y="75"/>
                      </a:lnTo>
                      <a:lnTo>
                        <a:pt x="732" y="74"/>
                      </a:lnTo>
                      <a:lnTo>
                        <a:pt x="751" y="73"/>
                      </a:lnTo>
                      <a:lnTo>
                        <a:pt x="770" y="73"/>
                      </a:lnTo>
                      <a:lnTo>
                        <a:pt x="788" y="72"/>
                      </a:lnTo>
                      <a:lnTo>
                        <a:pt x="807" y="72"/>
                      </a:lnTo>
                      <a:lnTo>
                        <a:pt x="826" y="71"/>
                      </a:lnTo>
                      <a:lnTo>
                        <a:pt x="830" y="67"/>
                      </a:lnTo>
                      <a:lnTo>
                        <a:pt x="831" y="63"/>
                      </a:lnTo>
                      <a:lnTo>
                        <a:pt x="832" y="59"/>
                      </a:lnTo>
                      <a:lnTo>
                        <a:pt x="832" y="55"/>
                      </a:lnTo>
                      <a:lnTo>
                        <a:pt x="832" y="51"/>
                      </a:lnTo>
                      <a:lnTo>
                        <a:pt x="831" y="45"/>
                      </a:lnTo>
                      <a:lnTo>
                        <a:pt x="831" y="41"/>
                      </a:lnTo>
                      <a:lnTo>
                        <a:pt x="830" y="35"/>
                      </a:lnTo>
                      <a:lnTo>
                        <a:pt x="888" y="35"/>
                      </a:lnTo>
                      <a:lnTo>
                        <a:pt x="901" y="35"/>
                      </a:lnTo>
                      <a:lnTo>
                        <a:pt x="914" y="36"/>
                      </a:lnTo>
                      <a:lnTo>
                        <a:pt x="925" y="36"/>
                      </a:lnTo>
                      <a:lnTo>
                        <a:pt x="938" y="36"/>
                      </a:lnTo>
                      <a:lnTo>
                        <a:pt x="949" y="36"/>
                      </a:lnTo>
                      <a:lnTo>
                        <a:pt x="961" y="36"/>
                      </a:lnTo>
                      <a:lnTo>
                        <a:pt x="972" y="36"/>
                      </a:lnTo>
                      <a:lnTo>
                        <a:pt x="985" y="35"/>
                      </a:lnTo>
                      <a:lnTo>
                        <a:pt x="995" y="35"/>
                      </a:lnTo>
                      <a:lnTo>
                        <a:pt x="1007" y="35"/>
                      </a:lnTo>
                      <a:lnTo>
                        <a:pt x="1018" y="34"/>
                      </a:lnTo>
                      <a:lnTo>
                        <a:pt x="1030" y="34"/>
                      </a:lnTo>
                      <a:lnTo>
                        <a:pt x="1041" y="34"/>
                      </a:lnTo>
                      <a:lnTo>
                        <a:pt x="1052" y="33"/>
                      </a:lnTo>
                      <a:lnTo>
                        <a:pt x="1063" y="33"/>
                      </a:lnTo>
                      <a:lnTo>
                        <a:pt x="1074" y="32"/>
                      </a:lnTo>
                      <a:lnTo>
                        <a:pt x="1073" y="36"/>
                      </a:lnTo>
                      <a:lnTo>
                        <a:pt x="1071" y="42"/>
                      </a:lnTo>
                      <a:lnTo>
                        <a:pt x="1069" y="49"/>
                      </a:lnTo>
                      <a:lnTo>
                        <a:pt x="1067" y="55"/>
                      </a:lnTo>
                      <a:lnTo>
                        <a:pt x="1066" y="60"/>
                      </a:lnTo>
                      <a:lnTo>
                        <a:pt x="1066" y="65"/>
                      </a:lnTo>
                      <a:lnTo>
                        <a:pt x="1067" y="68"/>
                      </a:lnTo>
                      <a:lnTo>
                        <a:pt x="1069" y="71"/>
                      </a:lnTo>
                      <a:lnTo>
                        <a:pt x="1078" y="72"/>
                      </a:lnTo>
                      <a:lnTo>
                        <a:pt x="1088" y="72"/>
                      </a:lnTo>
                      <a:lnTo>
                        <a:pt x="1098" y="73"/>
                      </a:lnTo>
                      <a:lnTo>
                        <a:pt x="1109" y="73"/>
                      </a:lnTo>
                      <a:lnTo>
                        <a:pt x="1121" y="74"/>
                      </a:lnTo>
                      <a:lnTo>
                        <a:pt x="1132" y="74"/>
                      </a:lnTo>
                      <a:lnTo>
                        <a:pt x="1144" y="75"/>
                      </a:lnTo>
                      <a:lnTo>
                        <a:pt x="1157" y="76"/>
                      </a:lnTo>
                      <a:lnTo>
                        <a:pt x="1169" y="76"/>
                      </a:lnTo>
                      <a:lnTo>
                        <a:pt x="1183" y="78"/>
                      </a:lnTo>
                      <a:lnTo>
                        <a:pt x="1196" y="79"/>
                      </a:lnTo>
                      <a:lnTo>
                        <a:pt x="1209" y="79"/>
                      </a:lnTo>
                      <a:lnTo>
                        <a:pt x="1222" y="80"/>
                      </a:lnTo>
                      <a:lnTo>
                        <a:pt x="1235" y="81"/>
                      </a:lnTo>
                      <a:lnTo>
                        <a:pt x="1248" y="81"/>
                      </a:lnTo>
                      <a:lnTo>
                        <a:pt x="1260" y="82"/>
                      </a:lnTo>
                      <a:lnTo>
                        <a:pt x="1469" y="114"/>
                      </a:lnTo>
                      <a:lnTo>
                        <a:pt x="1464" y="93"/>
                      </a:lnTo>
                      <a:lnTo>
                        <a:pt x="1463" y="74"/>
                      </a:lnTo>
                      <a:lnTo>
                        <a:pt x="1465" y="58"/>
                      </a:lnTo>
                      <a:lnTo>
                        <a:pt x="1469" y="43"/>
                      </a:lnTo>
                      <a:lnTo>
                        <a:pt x="1471" y="32"/>
                      </a:lnTo>
                      <a:lnTo>
                        <a:pt x="1473" y="20"/>
                      </a:lnTo>
                      <a:lnTo>
                        <a:pt x="1472" y="10"/>
                      </a:lnTo>
                      <a:lnTo>
                        <a:pt x="1468" y="0"/>
                      </a:lnTo>
                      <a:lnTo>
                        <a:pt x="1486" y="0"/>
                      </a:lnTo>
                      <a:lnTo>
                        <a:pt x="1506" y="2"/>
                      </a:lnTo>
                      <a:lnTo>
                        <a:pt x="1524" y="2"/>
                      </a:lnTo>
                      <a:lnTo>
                        <a:pt x="1544" y="3"/>
                      </a:lnTo>
                      <a:lnTo>
                        <a:pt x="1562" y="4"/>
                      </a:lnTo>
                      <a:lnTo>
                        <a:pt x="1582" y="5"/>
                      </a:lnTo>
                      <a:lnTo>
                        <a:pt x="1600" y="5"/>
                      </a:lnTo>
                      <a:lnTo>
                        <a:pt x="1620" y="6"/>
                      </a:lnTo>
                      <a:lnTo>
                        <a:pt x="1639" y="9"/>
                      </a:lnTo>
                      <a:lnTo>
                        <a:pt x="1658" y="10"/>
                      </a:lnTo>
                      <a:lnTo>
                        <a:pt x="1677" y="11"/>
                      </a:lnTo>
                      <a:lnTo>
                        <a:pt x="1697" y="12"/>
                      </a:lnTo>
                      <a:lnTo>
                        <a:pt x="1715" y="13"/>
                      </a:lnTo>
                      <a:lnTo>
                        <a:pt x="1735" y="14"/>
                      </a:lnTo>
                      <a:lnTo>
                        <a:pt x="1753" y="15"/>
                      </a:lnTo>
                      <a:lnTo>
                        <a:pt x="1773" y="17"/>
                      </a:lnTo>
                      <a:lnTo>
                        <a:pt x="1775" y="35"/>
                      </a:lnTo>
                      <a:lnTo>
                        <a:pt x="1781" y="50"/>
                      </a:lnTo>
                      <a:lnTo>
                        <a:pt x="1789" y="63"/>
                      </a:lnTo>
                      <a:lnTo>
                        <a:pt x="1797" y="74"/>
                      </a:lnTo>
                      <a:lnTo>
                        <a:pt x="1805" y="85"/>
                      </a:lnTo>
                      <a:lnTo>
                        <a:pt x="1812" y="94"/>
                      </a:lnTo>
                      <a:lnTo>
                        <a:pt x="1817" y="105"/>
                      </a:lnTo>
                      <a:lnTo>
                        <a:pt x="1819" y="117"/>
                      </a:lnTo>
                      <a:lnTo>
                        <a:pt x="1817" y="126"/>
                      </a:lnTo>
                      <a:lnTo>
                        <a:pt x="1811" y="133"/>
                      </a:lnTo>
                      <a:lnTo>
                        <a:pt x="1802" y="137"/>
                      </a:lnTo>
                      <a:lnTo>
                        <a:pt x="1792" y="142"/>
                      </a:lnTo>
                      <a:lnTo>
                        <a:pt x="1781" y="146"/>
                      </a:lnTo>
                      <a:lnTo>
                        <a:pt x="1768" y="147"/>
                      </a:lnTo>
                      <a:lnTo>
                        <a:pt x="1758" y="149"/>
                      </a:lnTo>
                      <a:lnTo>
                        <a:pt x="1748" y="150"/>
                      </a:lnTo>
                      <a:lnTo>
                        <a:pt x="1718" y="159"/>
                      </a:lnTo>
                      <a:lnTo>
                        <a:pt x="1698" y="174"/>
                      </a:lnTo>
                      <a:lnTo>
                        <a:pt x="1687" y="193"/>
                      </a:lnTo>
                      <a:lnTo>
                        <a:pt x="1677" y="215"/>
                      </a:lnTo>
                      <a:lnTo>
                        <a:pt x="1669" y="238"/>
                      </a:lnTo>
                      <a:lnTo>
                        <a:pt x="1659" y="262"/>
                      </a:lnTo>
                      <a:lnTo>
                        <a:pt x="1643" y="285"/>
                      </a:lnTo>
                      <a:lnTo>
                        <a:pt x="1616" y="307"/>
                      </a:lnTo>
                      <a:lnTo>
                        <a:pt x="1596" y="308"/>
                      </a:lnTo>
                      <a:lnTo>
                        <a:pt x="1576" y="308"/>
                      </a:lnTo>
                      <a:lnTo>
                        <a:pt x="1555" y="309"/>
                      </a:lnTo>
                      <a:lnTo>
                        <a:pt x="1534" y="309"/>
                      </a:lnTo>
                      <a:lnTo>
                        <a:pt x="1514" y="310"/>
                      </a:lnTo>
                      <a:lnTo>
                        <a:pt x="1493" y="311"/>
                      </a:lnTo>
                      <a:lnTo>
                        <a:pt x="1471" y="311"/>
                      </a:lnTo>
                      <a:lnTo>
                        <a:pt x="1450" y="312"/>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66" name="Freeform 92"/>
                <p:cNvSpPr>
                  <a:spLocks noChangeAspect="1"/>
                </p:cNvSpPr>
                <p:nvPr/>
              </p:nvSpPr>
              <p:spPr bwMode="auto">
                <a:xfrm>
                  <a:off x="1285" y="3039"/>
                  <a:ext cx="909" cy="172"/>
                </a:xfrm>
                <a:custGeom>
                  <a:avLst/>
                  <a:gdLst>
                    <a:gd name="T0" fmla="*/ 0 w 1819"/>
                    <a:gd name="T1" fmla="*/ 1 h 344"/>
                    <a:gd name="T2" fmla="*/ 0 w 1819"/>
                    <a:gd name="T3" fmla="*/ 1 h 344"/>
                    <a:gd name="T4" fmla="*/ 0 w 1819"/>
                    <a:gd name="T5" fmla="*/ 1 h 344"/>
                    <a:gd name="T6" fmla="*/ 0 w 1819"/>
                    <a:gd name="T7" fmla="*/ 1 h 344"/>
                    <a:gd name="T8" fmla="*/ 0 w 1819"/>
                    <a:gd name="T9" fmla="*/ 1 h 344"/>
                    <a:gd name="T10" fmla="*/ 0 w 1819"/>
                    <a:gd name="T11" fmla="*/ 1 h 344"/>
                    <a:gd name="T12" fmla="*/ 0 w 1819"/>
                    <a:gd name="T13" fmla="*/ 1 h 344"/>
                    <a:gd name="T14" fmla="*/ 0 w 1819"/>
                    <a:gd name="T15" fmla="*/ 1 h 344"/>
                    <a:gd name="T16" fmla="*/ 0 w 1819"/>
                    <a:gd name="T17" fmla="*/ 1 h 344"/>
                    <a:gd name="T18" fmla="*/ 0 w 1819"/>
                    <a:gd name="T19" fmla="*/ 1 h 344"/>
                    <a:gd name="T20" fmla="*/ 0 w 1819"/>
                    <a:gd name="T21" fmla="*/ 1 h 344"/>
                    <a:gd name="T22" fmla="*/ 0 w 1819"/>
                    <a:gd name="T23" fmla="*/ 1 h 344"/>
                    <a:gd name="T24" fmla="*/ 0 w 1819"/>
                    <a:gd name="T25" fmla="*/ 1 h 344"/>
                    <a:gd name="T26" fmla="*/ 0 w 1819"/>
                    <a:gd name="T27" fmla="*/ 1 h 344"/>
                    <a:gd name="T28" fmla="*/ 0 w 1819"/>
                    <a:gd name="T29" fmla="*/ 1 h 344"/>
                    <a:gd name="T30" fmla="*/ 0 w 1819"/>
                    <a:gd name="T31" fmla="*/ 1 h 344"/>
                    <a:gd name="T32" fmla="*/ 0 w 1819"/>
                    <a:gd name="T33" fmla="*/ 1 h 344"/>
                    <a:gd name="T34" fmla="*/ 0 w 1819"/>
                    <a:gd name="T35" fmla="*/ 1 h 344"/>
                    <a:gd name="T36" fmla="*/ 0 w 1819"/>
                    <a:gd name="T37" fmla="*/ 1 h 344"/>
                    <a:gd name="T38" fmla="*/ 0 w 1819"/>
                    <a:gd name="T39" fmla="*/ 1 h 344"/>
                    <a:gd name="T40" fmla="*/ 0 w 1819"/>
                    <a:gd name="T41" fmla="*/ 1 h 344"/>
                    <a:gd name="T42" fmla="*/ 0 w 1819"/>
                    <a:gd name="T43" fmla="*/ 1 h 344"/>
                    <a:gd name="T44" fmla="*/ 0 w 1819"/>
                    <a:gd name="T45" fmla="*/ 1 h 344"/>
                    <a:gd name="T46" fmla="*/ 0 w 1819"/>
                    <a:gd name="T47" fmla="*/ 1 h 344"/>
                    <a:gd name="T48" fmla="*/ 0 w 1819"/>
                    <a:gd name="T49" fmla="*/ 1 h 344"/>
                    <a:gd name="T50" fmla="*/ 0 w 1819"/>
                    <a:gd name="T51" fmla="*/ 1 h 344"/>
                    <a:gd name="T52" fmla="*/ 0 w 1819"/>
                    <a:gd name="T53" fmla="*/ 1 h 344"/>
                    <a:gd name="T54" fmla="*/ 0 w 1819"/>
                    <a:gd name="T55" fmla="*/ 1 h 344"/>
                    <a:gd name="T56" fmla="*/ 0 w 1819"/>
                    <a:gd name="T57" fmla="*/ 1 h 344"/>
                    <a:gd name="T58" fmla="*/ 0 w 1819"/>
                    <a:gd name="T59" fmla="*/ 1 h 344"/>
                    <a:gd name="T60" fmla="*/ 0 w 1819"/>
                    <a:gd name="T61" fmla="*/ 1 h 344"/>
                    <a:gd name="T62" fmla="*/ 0 w 1819"/>
                    <a:gd name="T63" fmla="*/ 1 h 344"/>
                    <a:gd name="T64" fmla="*/ 0 w 1819"/>
                    <a:gd name="T65" fmla="*/ 1 h 344"/>
                    <a:gd name="T66" fmla="*/ 0 w 1819"/>
                    <a:gd name="T67" fmla="*/ 1 h 344"/>
                    <a:gd name="T68" fmla="*/ 0 w 1819"/>
                    <a:gd name="T69" fmla="*/ 1 h 344"/>
                    <a:gd name="T70" fmla="*/ 0 w 1819"/>
                    <a:gd name="T71" fmla="*/ 1 h 344"/>
                    <a:gd name="T72" fmla="*/ 0 w 1819"/>
                    <a:gd name="T73" fmla="*/ 1 h 344"/>
                    <a:gd name="T74" fmla="*/ 0 w 1819"/>
                    <a:gd name="T75" fmla="*/ 1 h 344"/>
                    <a:gd name="T76" fmla="*/ 0 w 1819"/>
                    <a:gd name="T77" fmla="*/ 1 h 344"/>
                    <a:gd name="T78" fmla="*/ 0 w 1819"/>
                    <a:gd name="T79" fmla="*/ 1 h 344"/>
                    <a:gd name="T80" fmla="*/ 0 w 1819"/>
                    <a:gd name="T81" fmla="*/ 1 h 344"/>
                    <a:gd name="T82" fmla="*/ 0 w 1819"/>
                    <a:gd name="T83" fmla="*/ 1 h 344"/>
                    <a:gd name="T84" fmla="*/ 0 w 1819"/>
                    <a:gd name="T85" fmla="*/ 1 h 344"/>
                    <a:gd name="T86" fmla="*/ 0 w 1819"/>
                    <a:gd name="T87" fmla="*/ 1 h 344"/>
                    <a:gd name="T88" fmla="*/ 0 w 1819"/>
                    <a:gd name="T89" fmla="*/ 1 h 344"/>
                    <a:gd name="T90" fmla="*/ 0 w 1819"/>
                    <a:gd name="T91" fmla="*/ 1 h 344"/>
                    <a:gd name="T92" fmla="*/ 0 w 1819"/>
                    <a:gd name="T93" fmla="*/ 1 h 344"/>
                    <a:gd name="T94" fmla="*/ 0 w 1819"/>
                    <a:gd name="T95" fmla="*/ 1 h 344"/>
                    <a:gd name="T96" fmla="*/ 0 w 1819"/>
                    <a:gd name="T97" fmla="*/ 1 h 344"/>
                    <a:gd name="T98" fmla="*/ 0 w 1819"/>
                    <a:gd name="T99" fmla="*/ 1 h 344"/>
                    <a:gd name="T100" fmla="*/ 0 w 1819"/>
                    <a:gd name="T101" fmla="*/ 1 h 344"/>
                    <a:gd name="T102" fmla="*/ 0 w 1819"/>
                    <a:gd name="T103" fmla="*/ 1 h 344"/>
                    <a:gd name="T104" fmla="*/ 0 w 1819"/>
                    <a:gd name="T105" fmla="*/ 1 h 344"/>
                    <a:gd name="T106" fmla="*/ 0 w 1819"/>
                    <a:gd name="T107" fmla="*/ 1 h 344"/>
                    <a:gd name="T108" fmla="*/ 0 w 1819"/>
                    <a:gd name="T109" fmla="*/ 1 h 344"/>
                    <a:gd name="T110" fmla="*/ 0 w 1819"/>
                    <a:gd name="T111" fmla="*/ 1 h 344"/>
                    <a:gd name="T112" fmla="*/ 0 w 1819"/>
                    <a:gd name="T113" fmla="*/ 1 h 344"/>
                    <a:gd name="T114" fmla="*/ 0 w 1819"/>
                    <a:gd name="T115" fmla="*/ 1 h 344"/>
                    <a:gd name="T116" fmla="*/ 0 w 1819"/>
                    <a:gd name="T117" fmla="*/ 1 h 344"/>
                    <a:gd name="T118" fmla="*/ 0 w 1819"/>
                    <a:gd name="T119" fmla="*/ 1 h 3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19"/>
                    <a:gd name="T181" fmla="*/ 0 h 344"/>
                    <a:gd name="T182" fmla="*/ 1819 w 1819"/>
                    <a:gd name="T183" fmla="*/ 344 h 3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19" h="344">
                      <a:moveTo>
                        <a:pt x="1450" y="312"/>
                      </a:moveTo>
                      <a:lnTo>
                        <a:pt x="1450" y="312"/>
                      </a:lnTo>
                      <a:lnTo>
                        <a:pt x="1448" y="286"/>
                      </a:lnTo>
                      <a:lnTo>
                        <a:pt x="1452" y="257"/>
                      </a:lnTo>
                      <a:lnTo>
                        <a:pt x="1457" y="228"/>
                      </a:lnTo>
                      <a:lnTo>
                        <a:pt x="1464" y="201"/>
                      </a:lnTo>
                      <a:lnTo>
                        <a:pt x="1471" y="177"/>
                      </a:lnTo>
                      <a:lnTo>
                        <a:pt x="1475" y="156"/>
                      </a:lnTo>
                      <a:lnTo>
                        <a:pt x="1473" y="141"/>
                      </a:lnTo>
                      <a:lnTo>
                        <a:pt x="1467" y="134"/>
                      </a:lnTo>
                      <a:lnTo>
                        <a:pt x="1443" y="129"/>
                      </a:lnTo>
                      <a:lnTo>
                        <a:pt x="1420" y="125"/>
                      </a:lnTo>
                      <a:lnTo>
                        <a:pt x="1397" y="121"/>
                      </a:lnTo>
                      <a:lnTo>
                        <a:pt x="1374" y="118"/>
                      </a:lnTo>
                      <a:lnTo>
                        <a:pt x="1351" y="116"/>
                      </a:lnTo>
                      <a:lnTo>
                        <a:pt x="1328" y="114"/>
                      </a:lnTo>
                      <a:lnTo>
                        <a:pt x="1305" y="113"/>
                      </a:lnTo>
                      <a:lnTo>
                        <a:pt x="1283" y="113"/>
                      </a:lnTo>
                      <a:lnTo>
                        <a:pt x="1260" y="113"/>
                      </a:lnTo>
                      <a:lnTo>
                        <a:pt x="1237" y="114"/>
                      </a:lnTo>
                      <a:lnTo>
                        <a:pt x="1214" y="116"/>
                      </a:lnTo>
                      <a:lnTo>
                        <a:pt x="1191" y="118"/>
                      </a:lnTo>
                      <a:lnTo>
                        <a:pt x="1168" y="121"/>
                      </a:lnTo>
                      <a:lnTo>
                        <a:pt x="1145" y="125"/>
                      </a:lnTo>
                      <a:lnTo>
                        <a:pt x="1122" y="129"/>
                      </a:lnTo>
                      <a:lnTo>
                        <a:pt x="1099" y="134"/>
                      </a:lnTo>
                      <a:lnTo>
                        <a:pt x="1094" y="136"/>
                      </a:lnTo>
                      <a:lnTo>
                        <a:pt x="1091" y="141"/>
                      </a:lnTo>
                      <a:lnTo>
                        <a:pt x="1090" y="147"/>
                      </a:lnTo>
                      <a:lnTo>
                        <a:pt x="1089" y="155"/>
                      </a:lnTo>
                      <a:lnTo>
                        <a:pt x="1088" y="164"/>
                      </a:lnTo>
                      <a:lnTo>
                        <a:pt x="1088" y="175"/>
                      </a:lnTo>
                      <a:lnTo>
                        <a:pt x="1089" y="187"/>
                      </a:lnTo>
                      <a:lnTo>
                        <a:pt x="1089" y="201"/>
                      </a:lnTo>
                      <a:lnTo>
                        <a:pt x="1090" y="215"/>
                      </a:lnTo>
                      <a:lnTo>
                        <a:pt x="1090" y="230"/>
                      </a:lnTo>
                      <a:lnTo>
                        <a:pt x="1090" y="245"/>
                      </a:lnTo>
                      <a:lnTo>
                        <a:pt x="1089" y="261"/>
                      </a:lnTo>
                      <a:lnTo>
                        <a:pt x="1086" y="277"/>
                      </a:lnTo>
                      <a:lnTo>
                        <a:pt x="1084" y="293"/>
                      </a:lnTo>
                      <a:lnTo>
                        <a:pt x="1079" y="309"/>
                      </a:lnTo>
                      <a:lnTo>
                        <a:pt x="1074" y="324"/>
                      </a:lnTo>
                      <a:lnTo>
                        <a:pt x="1053" y="324"/>
                      </a:lnTo>
                      <a:lnTo>
                        <a:pt x="1032" y="325"/>
                      </a:lnTo>
                      <a:lnTo>
                        <a:pt x="1010" y="325"/>
                      </a:lnTo>
                      <a:lnTo>
                        <a:pt x="990" y="326"/>
                      </a:lnTo>
                      <a:lnTo>
                        <a:pt x="969" y="326"/>
                      </a:lnTo>
                      <a:lnTo>
                        <a:pt x="948" y="327"/>
                      </a:lnTo>
                      <a:lnTo>
                        <a:pt x="927" y="327"/>
                      </a:lnTo>
                      <a:lnTo>
                        <a:pt x="907" y="327"/>
                      </a:lnTo>
                      <a:lnTo>
                        <a:pt x="886" y="329"/>
                      </a:lnTo>
                      <a:lnTo>
                        <a:pt x="865" y="329"/>
                      </a:lnTo>
                      <a:lnTo>
                        <a:pt x="845" y="330"/>
                      </a:lnTo>
                      <a:lnTo>
                        <a:pt x="824" y="330"/>
                      </a:lnTo>
                      <a:lnTo>
                        <a:pt x="803" y="331"/>
                      </a:lnTo>
                      <a:lnTo>
                        <a:pt x="782" y="331"/>
                      </a:lnTo>
                      <a:lnTo>
                        <a:pt x="763" y="332"/>
                      </a:lnTo>
                      <a:lnTo>
                        <a:pt x="742" y="332"/>
                      </a:lnTo>
                      <a:lnTo>
                        <a:pt x="739" y="314"/>
                      </a:lnTo>
                      <a:lnTo>
                        <a:pt x="736" y="294"/>
                      </a:lnTo>
                      <a:lnTo>
                        <a:pt x="734" y="277"/>
                      </a:lnTo>
                      <a:lnTo>
                        <a:pt x="729" y="262"/>
                      </a:lnTo>
                      <a:lnTo>
                        <a:pt x="722" y="251"/>
                      </a:lnTo>
                      <a:lnTo>
                        <a:pt x="712" y="243"/>
                      </a:lnTo>
                      <a:lnTo>
                        <a:pt x="696" y="242"/>
                      </a:lnTo>
                      <a:lnTo>
                        <a:pt x="673" y="248"/>
                      </a:lnTo>
                      <a:lnTo>
                        <a:pt x="658" y="247"/>
                      </a:lnTo>
                      <a:lnTo>
                        <a:pt x="641" y="246"/>
                      </a:lnTo>
                      <a:lnTo>
                        <a:pt x="623" y="246"/>
                      </a:lnTo>
                      <a:lnTo>
                        <a:pt x="605" y="245"/>
                      </a:lnTo>
                      <a:lnTo>
                        <a:pt x="585" y="245"/>
                      </a:lnTo>
                      <a:lnTo>
                        <a:pt x="565" y="245"/>
                      </a:lnTo>
                      <a:lnTo>
                        <a:pt x="543" y="243"/>
                      </a:lnTo>
                      <a:lnTo>
                        <a:pt x="520" y="242"/>
                      </a:lnTo>
                      <a:lnTo>
                        <a:pt x="516" y="250"/>
                      </a:lnTo>
                      <a:lnTo>
                        <a:pt x="514" y="261"/>
                      </a:lnTo>
                      <a:lnTo>
                        <a:pt x="512" y="272"/>
                      </a:lnTo>
                      <a:lnTo>
                        <a:pt x="509" y="285"/>
                      </a:lnTo>
                      <a:lnTo>
                        <a:pt x="508" y="297"/>
                      </a:lnTo>
                      <a:lnTo>
                        <a:pt x="506" y="311"/>
                      </a:lnTo>
                      <a:lnTo>
                        <a:pt x="502" y="324"/>
                      </a:lnTo>
                      <a:lnTo>
                        <a:pt x="499" y="337"/>
                      </a:lnTo>
                      <a:lnTo>
                        <a:pt x="466" y="337"/>
                      </a:lnTo>
                      <a:lnTo>
                        <a:pt x="433" y="338"/>
                      </a:lnTo>
                      <a:lnTo>
                        <a:pt x="401" y="338"/>
                      </a:lnTo>
                      <a:lnTo>
                        <a:pt x="369" y="339"/>
                      </a:lnTo>
                      <a:lnTo>
                        <a:pt x="337" y="339"/>
                      </a:lnTo>
                      <a:lnTo>
                        <a:pt x="304" y="340"/>
                      </a:lnTo>
                      <a:lnTo>
                        <a:pt x="273" y="340"/>
                      </a:lnTo>
                      <a:lnTo>
                        <a:pt x="241" y="340"/>
                      </a:lnTo>
                      <a:lnTo>
                        <a:pt x="210" y="341"/>
                      </a:lnTo>
                      <a:lnTo>
                        <a:pt x="180" y="341"/>
                      </a:lnTo>
                      <a:lnTo>
                        <a:pt x="149" y="342"/>
                      </a:lnTo>
                      <a:lnTo>
                        <a:pt x="119" y="342"/>
                      </a:lnTo>
                      <a:lnTo>
                        <a:pt x="89" y="342"/>
                      </a:lnTo>
                      <a:lnTo>
                        <a:pt x="59" y="344"/>
                      </a:lnTo>
                      <a:lnTo>
                        <a:pt x="29" y="344"/>
                      </a:lnTo>
                      <a:lnTo>
                        <a:pt x="0" y="344"/>
                      </a:lnTo>
                      <a:lnTo>
                        <a:pt x="5" y="327"/>
                      </a:lnTo>
                      <a:lnTo>
                        <a:pt x="7" y="310"/>
                      </a:lnTo>
                      <a:lnTo>
                        <a:pt x="9" y="293"/>
                      </a:lnTo>
                      <a:lnTo>
                        <a:pt x="11" y="276"/>
                      </a:lnTo>
                      <a:lnTo>
                        <a:pt x="14" y="261"/>
                      </a:lnTo>
                      <a:lnTo>
                        <a:pt x="20" y="247"/>
                      </a:lnTo>
                      <a:lnTo>
                        <a:pt x="28" y="236"/>
                      </a:lnTo>
                      <a:lnTo>
                        <a:pt x="41" y="230"/>
                      </a:lnTo>
                      <a:lnTo>
                        <a:pt x="57" y="226"/>
                      </a:lnTo>
                      <a:lnTo>
                        <a:pt x="72" y="225"/>
                      </a:lnTo>
                      <a:lnTo>
                        <a:pt x="85" y="226"/>
                      </a:lnTo>
                      <a:lnTo>
                        <a:pt x="98" y="228"/>
                      </a:lnTo>
                      <a:lnTo>
                        <a:pt x="111" y="232"/>
                      </a:lnTo>
                      <a:lnTo>
                        <a:pt x="123" y="236"/>
                      </a:lnTo>
                      <a:lnTo>
                        <a:pt x="135" y="242"/>
                      </a:lnTo>
                      <a:lnTo>
                        <a:pt x="148" y="248"/>
                      </a:lnTo>
                      <a:lnTo>
                        <a:pt x="160" y="253"/>
                      </a:lnTo>
                      <a:lnTo>
                        <a:pt x="173" y="257"/>
                      </a:lnTo>
                      <a:lnTo>
                        <a:pt x="187" y="262"/>
                      </a:lnTo>
                      <a:lnTo>
                        <a:pt x="202" y="264"/>
                      </a:lnTo>
                      <a:lnTo>
                        <a:pt x="218" y="265"/>
                      </a:lnTo>
                      <a:lnTo>
                        <a:pt x="235" y="264"/>
                      </a:lnTo>
                      <a:lnTo>
                        <a:pt x="255" y="260"/>
                      </a:lnTo>
                      <a:lnTo>
                        <a:pt x="276" y="254"/>
                      </a:lnTo>
                      <a:lnTo>
                        <a:pt x="276" y="228"/>
                      </a:lnTo>
                      <a:lnTo>
                        <a:pt x="270" y="223"/>
                      </a:lnTo>
                      <a:lnTo>
                        <a:pt x="267" y="216"/>
                      </a:lnTo>
                      <a:lnTo>
                        <a:pt x="267" y="209"/>
                      </a:lnTo>
                      <a:lnTo>
                        <a:pt x="267" y="204"/>
                      </a:lnTo>
                      <a:lnTo>
                        <a:pt x="270" y="124"/>
                      </a:lnTo>
                      <a:lnTo>
                        <a:pt x="270" y="114"/>
                      </a:lnTo>
                      <a:lnTo>
                        <a:pt x="272" y="108"/>
                      </a:lnTo>
                      <a:lnTo>
                        <a:pt x="277" y="103"/>
                      </a:lnTo>
                      <a:lnTo>
                        <a:pt x="284" y="101"/>
                      </a:lnTo>
                      <a:lnTo>
                        <a:pt x="294" y="99"/>
                      </a:lnTo>
                      <a:lnTo>
                        <a:pt x="305" y="98"/>
                      </a:lnTo>
                      <a:lnTo>
                        <a:pt x="318" y="97"/>
                      </a:lnTo>
                      <a:lnTo>
                        <a:pt x="332" y="95"/>
                      </a:lnTo>
                      <a:lnTo>
                        <a:pt x="348" y="94"/>
                      </a:lnTo>
                      <a:lnTo>
                        <a:pt x="364" y="93"/>
                      </a:lnTo>
                      <a:lnTo>
                        <a:pt x="380" y="91"/>
                      </a:lnTo>
                      <a:lnTo>
                        <a:pt x="398" y="90"/>
                      </a:lnTo>
                      <a:lnTo>
                        <a:pt x="416" y="89"/>
                      </a:lnTo>
                      <a:lnTo>
                        <a:pt x="433" y="88"/>
                      </a:lnTo>
                      <a:lnTo>
                        <a:pt x="452" y="87"/>
                      </a:lnTo>
                      <a:lnTo>
                        <a:pt x="469" y="86"/>
                      </a:lnTo>
                      <a:lnTo>
                        <a:pt x="487" y="86"/>
                      </a:lnTo>
                      <a:lnTo>
                        <a:pt x="505" y="85"/>
                      </a:lnTo>
                      <a:lnTo>
                        <a:pt x="521" y="83"/>
                      </a:lnTo>
                      <a:lnTo>
                        <a:pt x="537" y="83"/>
                      </a:lnTo>
                      <a:lnTo>
                        <a:pt x="539" y="78"/>
                      </a:lnTo>
                      <a:lnTo>
                        <a:pt x="540" y="71"/>
                      </a:lnTo>
                      <a:lnTo>
                        <a:pt x="540" y="63"/>
                      </a:lnTo>
                      <a:lnTo>
                        <a:pt x="540" y="55"/>
                      </a:lnTo>
                      <a:lnTo>
                        <a:pt x="539" y="48"/>
                      </a:lnTo>
                      <a:lnTo>
                        <a:pt x="538" y="41"/>
                      </a:lnTo>
                      <a:lnTo>
                        <a:pt x="537" y="35"/>
                      </a:lnTo>
                      <a:lnTo>
                        <a:pt x="535" y="30"/>
                      </a:lnTo>
                      <a:lnTo>
                        <a:pt x="665" y="33"/>
                      </a:lnTo>
                      <a:lnTo>
                        <a:pt x="668" y="42"/>
                      </a:lnTo>
                      <a:lnTo>
                        <a:pt x="669" y="50"/>
                      </a:lnTo>
                      <a:lnTo>
                        <a:pt x="668" y="57"/>
                      </a:lnTo>
                      <a:lnTo>
                        <a:pt x="667" y="63"/>
                      </a:lnTo>
                      <a:lnTo>
                        <a:pt x="665" y="68"/>
                      </a:lnTo>
                      <a:lnTo>
                        <a:pt x="664" y="73"/>
                      </a:lnTo>
                      <a:lnTo>
                        <a:pt x="665" y="75"/>
                      </a:lnTo>
                      <a:lnTo>
                        <a:pt x="668" y="78"/>
                      </a:lnTo>
                      <a:lnTo>
                        <a:pt x="691" y="76"/>
                      </a:lnTo>
                      <a:lnTo>
                        <a:pt x="712" y="75"/>
                      </a:lnTo>
                      <a:lnTo>
                        <a:pt x="732" y="74"/>
                      </a:lnTo>
                      <a:lnTo>
                        <a:pt x="751" y="73"/>
                      </a:lnTo>
                      <a:lnTo>
                        <a:pt x="770" y="73"/>
                      </a:lnTo>
                      <a:lnTo>
                        <a:pt x="788" y="72"/>
                      </a:lnTo>
                      <a:lnTo>
                        <a:pt x="807" y="72"/>
                      </a:lnTo>
                      <a:lnTo>
                        <a:pt x="826" y="71"/>
                      </a:lnTo>
                      <a:lnTo>
                        <a:pt x="830" y="67"/>
                      </a:lnTo>
                      <a:lnTo>
                        <a:pt x="831" y="63"/>
                      </a:lnTo>
                      <a:lnTo>
                        <a:pt x="832" y="59"/>
                      </a:lnTo>
                      <a:lnTo>
                        <a:pt x="832" y="55"/>
                      </a:lnTo>
                      <a:lnTo>
                        <a:pt x="832" y="51"/>
                      </a:lnTo>
                      <a:lnTo>
                        <a:pt x="831" y="45"/>
                      </a:lnTo>
                      <a:lnTo>
                        <a:pt x="831" y="41"/>
                      </a:lnTo>
                      <a:lnTo>
                        <a:pt x="830" y="35"/>
                      </a:lnTo>
                      <a:lnTo>
                        <a:pt x="888" y="35"/>
                      </a:lnTo>
                      <a:lnTo>
                        <a:pt x="901" y="35"/>
                      </a:lnTo>
                      <a:lnTo>
                        <a:pt x="914" y="36"/>
                      </a:lnTo>
                      <a:lnTo>
                        <a:pt x="925" y="36"/>
                      </a:lnTo>
                      <a:lnTo>
                        <a:pt x="938" y="36"/>
                      </a:lnTo>
                      <a:lnTo>
                        <a:pt x="949" y="36"/>
                      </a:lnTo>
                      <a:lnTo>
                        <a:pt x="961" y="36"/>
                      </a:lnTo>
                      <a:lnTo>
                        <a:pt x="972" y="36"/>
                      </a:lnTo>
                      <a:lnTo>
                        <a:pt x="985" y="35"/>
                      </a:lnTo>
                      <a:lnTo>
                        <a:pt x="995" y="35"/>
                      </a:lnTo>
                      <a:lnTo>
                        <a:pt x="1007" y="35"/>
                      </a:lnTo>
                      <a:lnTo>
                        <a:pt x="1018" y="34"/>
                      </a:lnTo>
                      <a:lnTo>
                        <a:pt x="1030" y="34"/>
                      </a:lnTo>
                      <a:lnTo>
                        <a:pt x="1041" y="34"/>
                      </a:lnTo>
                      <a:lnTo>
                        <a:pt x="1052" y="33"/>
                      </a:lnTo>
                      <a:lnTo>
                        <a:pt x="1063" y="33"/>
                      </a:lnTo>
                      <a:lnTo>
                        <a:pt x="1074" y="32"/>
                      </a:lnTo>
                      <a:lnTo>
                        <a:pt x="1073" y="36"/>
                      </a:lnTo>
                      <a:lnTo>
                        <a:pt x="1071" y="42"/>
                      </a:lnTo>
                      <a:lnTo>
                        <a:pt x="1069" y="49"/>
                      </a:lnTo>
                      <a:lnTo>
                        <a:pt x="1067" y="55"/>
                      </a:lnTo>
                      <a:lnTo>
                        <a:pt x="1066" y="60"/>
                      </a:lnTo>
                      <a:lnTo>
                        <a:pt x="1066" y="65"/>
                      </a:lnTo>
                      <a:lnTo>
                        <a:pt x="1067" y="68"/>
                      </a:lnTo>
                      <a:lnTo>
                        <a:pt x="1069" y="71"/>
                      </a:lnTo>
                      <a:lnTo>
                        <a:pt x="1078" y="72"/>
                      </a:lnTo>
                      <a:lnTo>
                        <a:pt x="1088" y="72"/>
                      </a:lnTo>
                      <a:lnTo>
                        <a:pt x="1098" y="73"/>
                      </a:lnTo>
                      <a:lnTo>
                        <a:pt x="1109" y="73"/>
                      </a:lnTo>
                      <a:lnTo>
                        <a:pt x="1121" y="74"/>
                      </a:lnTo>
                      <a:lnTo>
                        <a:pt x="1132" y="74"/>
                      </a:lnTo>
                      <a:lnTo>
                        <a:pt x="1144" y="75"/>
                      </a:lnTo>
                      <a:lnTo>
                        <a:pt x="1157" y="76"/>
                      </a:lnTo>
                      <a:lnTo>
                        <a:pt x="1169" y="76"/>
                      </a:lnTo>
                      <a:lnTo>
                        <a:pt x="1183" y="78"/>
                      </a:lnTo>
                      <a:lnTo>
                        <a:pt x="1196" y="79"/>
                      </a:lnTo>
                      <a:lnTo>
                        <a:pt x="1209" y="79"/>
                      </a:lnTo>
                      <a:lnTo>
                        <a:pt x="1222" y="80"/>
                      </a:lnTo>
                      <a:lnTo>
                        <a:pt x="1235" y="81"/>
                      </a:lnTo>
                      <a:lnTo>
                        <a:pt x="1248" y="81"/>
                      </a:lnTo>
                      <a:lnTo>
                        <a:pt x="1260" y="82"/>
                      </a:lnTo>
                      <a:lnTo>
                        <a:pt x="1469" y="114"/>
                      </a:lnTo>
                      <a:lnTo>
                        <a:pt x="1464" y="93"/>
                      </a:lnTo>
                      <a:lnTo>
                        <a:pt x="1463" y="74"/>
                      </a:lnTo>
                      <a:lnTo>
                        <a:pt x="1465" y="58"/>
                      </a:lnTo>
                      <a:lnTo>
                        <a:pt x="1469" y="43"/>
                      </a:lnTo>
                      <a:lnTo>
                        <a:pt x="1471" y="32"/>
                      </a:lnTo>
                      <a:lnTo>
                        <a:pt x="1473" y="20"/>
                      </a:lnTo>
                      <a:lnTo>
                        <a:pt x="1472" y="10"/>
                      </a:lnTo>
                      <a:lnTo>
                        <a:pt x="1468" y="0"/>
                      </a:lnTo>
                      <a:lnTo>
                        <a:pt x="1486" y="0"/>
                      </a:lnTo>
                      <a:lnTo>
                        <a:pt x="1506" y="2"/>
                      </a:lnTo>
                      <a:lnTo>
                        <a:pt x="1524" y="2"/>
                      </a:lnTo>
                      <a:lnTo>
                        <a:pt x="1544" y="3"/>
                      </a:lnTo>
                      <a:lnTo>
                        <a:pt x="1562" y="4"/>
                      </a:lnTo>
                      <a:lnTo>
                        <a:pt x="1582" y="5"/>
                      </a:lnTo>
                      <a:lnTo>
                        <a:pt x="1600" y="5"/>
                      </a:lnTo>
                      <a:lnTo>
                        <a:pt x="1620" y="6"/>
                      </a:lnTo>
                      <a:lnTo>
                        <a:pt x="1639" y="9"/>
                      </a:lnTo>
                      <a:lnTo>
                        <a:pt x="1658" y="10"/>
                      </a:lnTo>
                      <a:lnTo>
                        <a:pt x="1677" y="11"/>
                      </a:lnTo>
                      <a:lnTo>
                        <a:pt x="1697" y="12"/>
                      </a:lnTo>
                      <a:lnTo>
                        <a:pt x="1715" y="13"/>
                      </a:lnTo>
                      <a:lnTo>
                        <a:pt x="1735" y="14"/>
                      </a:lnTo>
                      <a:lnTo>
                        <a:pt x="1753" y="15"/>
                      </a:lnTo>
                      <a:lnTo>
                        <a:pt x="1773" y="17"/>
                      </a:lnTo>
                      <a:lnTo>
                        <a:pt x="1775" y="35"/>
                      </a:lnTo>
                      <a:lnTo>
                        <a:pt x="1781" y="50"/>
                      </a:lnTo>
                      <a:lnTo>
                        <a:pt x="1789" y="63"/>
                      </a:lnTo>
                      <a:lnTo>
                        <a:pt x="1797" y="74"/>
                      </a:lnTo>
                      <a:lnTo>
                        <a:pt x="1805" y="85"/>
                      </a:lnTo>
                      <a:lnTo>
                        <a:pt x="1812" y="94"/>
                      </a:lnTo>
                      <a:lnTo>
                        <a:pt x="1817" y="105"/>
                      </a:lnTo>
                      <a:lnTo>
                        <a:pt x="1819" y="117"/>
                      </a:lnTo>
                      <a:lnTo>
                        <a:pt x="1817" y="126"/>
                      </a:lnTo>
                      <a:lnTo>
                        <a:pt x="1811" y="133"/>
                      </a:lnTo>
                      <a:lnTo>
                        <a:pt x="1802" y="137"/>
                      </a:lnTo>
                      <a:lnTo>
                        <a:pt x="1792" y="142"/>
                      </a:lnTo>
                      <a:lnTo>
                        <a:pt x="1781" y="146"/>
                      </a:lnTo>
                      <a:lnTo>
                        <a:pt x="1768" y="147"/>
                      </a:lnTo>
                      <a:lnTo>
                        <a:pt x="1758" y="149"/>
                      </a:lnTo>
                      <a:lnTo>
                        <a:pt x="1748" y="150"/>
                      </a:lnTo>
                      <a:lnTo>
                        <a:pt x="1718" y="159"/>
                      </a:lnTo>
                      <a:lnTo>
                        <a:pt x="1698" y="174"/>
                      </a:lnTo>
                      <a:lnTo>
                        <a:pt x="1687" y="193"/>
                      </a:lnTo>
                      <a:lnTo>
                        <a:pt x="1677" y="215"/>
                      </a:lnTo>
                      <a:lnTo>
                        <a:pt x="1669" y="238"/>
                      </a:lnTo>
                      <a:lnTo>
                        <a:pt x="1659" y="262"/>
                      </a:lnTo>
                      <a:lnTo>
                        <a:pt x="1643" y="285"/>
                      </a:lnTo>
                      <a:lnTo>
                        <a:pt x="1616" y="307"/>
                      </a:lnTo>
                      <a:lnTo>
                        <a:pt x="1596" y="308"/>
                      </a:lnTo>
                      <a:lnTo>
                        <a:pt x="1576" y="308"/>
                      </a:lnTo>
                      <a:lnTo>
                        <a:pt x="1555" y="309"/>
                      </a:lnTo>
                      <a:lnTo>
                        <a:pt x="1534" y="309"/>
                      </a:lnTo>
                      <a:lnTo>
                        <a:pt x="1514" y="310"/>
                      </a:lnTo>
                      <a:lnTo>
                        <a:pt x="1493" y="311"/>
                      </a:lnTo>
                      <a:lnTo>
                        <a:pt x="1471" y="311"/>
                      </a:lnTo>
                      <a:lnTo>
                        <a:pt x="1450" y="312"/>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7" name="Freeform 93"/>
                <p:cNvSpPr>
                  <a:spLocks noChangeAspect="1"/>
                </p:cNvSpPr>
                <p:nvPr/>
              </p:nvSpPr>
              <p:spPr bwMode="auto">
                <a:xfrm>
                  <a:off x="2244" y="2924"/>
                  <a:ext cx="101" cy="85"/>
                </a:xfrm>
                <a:custGeom>
                  <a:avLst/>
                  <a:gdLst>
                    <a:gd name="T0" fmla="*/ 0 w 203"/>
                    <a:gd name="T1" fmla="*/ 0 h 170"/>
                    <a:gd name="T2" fmla="*/ 0 w 203"/>
                    <a:gd name="T3" fmla="*/ 1 h 170"/>
                    <a:gd name="T4" fmla="*/ 0 w 203"/>
                    <a:gd name="T5" fmla="*/ 1 h 170"/>
                    <a:gd name="T6" fmla="*/ 0 w 203"/>
                    <a:gd name="T7" fmla="*/ 1 h 170"/>
                    <a:gd name="T8" fmla="*/ 0 w 203"/>
                    <a:gd name="T9" fmla="*/ 1 h 170"/>
                    <a:gd name="T10" fmla="*/ 0 w 203"/>
                    <a:gd name="T11" fmla="*/ 1 h 170"/>
                    <a:gd name="T12" fmla="*/ 0 w 203"/>
                    <a:gd name="T13" fmla="*/ 1 h 170"/>
                    <a:gd name="T14" fmla="*/ 0 w 203"/>
                    <a:gd name="T15" fmla="*/ 1 h 170"/>
                    <a:gd name="T16" fmla="*/ 0 w 203"/>
                    <a:gd name="T17" fmla="*/ 1 h 170"/>
                    <a:gd name="T18" fmla="*/ 0 w 203"/>
                    <a:gd name="T19" fmla="*/ 1 h 170"/>
                    <a:gd name="T20" fmla="*/ 0 w 203"/>
                    <a:gd name="T21" fmla="*/ 1 h 170"/>
                    <a:gd name="T22" fmla="*/ 0 w 203"/>
                    <a:gd name="T23" fmla="*/ 1 h 170"/>
                    <a:gd name="T24" fmla="*/ 0 w 203"/>
                    <a:gd name="T25" fmla="*/ 1 h 170"/>
                    <a:gd name="T26" fmla="*/ 0 w 203"/>
                    <a:gd name="T27" fmla="*/ 1 h 170"/>
                    <a:gd name="T28" fmla="*/ 0 w 203"/>
                    <a:gd name="T29" fmla="*/ 1 h 170"/>
                    <a:gd name="T30" fmla="*/ 0 w 203"/>
                    <a:gd name="T31" fmla="*/ 1 h 170"/>
                    <a:gd name="T32" fmla="*/ 0 w 203"/>
                    <a:gd name="T33" fmla="*/ 1 h 170"/>
                    <a:gd name="T34" fmla="*/ 0 w 203"/>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
                    <a:gd name="T55" fmla="*/ 0 h 170"/>
                    <a:gd name="T56" fmla="*/ 203 w 203"/>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 h="170">
                      <a:moveTo>
                        <a:pt x="138" y="0"/>
                      </a:moveTo>
                      <a:lnTo>
                        <a:pt x="166" y="13"/>
                      </a:lnTo>
                      <a:lnTo>
                        <a:pt x="185" y="31"/>
                      </a:lnTo>
                      <a:lnTo>
                        <a:pt x="198" y="52"/>
                      </a:lnTo>
                      <a:lnTo>
                        <a:pt x="203" y="75"/>
                      </a:lnTo>
                      <a:lnTo>
                        <a:pt x="202" y="98"/>
                      </a:lnTo>
                      <a:lnTo>
                        <a:pt x="192" y="120"/>
                      </a:lnTo>
                      <a:lnTo>
                        <a:pt x="177" y="139"/>
                      </a:lnTo>
                      <a:lnTo>
                        <a:pt x="157" y="155"/>
                      </a:lnTo>
                      <a:lnTo>
                        <a:pt x="128" y="168"/>
                      </a:lnTo>
                      <a:lnTo>
                        <a:pt x="106" y="170"/>
                      </a:lnTo>
                      <a:lnTo>
                        <a:pt x="89" y="166"/>
                      </a:lnTo>
                      <a:lnTo>
                        <a:pt x="74" y="154"/>
                      </a:lnTo>
                      <a:lnTo>
                        <a:pt x="60" y="142"/>
                      </a:lnTo>
                      <a:lnTo>
                        <a:pt x="45" y="130"/>
                      </a:lnTo>
                      <a:lnTo>
                        <a:pt x="25" y="122"/>
                      </a:lnTo>
                      <a:lnTo>
                        <a:pt x="0" y="120"/>
                      </a:lnTo>
                      <a:lnTo>
                        <a:pt x="138" y="0"/>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68" name="Freeform 94"/>
                <p:cNvSpPr>
                  <a:spLocks noChangeAspect="1"/>
                </p:cNvSpPr>
                <p:nvPr/>
              </p:nvSpPr>
              <p:spPr bwMode="auto">
                <a:xfrm>
                  <a:off x="2244" y="2924"/>
                  <a:ext cx="101" cy="85"/>
                </a:xfrm>
                <a:custGeom>
                  <a:avLst/>
                  <a:gdLst>
                    <a:gd name="T0" fmla="*/ 0 w 203"/>
                    <a:gd name="T1" fmla="*/ 0 h 170"/>
                    <a:gd name="T2" fmla="*/ 0 w 203"/>
                    <a:gd name="T3" fmla="*/ 0 h 170"/>
                    <a:gd name="T4" fmla="*/ 0 w 203"/>
                    <a:gd name="T5" fmla="*/ 1 h 170"/>
                    <a:gd name="T6" fmla="*/ 0 w 203"/>
                    <a:gd name="T7" fmla="*/ 1 h 170"/>
                    <a:gd name="T8" fmla="*/ 0 w 203"/>
                    <a:gd name="T9" fmla="*/ 1 h 170"/>
                    <a:gd name="T10" fmla="*/ 0 w 203"/>
                    <a:gd name="T11" fmla="*/ 1 h 170"/>
                    <a:gd name="T12" fmla="*/ 0 w 203"/>
                    <a:gd name="T13" fmla="*/ 1 h 170"/>
                    <a:gd name="T14" fmla="*/ 0 w 203"/>
                    <a:gd name="T15" fmla="*/ 1 h 170"/>
                    <a:gd name="T16" fmla="*/ 0 w 203"/>
                    <a:gd name="T17" fmla="*/ 1 h 170"/>
                    <a:gd name="T18" fmla="*/ 0 w 203"/>
                    <a:gd name="T19" fmla="*/ 1 h 170"/>
                    <a:gd name="T20" fmla="*/ 0 w 203"/>
                    <a:gd name="T21" fmla="*/ 1 h 170"/>
                    <a:gd name="T22" fmla="*/ 0 w 203"/>
                    <a:gd name="T23" fmla="*/ 1 h 170"/>
                    <a:gd name="T24" fmla="*/ 0 w 203"/>
                    <a:gd name="T25" fmla="*/ 1 h 170"/>
                    <a:gd name="T26" fmla="*/ 0 w 203"/>
                    <a:gd name="T27" fmla="*/ 1 h 170"/>
                    <a:gd name="T28" fmla="*/ 0 w 203"/>
                    <a:gd name="T29" fmla="*/ 1 h 170"/>
                    <a:gd name="T30" fmla="*/ 0 w 203"/>
                    <a:gd name="T31" fmla="*/ 1 h 170"/>
                    <a:gd name="T32" fmla="*/ 0 w 203"/>
                    <a:gd name="T33" fmla="*/ 1 h 170"/>
                    <a:gd name="T34" fmla="*/ 0 w 203"/>
                    <a:gd name="T35" fmla="*/ 1 h 170"/>
                    <a:gd name="T36" fmla="*/ 0 w 203"/>
                    <a:gd name="T37" fmla="*/ 1 h 170"/>
                    <a:gd name="T38" fmla="*/ 0 w 203"/>
                    <a:gd name="T39" fmla="*/ 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
                    <a:gd name="T61" fmla="*/ 0 h 170"/>
                    <a:gd name="T62" fmla="*/ 203 w 203"/>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 h="170">
                      <a:moveTo>
                        <a:pt x="138" y="0"/>
                      </a:moveTo>
                      <a:lnTo>
                        <a:pt x="138" y="0"/>
                      </a:lnTo>
                      <a:lnTo>
                        <a:pt x="166" y="13"/>
                      </a:lnTo>
                      <a:lnTo>
                        <a:pt x="185" y="31"/>
                      </a:lnTo>
                      <a:lnTo>
                        <a:pt x="198" y="52"/>
                      </a:lnTo>
                      <a:lnTo>
                        <a:pt x="203" y="75"/>
                      </a:lnTo>
                      <a:lnTo>
                        <a:pt x="202" y="98"/>
                      </a:lnTo>
                      <a:lnTo>
                        <a:pt x="192" y="120"/>
                      </a:lnTo>
                      <a:lnTo>
                        <a:pt x="177" y="139"/>
                      </a:lnTo>
                      <a:lnTo>
                        <a:pt x="157" y="155"/>
                      </a:lnTo>
                      <a:lnTo>
                        <a:pt x="128" y="168"/>
                      </a:lnTo>
                      <a:lnTo>
                        <a:pt x="106" y="170"/>
                      </a:lnTo>
                      <a:lnTo>
                        <a:pt x="89" y="166"/>
                      </a:lnTo>
                      <a:lnTo>
                        <a:pt x="74" y="154"/>
                      </a:lnTo>
                      <a:lnTo>
                        <a:pt x="60" y="142"/>
                      </a:lnTo>
                      <a:lnTo>
                        <a:pt x="45" y="130"/>
                      </a:lnTo>
                      <a:lnTo>
                        <a:pt x="25" y="122"/>
                      </a:lnTo>
                      <a:lnTo>
                        <a:pt x="0" y="120"/>
                      </a:lnTo>
                      <a:lnTo>
                        <a:pt x="138" y="0"/>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9" name="Freeform 95"/>
                <p:cNvSpPr>
                  <a:spLocks noChangeAspect="1"/>
                </p:cNvSpPr>
                <p:nvPr/>
              </p:nvSpPr>
              <p:spPr bwMode="auto">
                <a:xfrm>
                  <a:off x="2373" y="2907"/>
                  <a:ext cx="87" cy="148"/>
                </a:xfrm>
                <a:custGeom>
                  <a:avLst/>
                  <a:gdLst>
                    <a:gd name="T0" fmla="*/ 1 w 174"/>
                    <a:gd name="T1" fmla="*/ 1 h 295"/>
                    <a:gd name="T2" fmla="*/ 1 w 174"/>
                    <a:gd name="T3" fmla="*/ 1 h 295"/>
                    <a:gd name="T4" fmla="*/ 1 w 174"/>
                    <a:gd name="T5" fmla="*/ 1 h 295"/>
                    <a:gd name="T6" fmla="*/ 1 w 174"/>
                    <a:gd name="T7" fmla="*/ 1 h 295"/>
                    <a:gd name="T8" fmla="*/ 1 w 174"/>
                    <a:gd name="T9" fmla="*/ 1 h 295"/>
                    <a:gd name="T10" fmla="*/ 1 w 174"/>
                    <a:gd name="T11" fmla="*/ 1 h 295"/>
                    <a:gd name="T12" fmla="*/ 1 w 174"/>
                    <a:gd name="T13" fmla="*/ 1 h 295"/>
                    <a:gd name="T14" fmla="*/ 1 w 174"/>
                    <a:gd name="T15" fmla="*/ 1 h 295"/>
                    <a:gd name="T16" fmla="*/ 0 w 174"/>
                    <a:gd name="T17" fmla="*/ 1 h 295"/>
                    <a:gd name="T18" fmla="*/ 1 w 174"/>
                    <a:gd name="T19" fmla="*/ 1 h 295"/>
                    <a:gd name="T20" fmla="*/ 1 w 174"/>
                    <a:gd name="T21" fmla="*/ 1 h 295"/>
                    <a:gd name="T22" fmla="*/ 1 w 174"/>
                    <a:gd name="T23" fmla="*/ 1 h 295"/>
                    <a:gd name="T24" fmla="*/ 1 w 174"/>
                    <a:gd name="T25" fmla="*/ 1 h 295"/>
                    <a:gd name="T26" fmla="*/ 1 w 174"/>
                    <a:gd name="T27" fmla="*/ 1 h 295"/>
                    <a:gd name="T28" fmla="*/ 1 w 174"/>
                    <a:gd name="T29" fmla="*/ 1 h 295"/>
                    <a:gd name="T30" fmla="*/ 1 w 174"/>
                    <a:gd name="T31" fmla="*/ 1 h 295"/>
                    <a:gd name="T32" fmla="*/ 1 w 174"/>
                    <a:gd name="T33" fmla="*/ 1 h 295"/>
                    <a:gd name="T34" fmla="*/ 1 w 174"/>
                    <a:gd name="T35" fmla="*/ 1 h 295"/>
                    <a:gd name="T36" fmla="*/ 1 w 174"/>
                    <a:gd name="T37" fmla="*/ 1 h 295"/>
                    <a:gd name="T38" fmla="*/ 1 w 174"/>
                    <a:gd name="T39" fmla="*/ 1 h 295"/>
                    <a:gd name="T40" fmla="*/ 1 w 174"/>
                    <a:gd name="T41" fmla="*/ 1 h 295"/>
                    <a:gd name="T42" fmla="*/ 1 w 174"/>
                    <a:gd name="T43" fmla="*/ 1 h 295"/>
                    <a:gd name="T44" fmla="*/ 1 w 174"/>
                    <a:gd name="T45" fmla="*/ 1 h 295"/>
                    <a:gd name="T46" fmla="*/ 1 w 174"/>
                    <a:gd name="T47" fmla="*/ 1 h 295"/>
                    <a:gd name="T48" fmla="*/ 1 w 174"/>
                    <a:gd name="T49" fmla="*/ 1 h 295"/>
                    <a:gd name="T50" fmla="*/ 1 w 174"/>
                    <a:gd name="T51" fmla="*/ 1 h 295"/>
                    <a:gd name="T52" fmla="*/ 1 w 174"/>
                    <a:gd name="T53" fmla="*/ 1 h 295"/>
                    <a:gd name="T54" fmla="*/ 1 w 174"/>
                    <a:gd name="T55" fmla="*/ 1 h 295"/>
                    <a:gd name="T56" fmla="*/ 1 w 174"/>
                    <a:gd name="T57" fmla="*/ 1 h 295"/>
                    <a:gd name="T58" fmla="*/ 1 w 174"/>
                    <a:gd name="T59" fmla="*/ 1 h 295"/>
                    <a:gd name="T60" fmla="*/ 1 w 174"/>
                    <a:gd name="T61" fmla="*/ 1 h 295"/>
                    <a:gd name="T62" fmla="*/ 1 w 174"/>
                    <a:gd name="T63" fmla="*/ 1 h 295"/>
                    <a:gd name="T64" fmla="*/ 1 w 174"/>
                    <a:gd name="T65" fmla="*/ 0 h 295"/>
                    <a:gd name="T66" fmla="*/ 1 w 174"/>
                    <a:gd name="T67" fmla="*/ 1 h 2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4"/>
                    <a:gd name="T103" fmla="*/ 0 h 295"/>
                    <a:gd name="T104" fmla="*/ 174 w 174"/>
                    <a:gd name="T105" fmla="*/ 295 h 2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4" h="295">
                      <a:moveTo>
                        <a:pt x="132" y="292"/>
                      </a:moveTo>
                      <a:lnTo>
                        <a:pt x="111" y="292"/>
                      </a:lnTo>
                      <a:lnTo>
                        <a:pt x="89" y="293"/>
                      </a:lnTo>
                      <a:lnTo>
                        <a:pt x="66" y="295"/>
                      </a:lnTo>
                      <a:lnTo>
                        <a:pt x="44" y="293"/>
                      </a:lnTo>
                      <a:lnTo>
                        <a:pt x="26" y="292"/>
                      </a:lnTo>
                      <a:lnTo>
                        <a:pt x="11" y="286"/>
                      </a:lnTo>
                      <a:lnTo>
                        <a:pt x="3" y="278"/>
                      </a:lnTo>
                      <a:lnTo>
                        <a:pt x="0" y="265"/>
                      </a:lnTo>
                      <a:lnTo>
                        <a:pt x="3" y="248"/>
                      </a:lnTo>
                      <a:lnTo>
                        <a:pt x="4" y="232"/>
                      </a:lnTo>
                      <a:lnTo>
                        <a:pt x="6" y="216"/>
                      </a:lnTo>
                      <a:lnTo>
                        <a:pt x="8" y="200"/>
                      </a:lnTo>
                      <a:lnTo>
                        <a:pt x="11" y="184"/>
                      </a:lnTo>
                      <a:lnTo>
                        <a:pt x="13" y="168"/>
                      </a:lnTo>
                      <a:lnTo>
                        <a:pt x="15" y="152"/>
                      </a:lnTo>
                      <a:lnTo>
                        <a:pt x="19" y="136"/>
                      </a:lnTo>
                      <a:lnTo>
                        <a:pt x="22" y="120"/>
                      </a:lnTo>
                      <a:lnTo>
                        <a:pt x="26" y="105"/>
                      </a:lnTo>
                      <a:lnTo>
                        <a:pt x="30" y="90"/>
                      </a:lnTo>
                      <a:lnTo>
                        <a:pt x="35" y="75"/>
                      </a:lnTo>
                      <a:lnTo>
                        <a:pt x="41" y="61"/>
                      </a:lnTo>
                      <a:lnTo>
                        <a:pt x="46" y="48"/>
                      </a:lnTo>
                      <a:lnTo>
                        <a:pt x="53" y="34"/>
                      </a:lnTo>
                      <a:lnTo>
                        <a:pt x="61" y="23"/>
                      </a:lnTo>
                      <a:lnTo>
                        <a:pt x="70" y="15"/>
                      </a:lnTo>
                      <a:lnTo>
                        <a:pt x="82" y="9"/>
                      </a:lnTo>
                      <a:lnTo>
                        <a:pt x="97" y="6"/>
                      </a:lnTo>
                      <a:lnTo>
                        <a:pt x="113" y="4"/>
                      </a:lnTo>
                      <a:lnTo>
                        <a:pt x="129" y="3"/>
                      </a:lnTo>
                      <a:lnTo>
                        <a:pt x="145" y="3"/>
                      </a:lnTo>
                      <a:lnTo>
                        <a:pt x="160" y="2"/>
                      </a:lnTo>
                      <a:lnTo>
                        <a:pt x="174" y="0"/>
                      </a:lnTo>
                      <a:lnTo>
                        <a:pt x="132" y="292"/>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70" name="Freeform 96"/>
                <p:cNvSpPr>
                  <a:spLocks noChangeAspect="1"/>
                </p:cNvSpPr>
                <p:nvPr/>
              </p:nvSpPr>
              <p:spPr bwMode="auto">
                <a:xfrm>
                  <a:off x="2373" y="2907"/>
                  <a:ext cx="87" cy="148"/>
                </a:xfrm>
                <a:custGeom>
                  <a:avLst/>
                  <a:gdLst>
                    <a:gd name="T0" fmla="*/ 1 w 174"/>
                    <a:gd name="T1" fmla="*/ 1 h 295"/>
                    <a:gd name="T2" fmla="*/ 1 w 174"/>
                    <a:gd name="T3" fmla="*/ 1 h 295"/>
                    <a:gd name="T4" fmla="*/ 1 w 174"/>
                    <a:gd name="T5" fmla="*/ 1 h 295"/>
                    <a:gd name="T6" fmla="*/ 1 w 174"/>
                    <a:gd name="T7" fmla="*/ 1 h 295"/>
                    <a:gd name="T8" fmla="*/ 1 w 174"/>
                    <a:gd name="T9" fmla="*/ 1 h 295"/>
                    <a:gd name="T10" fmla="*/ 1 w 174"/>
                    <a:gd name="T11" fmla="*/ 1 h 295"/>
                    <a:gd name="T12" fmla="*/ 1 w 174"/>
                    <a:gd name="T13" fmla="*/ 1 h 295"/>
                    <a:gd name="T14" fmla="*/ 1 w 174"/>
                    <a:gd name="T15" fmla="*/ 1 h 295"/>
                    <a:gd name="T16" fmla="*/ 1 w 174"/>
                    <a:gd name="T17" fmla="*/ 1 h 295"/>
                    <a:gd name="T18" fmla="*/ 0 w 174"/>
                    <a:gd name="T19" fmla="*/ 1 h 295"/>
                    <a:gd name="T20" fmla="*/ 0 w 174"/>
                    <a:gd name="T21" fmla="*/ 1 h 295"/>
                    <a:gd name="T22" fmla="*/ 1 w 174"/>
                    <a:gd name="T23" fmla="*/ 1 h 295"/>
                    <a:gd name="T24" fmla="*/ 1 w 174"/>
                    <a:gd name="T25" fmla="*/ 1 h 295"/>
                    <a:gd name="T26" fmla="*/ 1 w 174"/>
                    <a:gd name="T27" fmla="*/ 1 h 295"/>
                    <a:gd name="T28" fmla="*/ 1 w 174"/>
                    <a:gd name="T29" fmla="*/ 1 h 295"/>
                    <a:gd name="T30" fmla="*/ 1 w 174"/>
                    <a:gd name="T31" fmla="*/ 1 h 295"/>
                    <a:gd name="T32" fmla="*/ 1 w 174"/>
                    <a:gd name="T33" fmla="*/ 1 h 295"/>
                    <a:gd name="T34" fmla="*/ 1 w 174"/>
                    <a:gd name="T35" fmla="*/ 1 h 295"/>
                    <a:gd name="T36" fmla="*/ 1 w 174"/>
                    <a:gd name="T37" fmla="*/ 1 h 295"/>
                    <a:gd name="T38" fmla="*/ 1 w 174"/>
                    <a:gd name="T39" fmla="*/ 1 h 295"/>
                    <a:gd name="T40" fmla="*/ 1 w 174"/>
                    <a:gd name="T41" fmla="*/ 1 h 295"/>
                    <a:gd name="T42" fmla="*/ 1 w 174"/>
                    <a:gd name="T43" fmla="*/ 1 h 295"/>
                    <a:gd name="T44" fmla="*/ 1 w 174"/>
                    <a:gd name="T45" fmla="*/ 1 h 295"/>
                    <a:gd name="T46" fmla="*/ 1 w 174"/>
                    <a:gd name="T47" fmla="*/ 1 h 295"/>
                    <a:gd name="T48" fmla="*/ 1 w 174"/>
                    <a:gd name="T49" fmla="*/ 1 h 295"/>
                    <a:gd name="T50" fmla="*/ 1 w 174"/>
                    <a:gd name="T51" fmla="*/ 1 h 295"/>
                    <a:gd name="T52" fmla="*/ 1 w 174"/>
                    <a:gd name="T53" fmla="*/ 1 h 295"/>
                    <a:gd name="T54" fmla="*/ 1 w 174"/>
                    <a:gd name="T55" fmla="*/ 1 h 295"/>
                    <a:gd name="T56" fmla="*/ 1 w 174"/>
                    <a:gd name="T57" fmla="*/ 1 h 295"/>
                    <a:gd name="T58" fmla="*/ 1 w 174"/>
                    <a:gd name="T59" fmla="*/ 1 h 295"/>
                    <a:gd name="T60" fmla="*/ 1 w 174"/>
                    <a:gd name="T61" fmla="*/ 1 h 295"/>
                    <a:gd name="T62" fmla="*/ 1 w 174"/>
                    <a:gd name="T63" fmla="*/ 1 h 295"/>
                    <a:gd name="T64" fmla="*/ 1 w 174"/>
                    <a:gd name="T65" fmla="*/ 1 h 295"/>
                    <a:gd name="T66" fmla="*/ 1 w 174"/>
                    <a:gd name="T67" fmla="*/ 1 h 295"/>
                    <a:gd name="T68" fmla="*/ 1 w 174"/>
                    <a:gd name="T69" fmla="*/ 1 h 295"/>
                    <a:gd name="T70" fmla="*/ 1 w 174"/>
                    <a:gd name="T71" fmla="*/ 0 h 295"/>
                    <a:gd name="T72" fmla="*/ 1 w 174"/>
                    <a:gd name="T73" fmla="*/ 1 h 2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4"/>
                    <a:gd name="T112" fmla="*/ 0 h 295"/>
                    <a:gd name="T113" fmla="*/ 174 w 174"/>
                    <a:gd name="T114" fmla="*/ 295 h 2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4" h="295">
                      <a:moveTo>
                        <a:pt x="132" y="292"/>
                      </a:moveTo>
                      <a:lnTo>
                        <a:pt x="132" y="292"/>
                      </a:lnTo>
                      <a:lnTo>
                        <a:pt x="111" y="292"/>
                      </a:lnTo>
                      <a:lnTo>
                        <a:pt x="89" y="293"/>
                      </a:lnTo>
                      <a:lnTo>
                        <a:pt x="66" y="295"/>
                      </a:lnTo>
                      <a:lnTo>
                        <a:pt x="44" y="293"/>
                      </a:lnTo>
                      <a:lnTo>
                        <a:pt x="26" y="292"/>
                      </a:lnTo>
                      <a:lnTo>
                        <a:pt x="11" y="286"/>
                      </a:lnTo>
                      <a:lnTo>
                        <a:pt x="3" y="278"/>
                      </a:lnTo>
                      <a:lnTo>
                        <a:pt x="0" y="265"/>
                      </a:lnTo>
                      <a:lnTo>
                        <a:pt x="3" y="248"/>
                      </a:lnTo>
                      <a:lnTo>
                        <a:pt x="4" y="232"/>
                      </a:lnTo>
                      <a:lnTo>
                        <a:pt x="6" y="216"/>
                      </a:lnTo>
                      <a:lnTo>
                        <a:pt x="8" y="200"/>
                      </a:lnTo>
                      <a:lnTo>
                        <a:pt x="11" y="184"/>
                      </a:lnTo>
                      <a:lnTo>
                        <a:pt x="13" y="168"/>
                      </a:lnTo>
                      <a:lnTo>
                        <a:pt x="15" y="152"/>
                      </a:lnTo>
                      <a:lnTo>
                        <a:pt x="19" y="136"/>
                      </a:lnTo>
                      <a:lnTo>
                        <a:pt x="22" y="120"/>
                      </a:lnTo>
                      <a:lnTo>
                        <a:pt x="26" y="105"/>
                      </a:lnTo>
                      <a:lnTo>
                        <a:pt x="30" y="90"/>
                      </a:lnTo>
                      <a:lnTo>
                        <a:pt x="35" y="75"/>
                      </a:lnTo>
                      <a:lnTo>
                        <a:pt x="41" y="61"/>
                      </a:lnTo>
                      <a:lnTo>
                        <a:pt x="46" y="48"/>
                      </a:lnTo>
                      <a:lnTo>
                        <a:pt x="53" y="34"/>
                      </a:lnTo>
                      <a:lnTo>
                        <a:pt x="61" y="23"/>
                      </a:lnTo>
                      <a:lnTo>
                        <a:pt x="70" y="15"/>
                      </a:lnTo>
                      <a:lnTo>
                        <a:pt x="82" y="9"/>
                      </a:lnTo>
                      <a:lnTo>
                        <a:pt x="97" y="6"/>
                      </a:lnTo>
                      <a:lnTo>
                        <a:pt x="113" y="4"/>
                      </a:lnTo>
                      <a:lnTo>
                        <a:pt x="129" y="3"/>
                      </a:lnTo>
                      <a:lnTo>
                        <a:pt x="145" y="3"/>
                      </a:lnTo>
                      <a:lnTo>
                        <a:pt x="160" y="2"/>
                      </a:lnTo>
                      <a:lnTo>
                        <a:pt x="174" y="0"/>
                      </a:lnTo>
                      <a:lnTo>
                        <a:pt x="132" y="292"/>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 name="Freeform 97"/>
                <p:cNvSpPr>
                  <a:spLocks noChangeAspect="1"/>
                </p:cNvSpPr>
                <p:nvPr/>
              </p:nvSpPr>
              <p:spPr bwMode="auto">
                <a:xfrm>
                  <a:off x="793" y="3138"/>
                  <a:ext cx="384" cy="75"/>
                </a:xfrm>
                <a:custGeom>
                  <a:avLst/>
                  <a:gdLst>
                    <a:gd name="T0" fmla="*/ 1 w 768"/>
                    <a:gd name="T1" fmla="*/ 1 h 150"/>
                    <a:gd name="T2" fmla="*/ 1 w 768"/>
                    <a:gd name="T3" fmla="*/ 1 h 150"/>
                    <a:gd name="T4" fmla="*/ 1 w 768"/>
                    <a:gd name="T5" fmla="*/ 1 h 150"/>
                    <a:gd name="T6" fmla="*/ 1 w 768"/>
                    <a:gd name="T7" fmla="*/ 1 h 150"/>
                    <a:gd name="T8" fmla="*/ 1 w 768"/>
                    <a:gd name="T9" fmla="*/ 1 h 150"/>
                    <a:gd name="T10" fmla="*/ 1 w 768"/>
                    <a:gd name="T11" fmla="*/ 1 h 150"/>
                    <a:gd name="T12" fmla="*/ 1 w 768"/>
                    <a:gd name="T13" fmla="*/ 1 h 150"/>
                    <a:gd name="T14" fmla="*/ 1 w 768"/>
                    <a:gd name="T15" fmla="*/ 1 h 150"/>
                    <a:gd name="T16" fmla="*/ 1 w 768"/>
                    <a:gd name="T17" fmla="*/ 1 h 150"/>
                    <a:gd name="T18" fmla="*/ 1 w 768"/>
                    <a:gd name="T19" fmla="*/ 1 h 150"/>
                    <a:gd name="T20" fmla="*/ 1 w 768"/>
                    <a:gd name="T21" fmla="*/ 1 h 150"/>
                    <a:gd name="T22" fmla="*/ 1 w 768"/>
                    <a:gd name="T23" fmla="*/ 1 h 150"/>
                    <a:gd name="T24" fmla="*/ 1 w 768"/>
                    <a:gd name="T25" fmla="*/ 1 h 150"/>
                    <a:gd name="T26" fmla="*/ 1 w 768"/>
                    <a:gd name="T27" fmla="*/ 1 h 150"/>
                    <a:gd name="T28" fmla="*/ 1 w 768"/>
                    <a:gd name="T29" fmla="*/ 1 h 150"/>
                    <a:gd name="T30" fmla="*/ 1 w 768"/>
                    <a:gd name="T31" fmla="*/ 1 h 150"/>
                    <a:gd name="T32" fmla="*/ 1 w 768"/>
                    <a:gd name="T33" fmla="*/ 1 h 150"/>
                    <a:gd name="T34" fmla="*/ 1 w 768"/>
                    <a:gd name="T35" fmla="*/ 1 h 150"/>
                    <a:gd name="T36" fmla="*/ 1 w 768"/>
                    <a:gd name="T37" fmla="*/ 1 h 150"/>
                    <a:gd name="T38" fmla="*/ 1 w 768"/>
                    <a:gd name="T39" fmla="*/ 1 h 150"/>
                    <a:gd name="T40" fmla="*/ 1 w 768"/>
                    <a:gd name="T41" fmla="*/ 1 h 150"/>
                    <a:gd name="T42" fmla="*/ 1 w 768"/>
                    <a:gd name="T43" fmla="*/ 1 h 150"/>
                    <a:gd name="T44" fmla="*/ 1 w 768"/>
                    <a:gd name="T45" fmla="*/ 1 h 150"/>
                    <a:gd name="T46" fmla="*/ 1 w 768"/>
                    <a:gd name="T47" fmla="*/ 1 h 150"/>
                    <a:gd name="T48" fmla="*/ 1 w 768"/>
                    <a:gd name="T49" fmla="*/ 1 h 150"/>
                    <a:gd name="T50" fmla="*/ 1 w 768"/>
                    <a:gd name="T51" fmla="*/ 1 h 150"/>
                    <a:gd name="T52" fmla="*/ 1 w 768"/>
                    <a:gd name="T53" fmla="*/ 1 h 150"/>
                    <a:gd name="T54" fmla="*/ 1 w 768"/>
                    <a:gd name="T55" fmla="*/ 1 h 150"/>
                    <a:gd name="T56" fmla="*/ 1 w 768"/>
                    <a:gd name="T57" fmla="*/ 1 h 150"/>
                    <a:gd name="T58" fmla="*/ 1 w 768"/>
                    <a:gd name="T59" fmla="*/ 1 h 150"/>
                    <a:gd name="T60" fmla="*/ 1 w 768"/>
                    <a:gd name="T61" fmla="*/ 1 h 150"/>
                    <a:gd name="T62" fmla="*/ 0 w 768"/>
                    <a:gd name="T63" fmla="*/ 1 h 150"/>
                    <a:gd name="T64" fmla="*/ 1 w 768"/>
                    <a:gd name="T65" fmla="*/ 1 h 150"/>
                    <a:gd name="T66" fmla="*/ 1 w 768"/>
                    <a:gd name="T67" fmla="*/ 1 h 150"/>
                    <a:gd name="T68" fmla="*/ 1 w 768"/>
                    <a:gd name="T69" fmla="*/ 1 h 150"/>
                    <a:gd name="T70" fmla="*/ 1 w 768"/>
                    <a:gd name="T71" fmla="*/ 1 h 150"/>
                    <a:gd name="T72" fmla="*/ 1 w 768"/>
                    <a:gd name="T73" fmla="*/ 1 h 150"/>
                    <a:gd name="T74" fmla="*/ 1 w 768"/>
                    <a:gd name="T75" fmla="*/ 1 h 150"/>
                    <a:gd name="T76" fmla="*/ 1 w 768"/>
                    <a:gd name="T77" fmla="*/ 1 h 150"/>
                    <a:gd name="T78" fmla="*/ 1 w 768"/>
                    <a:gd name="T79" fmla="*/ 1 h 150"/>
                    <a:gd name="T80" fmla="*/ 1 w 768"/>
                    <a:gd name="T81" fmla="*/ 1 h 150"/>
                    <a:gd name="T82" fmla="*/ 1 w 768"/>
                    <a:gd name="T83" fmla="*/ 1 h 150"/>
                    <a:gd name="T84" fmla="*/ 1 w 768"/>
                    <a:gd name="T85" fmla="*/ 1 h 150"/>
                    <a:gd name="T86" fmla="*/ 1 w 768"/>
                    <a:gd name="T87" fmla="*/ 1 h 150"/>
                    <a:gd name="T88" fmla="*/ 1 w 768"/>
                    <a:gd name="T89" fmla="*/ 1 h 150"/>
                    <a:gd name="T90" fmla="*/ 1 w 768"/>
                    <a:gd name="T91" fmla="*/ 1 h 150"/>
                    <a:gd name="T92" fmla="*/ 1 w 768"/>
                    <a:gd name="T93" fmla="*/ 1 h 150"/>
                    <a:gd name="T94" fmla="*/ 1 w 768"/>
                    <a:gd name="T95" fmla="*/ 1 h 150"/>
                    <a:gd name="T96" fmla="*/ 1 w 768"/>
                    <a:gd name="T97" fmla="*/ 1 h 150"/>
                    <a:gd name="T98" fmla="*/ 1 w 768"/>
                    <a:gd name="T99" fmla="*/ 1 h 150"/>
                    <a:gd name="T100" fmla="*/ 1 w 768"/>
                    <a:gd name="T101" fmla="*/ 1 h 150"/>
                    <a:gd name="T102" fmla="*/ 1 w 768"/>
                    <a:gd name="T103" fmla="*/ 1 h 150"/>
                    <a:gd name="T104" fmla="*/ 1 w 768"/>
                    <a:gd name="T105" fmla="*/ 1 h 150"/>
                    <a:gd name="T106" fmla="*/ 1 w 768"/>
                    <a:gd name="T107" fmla="*/ 1 h 150"/>
                    <a:gd name="T108" fmla="*/ 1 w 768"/>
                    <a:gd name="T109" fmla="*/ 1 h 150"/>
                    <a:gd name="T110" fmla="*/ 1 w 768"/>
                    <a:gd name="T111" fmla="*/ 1 h 1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8"/>
                    <a:gd name="T169" fmla="*/ 0 h 150"/>
                    <a:gd name="T170" fmla="*/ 768 w 768"/>
                    <a:gd name="T171" fmla="*/ 150 h 1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8" h="150">
                      <a:moveTo>
                        <a:pt x="760" y="148"/>
                      </a:moveTo>
                      <a:lnTo>
                        <a:pt x="760" y="129"/>
                      </a:lnTo>
                      <a:lnTo>
                        <a:pt x="762" y="107"/>
                      </a:lnTo>
                      <a:lnTo>
                        <a:pt x="766" y="86"/>
                      </a:lnTo>
                      <a:lnTo>
                        <a:pt x="768" y="64"/>
                      </a:lnTo>
                      <a:lnTo>
                        <a:pt x="768" y="44"/>
                      </a:lnTo>
                      <a:lnTo>
                        <a:pt x="765" y="26"/>
                      </a:lnTo>
                      <a:lnTo>
                        <a:pt x="758" y="13"/>
                      </a:lnTo>
                      <a:lnTo>
                        <a:pt x="745" y="5"/>
                      </a:lnTo>
                      <a:lnTo>
                        <a:pt x="731" y="1"/>
                      </a:lnTo>
                      <a:lnTo>
                        <a:pt x="717" y="0"/>
                      </a:lnTo>
                      <a:lnTo>
                        <a:pt x="705" y="1"/>
                      </a:lnTo>
                      <a:lnTo>
                        <a:pt x="691" y="4"/>
                      </a:lnTo>
                      <a:lnTo>
                        <a:pt x="677" y="7"/>
                      </a:lnTo>
                      <a:lnTo>
                        <a:pt x="663" y="13"/>
                      </a:lnTo>
                      <a:lnTo>
                        <a:pt x="649" y="19"/>
                      </a:lnTo>
                      <a:lnTo>
                        <a:pt x="637" y="25"/>
                      </a:lnTo>
                      <a:lnTo>
                        <a:pt x="623" y="31"/>
                      </a:lnTo>
                      <a:lnTo>
                        <a:pt x="609" y="38"/>
                      </a:lnTo>
                      <a:lnTo>
                        <a:pt x="595" y="45"/>
                      </a:lnTo>
                      <a:lnTo>
                        <a:pt x="581" y="52"/>
                      </a:lnTo>
                      <a:lnTo>
                        <a:pt x="568" y="58"/>
                      </a:lnTo>
                      <a:lnTo>
                        <a:pt x="554" y="64"/>
                      </a:lnTo>
                      <a:lnTo>
                        <a:pt x="539" y="67"/>
                      </a:lnTo>
                      <a:lnTo>
                        <a:pt x="525" y="71"/>
                      </a:lnTo>
                      <a:lnTo>
                        <a:pt x="516" y="72"/>
                      </a:lnTo>
                      <a:lnTo>
                        <a:pt x="505" y="72"/>
                      </a:lnTo>
                      <a:lnTo>
                        <a:pt x="494" y="69"/>
                      </a:lnTo>
                      <a:lnTo>
                        <a:pt x="482" y="67"/>
                      </a:lnTo>
                      <a:lnTo>
                        <a:pt x="472" y="64"/>
                      </a:lnTo>
                      <a:lnTo>
                        <a:pt x="464" y="58"/>
                      </a:lnTo>
                      <a:lnTo>
                        <a:pt x="458" y="50"/>
                      </a:lnTo>
                      <a:lnTo>
                        <a:pt x="456" y="41"/>
                      </a:lnTo>
                      <a:lnTo>
                        <a:pt x="443" y="45"/>
                      </a:lnTo>
                      <a:lnTo>
                        <a:pt x="429" y="49"/>
                      </a:lnTo>
                      <a:lnTo>
                        <a:pt x="417" y="53"/>
                      </a:lnTo>
                      <a:lnTo>
                        <a:pt x="404" y="58"/>
                      </a:lnTo>
                      <a:lnTo>
                        <a:pt x="390" y="63"/>
                      </a:lnTo>
                      <a:lnTo>
                        <a:pt x="377" y="66"/>
                      </a:lnTo>
                      <a:lnTo>
                        <a:pt x="364" y="71"/>
                      </a:lnTo>
                      <a:lnTo>
                        <a:pt x="350" y="75"/>
                      </a:lnTo>
                      <a:lnTo>
                        <a:pt x="336" y="80"/>
                      </a:lnTo>
                      <a:lnTo>
                        <a:pt x="322" y="83"/>
                      </a:lnTo>
                      <a:lnTo>
                        <a:pt x="308" y="88"/>
                      </a:lnTo>
                      <a:lnTo>
                        <a:pt x="295" y="92"/>
                      </a:lnTo>
                      <a:lnTo>
                        <a:pt x="280" y="97"/>
                      </a:lnTo>
                      <a:lnTo>
                        <a:pt x="266" y="100"/>
                      </a:lnTo>
                      <a:lnTo>
                        <a:pt x="251" y="105"/>
                      </a:lnTo>
                      <a:lnTo>
                        <a:pt x="236" y="110"/>
                      </a:lnTo>
                      <a:lnTo>
                        <a:pt x="239" y="110"/>
                      </a:lnTo>
                      <a:lnTo>
                        <a:pt x="235" y="110"/>
                      </a:lnTo>
                      <a:lnTo>
                        <a:pt x="224" y="111"/>
                      </a:lnTo>
                      <a:lnTo>
                        <a:pt x="208" y="112"/>
                      </a:lnTo>
                      <a:lnTo>
                        <a:pt x="189" y="113"/>
                      </a:lnTo>
                      <a:lnTo>
                        <a:pt x="166" y="114"/>
                      </a:lnTo>
                      <a:lnTo>
                        <a:pt x="140" y="117"/>
                      </a:lnTo>
                      <a:lnTo>
                        <a:pt x="115" y="118"/>
                      </a:lnTo>
                      <a:lnTo>
                        <a:pt x="88" y="120"/>
                      </a:lnTo>
                      <a:lnTo>
                        <a:pt x="64" y="122"/>
                      </a:lnTo>
                      <a:lnTo>
                        <a:pt x="42" y="125"/>
                      </a:lnTo>
                      <a:lnTo>
                        <a:pt x="24" y="126"/>
                      </a:lnTo>
                      <a:lnTo>
                        <a:pt x="10" y="128"/>
                      </a:lnTo>
                      <a:lnTo>
                        <a:pt x="1" y="130"/>
                      </a:lnTo>
                      <a:lnTo>
                        <a:pt x="0" y="132"/>
                      </a:lnTo>
                      <a:lnTo>
                        <a:pt x="5" y="133"/>
                      </a:lnTo>
                      <a:lnTo>
                        <a:pt x="10" y="133"/>
                      </a:lnTo>
                      <a:lnTo>
                        <a:pt x="19" y="133"/>
                      </a:lnTo>
                      <a:lnTo>
                        <a:pt x="34" y="133"/>
                      </a:lnTo>
                      <a:lnTo>
                        <a:pt x="53" y="134"/>
                      </a:lnTo>
                      <a:lnTo>
                        <a:pt x="73" y="134"/>
                      </a:lnTo>
                      <a:lnTo>
                        <a:pt x="96" y="135"/>
                      </a:lnTo>
                      <a:lnTo>
                        <a:pt x="122" y="135"/>
                      </a:lnTo>
                      <a:lnTo>
                        <a:pt x="147" y="135"/>
                      </a:lnTo>
                      <a:lnTo>
                        <a:pt x="172" y="136"/>
                      </a:lnTo>
                      <a:lnTo>
                        <a:pt x="198" y="136"/>
                      </a:lnTo>
                      <a:lnTo>
                        <a:pt x="221" y="137"/>
                      </a:lnTo>
                      <a:lnTo>
                        <a:pt x="242" y="137"/>
                      </a:lnTo>
                      <a:lnTo>
                        <a:pt x="259" y="138"/>
                      </a:lnTo>
                      <a:lnTo>
                        <a:pt x="273" y="138"/>
                      </a:lnTo>
                      <a:lnTo>
                        <a:pt x="282" y="138"/>
                      </a:lnTo>
                      <a:lnTo>
                        <a:pt x="285" y="138"/>
                      </a:lnTo>
                      <a:lnTo>
                        <a:pt x="295" y="140"/>
                      </a:lnTo>
                      <a:lnTo>
                        <a:pt x="306" y="141"/>
                      </a:lnTo>
                      <a:lnTo>
                        <a:pt x="316" y="141"/>
                      </a:lnTo>
                      <a:lnTo>
                        <a:pt x="329" y="142"/>
                      </a:lnTo>
                      <a:lnTo>
                        <a:pt x="342" y="143"/>
                      </a:lnTo>
                      <a:lnTo>
                        <a:pt x="356" y="144"/>
                      </a:lnTo>
                      <a:lnTo>
                        <a:pt x="369" y="145"/>
                      </a:lnTo>
                      <a:lnTo>
                        <a:pt x="384" y="145"/>
                      </a:lnTo>
                      <a:lnTo>
                        <a:pt x="399" y="147"/>
                      </a:lnTo>
                      <a:lnTo>
                        <a:pt x="413" y="148"/>
                      </a:lnTo>
                      <a:lnTo>
                        <a:pt x="428" y="148"/>
                      </a:lnTo>
                      <a:lnTo>
                        <a:pt x="444" y="149"/>
                      </a:lnTo>
                      <a:lnTo>
                        <a:pt x="458" y="149"/>
                      </a:lnTo>
                      <a:lnTo>
                        <a:pt x="473" y="150"/>
                      </a:lnTo>
                      <a:lnTo>
                        <a:pt x="488" y="150"/>
                      </a:lnTo>
                      <a:lnTo>
                        <a:pt x="502" y="150"/>
                      </a:lnTo>
                      <a:lnTo>
                        <a:pt x="516" y="150"/>
                      </a:lnTo>
                      <a:lnTo>
                        <a:pt x="531" y="150"/>
                      </a:lnTo>
                      <a:lnTo>
                        <a:pt x="546" y="150"/>
                      </a:lnTo>
                      <a:lnTo>
                        <a:pt x="561" y="150"/>
                      </a:lnTo>
                      <a:lnTo>
                        <a:pt x="576" y="150"/>
                      </a:lnTo>
                      <a:lnTo>
                        <a:pt x="592" y="149"/>
                      </a:lnTo>
                      <a:lnTo>
                        <a:pt x="608" y="149"/>
                      </a:lnTo>
                      <a:lnTo>
                        <a:pt x="624" y="149"/>
                      </a:lnTo>
                      <a:lnTo>
                        <a:pt x="640" y="149"/>
                      </a:lnTo>
                      <a:lnTo>
                        <a:pt x="656" y="149"/>
                      </a:lnTo>
                      <a:lnTo>
                        <a:pt x="674" y="148"/>
                      </a:lnTo>
                      <a:lnTo>
                        <a:pt x="690" y="148"/>
                      </a:lnTo>
                      <a:lnTo>
                        <a:pt x="707" y="148"/>
                      </a:lnTo>
                      <a:lnTo>
                        <a:pt x="724" y="148"/>
                      </a:lnTo>
                      <a:lnTo>
                        <a:pt x="743" y="148"/>
                      </a:lnTo>
                      <a:lnTo>
                        <a:pt x="760" y="148"/>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72" name="Freeform 98"/>
                <p:cNvSpPr>
                  <a:spLocks noChangeAspect="1"/>
                </p:cNvSpPr>
                <p:nvPr/>
              </p:nvSpPr>
              <p:spPr bwMode="auto">
                <a:xfrm>
                  <a:off x="793" y="3138"/>
                  <a:ext cx="384" cy="75"/>
                </a:xfrm>
                <a:custGeom>
                  <a:avLst/>
                  <a:gdLst>
                    <a:gd name="T0" fmla="*/ 1 w 768"/>
                    <a:gd name="T1" fmla="*/ 1 h 150"/>
                    <a:gd name="T2" fmla="*/ 1 w 768"/>
                    <a:gd name="T3" fmla="*/ 1 h 150"/>
                    <a:gd name="T4" fmla="*/ 1 w 768"/>
                    <a:gd name="T5" fmla="*/ 1 h 150"/>
                    <a:gd name="T6" fmla="*/ 1 w 768"/>
                    <a:gd name="T7" fmla="*/ 1 h 150"/>
                    <a:gd name="T8" fmla="*/ 1 w 768"/>
                    <a:gd name="T9" fmla="*/ 1 h 150"/>
                    <a:gd name="T10" fmla="*/ 1 w 768"/>
                    <a:gd name="T11" fmla="*/ 1 h 150"/>
                    <a:gd name="T12" fmla="*/ 1 w 768"/>
                    <a:gd name="T13" fmla="*/ 1 h 150"/>
                    <a:gd name="T14" fmla="*/ 1 w 768"/>
                    <a:gd name="T15" fmla="*/ 1 h 150"/>
                    <a:gd name="T16" fmla="*/ 1 w 768"/>
                    <a:gd name="T17" fmla="*/ 1 h 150"/>
                    <a:gd name="T18" fmla="*/ 1 w 768"/>
                    <a:gd name="T19" fmla="*/ 1 h 150"/>
                    <a:gd name="T20" fmla="*/ 1 w 768"/>
                    <a:gd name="T21" fmla="*/ 1 h 150"/>
                    <a:gd name="T22" fmla="*/ 1 w 768"/>
                    <a:gd name="T23" fmla="*/ 1 h 150"/>
                    <a:gd name="T24" fmla="*/ 1 w 768"/>
                    <a:gd name="T25" fmla="*/ 1 h 150"/>
                    <a:gd name="T26" fmla="*/ 1 w 768"/>
                    <a:gd name="T27" fmla="*/ 1 h 150"/>
                    <a:gd name="T28" fmla="*/ 1 w 768"/>
                    <a:gd name="T29" fmla="*/ 1 h 150"/>
                    <a:gd name="T30" fmla="*/ 1 w 768"/>
                    <a:gd name="T31" fmla="*/ 1 h 150"/>
                    <a:gd name="T32" fmla="*/ 1 w 768"/>
                    <a:gd name="T33" fmla="*/ 1 h 150"/>
                    <a:gd name="T34" fmla="*/ 1 w 768"/>
                    <a:gd name="T35" fmla="*/ 1 h 150"/>
                    <a:gd name="T36" fmla="*/ 1 w 768"/>
                    <a:gd name="T37" fmla="*/ 1 h 150"/>
                    <a:gd name="T38" fmla="*/ 1 w 768"/>
                    <a:gd name="T39" fmla="*/ 1 h 150"/>
                    <a:gd name="T40" fmla="*/ 1 w 768"/>
                    <a:gd name="T41" fmla="*/ 1 h 150"/>
                    <a:gd name="T42" fmla="*/ 1 w 768"/>
                    <a:gd name="T43" fmla="*/ 1 h 150"/>
                    <a:gd name="T44" fmla="*/ 1 w 768"/>
                    <a:gd name="T45" fmla="*/ 1 h 150"/>
                    <a:gd name="T46" fmla="*/ 1 w 768"/>
                    <a:gd name="T47" fmla="*/ 1 h 150"/>
                    <a:gd name="T48" fmla="*/ 1 w 768"/>
                    <a:gd name="T49" fmla="*/ 1 h 150"/>
                    <a:gd name="T50" fmla="*/ 1 w 768"/>
                    <a:gd name="T51" fmla="*/ 1 h 150"/>
                    <a:gd name="T52" fmla="*/ 1 w 768"/>
                    <a:gd name="T53" fmla="*/ 1 h 150"/>
                    <a:gd name="T54" fmla="*/ 1 w 768"/>
                    <a:gd name="T55" fmla="*/ 1 h 150"/>
                    <a:gd name="T56" fmla="*/ 1 w 768"/>
                    <a:gd name="T57" fmla="*/ 1 h 150"/>
                    <a:gd name="T58" fmla="*/ 1 w 768"/>
                    <a:gd name="T59" fmla="*/ 1 h 150"/>
                    <a:gd name="T60" fmla="*/ 1 w 768"/>
                    <a:gd name="T61" fmla="*/ 1 h 150"/>
                    <a:gd name="T62" fmla="*/ 1 w 768"/>
                    <a:gd name="T63" fmla="*/ 1 h 150"/>
                    <a:gd name="T64" fmla="*/ 1 w 768"/>
                    <a:gd name="T65" fmla="*/ 1 h 150"/>
                    <a:gd name="T66" fmla="*/ 1 w 768"/>
                    <a:gd name="T67" fmla="*/ 1 h 150"/>
                    <a:gd name="T68" fmla="*/ 1 w 768"/>
                    <a:gd name="T69" fmla="*/ 1 h 150"/>
                    <a:gd name="T70" fmla="*/ 1 w 768"/>
                    <a:gd name="T71" fmla="*/ 1 h 150"/>
                    <a:gd name="T72" fmla="*/ 1 w 768"/>
                    <a:gd name="T73" fmla="*/ 1 h 150"/>
                    <a:gd name="T74" fmla="*/ 1 w 768"/>
                    <a:gd name="T75" fmla="*/ 1 h 150"/>
                    <a:gd name="T76" fmla="*/ 1 w 768"/>
                    <a:gd name="T77" fmla="*/ 1 h 150"/>
                    <a:gd name="T78" fmla="*/ 1 w 768"/>
                    <a:gd name="T79" fmla="*/ 1 h 150"/>
                    <a:gd name="T80" fmla="*/ 1 w 768"/>
                    <a:gd name="T81" fmla="*/ 1 h 150"/>
                    <a:gd name="T82" fmla="*/ 1 w 768"/>
                    <a:gd name="T83" fmla="*/ 1 h 150"/>
                    <a:gd name="T84" fmla="*/ 1 w 768"/>
                    <a:gd name="T85" fmla="*/ 1 h 150"/>
                    <a:gd name="T86" fmla="*/ 1 w 768"/>
                    <a:gd name="T87" fmla="*/ 1 h 150"/>
                    <a:gd name="T88" fmla="*/ 1 w 768"/>
                    <a:gd name="T89" fmla="*/ 1 h 150"/>
                    <a:gd name="T90" fmla="*/ 1 w 768"/>
                    <a:gd name="T91" fmla="*/ 1 h 150"/>
                    <a:gd name="T92" fmla="*/ 1 w 768"/>
                    <a:gd name="T93" fmla="*/ 1 h 150"/>
                    <a:gd name="T94" fmla="*/ 1 w 768"/>
                    <a:gd name="T95" fmla="*/ 1 h 150"/>
                    <a:gd name="T96" fmla="*/ 1 w 768"/>
                    <a:gd name="T97" fmla="*/ 1 h 150"/>
                    <a:gd name="T98" fmla="*/ 1 w 768"/>
                    <a:gd name="T99" fmla="*/ 1 h 150"/>
                    <a:gd name="T100" fmla="*/ 1 w 768"/>
                    <a:gd name="T101" fmla="*/ 1 h 150"/>
                    <a:gd name="T102" fmla="*/ 1 w 768"/>
                    <a:gd name="T103" fmla="*/ 1 h 150"/>
                    <a:gd name="T104" fmla="*/ 1 w 768"/>
                    <a:gd name="T105" fmla="*/ 1 h 150"/>
                    <a:gd name="T106" fmla="*/ 1 w 768"/>
                    <a:gd name="T107" fmla="*/ 1 h 150"/>
                    <a:gd name="T108" fmla="*/ 1 w 768"/>
                    <a:gd name="T109" fmla="*/ 1 h 150"/>
                    <a:gd name="T110" fmla="*/ 1 w 768"/>
                    <a:gd name="T111" fmla="*/ 1 h 150"/>
                    <a:gd name="T112" fmla="*/ 1 w 768"/>
                    <a:gd name="T113" fmla="*/ 1 h 150"/>
                    <a:gd name="T114" fmla="*/ 1 w 768"/>
                    <a:gd name="T115" fmla="*/ 1 h 150"/>
                    <a:gd name="T116" fmla="*/ 1 w 768"/>
                    <a:gd name="T117" fmla="*/ 1 h 150"/>
                    <a:gd name="T118" fmla="*/ 1 w 768"/>
                    <a:gd name="T119" fmla="*/ 1 h 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68"/>
                    <a:gd name="T181" fmla="*/ 0 h 150"/>
                    <a:gd name="T182" fmla="*/ 768 w 768"/>
                    <a:gd name="T183" fmla="*/ 150 h 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68" h="150">
                      <a:moveTo>
                        <a:pt x="760" y="148"/>
                      </a:moveTo>
                      <a:lnTo>
                        <a:pt x="760" y="148"/>
                      </a:lnTo>
                      <a:lnTo>
                        <a:pt x="760" y="129"/>
                      </a:lnTo>
                      <a:lnTo>
                        <a:pt x="762" y="107"/>
                      </a:lnTo>
                      <a:lnTo>
                        <a:pt x="766" y="86"/>
                      </a:lnTo>
                      <a:lnTo>
                        <a:pt x="768" y="64"/>
                      </a:lnTo>
                      <a:lnTo>
                        <a:pt x="768" y="44"/>
                      </a:lnTo>
                      <a:lnTo>
                        <a:pt x="765" y="26"/>
                      </a:lnTo>
                      <a:lnTo>
                        <a:pt x="758" y="13"/>
                      </a:lnTo>
                      <a:lnTo>
                        <a:pt x="745" y="5"/>
                      </a:lnTo>
                      <a:lnTo>
                        <a:pt x="731" y="1"/>
                      </a:lnTo>
                      <a:lnTo>
                        <a:pt x="717" y="0"/>
                      </a:lnTo>
                      <a:lnTo>
                        <a:pt x="705" y="1"/>
                      </a:lnTo>
                      <a:lnTo>
                        <a:pt x="691" y="4"/>
                      </a:lnTo>
                      <a:lnTo>
                        <a:pt x="677" y="7"/>
                      </a:lnTo>
                      <a:lnTo>
                        <a:pt x="663" y="13"/>
                      </a:lnTo>
                      <a:lnTo>
                        <a:pt x="649" y="19"/>
                      </a:lnTo>
                      <a:lnTo>
                        <a:pt x="637" y="25"/>
                      </a:lnTo>
                      <a:lnTo>
                        <a:pt x="623" y="31"/>
                      </a:lnTo>
                      <a:lnTo>
                        <a:pt x="609" y="38"/>
                      </a:lnTo>
                      <a:lnTo>
                        <a:pt x="595" y="45"/>
                      </a:lnTo>
                      <a:lnTo>
                        <a:pt x="581" y="52"/>
                      </a:lnTo>
                      <a:lnTo>
                        <a:pt x="568" y="58"/>
                      </a:lnTo>
                      <a:lnTo>
                        <a:pt x="554" y="64"/>
                      </a:lnTo>
                      <a:lnTo>
                        <a:pt x="539" y="67"/>
                      </a:lnTo>
                      <a:lnTo>
                        <a:pt x="525" y="71"/>
                      </a:lnTo>
                      <a:lnTo>
                        <a:pt x="516" y="72"/>
                      </a:lnTo>
                      <a:lnTo>
                        <a:pt x="505" y="72"/>
                      </a:lnTo>
                      <a:lnTo>
                        <a:pt x="494" y="69"/>
                      </a:lnTo>
                      <a:lnTo>
                        <a:pt x="482" y="67"/>
                      </a:lnTo>
                      <a:lnTo>
                        <a:pt x="472" y="64"/>
                      </a:lnTo>
                      <a:lnTo>
                        <a:pt x="464" y="58"/>
                      </a:lnTo>
                      <a:lnTo>
                        <a:pt x="458" y="50"/>
                      </a:lnTo>
                      <a:lnTo>
                        <a:pt x="456" y="41"/>
                      </a:lnTo>
                      <a:lnTo>
                        <a:pt x="443" y="45"/>
                      </a:lnTo>
                      <a:lnTo>
                        <a:pt x="429" y="49"/>
                      </a:lnTo>
                      <a:lnTo>
                        <a:pt x="417" y="53"/>
                      </a:lnTo>
                      <a:lnTo>
                        <a:pt x="404" y="58"/>
                      </a:lnTo>
                      <a:lnTo>
                        <a:pt x="390" y="63"/>
                      </a:lnTo>
                      <a:lnTo>
                        <a:pt x="377" y="66"/>
                      </a:lnTo>
                      <a:lnTo>
                        <a:pt x="364" y="71"/>
                      </a:lnTo>
                      <a:lnTo>
                        <a:pt x="350" y="75"/>
                      </a:lnTo>
                      <a:lnTo>
                        <a:pt x="336" y="80"/>
                      </a:lnTo>
                      <a:lnTo>
                        <a:pt x="322" y="83"/>
                      </a:lnTo>
                      <a:lnTo>
                        <a:pt x="308" y="88"/>
                      </a:lnTo>
                      <a:lnTo>
                        <a:pt x="295" y="92"/>
                      </a:lnTo>
                      <a:lnTo>
                        <a:pt x="280" y="97"/>
                      </a:lnTo>
                      <a:lnTo>
                        <a:pt x="266" y="100"/>
                      </a:lnTo>
                      <a:lnTo>
                        <a:pt x="251" y="105"/>
                      </a:lnTo>
                      <a:lnTo>
                        <a:pt x="236" y="110"/>
                      </a:lnTo>
                      <a:lnTo>
                        <a:pt x="239" y="110"/>
                      </a:lnTo>
                      <a:lnTo>
                        <a:pt x="235" y="110"/>
                      </a:lnTo>
                      <a:lnTo>
                        <a:pt x="224" y="111"/>
                      </a:lnTo>
                      <a:lnTo>
                        <a:pt x="208" y="112"/>
                      </a:lnTo>
                      <a:lnTo>
                        <a:pt x="189" y="113"/>
                      </a:lnTo>
                      <a:lnTo>
                        <a:pt x="166" y="114"/>
                      </a:lnTo>
                      <a:lnTo>
                        <a:pt x="140" y="117"/>
                      </a:lnTo>
                      <a:lnTo>
                        <a:pt x="115" y="118"/>
                      </a:lnTo>
                      <a:lnTo>
                        <a:pt x="88" y="120"/>
                      </a:lnTo>
                      <a:lnTo>
                        <a:pt x="64" y="122"/>
                      </a:lnTo>
                      <a:lnTo>
                        <a:pt x="42" y="125"/>
                      </a:lnTo>
                      <a:lnTo>
                        <a:pt x="24" y="126"/>
                      </a:lnTo>
                      <a:lnTo>
                        <a:pt x="10" y="128"/>
                      </a:lnTo>
                      <a:lnTo>
                        <a:pt x="1" y="130"/>
                      </a:lnTo>
                      <a:lnTo>
                        <a:pt x="0" y="132"/>
                      </a:lnTo>
                      <a:lnTo>
                        <a:pt x="5" y="133"/>
                      </a:lnTo>
                      <a:lnTo>
                        <a:pt x="10" y="133"/>
                      </a:lnTo>
                      <a:lnTo>
                        <a:pt x="19" y="133"/>
                      </a:lnTo>
                      <a:lnTo>
                        <a:pt x="34" y="133"/>
                      </a:lnTo>
                      <a:lnTo>
                        <a:pt x="53" y="134"/>
                      </a:lnTo>
                      <a:lnTo>
                        <a:pt x="73" y="134"/>
                      </a:lnTo>
                      <a:lnTo>
                        <a:pt x="96" y="135"/>
                      </a:lnTo>
                      <a:lnTo>
                        <a:pt x="122" y="135"/>
                      </a:lnTo>
                      <a:lnTo>
                        <a:pt x="147" y="135"/>
                      </a:lnTo>
                      <a:lnTo>
                        <a:pt x="172" y="136"/>
                      </a:lnTo>
                      <a:lnTo>
                        <a:pt x="198" y="136"/>
                      </a:lnTo>
                      <a:lnTo>
                        <a:pt x="221" y="137"/>
                      </a:lnTo>
                      <a:lnTo>
                        <a:pt x="242" y="137"/>
                      </a:lnTo>
                      <a:lnTo>
                        <a:pt x="259" y="138"/>
                      </a:lnTo>
                      <a:lnTo>
                        <a:pt x="273" y="138"/>
                      </a:lnTo>
                      <a:lnTo>
                        <a:pt x="282" y="138"/>
                      </a:lnTo>
                      <a:lnTo>
                        <a:pt x="285" y="138"/>
                      </a:lnTo>
                      <a:lnTo>
                        <a:pt x="295" y="140"/>
                      </a:lnTo>
                      <a:lnTo>
                        <a:pt x="306" y="141"/>
                      </a:lnTo>
                      <a:lnTo>
                        <a:pt x="316" y="141"/>
                      </a:lnTo>
                      <a:lnTo>
                        <a:pt x="329" y="142"/>
                      </a:lnTo>
                      <a:lnTo>
                        <a:pt x="342" y="143"/>
                      </a:lnTo>
                      <a:lnTo>
                        <a:pt x="356" y="144"/>
                      </a:lnTo>
                      <a:lnTo>
                        <a:pt x="369" y="145"/>
                      </a:lnTo>
                      <a:lnTo>
                        <a:pt x="384" y="145"/>
                      </a:lnTo>
                      <a:lnTo>
                        <a:pt x="399" y="147"/>
                      </a:lnTo>
                      <a:lnTo>
                        <a:pt x="413" y="148"/>
                      </a:lnTo>
                      <a:lnTo>
                        <a:pt x="428" y="148"/>
                      </a:lnTo>
                      <a:lnTo>
                        <a:pt x="444" y="149"/>
                      </a:lnTo>
                      <a:lnTo>
                        <a:pt x="458" y="149"/>
                      </a:lnTo>
                      <a:lnTo>
                        <a:pt x="473" y="150"/>
                      </a:lnTo>
                      <a:lnTo>
                        <a:pt x="488" y="150"/>
                      </a:lnTo>
                      <a:lnTo>
                        <a:pt x="502" y="150"/>
                      </a:lnTo>
                      <a:lnTo>
                        <a:pt x="516" y="150"/>
                      </a:lnTo>
                      <a:lnTo>
                        <a:pt x="531" y="150"/>
                      </a:lnTo>
                      <a:lnTo>
                        <a:pt x="546" y="150"/>
                      </a:lnTo>
                      <a:lnTo>
                        <a:pt x="561" y="150"/>
                      </a:lnTo>
                      <a:lnTo>
                        <a:pt x="576" y="150"/>
                      </a:lnTo>
                      <a:lnTo>
                        <a:pt x="592" y="149"/>
                      </a:lnTo>
                      <a:lnTo>
                        <a:pt x="608" y="149"/>
                      </a:lnTo>
                      <a:lnTo>
                        <a:pt x="624" y="149"/>
                      </a:lnTo>
                      <a:lnTo>
                        <a:pt x="640" y="149"/>
                      </a:lnTo>
                      <a:lnTo>
                        <a:pt x="656" y="149"/>
                      </a:lnTo>
                      <a:lnTo>
                        <a:pt x="674" y="148"/>
                      </a:lnTo>
                      <a:lnTo>
                        <a:pt x="690" y="148"/>
                      </a:lnTo>
                      <a:lnTo>
                        <a:pt x="707" y="148"/>
                      </a:lnTo>
                      <a:lnTo>
                        <a:pt x="724" y="148"/>
                      </a:lnTo>
                      <a:lnTo>
                        <a:pt x="743" y="148"/>
                      </a:lnTo>
                      <a:lnTo>
                        <a:pt x="760" y="148"/>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3" name="Freeform 99"/>
                <p:cNvSpPr>
                  <a:spLocks noChangeAspect="1"/>
                </p:cNvSpPr>
                <p:nvPr/>
              </p:nvSpPr>
              <p:spPr bwMode="auto">
                <a:xfrm>
                  <a:off x="1187" y="3059"/>
                  <a:ext cx="113" cy="59"/>
                </a:xfrm>
                <a:custGeom>
                  <a:avLst/>
                  <a:gdLst>
                    <a:gd name="T0" fmla="*/ 1 w 224"/>
                    <a:gd name="T1" fmla="*/ 0 h 117"/>
                    <a:gd name="T2" fmla="*/ 1 w 224"/>
                    <a:gd name="T3" fmla="*/ 1 h 117"/>
                    <a:gd name="T4" fmla="*/ 1 w 224"/>
                    <a:gd name="T5" fmla="*/ 1 h 117"/>
                    <a:gd name="T6" fmla="*/ 0 w 224"/>
                    <a:gd name="T7" fmla="*/ 1 h 117"/>
                    <a:gd name="T8" fmla="*/ 0 60000 65536"/>
                    <a:gd name="T9" fmla="*/ 0 60000 65536"/>
                    <a:gd name="T10" fmla="*/ 0 60000 65536"/>
                    <a:gd name="T11" fmla="*/ 0 60000 65536"/>
                    <a:gd name="T12" fmla="*/ 0 w 224"/>
                    <a:gd name="T13" fmla="*/ 0 h 117"/>
                    <a:gd name="T14" fmla="*/ 224 w 224"/>
                    <a:gd name="T15" fmla="*/ 117 h 117"/>
                  </a:gdLst>
                  <a:ahLst/>
                  <a:cxnLst>
                    <a:cxn ang="T8">
                      <a:pos x="T0" y="T1"/>
                    </a:cxn>
                    <a:cxn ang="T9">
                      <a:pos x="T2" y="T3"/>
                    </a:cxn>
                    <a:cxn ang="T10">
                      <a:pos x="T4" y="T5"/>
                    </a:cxn>
                    <a:cxn ang="T11">
                      <a:pos x="T6" y="T7"/>
                    </a:cxn>
                  </a:cxnLst>
                  <a:rect l="T12" t="T13" r="T14" b="T15"/>
                  <a:pathLst>
                    <a:path w="224" h="117">
                      <a:moveTo>
                        <a:pt x="182" y="0"/>
                      </a:moveTo>
                      <a:lnTo>
                        <a:pt x="224" y="83"/>
                      </a:lnTo>
                      <a:lnTo>
                        <a:pt x="15" y="117"/>
                      </a:lnTo>
                      <a:lnTo>
                        <a:pt x="0" y="93"/>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4" name="Freeform 100"/>
                <p:cNvSpPr>
                  <a:spLocks noChangeAspect="1"/>
                </p:cNvSpPr>
                <p:nvPr/>
              </p:nvSpPr>
              <p:spPr bwMode="auto">
                <a:xfrm>
                  <a:off x="792" y="2832"/>
                  <a:ext cx="1687" cy="427"/>
                </a:xfrm>
                <a:custGeom>
                  <a:avLst/>
                  <a:gdLst>
                    <a:gd name="T0" fmla="*/ 1 w 3374"/>
                    <a:gd name="T1" fmla="*/ 1 h 854"/>
                    <a:gd name="T2" fmla="*/ 1 w 3374"/>
                    <a:gd name="T3" fmla="*/ 1 h 854"/>
                    <a:gd name="T4" fmla="*/ 1 w 3374"/>
                    <a:gd name="T5" fmla="*/ 1 h 854"/>
                    <a:gd name="T6" fmla="*/ 1 w 3374"/>
                    <a:gd name="T7" fmla="*/ 1 h 854"/>
                    <a:gd name="T8" fmla="*/ 1 w 3374"/>
                    <a:gd name="T9" fmla="*/ 1 h 854"/>
                    <a:gd name="T10" fmla="*/ 1 w 3374"/>
                    <a:gd name="T11" fmla="*/ 0 h 854"/>
                    <a:gd name="T12" fmla="*/ 1 w 3374"/>
                    <a:gd name="T13" fmla="*/ 1 h 854"/>
                    <a:gd name="T14" fmla="*/ 1 w 3374"/>
                    <a:gd name="T15" fmla="*/ 1 h 854"/>
                    <a:gd name="T16" fmla="*/ 1 w 3374"/>
                    <a:gd name="T17" fmla="*/ 1 h 854"/>
                    <a:gd name="T18" fmla="*/ 1 w 3374"/>
                    <a:gd name="T19" fmla="*/ 1 h 854"/>
                    <a:gd name="T20" fmla="*/ 1 w 3374"/>
                    <a:gd name="T21" fmla="*/ 1 h 854"/>
                    <a:gd name="T22" fmla="*/ 1 w 3374"/>
                    <a:gd name="T23" fmla="*/ 1 h 854"/>
                    <a:gd name="T24" fmla="*/ 1 w 3374"/>
                    <a:gd name="T25" fmla="*/ 1 h 854"/>
                    <a:gd name="T26" fmla="*/ 1 w 3374"/>
                    <a:gd name="T27" fmla="*/ 1 h 854"/>
                    <a:gd name="T28" fmla="*/ 1 w 3374"/>
                    <a:gd name="T29" fmla="*/ 1 h 854"/>
                    <a:gd name="T30" fmla="*/ 1 w 3374"/>
                    <a:gd name="T31" fmla="*/ 1 h 854"/>
                    <a:gd name="T32" fmla="*/ 1 w 3374"/>
                    <a:gd name="T33" fmla="*/ 1 h 854"/>
                    <a:gd name="T34" fmla="*/ 1 w 3374"/>
                    <a:gd name="T35" fmla="*/ 1 h 854"/>
                    <a:gd name="T36" fmla="*/ 1 w 3374"/>
                    <a:gd name="T37" fmla="*/ 1 h 854"/>
                    <a:gd name="T38" fmla="*/ 1 w 3374"/>
                    <a:gd name="T39" fmla="*/ 1 h 854"/>
                    <a:gd name="T40" fmla="*/ 1 w 3374"/>
                    <a:gd name="T41" fmla="*/ 1 h 854"/>
                    <a:gd name="T42" fmla="*/ 1 w 3374"/>
                    <a:gd name="T43" fmla="*/ 1 h 854"/>
                    <a:gd name="T44" fmla="*/ 1 w 3374"/>
                    <a:gd name="T45" fmla="*/ 1 h 854"/>
                    <a:gd name="T46" fmla="*/ 1 w 3374"/>
                    <a:gd name="T47" fmla="*/ 1 h 854"/>
                    <a:gd name="T48" fmla="*/ 1 w 3374"/>
                    <a:gd name="T49" fmla="*/ 1 h 854"/>
                    <a:gd name="T50" fmla="*/ 1 w 3374"/>
                    <a:gd name="T51" fmla="*/ 1 h 854"/>
                    <a:gd name="T52" fmla="*/ 1 w 3374"/>
                    <a:gd name="T53" fmla="*/ 1 h 854"/>
                    <a:gd name="T54" fmla="*/ 1 w 3374"/>
                    <a:gd name="T55" fmla="*/ 1 h 854"/>
                    <a:gd name="T56" fmla="*/ 1 w 3374"/>
                    <a:gd name="T57" fmla="*/ 1 h 854"/>
                    <a:gd name="T58" fmla="*/ 1 w 3374"/>
                    <a:gd name="T59" fmla="*/ 1 h 854"/>
                    <a:gd name="T60" fmla="*/ 1 w 3374"/>
                    <a:gd name="T61" fmla="*/ 1 h 854"/>
                    <a:gd name="T62" fmla="*/ 1 w 3374"/>
                    <a:gd name="T63" fmla="*/ 1 h 854"/>
                    <a:gd name="T64" fmla="*/ 1 w 3374"/>
                    <a:gd name="T65" fmla="*/ 1 h 854"/>
                    <a:gd name="T66" fmla="*/ 1 w 3374"/>
                    <a:gd name="T67" fmla="*/ 1 h 854"/>
                    <a:gd name="T68" fmla="*/ 1 w 3374"/>
                    <a:gd name="T69" fmla="*/ 1 h 854"/>
                    <a:gd name="T70" fmla="*/ 1 w 3374"/>
                    <a:gd name="T71" fmla="*/ 1 h 854"/>
                    <a:gd name="T72" fmla="*/ 1 w 3374"/>
                    <a:gd name="T73" fmla="*/ 1 h 854"/>
                    <a:gd name="T74" fmla="*/ 1 w 3374"/>
                    <a:gd name="T75" fmla="*/ 1 h 854"/>
                    <a:gd name="T76" fmla="*/ 1 w 3374"/>
                    <a:gd name="T77" fmla="*/ 1 h 854"/>
                    <a:gd name="T78" fmla="*/ 1 w 3374"/>
                    <a:gd name="T79" fmla="*/ 1 h 854"/>
                    <a:gd name="T80" fmla="*/ 1 w 3374"/>
                    <a:gd name="T81" fmla="*/ 1 h 854"/>
                    <a:gd name="T82" fmla="*/ 1 w 3374"/>
                    <a:gd name="T83" fmla="*/ 1 h 854"/>
                    <a:gd name="T84" fmla="*/ 1 w 3374"/>
                    <a:gd name="T85" fmla="*/ 1 h 854"/>
                    <a:gd name="T86" fmla="*/ 1 w 3374"/>
                    <a:gd name="T87" fmla="*/ 1 h 854"/>
                    <a:gd name="T88" fmla="*/ 1 w 3374"/>
                    <a:gd name="T89" fmla="*/ 1 h 854"/>
                    <a:gd name="T90" fmla="*/ 1 w 3374"/>
                    <a:gd name="T91" fmla="*/ 1 h 854"/>
                    <a:gd name="T92" fmla="*/ 1 w 3374"/>
                    <a:gd name="T93" fmla="*/ 1 h 854"/>
                    <a:gd name="T94" fmla="*/ 1 w 3374"/>
                    <a:gd name="T95" fmla="*/ 1 h 854"/>
                    <a:gd name="T96" fmla="*/ 1 w 3374"/>
                    <a:gd name="T97" fmla="*/ 1 h 854"/>
                    <a:gd name="T98" fmla="*/ 1 w 3374"/>
                    <a:gd name="T99" fmla="*/ 1 h 854"/>
                    <a:gd name="T100" fmla="*/ 1 w 3374"/>
                    <a:gd name="T101" fmla="*/ 1 h 854"/>
                    <a:gd name="T102" fmla="*/ 1 w 3374"/>
                    <a:gd name="T103" fmla="*/ 1 h 854"/>
                    <a:gd name="T104" fmla="*/ 1 w 3374"/>
                    <a:gd name="T105" fmla="*/ 1 h 854"/>
                    <a:gd name="T106" fmla="*/ 1 w 3374"/>
                    <a:gd name="T107" fmla="*/ 1 h 8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74"/>
                    <a:gd name="T163" fmla="*/ 0 h 854"/>
                    <a:gd name="T164" fmla="*/ 3374 w 3374"/>
                    <a:gd name="T165" fmla="*/ 854 h 8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74" h="854">
                      <a:moveTo>
                        <a:pt x="3299" y="548"/>
                      </a:moveTo>
                      <a:lnTo>
                        <a:pt x="3299" y="548"/>
                      </a:lnTo>
                      <a:lnTo>
                        <a:pt x="3315" y="546"/>
                      </a:lnTo>
                      <a:lnTo>
                        <a:pt x="3329" y="542"/>
                      </a:lnTo>
                      <a:lnTo>
                        <a:pt x="3342" y="539"/>
                      </a:lnTo>
                      <a:lnTo>
                        <a:pt x="3351" y="534"/>
                      </a:lnTo>
                      <a:lnTo>
                        <a:pt x="3359" y="530"/>
                      </a:lnTo>
                      <a:lnTo>
                        <a:pt x="3364" y="525"/>
                      </a:lnTo>
                      <a:lnTo>
                        <a:pt x="3367" y="519"/>
                      </a:lnTo>
                      <a:lnTo>
                        <a:pt x="3367" y="513"/>
                      </a:lnTo>
                      <a:lnTo>
                        <a:pt x="3364" y="508"/>
                      </a:lnTo>
                      <a:lnTo>
                        <a:pt x="3357" y="504"/>
                      </a:lnTo>
                      <a:lnTo>
                        <a:pt x="3348" y="501"/>
                      </a:lnTo>
                      <a:lnTo>
                        <a:pt x="3336" y="499"/>
                      </a:lnTo>
                      <a:lnTo>
                        <a:pt x="3322" y="496"/>
                      </a:lnTo>
                      <a:lnTo>
                        <a:pt x="3310" y="495"/>
                      </a:lnTo>
                      <a:lnTo>
                        <a:pt x="3296" y="493"/>
                      </a:lnTo>
                      <a:lnTo>
                        <a:pt x="3284" y="492"/>
                      </a:lnTo>
                      <a:lnTo>
                        <a:pt x="3337" y="127"/>
                      </a:lnTo>
                      <a:lnTo>
                        <a:pt x="3374" y="119"/>
                      </a:lnTo>
                      <a:lnTo>
                        <a:pt x="3341" y="109"/>
                      </a:lnTo>
                      <a:lnTo>
                        <a:pt x="3356" y="1"/>
                      </a:lnTo>
                      <a:lnTo>
                        <a:pt x="3246" y="0"/>
                      </a:lnTo>
                      <a:lnTo>
                        <a:pt x="3113" y="112"/>
                      </a:lnTo>
                      <a:lnTo>
                        <a:pt x="3041" y="122"/>
                      </a:lnTo>
                      <a:lnTo>
                        <a:pt x="3098" y="128"/>
                      </a:lnTo>
                      <a:lnTo>
                        <a:pt x="2758" y="429"/>
                      </a:lnTo>
                      <a:lnTo>
                        <a:pt x="2738" y="428"/>
                      </a:lnTo>
                      <a:lnTo>
                        <a:pt x="2720" y="427"/>
                      </a:lnTo>
                      <a:lnTo>
                        <a:pt x="2700" y="426"/>
                      </a:lnTo>
                      <a:lnTo>
                        <a:pt x="2681" y="425"/>
                      </a:lnTo>
                      <a:lnTo>
                        <a:pt x="2662" y="424"/>
                      </a:lnTo>
                      <a:lnTo>
                        <a:pt x="2643" y="423"/>
                      </a:lnTo>
                      <a:lnTo>
                        <a:pt x="2624" y="421"/>
                      </a:lnTo>
                      <a:lnTo>
                        <a:pt x="2605" y="419"/>
                      </a:lnTo>
                      <a:lnTo>
                        <a:pt x="2586" y="418"/>
                      </a:lnTo>
                      <a:lnTo>
                        <a:pt x="2567" y="418"/>
                      </a:lnTo>
                      <a:lnTo>
                        <a:pt x="2548" y="417"/>
                      </a:lnTo>
                      <a:lnTo>
                        <a:pt x="2529" y="416"/>
                      </a:lnTo>
                      <a:lnTo>
                        <a:pt x="2510" y="414"/>
                      </a:lnTo>
                      <a:lnTo>
                        <a:pt x="2491" y="414"/>
                      </a:lnTo>
                      <a:lnTo>
                        <a:pt x="2472" y="413"/>
                      </a:lnTo>
                      <a:lnTo>
                        <a:pt x="2453" y="413"/>
                      </a:lnTo>
                      <a:lnTo>
                        <a:pt x="2417" y="413"/>
                      </a:lnTo>
                      <a:lnTo>
                        <a:pt x="2382" y="414"/>
                      </a:lnTo>
                      <a:lnTo>
                        <a:pt x="2348" y="416"/>
                      </a:lnTo>
                      <a:lnTo>
                        <a:pt x="2314" y="418"/>
                      </a:lnTo>
                      <a:lnTo>
                        <a:pt x="2280" y="421"/>
                      </a:lnTo>
                      <a:lnTo>
                        <a:pt x="2246" y="425"/>
                      </a:lnTo>
                      <a:lnTo>
                        <a:pt x="2212" y="428"/>
                      </a:lnTo>
                      <a:lnTo>
                        <a:pt x="2179" y="433"/>
                      </a:lnTo>
                      <a:lnTo>
                        <a:pt x="2143" y="436"/>
                      </a:lnTo>
                      <a:lnTo>
                        <a:pt x="2107" y="440"/>
                      </a:lnTo>
                      <a:lnTo>
                        <a:pt x="2071" y="443"/>
                      </a:lnTo>
                      <a:lnTo>
                        <a:pt x="2033" y="446"/>
                      </a:lnTo>
                      <a:lnTo>
                        <a:pt x="1995" y="448"/>
                      </a:lnTo>
                      <a:lnTo>
                        <a:pt x="1956" y="449"/>
                      </a:lnTo>
                      <a:lnTo>
                        <a:pt x="1915" y="450"/>
                      </a:lnTo>
                      <a:lnTo>
                        <a:pt x="1872" y="449"/>
                      </a:lnTo>
                      <a:lnTo>
                        <a:pt x="1485" y="443"/>
                      </a:lnTo>
                      <a:lnTo>
                        <a:pt x="1477" y="433"/>
                      </a:lnTo>
                      <a:lnTo>
                        <a:pt x="1353" y="418"/>
                      </a:lnTo>
                      <a:lnTo>
                        <a:pt x="1364" y="394"/>
                      </a:lnTo>
                      <a:lnTo>
                        <a:pt x="1350" y="386"/>
                      </a:lnTo>
                      <a:lnTo>
                        <a:pt x="1330" y="413"/>
                      </a:lnTo>
                      <a:lnTo>
                        <a:pt x="1299" y="413"/>
                      </a:lnTo>
                      <a:lnTo>
                        <a:pt x="1287" y="433"/>
                      </a:lnTo>
                      <a:lnTo>
                        <a:pt x="1258" y="432"/>
                      </a:lnTo>
                      <a:lnTo>
                        <a:pt x="1241" y="492"/>
                      </a:lnTo>
                      <a:lnTo>
                        <a:pt x="1236" y="502"/>
                      </a:lnTo>
                      <a:lnTo>
                        <a:pt x="1232" y="508"/>
                      </a:lnTo>
                      <a:lnTo>
                        <a:pt x="1226" y="510"/>
                      </a:lnTo>
                      <a:lnTo>
                        <a:pt x="1221" y="511"/>
                      </a:lnTo>
                      <a:lnTo>
                        <a:pt x="1024" y="543"/>
                      </a:lnTo>
                      <a:lnTo>
                        <a:pt x="977" y="450"/>
                      </a:lnTo>
                      <a:lnTo>
                        <a:pt x="787" y="546"/>
                      </a:lnTo>
                      <a:lnTo>
                        <a:pt x="743" y="571"/>
                      </a:lnTo>
                      <a:lnTo>
                        <a:pt x="708" y="579"/>
                      </a:lnTo>
                      <a:lnTo>
                        <a:pt x="673" y="586"/>
                      </a:lnTo>
                      <a:lnTo>
                        <a:pt x="640" y="595"/>
                      </a:lnTo>
                      <a:lnTo>
                        <a:pt x="609" y="603"/>
                      </a:lnTo>
                      <a:lnTo>
                        <a:pt x="577" y="612"/>
                      </a:lnTo>
                      <a:lnTo>
                        <a:pt x="546" y="622"/>
                      </a:lnTo>
                      <a:lnTo>
                        <a:pt x="516" y="631"/>
                      </a:lnTo>
                      <a:lnTo>
                        <a:pt x="486" y="640"/>
                      </a:lnTo>
                      <a:lnTo>
                        <a:pt x="457" y="649"/>
                      </a:lnTo>
                      <a:lnTo>
                        <a:pt x="428" y="660"/>
                      </a:lnTo>
                      <a:lnTo>
                        <a:pt x="398" y="670"/>
                      </a:lnTo>
                      <a:lnTo>
                        <a:pt x="367" y="679"/>
                      </a:lnTo>
                      <a:lnTo>
                        <a:pt x="336" y="690"/>
                      </a:lnTo>
                      <a:lnTo>
                        <a:pt x="304" y="700"/>
                      </a:lnTo>
                      <a:lnTo>
                        <a:pt x="271" y="709"/>
                      </a:lnTo>
                      <a:lnTo>
                        <a:pt x="238" y="720"/>
                      </a:lnTo>
                      <a:lnTo>
                        <a:pt x="240" y="720"/>
                      </a:lnTo>
                      <a:lnTo>
                        <a:pt x="237" y="720"/>
                      </a:lnTo>
                      <a:lnTo>
                        <a:pt x="225" y="721"/>
                      </a:lnTo>
                      <a:lnTo>
                        <a:pt x="209" y="722"/>
                      </a:lnTo>
                      <a:lnTo>
                        <a:pt x="189" y="723"/>
                      </a:lnTo>
                      <a:lnTo>
                        <a:pt x="166" y="725"/>
                      </a:lnTo>
                      <a:lnTo>
                        <a:pt x="141" y="726"/>
                      </a:lnTo>
                      <a:lnTo>
                        <a:pt x="116" y="729"/>
                      </a:lnTo>
                      <a:lnTo>
                        <a:pt x="90" y="730"/>
                      </a:lnTo>
                      <a:lnTo>
                        <a:pt x="65" y="732"/>
                      </a:lnTo>
                      <a:lnTo>
                        <a:pt x="43" y="735"/>
                      </a:lnTo>
                      <a:lnTo>
                        <a:pt x="25" y="737"/>
                      </a:lnTo>
                      <a:lnTo>
                        <a:pt x="11" y="738"/>
                      </a:lnTo>
                      <a:lnTo>
                        <a:pt x="2" y="740"/>
                      </a:lnTo>
                      <a:lnTo>
                        <a:pt x="0" y="741"/>
                      </a:lnTo>
                      <a:lnTo>
                        <a:pt x="6" y="743"/>
                      </a:lnTo>
                      <a:lnTo>
                        <a:pt x="11" y="743"/>
                      </a:lnTo>
                      <a:lnTo>
                        <a:pt x="21" y="744"/>
                      </a:lnTo>
                      <a:lnTo>
                        <a:pt x="35" y="744"/>
                      </a:lnTo>
                      <a:lnTo>
                        <a:pt x="53" y="744"/>
                      </a:lnTo>
                      <a:lnTo>
                        <a:pt x="74" y="745"/>
                      </a:lnTo>
                      <a:lnTo>
                        <a:pt x="98" y="745"/>
                      </a:lnTo>
                      <a:lnTo>
                        <a:pt x="122" y="745"/>
                      </a:lnTo>
                      <a:lnTo>
                        <a:pt x="148" y="746"/>
                      </a:lnTo>
                      <a:lnTo>
                        <a:pt x="174" y="746"/>
                      </a:lnTo>
                      <a:lnTo>
                        <a:pt x="198" y="747"/>
                      </a:lnTo>
                      <a:lnTo>
                        <a:pt x="222" y="747"/>
                      </a:lnTo>
                      <a:lnTo>
                        <a:pt x="242" y="747"/>
                      </a:lnTo>
                      <a:lnTo>
                        <a:pt x="260" y="748"/>
                      </a:lnTo>
                      <a:lnTo>
                        <a:pt x="273" y="748"/>
                      </a:lnTo>
                      <a:lnTo>
                        <a:pt x="283" y="748"/>
                      </a:lnTo>
                      <a:lnTo>
                        <a:pt x="286" y="748"/>
                      </a:lnTo>
                      <a:lnTo>
                        <a:pt x="317" y="786"/>
                      </a:lnTo>
                      <a:lnTo>
                        <a:pt x="489" y="783"/>
                      </a:lnTo>
                      <a:lnTo>
                        <a:pt x="500" y="768"/>
                      </a:lnTo>
                      <a:lnTo>
                        <a:pt x="595" y="771"/>
                      </a:lnTo>
                      <a:lnTo>
                        <a:pt x="597" y="782"/>
                      </a:lnTo>
                      <a:lnTo>
                        <a:pt x="604" y="790"/>
                      </a:lnTo>
                      <a:lnTo>
                        <a:pt x="614" y="794"/>
                      </a:lnTo>
                      <a:lnTo>
                        <a:pt x="626" y="796"/>
                      </a:lnTo>
                      <a:lnTo>
                        <a:pt x="639" y="794"/>
                      </a:lnTo>
                      <a:lnTo>
                        <a:pt x="650" y="789"/>
                      </a:lnTo>
                      <a:lnTo>
                        <a:pt x="659" y="782"/>
                      </a:lnTo>
                      <a:lnTo>
                        <a:pt x="665" y="771"/>
                      </a:lnTo>
                      <a:lnTo>
                        <a:pt x="830" y="777"/>
                      </a:lnTo>
                      <a:lnTo>
                        <a:pt x="847" y="777"/>
                      </a:lnTo>
                      <a:lnTo>
                        <a:pt x="864" y="778"/>
                      </a:lnTo>
                      <a:lnTo>
                        <a:pt x="884" y="778"/>
                      </a:lnTo>
                      <a:lnTo>
                        <a:pt x="903" y="778"/>
                      </a:lnTo>
                      <a:lnTo>
                        <a:pt x="923" y="778"/>
                      </a:lnTo>
                      <a:lnTo>
                        <a:pt x="944" y="778"/>
                      </a:lnTo>
                      <a:lnTo>
                        <a:pt x="966" y="779"/>
                      </a:lnTo>
                      <a:lnTo>
                        <a:pt x="988" y="779"/>
                      </a:lnTo>
                      <a:lnTo>
                        <a:pt x="1011" y="779"/>
                      </a:lnTo>
                      <a:lnTo>
                        <a:pt x="1035" y="779"/>
                      </a:lnTo>
                      <a:lnTo>
                        <a:pt x="1058" y="779"/>
                      </a:lnTo>
                      <a:lnTo>
                        <a:pt x="1083" y="779"/>
                      </a:lnTo>
                      <a:lnTo>
                        <a:pt x="1107" y="779"/>
                      </a:lnTo>
                      <a:lnTo>
                        <a:pt x="1133" y="779"/>
                      </a:lnTo>
                      <a:lnTo>
                        <a:pt x="1159" y="778"/>
                      </a:lnTo>
                      <a:lnTo>
                        <a:pt x="1184" y="778"/>
                      </a:lnTo>
                      <a:lnTo>
                        <a:pt x="1211" y="778"/>
                      </a:lnTo>
                      <a:lnTo>
                        <a:pt x="1237" y="778"/>
                      </a:lnTo>
                      <a:lnTo>
                        <a:pt x="1265" y="778"/>
                      </a:lnTo>
                      <a:lnTo>
                        <a:pt x="1292" y="778"/>
                      </a:lnTo>
                      <a:lnTo>
                        <a:pt x="1319" y="778"/>
                      </a:lnTo>
                      <a:lnTo>
                        <a:pt x="1347" y="778"/>
                      </a:lnTo>
                      <a:lnTo>
                        <a:pt x="1375" y="778"/>
                      </a:lnTo>
                      <a:lnTo>
                        <a:pt x="1402" y="778"/>
                      </a:lnTo>
                      <a:lnTo>
                        <a:pt x="1430" y="778"/>
                      </a:lnTo>
                      <a:lnTo>
                        <a:pt x="1457" y="778"/>
                      </a:lnTo>
                      <a:lnTo>
                        <a:pt x="1485" y="778"/>
                      </a:lnTo>
                      <a:lnTo>
                        <a:pt x="1513" y="778"/>
                      </a:lnTo>
                      <a:lnTo>
                        <a:pt x="1539" y="778"/>
                      </a:lnTo>
                      <a:lnTo>
                        <a:pt x="1567" y="779"/>
                      </a:lnTo>
                      <a:lnTo>
                        <a:pt x="1595" y="779"/>
                      </a:lnTo>
                      <a:lnTo>
                        <a:pt x="1621" y="779"/>
                      </a:lnTo>
                      <a:lnTo>
                        <a:pt x="1627" y="816"/>
                      </a:lnTo>
                      <a:lnTo>
                        <a:pt x="2281" y="805"/>
                      </a:lnTo>
                      <a:lnTo>
                        <a:pt x="2138" y="786"/>
                      </a:lnTo>
                      <a:lnTo>
                        <a:pt x="2117" y="776"/>
                      </a:lnTo>
                      <a:lnTo>
                        <a:pt x="2228" y="768"/>
                      </a:lnTo>
                      <a:lnTo>
                        <a:pt x="2235" y="786"/>
                      </a:lnTo>
                      <a:lnTo>
                        <a:pt x="2323" y="783"/>
                      </a:lnTo>
                      <a:lnTo>
                        <a:pt x="2323" y="770"/>
                      </a:lnTo>
                      <a:lnTo>
                        <a:pt x="2355" y="764"/>
                      </a:lnTo>
                      <a:lnTo>
                        <a:pt x="2365" y="796"/>
                      </a:lnTo>
                      <a:lnTo>
                        <a:pt x="2379" y="798"/>
                      </a:lnTo>
                      <a:lnTo>
                        <a:pt x="2385" y="764"/>
                      </a:lnTo>
                      <a:lnTo>
                        <a:pt x="2488" y="764"/>
                      </a:lnTo>
                      <a:lnTo>
                        <a:pt x="2604" y="854"/>
                      </a:lnTo>
                      <a:lnTo>
                        <a:pt x="2794" y="809"/>
                      </a:lnTo>
                      <a:lnTo>
                        <a:pt x="2792" y="741"/>
                      </a:lnTo>
                      <a:lnTo>
                        <a:pt x="2867" y="741"/>
                      </a:lnTo>
                      <a:lnTo>
                        <a:pt x="2881" y="739"/>
                      </a:lnTo>
                      <a:lnTo>
                        <a:pt x="2886" y="733"/>
                      </a:lnTo>
                      <a:lnTo>
                        <a:pt x="2887" y="725"/>
                      </a:lnTo>
                      <a:lnTo>
                        <a:pt x="2887" y="717"/>
                      </a:lnTo>
                      <a:lnTo>
                        <a:pt x="2892" y="685"/>
                      </a:lnTo>
                      <a:lnTo>
                        <a:pt x="2918" y="676"/>
                      </a:lnTo>
                      <a:lnTo>
                        <a:pt x="2945" y="667"/>
                      </a:lnTo>
                      <a:lnTo>
                        <a:pt x="2970" y="657"/>
                      </a:lnTo>
                      <a:lnTo>
                        <a:pt x="2994" y="647"/>
                      </a:lnTo>
                      <a:lnTo>
                        <a:pt x="3018" y="638"/>
                      </a:lnTo>
                      <a:lnTo>
                        <a:pt x="3041" y="627"/>
                      </a:lnTo>
                      <a:lnTo>
                        <a:pt x="3065" y="617"/>
                      </a:lnTo>
                      <a:lnTo>
                        <a:pt x="3088" y="608"/>
                      </a:lnTo>
                      <a:lnTo>
                        <a:pt x="3113" y="598"/>
                      </a:lnTo>
                      <a:lnTo>
                        <a:pt x="3136" y="588"/>
                      </a:lnTo>
                      <a:lnTo>
                        <a:pt x="3161" y="580"/>
                      </a:lnTo>
                      <a:lnTo>
                        <a:pt x="3186" y="572"/>
                      </a:lnTo>
                      <a:lnTo>
                        <a:pt x="3213" y="565"/>
                      </a:lnTo>
                      <a:lnTo>
                        <a:pt x="3241" y="558"/>
                      </a:lnTo>
                      <a:lnTo>
                        <a:pt x="3269" y="553"/>
                      </a:lnTo>
                      <a:lnTo>
                        <a:pt x="3299" y="54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5" name="Freeform 101"/>
                <p:cNvSpPr>
                  <a:spLocks noChangeAspect="1"/>
                </p:cNvSpPr>
                <p:nvPr/>
              </p:nvSpPr>
              <p:spPr bwMode="auto">
                <a:xfrm>
                  <a:off x="1163" y="3108"/>
                  <a:ext cx="148" cy="19"/>
                </a:xfrm>
                <a:custGeom>
                  <a:avLst/>
                  <a:gdLst>
                    <a:gd name="T0" fmla="*/ 1 w 296"/>
                    <a:gd name="T1" fmla="*/ 0 h 38"/>
                    <a:gd name="T2" fmla="*/ 1 w 296"/>
                    <a:gd name="T3" fmla="*/ 1 h 38"/>
                    <a:gd name="T4" fmla="*/ 1 w 296"/>
                    <a:gd name="T5" fmla="*/ 1 h 38"/>
                    <a:gd name="T6" fmla="*/ 1 w 296"/>
                    <a:gd name="T7" fmla="*/ 1 h 38"/>
                    <a:gd name="T8" fmla="*/ 1 w 296"/>
                    <a:gd name="T9" fmla="*/ 1 h 38"/>
                    <a:gd name="T10" fmla="*/ 1 w 296"/>
                    <a:gd name="T11" fmla="*/ 1 h 38"/>
                    <a:gd name="T12" fmla="*/ 1 w 296"/>
                    <a:gd name="T13" fmla="*/ 1 h 38"/>
                    <a:gd name="T14" fmla="*/ 1 w 296"/>
                    <a:gd name="T15" fmla="*/ 1 h 38"/>
                    <a:gd name="T16" fmla="*/ 0 w 296"/>
                    <a:gd name="T17" fmla="*/ 1 h 38"/>
                    <a:gd name="T18" fmla="*/ 1 w 296"/>
                    <a:gd name="T19" fmla="*/ 1 h 38"/>
                    <a:gd name="T20" fmla="*/ 1 w 296"/>
                    <a:gd name="T21" fmla="*/ 1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6"/>
                    <a:gd name="T34" fmla="*/ 0 h 38"/>
                    <a:gd name="T35" fmla="*/ 296 w 296"/>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6" h="38">
                      <a:moveTo>
                        <a:pt x="296" y="0"/>
                      </a:moveTo>
                      <a:lnTo>
                        <a:pt x="25" y="38"/>
                      </a:lnTo>
                      <a:lnTo>
                        <a:pt x="22" y="38"/>
                      </a:lnTo>
                      <a:lnTo>
                        <a:pt x="17" y="38"/>
                      </a:lnTo>
                      <a:lnTo>
                        <a:pt x="12" y="38"/>
                      </a:lnTo>
                      <a:lnTo>
                        <a:pt x="7" y="36"/>
                      </a:lnTo>
                      <a:lnTo>
                        <a:pt x="2" y="34"/>
                      </a:lnTo>
                      <a:lnTo>
                        <a:pt x="0" y="31"/>
                      </a:lnTo>
                      <a:lnTo>
                        <a:pt x="1" y="26"/>
                      </a:lnTo>
                      <a:lnTo>
                        <a:pt x="5"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6" name="Freeform 102"/>
                <p:cNvSpPr>
                  <a:spLocks noChangeAspect="1"/>
                </p:cNvSpPr>
                <p:nvPr/>
              </p:nvSpPr>
              <p:spPr bwMode="auto">
                <a:xfrm>
                  <a:off x="1622" y="3233"/>
                  <a:ext cx="79" cy="8"/>
                </a:xfrm>
                <a:custGeom>
                  <a:avLst/>
                  <a:gdLst>
                    <a:gd name="T0" fmla="*/ 0 w 159"/>
                    <a:gd name="T1" fmla="*/ 0 h 17"/>
                    <a:gd name="T2" fmla="*/ 0 w 159"/>
                    <a:gd name="T3" fmla="*/ 0 h 17"/>
                    <a:gd name="T4" fmla="*/ 0 w 159"/>
                    <a:gd name="T5" fmla="*/ 0 h 17"/>
                    <a:gd name="T6" fmla="*/ 0 w 159"/>
                    <a:gd name="T7" fmla="*/ 0 h 17"/>
                    <a:gd name="T8" fmla="*/ 0 60000 65536"/>
                    <a:gd name="T9" fmla="*/ 0 60000 65536"/>
                    <a:gd name="T10" fmla="*/ 0 60000 65536"/>
                    <a:gd name="T11" fmla="*/ 0 60000 65536"/>
                    <a:gd name="T12" fmla="*/ 0 w 159"/>
                    <a:gd name="T13" fmla="*/ 0 h 17"/>
                    <a:gd name="T14" fmla="*/ 159 w 159"/>
                    <a:gd name="T15" fmla="*/ 17 h 17"/>
                  </a:gdLst>
                  <a:ahLst/>
                  <a:cxnLst>
                    <a:cxn ang="T8">
                      <a:pos x="T0" y="T1"/>
                    </a:cxn>
                    <a:cxn ang="T9">
                      <a:pos x="T2" y="T3"/>
                    </a:cxn>
                    <a:cxn ang="T10">
                      <a:pos x="T4" y="T5"/>
                    </a:cxn>
                    <a:cxn ang="T11">
                      <a:pos x="T6" y="T7"/>
                    </a:cxn>
                  </a:cxnLst>
                  <a:rect l="T12" t="T13" r="T14" b="T15"/>
                  <a:pathLst>
                    <a:path w="159" h="17">
                      <a:moveTo>
                        <a:pt x="0" y="17"/>
                      </a:moveTo>
                      <a:lnTo>
                        <a:pt x="16" y="0"/>
                      </a:lnTo>
                      <a:lnTo>
                        <a:pt x="141" y="2"/>
                      </a:lnTo>
                      <a:lnTo>
                        <a:pt x="159"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7" name="Freeform 103"/>
                <p:cNvSpPr>
                  <a:spLocks noChangeAspect="1"/>
                </p:cNvSpPr>
                <p:nvPr/>
              </p:nvSpPr>
              <p:spPr bwMode="auto">
                <a:xfrm>
                  <a:off x="1741" y="3231"/>
                  <a:ext cx="76" cy="10"/>
                </a:xfrm>
                <a:custGeom>
                  <a:avLst/>
                  <a:gdLst>
                    <a:gd name="T0" fmla="*/ 0 w 153"/>
                    <a:gd name="T1" fmla="*/ 1 h 18"/>
                    <a:gd name="T2" fmla="*/ 0 w 153"/>
                    <a:gd name="T3" fmla="*/ 1 h 18"/>
                    <a:gd name="T4" fmla="*/ 0 w 153"/>
                    <a:gd name="T5" fmla="*/ 0 h 18"/>
                    <a:gd name="T6" fmla="*/ 0 w 153"/>
                    <a:gd name="T7" fmla="*/ 1 h 18"/>
                    <a:gd name="T8" fmla="*/ 0 60000 65536"/>
                    <a:gd name="T9" fmla="*/ 0 60000 65536"/>
                    <a:gd name="T10" fmla="*/ 0 60000 65536"/>
                    <a:gd name="T11" fmla="*/ 0 60000 65536"/>
                    <a:gd name="T12" fmla="*/ 0 w 153"/>
                    <a:gd name="T13" fmla="*/ 0 h 18"/>
                    <a:gd name="T14" fmla="*/ 153 w 153"/>
                    <a:gd name="T15" fmla="*/ 18 h 18"/>
                  </a:gdLst>
                  <a:ahLst/>
                  <a:cxnLst>
                    <a:cxn ang="T8">
                      <a:pos x="T0" y="T1"/>
                    </a:cxn>
                    <a:cxn ang="T9">
                      <a:pos x="T2" y="T3"/>
                    </a:cxn>
                    <a:cxn ang="T10">
                      <a:pos x="T4" y="T5"/>
                    </a:cxn>
                    <a:cxn ang="T11">
                      <a:pos x="T6" y="T7"/>
                    </a:cxn>
                  </a:cxnLst>
                  <a:rect l="T12" t="T13" r="T14" b="T15"/>
                  <a:pathLst>
                    <a:path w="153" h="18">
                      <a:moveTo>
                        <a:pt x="0" y="18"/>
                      </a:moveTo>
                      <a:lnTo>
                        <a:pt x="21" y="1"/>
                      </a:lnTo>
                      <a:lnTo>
                        <a:pt x="129" y="0"/>
                      </a:lnTo>
                      <a:lnTo>
                        <a:pt x="153"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8" name="Freeform 104"/>
                <p:cNvSpPr>
                  <a:spLocks noChangeAspect="1"/>
                </p:cNvSpPr>
                <p:nvPr/>
              </p:nvSpPr>
              <p:spPr bwMode="auto">
                <a:xfrm>
                  <a:off x="1331" y="3206"/>
                  <a:ext cx="77" cy="14"/>
                </a:xfrm>
                <a:custGeom>
                  <a:avLst/>
                  <a:gdLst>
                    <a:gd name="T0" fmla="*/ 0 w 155"/>
                    <a:gd name="T1" fmla="*/ 0 h 28"/>
                    <a:gd name="T2" fmla="*/ 0 w 155"/>
                    <a:gd name="T3" fmla="*/ 0 h 28"/>
                    <a:gd name="T4" fmla="*/ 0 w 155"/>
                    <a:gd name="T5" fmla="*/ 0 h 28"/>
                    <a:gd name="T6" fmla="*/ 0 w 155"/>
                    <a:gd name="T7" fmla="*/ 1 h 28"/>
                    <a:gd name="T8" fmla="*/ 0 w 155"/>
                    <a:gd name="T9" fmla="*/ 1 h 28"/>
                    <a:gd name="T10" fmla="*/ 0 w 155"/>
                    <a:gd name="T11" fmla="*/ 1 h 28"/>
                    <a:gd name="T12" fmla="*/ 0 w 155"/>
                    <a:gd name="T13" fmla="*/ 1 h 28"/>
                    <a:gd name="T14" fmla="*/ 0 w 155"/>
                    <a:gd name="T15" fmla="*/ 1 h 28"/>
                    <a:gd name="T16" fmla="*/ 0 w 155"/>
                    <a:gd name="T17" fmla="*/ 1 h 28"/>
                    <a:gd name="T18" fmla="*/ 0 w 155"/>
                    <a:gd name="T19" fmla="*/ 1 h 28"/>
                    <a:gd name="T20" fmla="*/ 0 w 155"/>
                    <a:gd name="T21" fmla="*/ 1 h 28"/>
                    <a:gd name="T22" fmla="*/ 0 w 155"/>
                    <a:gd name="T23" fmla="*/ 1 h 28"/>
                    <a:gd name="T24" fmla="*/ 0 w 155"/>
                    <a:gd name="T25" fmla="*/ 1 h 28"/>
                    <a:gd name="T26" fmla="*/ 0 w 155"/>
                    <a:gd name="T27" fmla="*/ 1 h 28"/>
                    <a:gd name="T28" fmla="*/ 0 w 155"/>
                    <a:gd name="T29" fmla="*/ 1 h 28"/>
                    <a:gd name="T30" fmla="*/ 0 w 155"/>
                    <a:gd name="T31" fmla="*/ 1 h 28"/>
                    <a:gd name="T32" fmla="*/ 0 w 155"/>
                    <a:gd name="T33" fmla="*/ 1 h 28"/>
                    <a:gd name="T34" fmla="*/ 0 w 155"/>
                    <a:gd name="T35" fmla="*/ 1 h 28"/>
                    <a:gd name="T36" fmla="*/ 0 w 155"/>
                    <a:gd name="T37" fmla="*/ 1 h 28"/>
                    <a:gd name="T38" fmla="*/ 0 w 155"/>
                    <a:gd name="T39" fmla="*/ 1 h 28"/>
                    <a:gd name="T40" fmla="*/ 0 w 155"/>
                    <a:gd name="T41" fmla="*/ 1 h 28"/>
                    <a:gd name="T42" fmla="*/ 0 w 155"/>
                    <a:gd name="T43" fmla="*/ 1 h 28"/>
                    <a:gd name="T44" fmla="*/ 0 w 155"/>
                    <a:gd name="T45" fmla="*/ 1 h 28"/>
                    <a:gd name="T46" fmla="*/ 0 w 155"/>
                    <a:gd name="T47" fmla="*/ 1 h 28"/>
                    <a:gd name="T48" fmla="*/ 0 w 155"/>
                    <a:gd name="T49" fmla="*/ 1 h 28"/>
                    <a:gd name="T50" fmla="*/ 0 w 155"/>
                    <a:gd name="T51" fmla="*/ 1 h 28"/>
                    <a:gd name="T52" fmla="*/ 0 w 155"/>
                    <a:gd name="T53" fmla="*/ 1 h 28"/>
                    <a:gd name="T54" fmla="*/ 0 w 155"/>
                    <a:gd name="T55" fmla="*/ 1 h 28"/>
                    <a:gd name="T56" fmla="*/ 0 w 155"/>
                    <a:gd name="T57" fmla="*/ 1 h 28"/>
                    <a:gd name="T58" fmla="*/ 0 w 155"/>
                    <a:gd name="T59" fmla="*/ 1 h 28"/>
                    <a:gd name="T60" fmla="*/ 0 w 155"/>
                    <a:gd name="T61" fmla="*/ 1 h 28"/>
                    <a:gd name="T62" fmla="*/ 0 w 155"/>
                    <a:gd name="T63" fmla="*/ 1 h 28"/>
                    <a:gd name="T64" fmla="*/ 0 w 155"/>
                    <a:gd name="T65" fmla="*/ 1 h 28"/>
                    <a:gd name="T66" fmla="*/ 0 w 155"/>
                    <a:gd name="T67" fmla="*/ 1 h 28"/>
                    <a:gd name="T68" fmla="*/ 0 w 155"/>
                    <a:gd name="T69" fmla="*/ 1 h 28"/>
                    <a:gd name="T70" fmla="*/ 0 w 155"/>
                    <a:gd name="T71" fmla="*/ 0 h 28"/>
                    <a:gd name="T72" fmla="*/ 0 w 155"/>
                    <a:gd name="T73" fmla="*/ 0 h 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5"/>
                    <a:gd name="T112" fmla="*/ 0 h 28"/>
                    <a:gd name="T113" fmla="*/ 155 w 155"/>
                    <a:gd name="T114" fmla="*/ 28 h 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5" h="28">
                      <a:moveTo>
                        <a:pt x="80" y="0"/>
                      </a:moveTo>
                      <a:lnTo>
                        <a:pt x="80" y="0"/>
                      </a:lnTo>
                      <a:lnTo>
                        <a:pt x="94" y="0"/>
                      </a:lnTo>
                      <a:lnTo>
                        <a:pt x="107" y="1"/>
                      </a:lnTo>
                      <a:lnTo>
                        <a:pt x="120" y="3"/>
                      </a:lnTo>
                      <a:lnTo>
                        <a:pt x="132" y="4"/>
                      </a:lnTo>
                      <a:lnTo>
                        <a:pt x="141" y="5"/>
                      </a:lnTo>
                      <a:lnTo>
                        <a:pt x="148" y="7"/>
                      </a:lnTo>
                      <a:lnTo>
                        <a:pt x="154" y="11"/>
                      </a:lnTo>
                      <a:lnTo>
                        <a:pt x="155" y="13"/>
                      </a:lnTo>
                      <a:lnTo>
                        <a:pt x="154" y="16"/>
                      </a:lnTo>
                      <a:lnTo>
                        <a:pt x="148" y="19"/>
                      </a:lnTo>
                      <a:lnTo>
                        <a:pt x="141" y="21"/>
                      </a:lnTo>
                      <a:lnTo>
                        <a:pt x="132" y="23"/>
                      </a:lnTo>
                      <a:lnTo>
                        <a:pt x="120" y="25"/>
                      </a:lnTo>
                      <a:lnTo>
                        <a:pt x="107" y="27"/>
                      </a:lnTo>
                      <a:lnTo>
                        <a:pt x="94" y="27"/>
                      </a:lnTo>
                      <a:lnTo>
                        <a:pt x="80" y="27"/>
                      </a:lnTo>
                      <a:lnTo>
                        <a:pt x="65" y="27"/>
                      </a:lnTo>
                      <a:lnTo>
                        <a:pt x="51" y="28"/>
                      </a:lnTo>
                      <a:lnTo>
                        <a:pt x="37" y="28"/>
                      </a:lnTo>
                      <a:lnTo>
                        <a:pt x="25" y="28"/>
                      </a:lnTo>
                      <a:lnTo>
                        <a:pt x="14" y="28"/>
                      </a:lnTo>
                      <a:lnTo>
                        <a:pt x="7" y="27"/>
                      </a:lnTo>
                      <a:lnTo>
                        <a:pt x="2" y="25"/>
                      </a:lnTo>
                      <a:lnTo>
                        <a:pt x="0" y="20"/>
                      </a:lnTo>
                      <a:lnTo>
                        <a:pt x="3" y="15"/>
                      </a:lnTo>
                      <a:lnTo>
                        <a:pt x="7" y="11"/>
                      </a:lnTo>
                      <a:lnTo>
                        <a:pt x="15" y="7"/>
                      </a:lnTo>
                      <a:lnTo>
                        <a:pt x="26" y="5"/>
                      </a:lnTo>
                      <a:lnTo>
                        <a:pt x="37" y="3"/>
                      </a:lnTo>
                      <a:lnTo>
                        <a:pt x="51" y="1"/>
                      </a:lnTo>
                      <a:lnTo>
                        <a:pt x="65" y="0"/>
                      </a:lnTo>
                      <a:lnTo>
                        <a:pt x="8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9" name="Freeform 105"/>
                <p:cNvSpPr>
                  <a:spLocks noChangeAspect="1"/>
                </p:cNvSpPr>
                <p:nvPr/>
              </p:nvSpPr>
              <p:spPr bwMode="auto">
                <a:xfrm>
                  <a:off x="1325" y="3199"/>
                  <a:ext cx="214" cy="22"/>
                </a:xfrm>
                <a:custGeom>
                  <a:avLst/>
                  <a:gdLst>
                    <a:gd name="T0" fmla="*/ 1 w 428"/>
                    <a:gd name="T1" fmla="*/ 0 h 45"/>
                    <a:gd name="T2" fmla="*/ 1 w 428"/>
                    <a:gd name="T3" fmla="*/ 0 h 45"/>
                    <a:gd name="T4" fmla="*/ 1 w 428"/>
                    <a:gd name="T5" fmla="*/ 0 h 45"/>
                    <a:gd name="T6" fmla="*/ 1 w 428"/>
                    <a:gd name="T7" fmla="*/ 0 h 45"/>
                    <a:gd name="T8" fmla="*/ 1 w 428"/>
                    <a:gd name="T9" fmla="*/ 0 h 45"/>
                    <a:gd name="T10" fmla="*/ 0 w 428"/>
                    <a:gd name="T11" fmla="*/ 0 h 45"/>
                    <a:gd name="T12" fmla="*/ 0 w 428"/>
                    <a:gd name="T13" fmla="*/ 0 h 45"/>
                    <a:gd name="T14" fmla="*/ 1 w 428"/>
                    <a:gd name="T15" fmla="*/ 0 h 45"/>
                    <a:gd name="T16" fmla="*/ 1 w 428"/>
                    <a:gd name="T17" fmla="*/ 0 h 45"/>
                    <a:gd name="T18" fmla="*/ 1 w 428"/>
                    <a:gd name="T19" fmla="*/ 0 h 45"/>
                    <a:gd name="T20" fmla="*/ 1 w 428"/>
                    <a:gd name="T21" fmla="*/ 0 h 45"/>
                    <a:gd name="T22" fmla="*/ 1 w 428"/>
                    <a:gd name="T23" fmla="*/ 0 h 45"/>
                    <a:gd name="T24" fmla="*/ 1 w 428"/>
                    <a:gd name="T25" fmla="*/ 0 h 45"/>
                    <a:gd name="T26" fmla="*/ 1 w 428"/>
                    <a:gd name="T27" fmla="*/ 0 h 45"/>
                    <a:gd name="T28" fmla="*/ 1 w 428"/>
                    <a:gd name="T29" fmla="*/ 0 h 45"/>
                    <a:gd name="T30" fmla="*/ 1 w 428"/>
                    <a:gd name="T31" fmla="*/ 0 h 45"/>
                    <a:gd name="T32" fmla="*/ 1 w 428"/>
                    <a:gd name="T33" fmla="*/ 0 h 45"/>
                    <a:gd name="T34" fmla="*/ 1 w 428"/>
                    <a:gd name="T35" fmla="*/ 0 h 45"/>
                    <a:gd name="T36" fmla="*/ 1 w 428"/>
                    <a:gd name="T37" fmla="*/ 0 h 45"/>
                    <a:gd name="T38" fmla="*/ 1 w 428"/>
                    <a:gd name="T39" fmla="*/ 0 h 45"/>
                    <a:gd name="T40" fmla="*/ 1 w 428"/>
                    <a:gd name="T41" fmla="*/ 0 h 45"/>
                    <a:gd name="T42" fmla="*/ 1 w 428"/>
                    <a:gd name="T43" fmla="*/ 0 h 45"/>
                    <a:gd name="T44" fmla="*/ 1 w 428"/>
                    <a:gd name="T45" fmla="*/ 0 h 45"/>
                    <a:gd name="T46" fmla="*/ 1 w 428"/>
                    <a:gd name="T47" fmla="*/ 0 h 45"/>
                    <a:gd name="T48" fmla="*/ 1 w 428"/>
                    <a:gd name="T49" fmla="*/ 0 h 45"/>
                    <a:gd name="T50" fmla="*/ 1 w 428"/>
                    <a:gd name="T51" fmla="*/ 0 h 45"/>
                    <a:gd name="T52" fmla="*/ 1 w 428"/>
                    <a:gd name="T53" fmla="*/ 0 h 45"/>
                    <a:gd name="T54" fmla="*/ 1 w 428"/>
                    <a:gd name="T55" fmla="*/ 0 h 45"/>
                    <a:gd name="T56" fmla="*/ 1 w 428"/>
                    <a:gd name="T57" fmla="*/ 0 h 45"/>
                    <a:gd name="T58" fmla="*/ 1 w 428"/>
                    <a:gd name="T59" fmla="*/ 0 h 45"/>
                    <a:gd name="T60" fmla="*/ 1 w 428"/>
                    <a:gd name="T61" fmla="*/ 0 h 45"/>
                    <a:gd name="T62" fmla="*/ 1 w 428"/>
                    <a:gd name="T63" fmla="*/ 0 h 45"/>
                    <a:gd name="T64" fmla="*/ 1 w 428"/>
                    <a:gd name="T65" fmla="*/ 0 h 45"/>
                    <a:gd name="T66" fmla="*/ 1 w 428"/>
                    <a:gd name="T67" fmla="*/ 0 h 45"/>
                    <a:gd name="T68" fmla="*/ 1 w 428"/>
                    <a:gd name="T69" fmla="*/ 0 h 45"/>
                    <a:gd name="T70" fmla="*/ 1 w 428"/>
                    <a:gd name="T71" fmla="*/ 0 h 45"/>
                    <a:gd name="T72" fmla="*/ 1 w 428"/>
                    <a:gd name="T73" fmla="*/ 0 h 45"/>
                    <a:gd name="T74" fmla="*/ 1 w 428"/>
                    <a:gd name="T75" fmla="*/ 0 h 45"/>
                    <a:gd name="T76" fmla="*/ 1 w 428"/>
                    <a:gd name="T77" fmla="*/ 0 h 45"/>
                    <a:gd name="T78" fmla="*/ 1 w 428"/>
                    <a:gd name="T79" fmla="*/ 0 h 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8"/>
                    <a:gd name="T121" fmla="*/ 0 h 45"/>
                    <a:gd name="T122" fmla="*/ 428 w 428"/>
                    <a:gd name="T123" fmla="*/ 45 h 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8" h="45">
                      <a:moveTo>
                        <a:pt x="23" y="45"/>
                      </a:moveTo>
                      <a:lnTo>
                        <a:pt x="23" y="45"/>
                      </a:lnTo>
                      <a:lnTo>
                        <a:pt x="13" y="42"/>
                      </a:lnTo>
                      <a:lnTo>
                        <a:pt x="6" y="38"/>
                      </a:lnTo>
                      <a:lnTo>
                        <a:pt x="1" y="36"/>
                      </a:lnTo>
                      <a:lnTo>
                        <a:pt x="0" y="33"/>
                      </a:lnTo>
                      <a:lnTo>
                        <a:pt x="1" y="29"/>
                      </a:lnTo>
                      <a:lnTo>
                        <a:pt x="4" y="26"/>
                      </a:lnTo>
                      <a:lnTo>
                        <a:pt x="9" y="22"/>
                      </a:lnTo>
                      <a:lnTo>
                        <a:pt x="16" y="19"/>
                      </a:lnTo>
                      <a:lnTo>
                        <a:pt x="25" y="16"/>
                      </a:lnTo>
                      <a:lnTo>
                        <a:pt x="36" y="13"/>
                      </a:lnTo>
                      <a:lnTo>
                        <a:pt x="48" y="11"/>
                      </a:lnTo>
                      <a:lnTo>
                        <a:pt x="61" y="8"/>
                      </a:lnTo>
                      <a:lnTo>
                        <a:pt x="76" y="6"/>
                      </a:lnTo>
                      <a:lnTo>
                        <a:pt x="92" y="5"/>
                      </a:lnTo>
                      <a:lnTo>
                        <a:pt x="109" y="4"/>
                      </a:lnTo>
                      <a:lnTo>
                        <a:pt x="128" y="3"/>
                      </a:lnTo>
                      <a:lnTo>
                        <a:pt x="147" y="2"/>
                      </a:lnTo>
                      <a:lnTo>
                        <a:pt x="167" y="0"/>
                      </a:lnTo>
                      <a:lnTo>
                        <a:pt x="188" y="0"/>
                      </a:lnTo>
                      <a:lnTo>
                        <a:pt x="208" y="0"/>
                      </a:lnTo>
                      <a:lnTo>
                        <a:pt x="230" y="2"/>
                      </a:lnTo>
                      <a:lnTo>
                        <a:pt x="251" y="2"/>
                      </a:lnTo>
                      <a:lnTo>
                        <a:pt x="271" y="3"/>
                      </a:lnTo>
                      <a:lnTo>
                        <a:pt x="290" y="4"/>
                      </a:lnTo>
                      <a:lnTo>
                        <a:pt x="309" y="6"/>
                      </a:lnTo>
                      <a:lnTo>
                        <a:pt x="326" y="7"/>
                      </a:lnTo>
                      <a:lnTo>
                        <a:pt x="342" y="10"/>
                      </a:lnTo>
                      <a:lnTo>
                        <a:pt x="357" y="11"/>
                      </a:lnTo>
                      <a:lnTo>
                        <a:pt x="371" y="13"/>
                      </a:lnTo>
                      <a:lnTo>
                        <a:pt x="385" y="15"/>
                      </a:lnTo>
                      <a:lnTo>
                        <a:pt x="395" y="18"/>
                      </a:lnTo>
                      <a:lnTo>
                        <a:pt x="405" y="20"/>
                      </a:lnTo>
                      <a:lnTo>
                        <a:pt x="413" y="22"/>
                      </a:lnTo>
                      <a:lnTo>
                        <a:pt x="420" y="23"/>
                      </a:lnTo>
                      <a:lnTo>
                        <a:pt x="425" y="26"/>
                      </a:lnTo>
                      <a:lnTo>
                        <a:pt x="428" y="2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0" name="Freeform 106"/>
                <p:cNvSpPr>
                  <a:spLocks noChangeAspect="1"/>
                </p:cNvSpPr>
                <p:nvPr/>
              </p:nvSpPr>
              <p:spPr bwMode="auto">
                <a:xfrm>
                  <a:off x="1103" y="3168"/>
                  <a:ext cx="15" cy="9"/>
                </a:xfrm>
                <a:custGeom>
                  <a:avLst/>
                  <a:gdLst>
                    <a:gd name="T0" fmla="*/ 0 w 30"/>
                    <a:gd name="T1" fmla="*/ 0 h 20"/>
                    <a:gd name="T2" fmla="*/ 1 w 30"/>
                    <a:gd name="T3" fmla="*/ 0 h 20"/>
                    <a:gd name="T4" fmla="*/ 1 w 30"/>
                    <a:gd name="T5" fmla="*/ 0 h 20"/>
                    <a:gd name="T6" fmla="*/ 0 w 30"/>
                    <a:gd name="T7" fmla="*/ 0 h 20"/>
                    <a:gd name="T8" fmla="*/ 0 60000 65536"/>
                    <a:gd name="T9" fmla="*/ 0 60000 65536"/>
                    <a:gd name="T10" fmla="*/ 0 60000 65536"/>
                    <a:gd name="T11" fmla="*/ 0 60000 65536"/>
                    <a:gd name="T12" fmla="*/ 0 w 30"/>
                    <a:gd name="T13" fmla="*/ 0 h 20"/>
                    <a:gd name="T14" fmla="*/ 30 w 30"/>
                    <a:gd name="T15" fmla="*/ 20 h 20"/>
                  </a:gdLst>
                  <a:ahLst/>
                  <a:cxnLst>
                    <a:cxn ang="T8">
                      <a:pos x="T0" y="T1"/>
                    </a:cxn>
                    <a:cxn ang="T9">
                      <a:pos x="T2" y="T3"/>
                    </a:cxn>
                    <a:cxn ang="T10">
                      <a:pos x="T4" y="T5"/>
                    </a:cxn>
                    <a:cxn ang="T11">
                      <a:pos x="T6" y="T7"/>
                    </a:cxn>
                  </a:cxnLst>
                  <a:rect l="T12" t="T13" r="T14" b="T15"/>
                  <a:pathLst>
                    <a:path w="30" h="20">
                      <a:moveTo>
                        <a:pt x="0" y="11"/>
                      </a:moveTo>
                      <a:lnTo>
                        <a:pt x="30" y="0"/>
                      </a:lnTo>
                      <a:lnTo>
                        <a:pt x="29" y="20"/>
                      </a:lnTo>
                      <a:lnTo>
                        <a:pt x="0" y="1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1" name="Freeform 107"/>
                <p:cNvSpPr>
                  <a:spLocks noChangeAspect="1"/>
                </p:cNvSpPr>
                <p:nvPr/>
              </p:nvSpPr>
              <p:spPr bwMode="auto">
                <a:xfrm>
                  <a:off x="1046" y="3138"/>
                  <a:ext cx="84" cy="74"/>
                </a:xfrm>
                <a:custGeom>
                  <a:avLst/>
                  <a:gdLst>
                    <a:gd name="T0" fmla="*/ 1 w 167"/>
                    <a:gd name="T1" fmla="*/ 0 h 149"/>
                    <a:gd name="T2" fmla="*/ 1 w 167"/>
                    <a:gd name="T3" fmla="*/ 0 h 149"/>
                    <a:gd name="T4" fmla="*/ 1 w 167"/>
                    <a:gd name="T5" fmla="*/ 0 h 149"/>
                    <a:gd name="T6" fmla="*/ 1 w 167"/>
                    <a:gd name="T7" fmla="*/ 0 h 149"/>
                    <a:gd name="T8" fmla="*/ 1 w 167"/>
                    <a:gd name="T9" fmla="*/ 0 h 149"/>
                    <a:gd name="T10" fmla="*/ 1 w 167"/>
                    <a:gd name="T11" fmla="*/ 0 h 149"/>
                    <a:gd name="T12" fmla="*/ 0 w 167"/>
                    <a:gd name="T13" fmla="*/ 0 h 149"/>
                    <a:gd name="T14" fmla="*/ 1 w 167"/>
                    <a:gd name="T15" fmla="*/ 0 h 149"/>
                    <a:gd name="T16" fmla="*/ 1 w 167"/>
                    <a:gd name="T17" fmla="*/ 0 h 149"/>
                    <a:gd name="T18" fmla="*/ 1 w 167"/>
                    <a:gd name="T19" fmla="*/ 0 h 149"/>
                    <a:gd name="T20" fmla="*/ 1 w 167"/>
                    <a:gd name="T21" fmla="*/ 0 h 149"/>
                    <a:gd name="T22" fmla="*/ 1 w 167"/>
                    <a:gd name="T23" fmla="*/ 0 h 149"/>
                    <a:gd name="T24" fmla="*/ 1 w 167"/>
                    <a:gd name="T25" fmla="*/ 0 h 149"/>
                    <a:gd name="T26" fmla="*/ 1 w 167"/>
                    <a:gd name="T27" fmla="*/ 0 h 149"/>
                    <a:gd name="T28" fmla="*/ 1 w 167"/>
                    <a:gd name="T29" fmla="*/ 0 h 149"/>
                    <a:gd name="T30" fmla="*/ 1 w 167"/>
                    <a:gd name="T31" fmla="*/ 0 h 149"/>
                    <a:gd name="T32" fmla="*/ 1 w 167"/>
                    <a:gd name="T33" fmla="*/ 0 h 149"/>
                    <a:gd name="T34" fmla="*/ 1 w 167"/>
                    <a:gd name="T35" fmla="*/ 0 h 149"/>
                    <a:gd name="T36" fmla="*/ 1 w 167"/>
                    <a:gd name="T37" fmla="*/ 0 h 149"/>
                    <a:gd name="T38" fmla="*/ 1 w 167"/>
                    <a:gd name="T39" fmla="*/ 0 h 1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149"/>
                    <a:gd name="T62" fmla="*/ 167 w 167"/>
                    <a:gd name="T63" fmla="*/ 149 h 1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149">
                      <a:moveTo>
                        <a:pt x="158" y="149"/>
                      </a:moveTo>
                      <a:lnTo>
                        <a:pt x="8" y="148"/>
                      </a:lnTo>
                      <a:lnTo>
                        <a:pt x="5" y="147"/>
                      </a:lnTo>
                      <a:lnTo>
                        <a:pt x="3" y="143"/>
                      </a:lnTo>
                      <a:lnTo>
                        <a:pt x="1" y="141"/>
                      </a:lnTo>
                      <a:lnTo>
                        <a:pt x="0" y="140"/>
                      </a:lnTo>
                      <a:lnTo>
                        <a:pt x="1" y="34"/>
                      </a:lnTo>
                      <a:lnTo>
                        <a:pt x="162" y="0"/>
                      </a:lnTo>
                      <a:lnTo>
                        <a:pt x="163" y="0"/>
                      </a:lnTo>
                      <a:lnTo>
                        <a:pt x="165" y="1"/>
                      </a:lnTo>
                      <a:lnTo>
                        <a:pt x="166" y="4"/>
                      </a:lnTo>
                      <a:lnTo>
                        <a:pt x="167" y="6"/>
                      </a:lnTo>
                      <a:lnTo>
                        <a:pt x="166" y="141"/>
                      </a:lnTo>
                      <a:lnTo>
                        <a:pt x="165" y="143"/>
                      </a:lnTo>
                      <a:lnTo>
                        <a:pt x="164" y="145"/>
                      </a:lnTo>
                      <a:lnTo>
                        <a:pt x="162" y="148"/>
                      </a:lnTo>
                      <a:lnTo>
                        <a:pt x="158" y="14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2" name="Freeform 108"/>
                <p:cNvSpPr>
                  <a:spLocks noChangeAspect="1"/>
                </p:cNvSpPr>
                <p:nvPr/>
              </p:nvSpPr>
              <p:spPr bwMode="auto">
                <a:xfrm>
                  <a:off x="1133" y="3127"/>
                  <a:ext cx="47" cy="86"/>
                </a:xfrm>
                <a:custGeom>
                  <a:avLst/>
                  <a:gdLst>
                    <a:gd name="T0" fmla="*/ 0 w 96"/>
                    <a:gd name="T1" fmla="*/ 1 h 172"/>
                    <a:gd name="T2" fmla="*/ 0 w 96"/>
                    <a:gd name="T3" fmla="*/ 1 h 172"/>
                    <a:gd name="T4" fmla="*/ 0 w 96"/>
                    <a:gd name="T5" fmla="*/ 1 h 172"/>
                    <a:gd name="T6" fmla="*/ 0 w 96"/>
                    <a:gd name="T7" fmla="*/ 1 h 172"/>
                    <a:gd name="T8" fmla="*/ 0 w 96"/>
                    <a:gd name="T9" fmla="*/ 1 h 172"/>
                    <a:gd name="T10" fmla="*/ 0 w 96"/>
                    <a:gd name="T11" fmla="*/ 1 h 172"/>
                    <a:gd name="T12" fmla="*/ 0 w 96"/>
                    <a:gd name="T13" fmla="*/ 1 h 172"/>
                    <a:gd name="T14" fmla="*/ 0 w 96"/>
                    <a:gd name="T15" fmla="*/ 1 h 172"/>
                    <a:gd name="T16" fmla="*/ 0 w 96"/>
                    <a:gd name="T17" fmla="*/ 1 h 172"/>
                    <a:gd name="T18" fmla="*/ 0 w 96"/>
                    <a:gd name="T19" fmla="*/ 1 h 172"/>
                    <a:gd name="T20" fmla="*/ 0 w 96"/>
                    <a:gd name="T21" fmla="*/ 1 h 172"/>
                    <a:gd name="T22" fmla="*/ 0 w 96"/>
                    <a:gd name="T23" fmla="*/ 1 h 172"/>
                    <a:gd name="T24" fmla="*/ 0 w 96"/>
                    <a:gd name="T25" fmla="*/ 1 h 172"/>
                    <a:gd name="T26" fmla="*/ 0 w 96"/>
                    <a:gd name="T27" fmla="*/ 0 h 172"/>
                    <a:gd name="T28" fmla="*/ 0 w 96"/>
                    <a:gd name="T29" fmla="*/ 0 h 172"/>
                    <a:gd name="T30" fmla="*/ 0 w 96"/>
                    <a:gd name="T31" fmla="*/ 1 h 172"/>
                    <a:gd name="T32" fmla="*/ 0 w 96"/>
                    <a:gd name="T33" fmla="*/ 1 h 172"/>
                    <a:gd name="T34" fmla="*/ 0 w 96"/>
                    <a:gd name="T35" fmla="*/ 1 h 172"/>
                    <a:gd name="T36" fmla="*/ 0 w 96"/>
                    <a:gd name="T37" fmla="*/ 1 h 172"/>
                    <a:gd name="T38" fmla="*/ 0 w 96"/>
                    <a:gd name="T39" fmla="*/ 1 h 172"/>
                    <a:gd name="T40" fmla="*/ 0 w 96"/>
                    <a:gd name="T41" fmla="*/ 1 h 172"/>
                    <a:gd name="T42" fmla="*/ 0 w 96"/>
                    <a:gd name="T43" fmla="*/ 1 h 172"/>
                    <a:gd name="T44" fmla="*/ 0 w 96"/>
                    <a:gd name="T45" fmla="*/ 1 h 172"/>
                    <a:gd name="T46" fmla="*/ 0 w 96"/>
                    <a:gd name="T47" fmla="*/ 1 h 172"/>
                    <a:gd name="T48" fmla="*/ 0 w 96"/>
                    <a:gd name="T49" fmla="*/ 1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2"/>
                    <a:gd name="T77" fmla="*/ 96 w 96"/>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2">
                      <a:moveTo>
                        <a:pt x="87" y="172"/>
                      </a:moveTo>
                      <a:lnTo>
                        <a:pt x="8" y="171"/>
                      </a:lnTo>
                      <a:lnTo>
                        <a:pt x="6" y="170"/>
                      </a:lnTo>
                      <a:lnTo>
                        <a:pt x="2" y="167"/>
                      </a:lnTo>
                      <a:lnTo>
                        <a:pt x="1" y="165"/>
                      </a:lnTo>
                      <a:lnTo>
                        <a:pt x="0" y="164"/>
                      </a:lnTo>
                      <a:lnTo>
                        <a:pt x="1" y="26"/>
                      </a:lnTo>
                      <a:lnTo>
                        <a:pt x="2" y="25"/>
                      </a:lnTo>
                      <a:lnTo>
                        <a:pt x="6" y="22"/>
                      </a:lnTo>
                      <a:lnTo>
                        <a:pt x="9" y="20"/>
                      </a:lnTo>
                      <a:lnTo>
                        <a:pt x="10" y="19"/>
                      </a:lnTo>
                      <a:lnTo>
                        <a:pt x="88" y="0"/>
                      </a:lnTo>
                      <a:lnTo>
                        <a:pt x="89" y="2"/>
                      </a:lnTo>
                      <a:lnTo>
                        <a:pt x="92" y="5"/>
                      </a:lnTo>
                      <a:lnTo>
                        <a:pt x="95" y="7"/>
                      </a:lnTo>
                      <a:lnTo>
                        <a:pt x="96" y="10"/>
                      </a:lnTo>
                      <a:lnTo>
                        <a:pt x="95" y="164"/>
                      </a:lnTo>
                      <a:lnTo>
                        <a:pt x="93" y="166"/>
                      </a:lnTo>
                      <a:lnTo>
                        <a:pt x="92" y="169"/>
                      </a:lnTo>
                      <a:lnTo>
                        <a:pt x="90" y="171"/>
                      </a:lnTo>
                      <a:lnTo>
                        <a:pt x="87" y="172"/>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3" name="Freeform 109"/>
                <p:cNvSpPr>
                  <a:spLocks noChangeAspect="1"/>
                </p:cNvSpPr>
                <p:nvPr/>
              </p:nvSpPr>
              <p:spPr bwMode="auto">
                <a:xfrm>
                  <a:off x="1331" y="3178"/>
                  <a:ext cx="35" cy="19"/>
                </a:xfrm>
                <a:custGeom>
                  <a:avLst/>
                  <a:gdLst>
                    <a:gd name="T0" fmla="*/ 0 w 72"/>
                    <a:gd name="T1" fmla="*/ 0 h 38"/>
                    <a:gd name="T2" fmla="*/ 0 w 72"/>
                    <a:gd name="T3" fmla="*/ 0 h 38"/>
                    <a:gd name="T4" fmla="*/ 0 w 72"/>
                    <a:gd name="T5" fmla="*/ 1 h 38"/>
                    <a:gd name="T6" fmla="*/ 0 w 72"/>
                    <a:gd name="T7" fmla="*/ 1 h 38"/>
                    <a:gd name="T8" fmla="*/ 0 w 72"/>
                    <a:gd name="T9" fmla="*/ 0 h 38"/>
                    <a:gd name="T10" fmla="*/ 0 60000 65536"/>
                    <a:gd name="T11" fmla="*/ 0 60000 65536"/>
                    <a:gd name="T12" fmla="*/ 0 60000 65536"/>
                    <a:gd name="T13" fmla="*/ 0 60000 65536"/>
                    <a:gd name="T14" fmla="*/ 0 60000 65536"/>
                    <a:gd name="T15" fmla="*/ 0 w 72"/>
                    <a:gd name="T16" fmla="*/ 0 h 38"/>
                    <a:gd name="T17" fmla="*/ 72 w 72"/>
                    <a:gd name="T18" fmla="*/ 38 h 38"/>
                  </a:gdLst>
                  <a:ahLst/>
                  <a:cxnLst>
                    <a:cxn ang="T10">
                      <a:pos x="T0" y="T1"/>
                    </a:cxn>
                    <a:cxn ang="T11">
                      <a:pos x="T2" y="T3"/>
                    </a:cxn>
                    <a:cxn ang="T12">
                      <a:pos x="T4" y="T5"/>
                    </a:cxn>
                    <a:cxn ang="T13">
                      <a:pos x="T6" y="T7"/>
                    </a:cxn>
                    <a:cxn ang="T14">
                      <a:pos x="T8" y="T9"/>
                    </a:cxn>
                  </a:cxnLst>
                  <a:rect l="T15" t="T16" r="T17" b="T18"/>
                  <a:pathLst>
                    <a:path w="72" h="38">
                      <a:moveTo>
                        <a:pt x="2" y="0"/>
                      </a:moveTo>
                      <a:lnTo>
                        <a:pt x="72" y="0"/>
                      </a:lnTo>
                      <a:lnTo>
                        <a:pt x="72" y="38"/>
                      </a:lnTo>
                      <a:lnTo>
                        <a:pt x="0" y="37"/>
                      </a:lnTo>
                      <a:lnTo>
                        <a:pt x="2"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4" name="Rectangle 110"/>
                <p:cNvSpPr>
                  <a:spLocks noChangeAspect="1" noChangeArrowheads="1"/>
                </p:cNvSpPr>
                <p:nvPr/>
              </p:nvSpPr>
              <p:spPr bwMode="auto">
                <a:xfrm>
                  <a:off x="1293" y="3185"/>
                  <a:ext cx="20" cy="13"/>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5" name="Rectangle 111"/>
                <p:cNvSpPr>
                  <a:spLocks noChangeAspect="1" noChangeArrowheads="1"/>
                </p:cNvSpPr>
                <p:nvPr/>
              </p:nvSpPr>
              <p:spPr bwMode="auto">
                <a:xfrm>
                  <a:off x="1293" y="3208"/>
                  <a:ext cx="20" cy="13"/>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6" name="Freeform 112"/>
                <p:cNvSpPr>
                  <a:spLocks noChangeAspect="1"/>
                </p:cNvSpPr>
                <p:nvPr/>
              </p:nvSpPr>
              <p:spPr bwMode="auto">
                <a:xfrm>
                  <a:off x="1207" y="3176"/>
                  <a:ext cx="78" cy="30"/>
                </a:xfrm>
                <a:custGeom>
                  <a:avLst/>
                  <a:gdLst>
                    <a:gd name="T0" fmla="*/ 1 w 155"/>
                    <a:gd name="T1" fmla="*/ 0 h 59"/>
                    <a:gd name="T2" fmla="*/ 1 w 155"/>
                    <a:gd name="T3" fmla="*/ 1 h 59"/>
                    <a:gd name="T4" fmla="*/ 1 w 155"/>
                    <a:gd name="T5" fmla="*/ 1 h 59"/>
                    <a:gd name="T6" fmla="*/ 1 w 155"/>
                    <a:gd name="T7" fmla="*/ 1 h 59"/>
                    <a:gd name="T8" fmla="*/ 0 w 155"/>
                    <a:gd name="T9" fmla="*/ 1 h 59"/>
                    <a:gd name="T10" fmla="*/ 1 w 155"/>
                    <a:gd name="T11" fmla="*/ 0 h 59"/>
                    <a:gd name="T12" fmla="*/ 0 60000 65536"/>
                    <a:gd name="T13" fmla="*/ 0 60000 65536"/>
                    <a:gd name="T14" fmla="*/ 0 60000 65536"/>
                    <a:gd name="T15" fmla="*/ 0 60000 65536"/>
                    <a:gd name="T16" fmla="*/ 0 60000 65536"/>
                    <a:gd name="T17" fmla="*/ 0 60000 65536"/>
                    <a:gd name="T18" fmla="*/ 0 w 155"/>
                    <a:gd name="T19" fmla="*/ 0 h 59"/>
                    <a:gd name="T20" fmla="*/ 155 w 155"/>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55" h="59">
                      <a:moveTo>
                        <a:pt x="25" y="0"/>
                      </a:moveTo>
                      <a:lnTo>
                        <a:pt x="155" y="2"/>
                      </a:lnTo>
                      <a:lnTo>
                        <a:pt x="154" y="59"/>
                      </a:lnTo>
                      <a:lnTo>
                        <a:pt x="11" y="57"/>
                      </a:lnTo>
                      <a:lnTo>
                        <a:pt x="0" y="35"/>
                      </a:lnTo>
                      <a:lnTo>
                        <a:pt x="25"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7" name="Freeform 113"/>
                <p:cNvSpPr>
                  <a:spLocks noChangeAspect="1"/>
                </p:cNvSpPr>
                <p:nvPr/>
              </p:nvSpPr>
              <p:spPr bwMode="auto">
                <a:xfrm>
                  <a:off x="1187" y="3142"/>
                  <a:ext cx="15" cy="22"/>
                </a:xfrm>
                <a:custGeom>
                  <a:avLst/>
                  <a:gdLst>
                    <a:gd name="T0" fmla="*/ 0 w 29"/>
                    <a:gd name="T1" fmla="*/ 0 h 44"/>
                    <a:gd name="T2" fmla="*/ 1 w 29"/>
                    <a:gd name="T3" fmla="*/ 0 h 44"/>
                    <a:gd name="T4" fmla="*/ 1 w 29"/>
                    <a:gd name="T5" fmla="*/ 1 h 44"/>
                    <a:gd name="T6" fmla="*/ 0 w 29"/>
                    <a:gd name="T7" fmla="*/ 1 h 44"/>
                    <a:gd name="T8" fmla="*/ 0 w 29"/>
                    <a:gd name="T9" fmla="*/ 0 h 44"/>
                    <a:gd name="T10" fmla="*/ 0 60000 65536"/>
                    <a:gd name="T11" fmla="*/ 0 60000 65536"/>
                    <a:gd name="T12" fmla="*/ 0 60000 65536"/>
                    <a:gd name="T13" fmla="*/ 0 60000 65536"/>
                    <a:gd name="T14" fmla="*/ 0 60000 65536"/>
                    <a:gd name="T15" fmla="*/ 0 w 29"/>
                    <a:gd name="T16" fmla="*/ 0 h 44"/>
                    <a:gd name="T17" fmla="*/ 29 w 29"/>
                    <a:gd name="T18" fmla="*/ 44 h 44"/>
                  </a:gdLst>
                  <a:ahLst/>
                  <a:cxnLst>
                    <a:cxn ang="T10">
                      <a:pos x="T0" y="T1"/>
                    </a:cxn>
                    <a:cxn ang="T11">
                      <a:pos x="T2" y="T3"/>
                    </a:cxn>
                    <a:cxn ang="T12">
                      <a:pos x="T4" y="T5"/>
                    </a:cxn>
                    <a:cxn ang="T13">
                      <a:pos x="T6" y="T7"/>
                    </a:cxn>
                    <a:cxn ang="T14">
                      <a:pos x="T8" y="T9"/>
                    </a:cxn>
                  </a:cxnLst>
                  <a:rect l="T15" t="T16" r="T17" b="T18"/>
                  <a:pathLst>
                    <a:path w="29" h="44">
                      <a:moveTo>
                        <a:pt x="0" y="0"/>
                      </a:moveTo>
                      <a:lnTo>
                        <a:pt x="29" y="0"/>
                      </a:lnTo>
                      <a:lnTo>
                        <a:pt x="28" y="44"/>
                      </a:lnTo>
                      <a:lnTo>
                        <a:pt x="0" y="44"/>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8" name="Freeform 114"/>
                <p:cNvSpPr>
                  <a:spLocks noChangeAspect="1"/>
                </p:cNvSpPr>
                <p:nvPr/>
              </p:nvSpPr>
              <p:spPr bwMode="auto">
                <a:xfrm>
                  <a:off x="938" y="3208"/>
                  <a:ext cx="105" cy="10"/>
                </a:xfrm>
                <a:custGeom>
                  <a:avLst/>
                  <a:gdLst>
                    <a:gd name="T0" fmla="*/ 1 w 209"/>
                    <a:gd name="T1" fmla="*/ 1 h 19"/>
                    <a:gd name="T2" fmla="*/ 1 w 209"/>
                    <a:gd name="T3" fmla="*/ 1 h 19"/>
                    <a:gd name="T4" fmla="*/ 1 w 209"/>
                    <a:gd name="T5" fmla="*/ 1 h 19"/>
                    <a:gd name="T6" fmla="*/ 1 w 209"/>
                    <a:gd name="T7" fmla="*/ 1 h 19"/>
                    <a:gd name="T8" fmla="*/ 1 w 209"/>
                    <a:gd name="T9" fmla="*/ 1 h 19"/>
                    <a:gd name="T10" fmla="*/ 1 w 209"/>
                    <a:gd name="T11" fmla="*/ 1 h 19"/>
                    <a:gd name="T12" fmla="*/ 1 w 209"/>
                    <a:gd name="T13" fmla="*/ 1 h 19"/>
                    <a:gd name="T14" fmla="*/ 1 w 209"/>
                    <a:gd name="T15" fmla="*/ 1 h 19"/>
                    <a:gd name="T16" fmla="*/ 1 w 209"/>
                    <a:gd name="T17" fmla="*/ 1 h 19"/>
                    <a:gd name="T18" fmla="*/ 1 w 209"/>
                    <a:gd name="T19" fmla="*/ 1 h 19"/>
                    <a:gd name="T20" fmla="*/ 1 w 209"/>
                    <a:gd name="T21" fmla="*/ 1 h 19"/>
                    <a:gd name="T22" fmla="*/ 1 w 209"/>
                    <a:gd name="T23" fmla="*/ 1 h 19"/>
                    <a:gd name="T24" fmla="*/ 1 w 209"/>
                    <a:gd name="T25" fmla="*/ 1 h 19"/>
                    <a:gd name="T26" fmla="*/ 1 w 209"/>
                    <a:gd name="T27" fmla="*/ 1 h 19"/>
                    <a:gd name="T28" fmla="*/ 1 w 209"/>
                    <a:gd name="T29" fmla="*/ 1 h 19"/>
                    <a:gd name="T30" fmla="*/ 1 w 209"/>
                    <a:gd name="T31" fmla="*/ 1 h 19"/>
                    <a:gd name="T32" fmla="*/ 1 w 209"/>
                    <a:gd name="T33" fmla="*/ 1 h 19"/>
                    <a:gd name="T34" fmla="*/ 0 w 209"/>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9"/>
                    <a:gd name="T55" fmla="*/ 0 h 19"/>
                    <a:gd name="T56" fmla="*/ 209 w 209"/>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9" h="19">
                      <a:moveTo>
                        <a:pt x="209" y="19"/>
                      </a:moveTo>
                      <a:lnTo>
                        <a:pt x="209" y="19"/>
                      </a:lnTo>
                      <a:lnTo>
                        <a:pt x="204" y="19"/>
                      </a:lnTo>
                      <a:lnTo>
                        <a:pt x="194" y="18"/>
                      </a:lnTo>
                      <a:lnTo>
                        <a:pt x="183" y="17"/>
                      </a:lnTo>
                      <a:lnTo>
                        <a:pt x="170" y="16"/>
                      </a:lnTo>
                      <a:lnTo>
                        <a:pt x="155" y="16"/>
                      </a:lnTo>
                      <a:lnTo>
                        <a:pt x="139" y="15"/>
                      </a:lnTo>
                      <a:lnTo>
                        <a:pt x="122" y="14"/>
                      </a:lnTo>
                      <a:lnTo>
                        <a:pt x="105" y="11"/>
                      </a:lnTo>
                      <a:lnTo>
                        <a:pt x="87" y="10"/>
                      </a:lnTo>
                      <a:lnTo>
                        <a:pt x="71" y="9"/>
                      </a:lnTo>
                      <a:lnTo>
                        <a:pt x="55" y="8"/>
                      </a:lnTo>
                      <a:lnTo>
                        <a:pt x="40" y="6"/>
                      </a:lnTo>
                      <a:lnTo>
                        <a:pt x="26" y="4"/>
                      </a:lnTo>
                      <a:lnTo>
                        <a:pt x="16" y="3"/>
                      </a:lnTo>
                      <a:lnTo>
                        <a:pt x="7" y="1"/>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9" name="Freeform 115"/>
                <p:cNvSpPr>
                  <a:spLocks noChangeAspect="1"/>
                </p:cNvSpPr>
                <p:nvPr/>
              </p:nvSpPr>
              <p:spPr bwMode="auto">
                <a:xfrm>
                  <a:off x="1026" y="3181"/>
                  <a:ext cx="14" cy="17"/>
                </a:xfrm>
                <a:custGeom>
                  <a:avLst/>
                  <a:gdLst>
                    <a:gd name="T0" fmla="*/ 1 w 28"/>
                    <a:gd name="T1" fmla="*/ 0 h 32"/>
                    <a:gd name="T2" fmla="*/ 1 w 28"/>
                    <a:gd name="T3" fmla="*/ 0 h 32"/>
                    <a:gd name="T4" fmla="*/ 1 w 28"/>
                    <a:gd name="T5" fmla="*/ 1 h 32"/>
                    <a:gd name="T6" fmla="*/ 0 w 28"/>
                    <a:gd name="T7" fmla="*/ 1 h 32"/>
                    <a:gd name="T8" fmla="*/ 1 w 28"/>
                    <a:gd name="T9" fmla="*/ 0 h 32"/>
                    <a:gd name="T10" fmla="*/ 0 60000 65536"/>
                    <a:gd name="T11" fmla="*/ 0 60000 65536"/>
                    <a:gd name="T12" fmla="*/ 0 60000 65536"/>
                    <a:gd name="T13" fmla="*/ 0 60000 65536"/>
                    <a:gd name="T14" fmla="*/ 0 60000 65536"/>
                    <a:gd name="T15" fmla="*/ 0 w 28"/>
                    <a:gd name="T16" fmla="*/ 0 h 32"/>
                    <a:gd name="T17" fmla="*/ 28 w 28"/>
                    <a:gd name="T18" fmla="*/ 32 h 32"/>
                  </a:gdLst>
                  <a:ahLst/>
                  <a:cxnLst>
                    <a:cxn ang="T10">
                      <a:pos x="T0" y="T1"/>
                    </a:cxn>
                    <a:cxn ang="T11">
                      <a:pos x="T2" y="T3"/>
                    </a:cxn>
                    <a:cxn ang="T12">
                      <a:pos x="T4" y="T5"/>
                    </a:cxn>
                    <a:cxn ang="T13">
                      <a:pos x="T6" y="T7"/>
                    </a:cxn>
                    <a:cxn ang="T14">
                      <a:pos x="T8" y="T9"/>
                    </a:cxn>
                  </a:cxnLst>
                  <a:rect l="T15" t="T16" r="T17" b="T18"/>
                  <a:pathLst>
                    <a:path w="28" h="32">
                      <a:moveTo>
                        <a:pt x="1" y="0"/>
                      </a:moveTo>
                      <a:lnTo>
                        <a:pt x="28" y="0"/>
                      </a:lnTo>
                      <a:lnTo>
                        <a:pt x="27" y="32"/>
                      </a:lnTo>
                      <a:lnTo>
                        <a:pt x="0" y="32"/>
                      </a:lnTo>
                      <a:lnTo>
                        <a:pt x="1"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0" name="Line 116"/>
                <p:cNvSpPr>
                  <a:spLocks noChangeAspect="1" noChangeShapeType="1"/>
                </p:cNvSpPr>
                <p:nvPr/>
              </p:nvSpPr>
              <p:spPr bwMode="auto">
                <a:xfrm flipH="1" flipV="1">
                  <a:off x="1091" y="3218"/>
                  <a:ext cx="35"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1" name="Line 117"/>
                <p:cNvSpPr>
                  <a:spLocks noChangeAspect="1" noChangeShapeType="1"/>
                </p:cNvSpPr>
                <p:nvPr/>
              </p:nvSpPr>
              <p:spPr bwMode="auto">
                <a:xfrm flipV="1">
                  <a:off x="1916" y="3151"/>
                  <a:ext cx="1" cy="2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2" name="Line 118"/>
                <p:cNvSpPr>
                  <a:spLocks noChangeAspect="1" noChangeShapeType="1"/>
                </p:cNvSpPr>
                <p:nvPr/>
              </p:nvSpPr>
              <p:spPr bwMode="auto">
                <a:xfrm>
                  <a:off x="1423" y="3154"/>
                  <a:ext cx="1" cy="6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3" name="Line 119"/>
                <p:cNvSpPr>
                  <a:spLocks noChangeAspect="1" noChangeShapeType="1"/>
                </p:cNvSpPr>
                <p:nvPr/>
              </p:nvSpPr>
              <p:spPr bwMode="auto">
                <a:xfrm flipV="1">
                  <a:off x="1571" y="3149"/>
                  <a:ext cx="13"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 name="Line 120"/>
                <p:cNvSpPr>
                  <a:spLocks noChangeAspect="1" noChangeShapeType="1"/>
                </p:cNvSpPr>
                <p:nvPr/>
              </p:nvSpPr>
              <p:spPr bwMode="auto">
                <a:xfrm flipV="1">
                  <a:off x="1600" y="3147"/>
                  <a:ext cx="8"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5" name="Line 121"/>
                <p:cNvSpPr>
                  <a:spLocks noChangeAspect="1" noChangeShapeType="1"/>
                </p:cNvSpPr>
                <p:nvPr/>
              </p:nvSpPr>
              <p:spPr bwMode="auto">
                <a:xfrm flipV="1">
                  <a:off x="1529" y="3181"/>
                  <a:ext cx="107"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6" name="Line 122"/>
                <p:cNvSpPr>
                  <a:spLocks noChangeAspect="1" noChangeShapeType="1"/>
                </p:cNvSpPr>
                <p:nvPr/>
              </p:nvSpPr>
              <p:spPr bwMode="auto">
                <a:xfrm>
                  <a:off x="1615" y="3203"/>
                  <a:ext cx="23"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7" name="Line 123"/>
                <p:cNvSpPr>
                  <a:spLocks noChangeAspect="1" noChangeShapeType="1"/>
                </p:cNvSpPr>
                <p:nvPr/>
              </p:nvSpPr>
              <p:spPr bwMode="auto">
                <a:xfrm flipH="1">
                  <a:off x="1614" y="3181"/>
                  <a:ext cx="1" cy="4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8" name="Line 124"/>
                <p:cNvSpPr>
                  <a:spLocks noChangeAspect="1" noChangeShapeType="1"/>
                </p:cNvSpPr>
                <p:nvPr/>
              </p:nvSpPr>
              <p:spPr bwMode="auto">
                <a:xfrm flipH="1">
                  <a:off x="1533" y="3091"/>
                  <a:ext cx="1" cy="6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9" name="Freeform 125"/>
                <p:cNvSpPr>
                  <a:spLocks noChangeAspect="1"/>
                </p:cNvSpPr>
                <p:nvPr/>
              </p:nvSpPr>
              <p:spPr bwMode="auto">
                <a:xfrm>
                  <a:off x="1518" y="3148"/>
                  <a:ext cx="120" cy="73"/>
                </a:xfrm>
                <a:custGeom>
                  <a:avLst/>
                  <a:gdLst>
                    <a:gd name="T0" fmla="*/ 1 w 238"/>
                    <a:gd name="T1" fmla="*/ 1 h 146"/>
                    <a:gd name="T2" fmla="*/ 1 w 238"/>
                    <a:gd name="T3" fmla="*/ 0 h 146"/>
                    <a:gd name="T4" fmla="*/ 1 w 238"/>
                    <a:gd name="T5" fmla="*/ 0 h 146"/>
                    <a:gd name="T6" fmla="*/ 1 w 238"/>
                    <a:gd name="T7" fmla="*/ 1 h 146"/>
                    <a:gd name="T8" fmla="*/ 1 w 238"/>
                    <a:gd name="T9" fmla="*/ 1 h 146"/>
                    <a:gd name="T10" fmla="*/ 0 w 238"/>
                    <a:gd name="T11" fmla="*/ 1 h 146"/>
                    <a:gd name="T12" fmla="*/ 0 w 238"/>
                    <a:gd name="T13" fmla="*/ 1 h 146"/>
                    <a:gd name="T14" fmla="*/ 0 60000 65536"/>
                    <a:gd name="T15" fmla="*/ 0 60000 65536"/>
                    <a:gd name="T16" fmla="*/ 0 60000 65536"/>
                    <a:gd name="T17" fmla="*/ 0 60000 65536"/>
                    <a:gd name="T18" fmla="*/ 0 60000 65536"/>
                    <a:gd name="T19" fmla="*/ 0 60000 65536"/>
                    <a:gd name="T20" fmla="*/ 0 60000 65536"/>
                    <a:gd name="T21" fmla="*/ 0 w 238"/>
                    <a:gd name="T22" fmla="*/ 0 h 146"/>
                    <a:gd name="T23" fmla="*/ 238 w 238"/>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146">
                      <a:moveTo>
                        <a:pt x="238" y="144"/>
                      </a:moveTo>
                      <a:lnTo>
                        <a:pt x="238" y="0"/>
                      </a:lnTo>
                      <a:lnTo>
                        <a:pt x="41" y="0"/>
                      </a:lnTo>
                      <a:lnTo>
                        <a:pt x="23" y="25"/>
                      </a:lnTo>
                      <a:lnTo>
                        <a:pt x="22" y="68"/>
                      </a:lnTo>
                      <a:lnTo>
                        <a:pt x="0" y="106"/>
                      </a:lnTo>
                      <a:lnTo>
                        <a:pt x="0" y="14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00" name="Line 126"/>
                <p:cNvSpPr>
                  <a:spLocks noChangeAspect="1" noChangeShapeType="1"/>
                </p:cNvSpPr>
                <p:nvPr/>
              </p:nvSpPr>
              <p:spPr bwMode="auto">
                <a:xfrm flipV="1">
                  <a:off x="1643" y="3055"/>
                  <a:ext cx="1" cy="1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1" name="Line 127"/>
                <p:cNvSpPr>
                  <a:spLocks noChangeAspect="1" noChangeShapeType="1"/>
                </p:cNvSpPr>
                <p:nvPr/>
              </p:nvSpPr>
              <p:spPr bwMode="auto">
                <a:xfrm flipV="1">
                  <a:off x="1609" y="3070"/>
                  <a:ext cx="43"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2" name="Line 128"/>
                <p:cNvSpPr>
                  <a:spLocks noChangeAspect="1" noChangeShapeType="1"/>
                </p:cNvSpPr>
                <p:nvPr/>
              </p:nvSpPr>
              <p:spPr bwMode="auto">
                <a:xfrm flipH="1">
                  <a:off x="1609" y="3055"/>
                  <a:ext cx="1" cy="2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3" name="Line 129"/>
                <p:cNvSpPr>
                  <a:spLocks noChangeAspect="1" noChangeShapeType="1"/>
                </p:cNvSpPr>
                <p:nvPr/>
              </p:nvSpPr>
              <p:spPr bwMode="auto">
                <a:xfrm flipH="1">
                  <a:off x="1535" y="3055"/>
                  <a:ext cx="1" cy="2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4" name="Freeform 130"/>
                <p:cNvSpPr>
                  <a:spLocks noChangeAspect="1"/>
                </p:cNvSpPr>
                <p:nvPr/>
              </p:nvSpPr>
              <p:spPr bwMode="auto">
                <a:xfrm>
                  <a:off x="2231" y="3012"/>
                  <a:ext cx="25" cy="28"/>
                </a:xfrm>
                <a:custGeom>
                  <a:avLst/>
                  <a:gdLst>
                    <a:gd name="T0" fmla="*/ 1 w 49"/>
                    <a:gd name="T1" fmla="*/ 0 h 57"/>
                    <a:gd name="T2" fmla="*/ 1 w 49"/>
                    <a:gd name="T3" fmla="*/ 0 h 57"/>
                    <a:gd name="T4" fmla="*/ 1 w 49"/>
                    <a:gd name="T5" fmla="*/ 0 h 57"/>
                    <a:gd name="T6" fmla="*/ 0 w 49"/>
                    <a:gd name="T7" fmla="*/ 0 h 57"/>
                    <a:gd name="T8" fmla="*/ 1 w 49"/>
                    <a:gd name="T9" fmla="*/ 0 h 57"/>
                    <a:gd name="T10" fmla="*/ 0 60000 65536"/>
                    <a:gd name="T11" fmla="*/ 0 60000 65536"/>
                    <a:gd name="T12" fmla="*/ 0 60000 65536"/>
                    <a:gd name="T13" fmla="*/ 0 60000 65536"/>
                    <a:gd name="T14" fmla="*/ 0 60000 65536"/>
                    <a:gd name="T15" fmla="*/ 0 w 49"/>
                    <a:gd name="T16" fmla="*/ 0 h 57"/>
                    <a:gd name="T17" fmla="*/ 49 w 49"/>
                    <a:gd name="T18" fmla="*/ 57 h 57"/>
                  </a:gdLst>
                  <a:ahLst/>
                  <a:cxnLst>
                    <a:cxn ang="T10">
                      <a:pos x="T0" y="T1"/>
                    </a:cxn>
                    <a:cxn ang="T11">
                      <a:pos x="T2" y="T3"/>
                    </a:cxn>
                    <a:cxn ang="T12">
                      <a:pos x="T4" y="T5"/>
                    </a:cxn>
                    <a:cxn ang="T13">
                      <a:pos x="T6" y="T7"/>
                    </a:cxn>
                    <a:cxn ang="T14">
                      <a:pos x="T8" y="T9"/>
                    </a:cxn>
                  </a:cxnLst>
                  <a:rect l="T15" t="T16" r="T17" b="T18"/>
                  <a:pathLst>
                    <a:path w="49" h="57">
                      <a:moveTo>
                        <a:pt x="3" y="0"/>
                      </a:moveTo>
                      <a:lnTo>
                        <a:pt x="49" y="13"/>
                      </a:lnTo>
                      <a:lnTo>
                        <a:pt x="35" y="57"/>
                      </a:lnTo>
                      <a:lnTo>
                        <a:pt x="0" y="45"/>
                      </a:lnTo>
                      <a:lnTo>
                        <a:pt x="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05" name="Freeform 131"/>
                <p:cNvSpPr>
                  <a:spLocks noChangeAspect="1"/>
                </p:cNvSpPr>
                <p:nvPr/>
              </p:nvSpPr>
              <p:spPr bwMode="auto">
                <a:xfrm>
                  <a:off x="2356" y="2906"/>
                  <a:ext cx="38" cy="22"/>
                </a:xfrm>
                <a:custGeom>
                  <a:avLst/>
                  <a:gdLst>
                    <a:gd name="T0" fmla="*/ 0 w 76"/>
                    <a:gd name="T1" fmla="*/ 0 h 43"/>
                    <a:gd name="T2" fmla="*/ 1 w 76"/>
                    <a:gd name="T3" fmla="*/ 1 h 43"/>
                    <a:gd name="T4" fmla="*/ 1 w 76"/>
                    <a:gd name="T5" fmla="*/ 1 h 43"/>
                    <a:gd name="T6" fmla="*/ 1 w 76"/>
                    <a:gd name="T7" fmla="*/ 1 h 43"/>
                    <a:gd name="T8" fmla="*/ 1 w 76"/>
                    <a:gd name="T9" fmla="*/ 1 h 43"/>
                    <a:gd name="T10" fmla="*/ 0 w 76"/>
                    <a:gd name="T11" fmla="*/ 0 h 43"/>
                    <a:gd name="T12" fmla="*/ 0 60000 65536"/>
                    <a:gd name="T13" fmla="*/ 0 60000 65536"/>
                    <a:gd name="T14" fmla="*/ 0 60000 65536"/>
                    <a:gd name="T15" fmla="*/ 0 60000 65536"/>
                    <a:gd name="T16" fmla="*/ 0 60000 65536"/>
                    <a:gd name="T17" fmla="*/ 0 60000 65536"/>
                    <a:gd name="T18" fmla="*/ 0 w 76"/>
                    <a:gd name="T19" fmla="*/ 0 h 43"/>
                    <a:gd name="T20" fmla="*/ 76 w 76"/>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76" h="43">
                      <a:moveTo>
                        <a:pt x="0" y="0"/>
                      </a:moveTo>
                      <a:lnTo>
                        <a:pt x="1" y="19"/>
                      </a:lnTo>
                      <a:lnTo>
                        <a:pt x="61" y="43"/>
                      </a:lnTo>
                      <a:lnTo>
                        <a:pt x="73" y="26"/>
                      </a:lnTo>
                      <a:lnTo>
                        <a:pt x="76" y="4"/>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06" name="Line 132"/>
                <p:cNvSpPr>
                  <a:spLocks noChangeAspect="1" noChangeShapeType="1"/>
                </p:cNvSpPr>
                <p:nvPr/>
              </p:nvSpPr>
              <p:spPr bwMode="auto">
                <a:xfrm>
                  <a:off x="2373" y="2871"/>
                  <a:ext cx="95"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7" name="Freeform 133"/>
                <p:cNvSpPr>
                  <a:spLocks noChangeAspect="1"/>
                </p:cNvSpPr>
                <p:nvPr/>
              </p:nvSpPr>
              <p:spPr bwMode="auto">
                <a:xfrm>
                  <a:off x="2376" y="2915"/>
                  <a:ext cx="83" cy="139"/>
                </a:xfrm>
                <a:custGeom>
                  <a:avLst/>
                  <a:gdLst>
                    <a:gd name="T0" fmla="*/ 1 w 166"/>
                    <a:gd name="T1" fmla="*/ 1 h 277"/>
                    <a:gd name="T2" fmla="*/ 1 w 166"/>
                    <a:gd name="T3" fmla="*/ 0 h 277"/>
                    <a:gd name="T4" fmla="*/ 0 w 166"/>
                    <a:gd name="T5" fmla="*/ 1 h 277"/>
                    <a:gd name="T6" fmla="*/ 0 60000 65536"/>
                    <a:gd name="T7" fmla="*/ 0 60000 65536"/>
                    <a:gd name="T8" fmla="*/ 0 60000 65536"/>
                    <a:gd name="T9" fmla="*/ 0 w 166"/>
                    <a:gd name="T10" fmla="*/ 0 h 277"/>
                    <a:gd name="T11" fmla="*/ 166 w 166"/>
                    <a:gd name="T12" fmla="*/ 277 h 277"/>
                  </a:gdLst>
                  <a:ahLst/>
                  <a:cxnLst>
                    <a:cxn ang="T6">
                      <a:pos x="T0" y="T1"/>
                    </a:cxn>
                    <a:cxn ang="T7">
                      <a:pos x="T2" y="T3"/>
                    </a:cxn>
                    <a:cxn ang="T8">
                      <a:pos x="T4" y="T5"/>
                    </a:cxn>
                  </a:cxnLst>
                  <a:rect l="T9" t="T10" r="T11" b="T12"/>
                  <a:pathLst>
                    <a:path w="166" h="277">
                      <a:moveTo>
                        <a:pt x="166" y="1"/>
                      </a:moveTo>
                      <a:lnTo>
                        <a:pt x="66" y="0"/>
                      </a:lnTo>
                      <a:lnTo>
                        <a:pt x="0" y="27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08" name="Line 134"/>
                <p:cNvSpPr>
                  <a:spLocks noChangeAspect="1" noChangeShapeType="1"/>
                </p:cNvSpPr>
                <p:nvPr/>
              </p:nvSpPr>
              <p:spPr bwMode="auto">
                <a:xfrm flipV="1">
                  <a:off x="2193" y="2876"/>
                  <a:ext cx="188" cy="17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9" name="Freeform 135"/>
                <p:cNvSpPr>
                  <a:spLocks noChangeAspect="1"/>
                </p:cNvSpPr>
                <p:nvPr/>
              </p:nvSpPr>
              <p:spPr bwMode="auto">
                <a:xfrm>
                  <a:off x="2170" y="3047"/>
                  <a:ext cx="268" cy="10"/>
                </a:xfrm>
                <a:custGeom>
                  <a:avLst/>
                  <a:gdLst>
                    <a:gd name="T0" fmla="*/ 0 w 535"/>
                    <a:gd name="T1" fmla="*/ 0 h 19"/>
                    <a:gd name="T2" fmla="*/ 0 w 535"/>
                    <a:gd name="T3" fmla="*/ 0 h 19"/>
                    <a:gd name="T4" fmla="*/ 1 w 535"/>
                    <a:gd name="T5" fmla="*/ 1 h 19"/>
                    <a:gd name="T6" fmla="*/ 1 w 535"/>
                    <a:gd name="T7" fmla="*/ 1 h 19"/>
                    <a:gd name="T8" fmla="*/ 1 w 535"/>
                    <a:gd name="T9" fmla="*/ 1 h 19"/>
                    <a:gd name="T10" fmla="*/ 1 w 535"/>
                    <a:gd name="T11" fmla="*/ 1 h 19"/>
                    <a:gd name="T12" fmla="*/ 1 w 535"/>
                    <a:gd name="T13" fmla="*/ 1 h 19"/>
                    <a:gd name="T14" fmla="*/ 1 w 535"/>
                    <a:gd name="T15" fmla="*/ 1 h 19"/>
                    <a:gd name="T16" fmla="*/ 1 w 535"/>
                    <a:gd name="T17" fmla="*/ 1 h 19"/>
                    <a:gd name="T18" fmla="*/ 1 w 535"/>
                    <a:gd name="T19" fmla="*/ 1 h 19"/>
                    <a:gd name="T20" fmla="*/ 1 w 535"/>
                    <a:gd name="T21" fmla="*/ 1 h 19"/>
                    <a:gd name="T22" fmla="*/ 1 w 535"/>
                    <a:gd name="T23" fmla="*/ 1 h 19"/>
                    <a:gd name="T24" fmla="*/ 1 w 535"/>
                    <a:gd name="T25" fmla="*/ 1 h 19"/>
                    <a:gd name="T26" fmla="*/ 1 w 535"/>
                    <a:gd name="T27" fmla="*/ 1 h 19"/>
                    <a:gd name="T28" fmla="*/ 1 w 535"/>
                    <a:gd name="T29" fmla="*/ 1 h 19"/>
                    <a:gd name="T30" fmla="*/ 1 w 535"/>
                    <a:gd name="T31" fmla="*/ 1 h 19"/>
                    <a:gd name="T32" fmla="*/ 1 w 535"/>
                    <a:gd name="T33" fmla="*/ 1 h 19"/>
                    <a:gd name="T34" fmla="*/ 1 w 535"/>
                    <a:gd name="T35" fmla="*/ 1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5"/>
                    <a:gd name="T55" fmla="*/ 0 h 19"/>
                    <a:gd name="T56" fmla="*/ 535 w 535"/>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5" h="19">
                      <a:moveTo>
                        <a:pt x="0" y="0"/>
                      </a:moveTo>
                      <a:lnTo>
                        <a:pt x="0" y="0"/>
                      </a:lnTo>
                      <a:lnTo>
                        <a:pt x="33" y="2"/>
                      </a:lnTo>
                      <a:lnTo>
                        <a:pt x="68" y="4"/>
                      </a:lnTo>
                      <a:lnTo>
                        <a:pt x="101" y="6"/>
                      </a:lnTo>
                      <a:lnTo>
                        <a:pt x="135" y="8"/>
                      </a:lnTo>
                      <a:lnTo>
                        <a:pt x="168" y="9"/>
                      </a:lnTo>
                      <a:lnTo>
                        <a:pt x="201" y="10"/>
                      </a:lnTo>
                      <a:lnTo>
                        <a:pt x="235" y="11"/>
                      </a:lnTo>
                      <a:lnTo>
                        <a:pt x="268" y="12"/>
                      </a:lnTo>
                      <a:lnTo>
                        <a:pt x="302" y="12"/>
                      </a:lnTo>
                      <a:lnTo>
                        <a:pt x="335" y="13"/>
                      </a:lnTo>
                      <a:lnTo>
                        <a:pt x="368" y="15"/>
                      </a:lnTo>
                      <a:lnTo>
                        <a:pt x="402" y="15"/>
                      </a:lnTo>
                      <a:lnTo>
                        <a:pt x="435" y="16"/>
                      </a:lnTo>
                      <a:lnTo>
                        <a:pt x="469" y="17"/>
                      </a:lnTo>
                      <a:lnTo>
                        <a:pt x="502" y="18"/>
                      </a:lnTo>
                      <a:lnTo>
                        <a:pt x="535"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0" name="Freeform 136"/>
                <p:cNvSpPr>
                  <a:spLocks noChangeAspect="1"/>
                </p:cNvSpPr>
                <p:nvPr/>
              </p:nvSpPr>
              <p:spPr bwMode="auto">
                <a:xfrm>
                  <a:off x="2341" y="2888"/>
                  <a:ext cx="8" cy="9"/>
                </a:xfrm>
                <a:custGeom>
                  <a:avLst/>
                  <a:gdLst>
                    <a:gd name="T0" fmla="*/ 1 w 15"/>
                    <a:gd name="T1" fmla="*/ 0 h 17"/>
                    <a:gd name="T2" fmla="*/ 1 w 15"/>
                    <a:gd name="T3" fmla="*/ 0 h 17"/>
                    <a:gd name="T4" fmla="*/ 1 w 15"/>
                    <a:gd name="T5" fmla="*/ 1 h 17"/>
                    <a:gd name="T6" fmla="*/ 1 w 15"/>
                    <a:gd name="T7" fmla="*/ 1 h 17"/>
                    <a:gd name="T8" fmla="*/ 1 w 15"/>
                    <a:gd name="T9" fmla="*/ 1 h 17"/>
                    <a:gd name="T10" fmla="*/ 0 w 15"/>
                    <a:gd name="T11" fmla="*/ 1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15" y="0"/>
                      </a:moveTo>
                      <a:lnTo>
                        <a:pt x="15" y="0"/>
                      </a:lnTo>
                      <a:lnTo>
                        <a:pt x="13" y="3"/>
                      </a:lnTo>
                      <a:lnTo>
                        <a:pt x="8" y="9"/>
                      </a:lnTo>
                      <a:lnTo>
                        <a:pt x="2" y="14"/>
                      </a:lnTo>
                      <a:lnTo>
                        <a:pt x="0" y="1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1" name="Line 137"/>
                <p:cNvSpPr>
                  <a:spLocks noChangeAspect="1" noChangeShapeType="1"/>
                </p:cNvSpPr>
                <p:nvPr/>
              </p:nvSpPr>
              <p:spPr bwMode="auto">
                <a:xfrm>
                  <a:off x="2343" y="2897"/>
                  <a:ext cx="118" cy="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2" name="Line 138"/>
                <p:cNvSpPr>
                  <a:spLocks noChangeAspect="1" noChangeShapeType="1"/>
                </p:cNvSpPr>
                <p:nvPr/>
              </p:nvSpPr>
              <p:spPr bwMode="auto">
                <a:xfrm>
                  <a:off x="2369" y="2875"/>
                  <a:ext cx="9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3" name="Line 139"/>
                <p:cNvSpPr>
                  <a:spLocks noChangeAspect="1" noChangeShapeType="1"/>
                </p:cNvSpPr>
                <p:nvPr/>
              </p:nvSpPr>
              <p:spPr bwMode="auto">
                <a:xfrm>
                  <a:off x="1972" y="3215"/>
                  <a:ext cx="13"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4" name="Line 140"/>
                <p:cNvSpPr>
                  <a:spLocks noChangeAspect="1" noChangeShapeType="1"/>
                </p:cNvSpPr>
                <p:nvPr/>
              </p:nvSpPr>
              <p:spPr bwMode="auto">
                <a:xfrm flipV="1">
                  <a:off x="1909" y="3215"/>
                  <a:ext cx="47"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 name="Freeform 141"/>
                <p:cNvSpPr>
                  <a:spLocks noChangeAspect="1"/>
                </p:cNvSpPr>
                <p:nvPr/>
              </p:nvSpPr>
              <p:spPr bwMode="auto">
                <a:xfrm>
                  <a:off x="2017" y="3123"/>
                  <a:ext cx="7" cy="91"/>
                </a:xfrm>
                <a:custGeom>
                  <a:avLst/>
                  <a:gdLst>
                    <a:gd name="T0" fmla="*/ 0 w 13"/>
                    <a:gd name="T1" fmla="*/ 1 h 180"/>
                    <a:gd name="T2" fmla="*/ 0 w 13"/>
                    <a:gd name="T3" fmla="*/ 1 h 180"/>
                    <a:gd name="T4" fmla="*/ 1 w 13"/>
                    <a:gd name="T5" fmla="*/ 1 h 180"/>
                    <a:gd name="T6" fmla="*/ 1 w 13"/>
                    <a:gd name="T7" fmla="*/ 1 h 180"/>
                    <a:gd name="T8" fmla="*/ 1 w 13"/>
                    <a:gd name="T9" fmla="*/ 1 h 180"/>
                    <a:gd name="T10" fmla="*/ 1 w 13"/>
                    <a:gd name="T11" fmla="*/ 1 h 180"/>
                    <a:gd name="T12" fmla="*/ 1 w 13"/>
                    <a:gd name="T13" fmla="*/ 1 h 180"/>
                    <a:gd name="T14" fmla="*/ 1 w 13"/>
                    <a:gd name="T15" fmla="*/ 1 h 180"/>
                    <a:gd name="T16" fmla="*/ 1 w 13"/>
                    <a:gd name="T17" fmla="*/ 1 h 180"/>
                    <a:gd name="T18" fmla="*/ 1 w 13"/>
                    <a:gd name="T19" fmla="*/ 0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80"/>
                    <a:gd name="T32" fmla="*/ 13 w 13"/>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80">
                      <a:moveTo>
                        <a:pt x="0" y="180"/>
                      </a:moveTo>
                      <a:lnTo>
                        <a:pt x="0" y="180"/>
                      </a:lnTo>
                      <a:lnTo>
                        <a:pt x="2" y="157"/>
                      </a:lnTo>
                      <a:lnTo>
                        <a:pt x="3" y="135"/>
                      </a:lnTo>
                      <a:lnTo>
                        <a:pt x="4" y="112"/>
                      </a:lnTo>
                      <a:lnTo>
                        <a:pt x="6" y="89"/>
                      </a:lnTo>
                      <a:lnTo>
                        <a:pt x="7" y="67"/>
                      </a:lnTo>
                      <a:lnTo>
                        <a:pt x="10" y="44"/>
                      </a:lnTo>
                      <a:lnTo>
                        <a:pt x="11" y="23"/>
                      </a:lnTo>
                      <a:lnTo>
                        <a:pt x="1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6" name="Freeform 142"/>
                <p:cNvSpPr>
                  <a:spLocks noChangeAspect="1"/>
                </p:cNvSpPr>
                <p:nvPr/>
              </p:nvSpPr>
              <p:spPr bwMode="auto">
                <a:xfrm>
                  <a:off x="2034" y="3204"/>
                  <a:ext cx="161" cy="11"/>
                </a:xfrm>
                <a:custGeom>
                  <a:avLst/>
                  <a:gdLst>
                    <a:gd name="T0" fmla="*/ 1 w 321"/>
                    <a:gd name="T1" fmla="*/ 1 h 22"/>
                    <a:gd name="T2" fmla="*/ 0 w 321"/>
                    <a:gd name="T3" fmla="*/ 1 h 22"/>
                    <a:gd name="T4" fmla="*/ 0 w 321"/>
                    <a:gd name="T5" fmla="*/ 1 h 22"/>
                    <a:gd name="T6" fmla="*/ 1 w 321"/>
                    <a:gd name="T7" fmla="*/ 1 h 22"/>
                    <a:gd name="T8" fmla="*/ 1 w 321"/>
                    <a:gd name="T9" fmla="*/ 1 h 22"/>
                    <a:gd name="T10" fmla="*/ 1 w 321"/>
                    <a:gd name="T11" fmla="*/ 1 h 22"/>
                    <a:gd name="T12" fmla="*/ 1 w 321"/>
                    <a:gd name="T13" fmla="*/ 1 h 22"/>
                    <a:gd name="T14" fmla="*/ 1 w 321"/>
                    <a:gd name="T15" fmla="*/ 1 h 22"/>
                    <a:gd name="T16" fmla="*/ 1 w 321"/>
                    <a:gd name="T17" fmla="*/ 1 h 22"/>
                    <a:gd name="T18" fmla="*/ 1 w 321"/>
                    <a:gd name="T19" fmla="*/ 1 h 22"/>
                    <a:gd name="T20" fmla="*/ 1 w 321"/>
                    <a:gd name="T21" fmla="*/ 1 h 22"/>
                    <a:gd name="T22" fmla="*/ 1 w 321"/>
                    <a:gd name="T23" fmla="*/ 1 h 22"/>
                    <a:gd name="T24" fmla="*/ 1 w 321"/>
                    <a:gd name="T25" fmla="*/ 1 h 22"/>
                    <a:gd name="T26" fmla="*/ 1 w 321"/>
                    <a:gd name="T27" fmla="*/ 1 h 22"/>
                    <a:gd name="T28" fmla="*/ 1 w 321"/>
                    <a:gd name="T29" fmla="*/ 0 h 22"/>
                    <a:gd name="T30" fmla="*/ 1 w 321"/>
                    <a:gd name="T31" fmla="*/ 0 h 22"/>
                    <a:gd name="T32" fmla="*/ 1 w 321"/>
                    <a:gd name="T33" fmla="*/ 0 h 22"/>
                    <a:gd name="T34" fmla="*/ 1 w 321"/>
                    <a:gd name="T35" fmla="*/ 0 h 22"/>
                    <a:gd name="T36" fmla="*/ 1 w 321"/>
                    <a:gd name="T37" fmla="*/ 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1"/>
                    <a:gd name="T58" fmla="*/ 0 h 22"/>
                    <a:gd name="T59" fmla="*/ 321 w 32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1" h="22">
                      <a:moveTo>
                        <a:pt x="5" y="22"/>
                      </a:moveTo>
                      <a:lnTo>
                        <a:pt x="0" y="8"/>
                      </a:lnTo>
                      <a:lnTo>
                        <a:pt x="18" y="9"/>
                      </a:lnTo>
                      <a:lnTo>
                        <a:pt x="38" y="10"/>
                      </a:lnTo>
                      <a:lnTo>
                        <a:pt x="58" y="10"/>
                      </a:lnTo>
                      <a:lnTo>
                        <a:pt x="78" y="9"/>
                      </a:lnTo>
                      <a:lnTo>
                        <a:pt x="98" y="9"/>
                      </a:lnTo>
                      <a:lnTo>
                        <a:pt x="119" y="8"/>
                      </a:lnTo>
                      <a:lnTo>
                        <a:pt x="139" y="7"/>
                      </a:lnTo>
                      <a:lnTo>
                        <a:pt x="161" y="4"/>
                      </a:lnTo>
                      <a:lnTo>
                        <a:pt x="182" y="3"/>
                      </a:lnTo>
                      <a:lnTo>
                        <a:pt x="203" y="2"/>
                      </a:lnTo>
                      <a:lnTo>
                        <a:pt x="223" y="1"/>
                      </a:lnTo>
                      <a:lnTo>
                        <a:pt x="243" y="0"/>
                      </a:lnTo>
                      <a:lnTo>
                        <a:pt x="264" y="0"/>
                      </a:lnTo>
                      <a:lnTo>
                        <a:pt x="283" y="0"/>
                      </a:lnTo>
                      <a:lnTo>
                        <a:pt x="303" y="0"/>
                      </a:lnTo>
                      <a:lnTo>
                        <a:pt x="321" y="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7" name="Freeform 143"/>
                <p:cNvSpPr>
                  <a:spLocks noChangeAspect="1"/>
                </p:cNvSpPr>
                <p:nvPr/>
              </p:nvSpPr>
              <p:spPr bwMode="auto">
                <a:xfrm>
                  <a:off x="2199" y="3188"/>
                  <a:ext cx="2" cy="15"/>
                </a:xfrm>
                <a:custGeom>
                  <a:avLst/>
                  <a:gdLst>
                    <a:gd name="T0" fmla="*/ 0 w 4"/>
                    <a:gd name="T1" fmla="*/ 0 h 32"/>
                    <a:gd name="T2" fmla="*/ 0 w 4"/>
                    <a:gd name="T3" fmla="*/ 0 h 32"/>
                    <a:gd name="T4" fmla="*/ 1 w 4"/>
                    <a:gd name="T5" fmla="*/ 0 h 32"/>
                    <a:gd name="T6" fmla="*/ 1 w 4"/>
                    <a:gd name="T7" fmla="*/ 0 h 32"/>
                    <a:gd name="T8" fmla="*/ 1 w 4"/>
                    <a:gd name="T9" fmla="*/ 0 h 32"/>
                    <a:gd name="T10" fmla="*/ 1 w 4"/>
                    <a:gd name="T11" fmla="*/ 0 h 32"/>
                    <a:gd name="T12" fmla="*/ 0 60000 65536"/>
                    <a:gd name="T13" fmla="*/ 0 60000 65536"/>
                    <a:gd name="T14" fmla="*/ 0 60000 65536"/>
                    <a:gd name="T15" fmla="*/ 0 60000 65536"/>
                    <a:gd name="T16" fmla="*/ 0 60000 65536"/>
                    <a:gd name="T17" fmla="*/ 0 60000 65536"/>
                    <a:gd name="T18" fmla="*/ 0 w 4"/>
                    <a:gd name="T19" fmla="*/ 0 h 32"/>
                    <a:gd name="T20" fmla="*/ 4 w 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 h="32">
                      <a:moveTo>
                        <a:pt x="0" y="32"/>
                      </a:moveTo>
                      <a:lnTo>
                        <a:pt x="0" y="32"/>
                      </a:lnTo>
                      <a:lnTo>
                        <a:pt x="2" y="24"/>
                      </a:lnTo>
                      <a:lnTo>
                        <a:pt x="3" y="15"/>
                      </a:lnTo>
                      <a:lnTo>
                        <a:pt x="3" y="9"/>
                      </a:lnTo>
                      <a:lnTo>
                        <a:pt x="4"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8" name="Freeform 144"/>
                <p:cNvSpPr>
                  <a:spLocks noChangeAspect="1"/>
                </p:cNvSpPr>
                <p:nvPr/>
              </p:nvSpPr>
              <p:spPr bwMode="auto">
                <a:xfrm>
                  <a:off x="2213" y="3125"/>
                  <a:ext cx="6" cy="78"/>
                </a:xfrm>
                <a:custGeom>
                  <a:avLst/>
                  <a:gdLst>
                    <a:gd name="T0" fmla="*/ 0 w 12"/>
                    <a:gd name="T1" fmla="*/ 1 h 155"/>
                    <a:gd name="T2" fmla="*/ 0 w 12"/>
                    <a:gd name="T3" fmla="*/ 1 h 155"/>
                    <a:gd name="T4" fmla="*/ 1 w 12"/>
                    <a:gd name="T5" fmla="*/ 1 h 155"/>
                    <a:gd name="T6" fmla="*/ 1 w 12"/>
                    <a:gd name="T7" fmla="*/ 1 h 155"/>
                    <a:gd name="T8" fmla="*/ 1 w 12"/>
                    <a:gd name="T9" fmla="*/ 1 h 155"/>
                    <a:gd name="T10" fmla="*/ 1 w 12"/>
                    <a:gd name="T11" fmla="*/ 1 h 155"/>
                    <a:gd name="T12" fmla="*/ 1 w 12"/>
                    <a:gd name="T13" fmla="*/ 1 h 155"/>
                    <a:gd name="T14" fmla="*/ 1 w 12"/>
                    <a:gd name="T15" fmla="*/ 1 h 155"/>
                    <a:gd name="T16" fmla="*/ 1 w 12"/>
                    <a:gd name="T17" fmla="*/ 1 h 155"/>
                    <a:gd name="T18" fmla="*/ 1 w 12"/>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55"/>
                    <a:gd name="T32" fmla="*/ 12 w 12"/>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55">
                      <a:moveTo>
                        <a:pt x="0" y="155"/>
                      </a:moveTo>
                      <a:lnTo>
                        <a:pt x="0" y="155"/>
                      </a:lnTo>
                      <a:lnTo>
                        <a:pt x="2" y="140"/>
                      </a:lnTo>
                      <a:lnTo>
                        <a:pt x="5" y="124"/>
                      </a:lnTo>
                      <a:lnTo>
                        <a:pt x="7" y="105"/>
                      </a:lnTo>
                      <a:lnTo>
                        <a:pt x="9" y="84"/>
                      </a:lnTo>
                      <a:lnTo>
                        <a:pt x="10" y="63"/>
                      </a:lnTo>
                      <a:lnTo>
                        <a:pt x="12" y="41"/>
                      </a:lnTo>
                      <a:lnTo>
                        <a:pt x="12" y="21"/>
                      </a:lnTo>
                      <a:lnTo>
                        <a:pt x="12"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9" name="Freeform 145"/>
                <p:cNvSpPr>
                  <a:spLocks noChangeAspect="1"/>
                </p:cNvSpPr>
                <p:nvPr/>
              </p:nvSpPr>
              <p:spPr bwMode="auto">
                <a:xfrm>
                  <a:off x="2151" y="3122"/>
                  <a:ext cx="30" cy="15"/>
                </a:xfrm>
                <a:custGeom>
                  <a:avLst/>
                  <a:gdLst>
                    <a:gd name="T0" fmla="*/ 1 w 60"/>
                    <a:gd name="T1" fmla="*/ 0 h 30"/>
                    <a:gd name="T2" fmla="*/ 1 w 60"/>
                    <a:gd name="T3" fmla="*/ 1 h 30"/>
                    <a:gd name="T4" fmla="*/ 1 w 60"/>
                    <a:gd name="T5" fmla="*/ 1 h 30"/>
                    <a:gd name="T6" fmla="*/ 0 w 60"/>
                    <a:gd name="T7" fmla="*/ 1 h 30"/>
                    <a:gd name="T8" fmla="*/ 1 w 60"/>
                    <a:gd name="T9" fmla="*/ 0 h 30"/>
                    <a:gd name="T10" fmla="*/ 0 60000 65536"/>
                    <a:gd name="T11" fmla="*/ 0 60000 65536"/>
                    <a:gd name="T12" fmla="*/ 0 60000 65536"/>
                    <a:gd name="T13" fmla="*/ 0 60000 65536"/>
                    <a:gd name="T14" fmla="*/ 0 60000 65536"/>
                    <a:gd name="T15" fmla="*/ 0 w 60"/>
                    <a:gd name="T16" fmla="*/ 0 h 30"/>
                    <a:gd name="T17" fmla="*/ 60 w 60"/>
                    <a:gd name="T18" fmla="*/ 30 h 30"/>
                  </a:gdLst>
                  <a:ahLst/>
                  <a:cxnLst>
                    <a:cxn ang="T10">
                      <a:pos x="T0" y="T1"/>
                    </a:cxn>
                    <a:cxn ang="T11">
                      <a:pos x="T2" y="T3"/>
                    </a:cxn>
                    <a:cxn ang="T12">
                      <a:pos x="T4" y="T5"/>
                    </a:cxn>
                    <a:cxn ang="T13">
                      <a:pos x="T6" y="T7"/>
                    </a:cxn>
                    <a:cxn ang="T14">
                      <a:pos x="T8" y="T9"/>
                    </a:cxn>
                  </a:cxnLst>
                  <a:rect l="T15" t="T16" r="T17" b="T18"/>
                  <a:pathLst>
                    <a:path w="60" h="30">
                      <a:moveTo>
                        <a:pt x="1" y="0"/>
                      </a:moveTo>
                      <a:lnTo>
                        <a:pt x="60" y="8"/>
                      </a:lnTo>
                      <a:lnTo>
                        <a:pt x="41" y="30"/>
                      </a:lnTo>
                      <a:lnTo>
                        <a:pt x="0" y="22"/>
                      </a:lnTo>
                      <a:lnTo>
                        <a:pt x="1"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0" name="Freeform 146"/>
                <p:cNvSpPr>
                  <a:spLocks noChangeAspect="1"/>
                </p:cNvSpPr>
                <p:nvPr/>
              </p:nvSpPr>
              <p:spPr bwMode="auto">
                <a:xfrm>
                  <a:off x="2144" y="3142"/>
                  <a:ext cx="23" cy="17"/>
                </a:xfrm>
                <a:custGeom>
                  <a:avLst/>
                  <a:gdLst>
                    <a:gd name="T0" fmla="*/ 1 w 46"/>
                    <a:gd name="T1" fmla="*/ 0 h 33"/>
                    <a:gd name="T2" fmla="*/ 1 w 46"/>
                    <a:gd name="T3" fmla="*/ 1 h 33"/>
                    <a:gd name="T4" fmla="*/ 1 w 46"/>
                    <a:gd name="T5" fmla="*/ 1 h 33"/>
                    <a:gd name="T6" fmla="*/ 0 w 46"/>
                    <a:gd name="T7" fmla="*/ 1 h 33"/>
                    <a:gd name="T8" fmla="*/ 1 w 46"/>
                    <a:gd name="T9" fmla="*/ 0 h 33"/>
                    <a:gd name="T10" fmla="*/ 0 60000 65536"/>
                    <a:gd name="T11" fmla="*/ 0 60000 65536"/>
                    <a:gd name="T12" fmla="*/ 0 60000 65536"/>
                    <a:gd name="T13" fmla="*/ 0 60000 65536"/>
                    <a:gd name="T14" fmla="*/ 0 60000 65536"/>
                    <a:gd name="T15" fmla="*/ 0 w 46"/>
                    <a:gd name="T16" fmla="*/ 0 h 33"/>
                    <a:gd name="T17" fmla="*/ 46 w 46"/>
                    <a:gd name="T18" fmla="*/ 33 h 33"/>
                  </a:gdLst>
                  <a:ahLst/>
                  <a:cxnLst>
                    <a:cxn ang="T10">
                      <a:pos x="T0" y="T1"/>
                    </a:cxn>
                    <a:cxn ang="T11">
                      <a:pos x="T2" y="T3"/>
                    </a:cxn>
                    <a:cxn ang="T12">
                      <a:pos x="T4" y="T5"/>
                    </a:cxn>
                    <a:cxn ang="T13">
                      <a:pos x="T6" y="T7"/>
                    </a:cxn>
                    <a:cxn ang="T14">
                      <a:pos x="T8" y="T9"/>
                    </a:cxn>
                  </a:cxnLst>
                  <a:rect l="T15" t="T16" r="T17" b="T18"/>
                  <a:pathLst>
                    <a:path w="46" h="33">
                      <a:moveTo>
                        <a:pt x="3" y="0"/>
                      </a:moveTo>
                      <a:lnTo>
                        <a:pt x="46" y="4"/>
                      </a:lnTo>
                      <a:lnTo>
                        <a:pt x="41" y="33"/>
                      </a:lnTo>
                      <a:lnTo>
                        <a:pt x="0" y="25"/>
                      </a:lnTo>
                      <a:lnTo>
                        <a:pt x="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1" name="Freeform 147"/>
                <p:cNvSpPr>
                  <a:spLocks noChangeAspect="1"/>
                </p:cNvSpPr>
                <p:nvPr/>
              </p:nvSpPr>
              <p:spPr bwMode="auto">
                <a:xfrm>
                  <a:off x="2055" y="3185"/>
                  <a:ext cx="27" cy="14"/>
                </a:xfrm>
                <a:custGeom>
                  <a:avLst/>
                  <a:gdLst>
                    <a:gd name="T0" fmla="*/ 0 w 53"/>
                    <a:gd name="T1" fmla="*/ 0 h 28"/>
                    <a:gd name="T2" fmla="*/ 1 w 53"/>
                    <a:gd name="T3" fmla="*/ 0 h 28"/>
                    <a:gd name="T4" fmla="*/ 1 w 53"/>
                    <a:gd name="T5" fmla="*/ 1 h 28"/>
                    <a:gd name="T6" fmla="*/ 0 w 53"/>
                    <a:gd name="T7" fmla="*/ 1 h 28"/>
                    <a:gd name="T8" fmla="*/ 0 w 53"/>
                    <a:gd name="T9" fmla="*/ 0 h 28"/>
                    <a:gd name="T10" fmla="*/ 0 60000 65536"/>
                    <a:gd name="T11" fmla="*/ 0 60000 65536"/>
                    <a:gd name="T12" fmla="*/ 0 60000 65536"/>
                    <a:gd name="T13" fmla="*/ 0 60000 65536"/>
                    <a:gd name="T14" fmla="*/ 0 60000 65536"/>
                    <a:gd name="T15" fmla="*/ 0 w 53"/>
                    <a:gd name="T16" fmla="*/ 0 h 28"/>
                    <a:gd name="T17" fmla="*/ 53 w 53"/>
                    <a:gd name="T18" fmla="*/ 28 h 28"/>
                  </a:gdLst>
                  <a:ahLst/>
                  <a:cxnLst>
                    <a:cxn ang="T10">
                      <a:pos x="T0" y="T1"/>
                    </a:cxn>
                    <a:cxn ang="T11">
                      <a:pos x="T2" y="T3"/>
                    </a:cxn>
                    <a:cxn ang="T12">
                      <a:pos x="T4" y="T5"/>
                    </a:cxn>
                    <a:cxn ang="T13">
                      <a:pos x="T6" y="T7"/>
                    </a:cxn>
                    <a:cxn ang="T14">
                      <a:pos x="T8" y="T9"/>
                    </a:cxn>
                  </a:cxnLst>
                  <a:rect l="T15" t="T16" r="T17" b="T18"/>
                  <a:pathLst>
                    <a:path w="53" h="28">
                      <a:moveTo>
                        <a:pt x="0" y="0"/>
                      </a:moveTo>
                      <a:lnTo>
                        <a:pt x="53" y="0"/>
                      </a:lnTo>
                      <a:lnTo>
                        <a:pt x="53" y="28"/>
                      </a:lnTo>
                      <a:lnTo>
                        <a:pt x="0" y="26"/>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2" name="Freeform 148"/>
                <p:cNvSpPr>
                  <a:spLocks noChangeAspect="1"/>
                </p:cNvSpPr>
                <p:nvPr/>
              </p:nvSpPr>
              <p:spPr bwMode="auto">
                <a:xfrm>
                  <a:off x="2239" y="3127"/>
                  <a:ext cx="113" cy="35"/>
                </a:xfrm>
                <a:custGeom>
                  <a:avLst/>
                  <a:gdLst>
                    <a:gd name="T0" fmla="*/ 0 w 226"/>
                    <a:gd name="T1" fmla="*/ 0 h 72"/>
                    <a:gd name="T2" fmla="*/ 0 w 226"/>
                    <a:gd name="T3" fmla="*/ 0 h 72"/>
                    <a:gd name="T4" fmla="*/ 1 w 226"/>
                    <a:gd name="T5" fmla="*/ 0 h 72"/>
                    <a:gd name="T6" fmla="*/ 1 w 226"/>
                    <a:gd name="T7" fmla="*/ 0 h 72"/>
                    <a:gd name="T8" fmla="*/ 1 w 226"/>
                    <a:gd name="T9" fmla="*/ 0 h 72"/>
                    <a:gd name="T10" fmla="*/ 1 w 226"/>
                    <a:gd name="T11" fmla="*/ 0 h 72"/>
                    <a:gd name="T12" fmla="*/ 1 w 226"/>
                    <a:gd name="T13" fmla="*/ 0 h 72"/>
                    <a:gd name="T14" fmla="*/ 1 w 226"/>
                    <a:gd name="T15" fmla="*/ 0 h 72"/>
                    <a:gd name="T16" fmla="*/ 1 w 226"/>
                    <a:gd name="T17" fmla="*/ 0 h 72"/>
                    <a:gd name="T18" fmla="*/ 1 w 226"/>
                    <a:gd name="T19" fmla="*/ 0 h 72"/>
                    <a:gd name="T20" fmla="*/ 1 w 226"/>
                    <a:gd name="T21" fmla="*/ 0 h 72"/>
                    <a:gd name="T22" fmla="*/ 1 w 226"/>
                    <a:gd name="T23" fmla="*/ 0 h 72"/>
                    <a:gd name="T24" fmla="*/ 1 w 226"/>
                    <a:gd name="T25" fmla="*/ 0 h 72"/>
                    <a:gd name="T26" fmla="*/ 1 w 226"/>
                    <a:gd name="T27" fmla="*/ 0 h 72"/>
                    <a:gd name="T28" fmla="*/ 1 w 226"/>
                    <a:gd name="T29" fmla="*/ 0 h 72"/>
                    <a:gd name="T30" fmla="*/ 1 w 226"/>
                    <a:gd name="T31" fmla="*/ 0 h 72"/>
                    <a:gd name="T32" fmla="*/ 1 w 226"/>
                    <a:gd name="T33" fmla="*/ 0 h 72"/>
                    <a:gd name="T34" fmla="*/ 1 w 226"/>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6"/>
                    <a:gd name="T55" fmla="*/ 0 h 72"/>
                    <a:gd name="T56" fmla="*/ 226 w 226"/>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6" h="72">
                      <a:moveTo>
                        <a:pt x="0" y="72"/>
                      </a:moveTo>
                      <a:lnTo>
                        <a:pt x="0" y="72"/>
                      </a:lnTo>
                      <a:lnTo>
                        <a:pt x="16" y="68"/>
                      </a:lnTo>
                      <a:lnTo>
                        <a:pt x="31" y="65"/>
                      </a:lnTo>
                      <a:lnTo>
                        <a:pt x="46" y="61"/>
                      </a:lnTo>
                      <a:lnTo>
                        <a:pt x="61" y="58"/>
                      </a:lnTo>
                      <a:lnTo>
                        <a:pt x="76" y="53"/>
                      </a:lnTo>
                      <a:lnTo>
                        <a:pt x="91" y="50"/>
                      </a:lnTo>
                      <a:lnTo>
                        <a:pt x="105" y="45"/>
                      </a:lnTo>
                      <a:lnTo>
                        <a:pt x="119" y="41"/>
                      </a:lnTo>
                      <a:lnTo>
                        <a:pt x="132" y="37"/>
                      </a:lnTo>
                      <a:lnTo>
                        <a:pt x="146" y="33"/>
                      </a:lnTo>
                      <a:lnTo>
                        <a:pt x="160" y="27"/>
                      </a:lnTo>
                      <a:lnTo>
                        <a:pt x="174" y="22"/>
                      </a:lnTo>
                      <a:lnTo>
                        <a:pt x="187" y="17"/>
                      </a:lnTo>
                      <a:lnTo>
                        <a:pt x="200" y="12"/>
                      </a:lnTo>
                      <a:lnTo>
                        <a:pt x="213" y="6"/>
                      </a:lnTo>
                      <a:lnTo>
                        <a:pt x="226"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3" name="Freeform 149"/>
                <p:cNvSpPr>
                  <a:spLocks noChangeAspect="1"/>
                </p:cNvSpPr>
                <p:nvPr/>
              </p:nvSpPr>
              <p:spPr bwMode="auto">
                <a:xfrm>
                  <a:off x="2058" y="3054"/>
                  <a:ext cx="20" cy="6"/>
                </a:xfrm>
                <a:custGeom>
                  <a:avLst/>
                  <a:gdLst>
                    <a:gd name="T0" fmla="*/ 1 w 40"/>
                    <a:gd name="T1" fmla="*/ 0 h 12"/>
                    <a:gd name="T2" fmla="*/ 1 w 40"/>
                    <a:gd name="T3" fmla="*/ 0 h 12"/>
                    <a:gd name="T4" fmla="*/ 1 w 40"/>
                    <a:gd name="T5" fmla="*/ 0 h 12"/>
                    <a:gd name="T6" fmla="*/ 1 w 40"/>
                    <a:gd name="T7" fmla="*/ 1 h 12"/>
                    <a:gd name="T8" fmla="*/ 1 w 40"/>
                    <a:gd name="T9" fmla="*/ 1 h 12"/>
                    <a:gd name="T10" fmla="*/ 1 w 40"/>
                    <a:gd name="T11" fmla="*/ 1 h 12"/>
                    <a:gd name="T12" fmla="*/ 1 w 40"/>
                    <a:gd name="T13" fmla="*/ 1 h 12"/>
                    <a:gd name="T14" fmla="*/ 1 w 40"/>
                    <a:gd name="T15" fmla="*/ 1 h 12"/>
                    <a:gd name="T16" fmla="*/ 1 w 40"/>
                    <a:gd name="T17" fmla="*/ 1 h 12"/>
                    <a:gd name="T18" fmla="*/ 1 w 40"/>
                    <a:gd name="T19" fmla="*/ 1 h 12"/>
                    <a:gd name="T20" fmla="*/ 1 w 40"/>
                    <a:gd name="T21" fmla="*/ 1 h 12"/>
                    <a:gd name="T22" fmla="*/ 1 w 40"/>
                    <a:gd name="T23" fmla="*/ 1 h 12"/>
                    <a:gd name="T24" fmla="*/ 1 w 40"/>
                    <a:gd name="T25" fmla="*/ 1 h 12"/>
                    <a:gd name="T26" fmla="*/ 1 w 40"/>
                    <a:gd name="T27" fmla="*/ 1 h 12"/>
                    <a:gd name="T28" fmla="*/ 1 w 40"/>
                    <a:gd name="T29" fmla="*/ 1 h 12"/>
                    <a:gd name="T30" fmla="*/ 0 w 40"/>
                    <a:gd name="T31" fmla="*/ 1 h 12"/>
                    <a:gd name="T32" fmla="*/ 0 w 40"/>
                    <a:gd name="T33" fmla="*/ 1 h 12"/>
                    <a:gd name="T34" fmla="*/ 1 w 40"/>
                    <a:gd name="T35" fmla="*/ 1 h 12"/>
                    <a:gd name="T36" fmla="*/ 1 w 40"/>
                    <a:gd name="T37" fmla="*/ 1 h 12"/>
                    <a:gd name="T38" fmla="*/ 1 w 40"/>
                    <a:gd name="T39" fmla="*/ 0 h 12"/>
                    <a:gd name="T40" fmla="*/ 1 w 40"/>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2"/>
                    <a:gd name="T65" fmla="*/ 40 w 40"/>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2">
                      <a:moveTo>
                        <a:pt x="20" y="0"/>
                      </a:moveTo>
                      <a:lnTo>
                        <a:pt x="20" y="0"/>
                      </a:lnTo>
                      <a:lnTo>
                        <a:pt x="28" y="0"/>
                      </a:lnTo>
                      <a:lnTo>
                        <a:pt x="35" y="2"/>
                      </a:lnTo>
                      <a:lnTo>
                        <a:pt x="39" y="4"/>
                      </a:lnTo>
                      <a:lnTo>
                        <a:pt x="40" y="5"/>
                      </a:lnTo>
                      <a:lnTo>
                        <a:pt x="38" y="7"/>
                      </a:lnTo>
                      <a:lnTo>
                        <a:pt x="34" y="10"/>
                      </a:lnTo>
                      <a:lnTo>
                        <a:pt x="28" y="11"/>
                      </a:lnTo>
                      <a:lnTo>
                        <a:pt x="20" y="12"/>
                      </a:lnTo>
                      <a:lnTo>
                        <a:pt x="12" y="11"/>
                      </a:lnTo>
                      <a:lnTo>
                        <a:pt x="6" y="8"/>
                      </a:lnTo>
                      <a:lnTo>
                        <a:pt x="1" y="6"/>
                      </a:lnTo>
                      <a:lnTo>
                        <a:pt x="0" y="4"/>
                      </a:lnTo>
                      <a:lnTo>
                        <a:pt x="1" y="3"/>
                      </a:lnTo>
                      <a:lnTo>
                        <a:pt x="6" y="2"/>
                      </a:lnTo>
                      <a:lnTo>
                        <a:pt x="13" y="0"/>
                      </a:lnTo>
                      <a:lnTo>
                        <a:pt x="2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4" name="Freeform 150"/>
                <p:cNvSpPr>
                  <a:spLocks noChangeAspect="1"/>
                </p:cNvSpPr>
                <p:nvPr/>
              </p:nvSpPr>
              <p:spPr bwMode="auto">
                <a:xfrm>
                  <a:off x="1950" y="3069"/>
                  <a:ext cx="488" cy="11"/>
                </a:xfrm>
                <a:custGeom>
                  <a:avLst/>
                  <a:gdLst>
                    <a:gd name="T0" fmla="*/ 1 w 975"/>
                    <a:gd name="T1" fmla="*/ 1 h 21"/>
                    <a:gd name="T2" fmla="*/ 1 w 975"/>
                    <a:gd name="T3" fmla="*/ 1 h 21"/>
                    <a:gd name="T4" fmla="*/ 1 w 975"/>
                    <a:gd name="T5" fmla="*/ 1 h 21"/>
                    <a:gd name="T6" fmla="*/ 1 w 975"/>
                    <a:gd name="T7" fmla="*/ 1 h 21"/>
                    <a:gd name="T8" fmla="*/ 1 w 975"/>
                    <a:gd name="T9" fmla="*/ 1 h 21"/>
                    <a:gd name="T10" fmla="*/ 1 w 975"/>
                    <a:gd name="T11" fmla="*/ 1 h 21"/>
                    <a:gd name="T12" fmla="*/ 1 w 975"/>
                    <a:gd name="T13" fmla="*/ 1 h 21"/>
                    <a:gd name="T14" fmla="*/ 1 w 975"/>
                    <a:gd name="T15" fmla="*/ 1 h 21"/>
                    <a:gd name="T16" fmla="*/ 1 w 975"/>
                    <a:gd name="T17" fmla="*/ 1 h 21"/>
                    <a:gd name="T18" fmla="*/ 1 w 975"/>
                    <a:gd name="T19" fmla="*/ 0 h 21"/>
                    <a:gd name="T20" fmla="*/ 1 w 975"/>
                    <a:gd name="T21" fmla="*/ 0 h 21"/>
                    <a:gd name="T22" fmla="*/ 1 w 975"/>
                    <a:gd name="T23" fmla="*/ 0 h 21"/>
                    <a:gd name="T24" fmla="*/ 1 w 975"/>
                    <a:gd name="T25" fmla="*/ 0 h 21"/>
                    <a:gd name="T26" fmla="*/ 1 w 975"/>
                    <a:gd name="T27" fmla="*/ 0 h 21"/>
                    <a:gd name="T28" fmla="*/ 1 w 975"/>
                    <a:gd name="T29" fmla="*/ 0 h 21"/>
                    <a:gd name="T30" fmla="*/ 1 w 975"/>
                    <a:gd name="T31" fmla="*/ 1 h 21"/>
                    <a:gd name="T32" fmla="*/ 1 w 975"/>
                    <a:gd name="T33" fmla="*/ 1 h 21"/>
                    <a:gd name="T34" fmla="*/ 1 w 975"/>
                    <a:gd name="T35" fmla="*/ 1 h 21"/>
                    <a:gd name="T36" fmla="*/ 1 w 975"/>
                    <a:gd name="T37" fmla="*/ 1 h 21"/>
                    <a:gd name="T38" fmla="*/ 1 w 975"/>
                    <a:gd name="T39" fmla="*/ 1 h 21"/>
                    <a:gd name="T40" fmla="*/ 1 w 975"/>
                    <a:gd name="T41" fmla="*/ 1 h 21"/>
                    <a:gd name="T42" fmla="*/ 1 w 975"/>
                    <a:gd name="T43" fmla="*/ 1 h 21"/>
                    <a:gd name="T44" fmla="*/ 1 w 975"/>
                    <a:gd name="T45" fmla="*/ 1 h 21"/>
                    <a:gd name="T46" fmla="*/ 1 w 975"/>
                    <a:gd name="T47" fmla="*/ 1 h 21"/>
                    <a:gd name="T48" fmla="*/ 1 w 975"/>
                    <a:gd name="T49" fmla="*/ 1 h 21"/>
                    <a:gd name="T50" fmla="*/ 1 w 975"/>
                    <a:gd name="T51" fmla="*/ 1 h 21"/>
                    <a:gd name="T52" fmla="*/ 1 w 975"/>
                    <a:gd name="T53" fmla="*/ 1 h 21"/>
                    <a:gd name="T54" fmla="*/ 1 w 975"/>
                    <a:gd name="T55" fmla="*/ 1 h 21"/>
                    <a:gd name="T56" fmla="*/ 1 w 975"/>
                    <a:gd name="T57" fmla="*/ 1 h 21"/>
                    <a:gd name="T58" fmla="*/ 1 w 975"/>
                    <a:gd name="T59" fmla="*/ 1 h 21"/>
                    <a:gd name="T60" fmla="*/ 1 w 975"/>
                    <a:gd name="T61" fmla="*/ 1 h 21"/>
                    <a:gd name="T62" fmla="*/ 1 w 975"/>
                    <a:gd name="T63" fmla="*/ 1 h 21"/>
                    <a:gd name="T64" fmla="*/ 1 w 975"/>
                    <a:gd name="T65" fmla="*/ 1 h 21"/>
                    <a:gd name="T66" fmla="*/ 1 w 975"/>
                    <a:gd name="T67" fmla="*/ 1 h 21"/>
                    <a:gd name="T68" fmla="*/ 0 w 975"/>
                    <a:gd name="T69" fmla="*/ 1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5"/>
                    <a:gd name="T106" fmla="*/ 0 h 21"/>
                    <a:gd name="T107" fmla="*/ 975 w 975"/>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5" h="21">
                      <a:moveTo>
                        <a:pt x="975" y="21"/>
                      </a:moveTo>
                      <a:lnTo>
                        <a:pt x="975" y="21"/>
                      </a:lnTo>
                      <a:lnTo>
                        <a:pt x="941" y="16"/>
                      </a:lnTo>
                      <a:lnTo>
                        <a:pt x="907" y="13"/>
                      </a:lnTo>
                      <a:lnTo>
                        <a:pt x="873" y="10"/>
                      </a:lnTo>
                      <a:lnTo>
                        <a:pt x="838" y="7"/>
                      </a:lnTo>
                      <a:lnTo>
                        <a:pt x="804" y="5"/>
                      </a:lnTo>
                      <a:lnTo>
                        <a:pt x="769" y="3"/>
                      </a:lnTo>
                      <a:lnTo>
                        <a:pt x="734" y="1"/>
                      </a:lnTo>
                      <a:lnTo>
                        <a:pt x="701" y="0"/>
                      </a:lnTo>
                      <a:lnTo>
                        <a:pt x="668" y="0"/>
                      </a:lnTo>
                      <a:lnTo>
                        <a:pt x="634" y="0"/>
                      </a:lnTo>
                      <a:lnTo>
                        <a:pt x="602" y="0"/>
                      </a:lnTo>
                      <a:lnTo>
                        <a:pt x="570" y="0"/>
                      </a:lnTo>
                      <a:lnTo>
                        <a:pt x="538" y="0"/>
                      </a:lnTo>
                      <a:lnTo>
                        <a:pt x="506" y="1"/>
                      </a:lnTo>
                      <a:lnTo>
                        <a:pt x="476" y="1"/>
                      </a:lnTo>
                      <a:lnTo>
                        <a:pt x="448" y="3"/>
                      </a:lnTo>
                      <a:lnTo>
                        <a:pt x="420" y="4"/>
                      </a:lnTo>
                      <a:lnTo>
                        <a:pt x="392" y="4"/>
                      </a:lnTo>
                      <a:lnTo>
                        <a:pt x="365" y="5"/>
                      </a:lnTo>
                      <a:lnTo>
                        <a:pt x="337" y="6"/>
                      </a:lnTo>
                      <a:lnTo>
                        <a:pt x="308" y="7"/>
                      </a:lnTo>
                      <a:lnTo>
                        <a:pt x="281" y="7"/>
                      </a:lnTo>
                      <a:lnTo>
                        <a:pt x="253" y="8"/>
                      </a:lnTo>
                      <a:lnTo>
                        <a:pt x="224" y="10"/>
                      </a:lnTo>
                      <a:lnTo>
                        <a:pt x="197" y="11"/>
                      </a:lnTo>
                      <a:lnTo>
                        <a:pt x="168" y="12"/>
                      </a:lnTo>
                      <a:lnTo>
                        <a:pt x="140" y="13"/>
                      </a:lnTo>
                      <a:lnTo>
                        <a:pt x="112" y="14"/>
                      </a:lnTo>
                      <a:lnTo>
                        <a:pt x="84" y="15"/>
                      </a:lnTo>
                      <a:lnTo>
                        <a:pt x="56" y="16"/>
                      </a:lnTo>
                      <a:lnTo>
                        <a:pt x="27" y="18"/>
                      </a:lnTo>
                      <a:lnTo>
                        <a:pt x="0"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5" name="Freeform 151"/>
                <p:cNvSpPr>
                  <a:spLocks noChangeAspect="1"/>
                </p:cNvSpPr>
                <p:nvPr/>
              </p:nvSpPr>
              <p:spPr bwMode="auto">
                <a:xfrm>
                  <a:off x="2059" y="3103"/>
                  <a:ext cx="181" cy="72"/>
                </a:xfrm>
                <a:custGeom>
                  <a:avLst/>
                  <a:gdLst>
                    <a:gd name="T0" fmla="*/ 0 w 363"/>
                    <a:gd name="T1" fmla="*/ 0 h 144"/>
                    <a:gd name="T2" fmla="*/ 0 w 363"/>
                    <a:gd name="T3" fmla="*/ 0 h 144"/>
                    <a:gd name="T4" fmla="*/ 0 w 363"/>
                    <a:gd name="T5" fmla="*/ 1 h 144"/>
                    <a:gd name="T6" fmla="*/ 0 w 363"/>
                    <a:gd name="T7" fmla="*/ 1 h 144"/>
                    <a:gd name="T8" fmla="*/ 0 w 363"/>
                    <a:gd name="T9" fmla="*/ 1 h 144"/>
                    <a:gd name="T10" fmla="*/ 0 w 363"/>
                    <a:gd name="T11" fmla="*/ 1 h 144"/>
                    <a:gd name="T12" fmla="*/ 0 w 363"/>
                    <a:gd name="T13" fmla="*/ 1 h 144"/>
                    <a:gd name="T14" fmla="*/ 0 w 363"/>
                    <a:gd name="T15" fmla="*/ 1 h 144"/>
                    <a:gd name="T16" fmla="*/ 0 w 363"/>
                    <a:gd name="T17" fmla="*/ 1 h 144"/>
                    <a:gd name="T18" fmla="*/ 0 w 363"/>
                    <a:gd name="T19" fmla="*/ 1 h 144"/>
                    <a:gd name="T20" fmla="*/ 0 w 363"/>
                    <a:gd name="T21" fmla="*/ 1 h 144"/>
                    <a:gd name="T22" fmla="*/ 0 w 363"/>
                    <a:gd name="T23" fmla="*/ 1 h 144"/>
                    <a:gd name="T24" fmla="*/ 0 w 363"/>
                    <a:gd name="T25" fmla="*/ 1 h 144"/>
                    <a:gd name="T26" fmla="*/ 0 w 363"/>
                    <a:gd name="T27" fmla="*/ 1 h 144"/>
                    <a:gd name="T28" fmla="*/ 0 w 363"/>
                    <a:gd name="T29" fmla="*/ 1 h 144"/>
                    <a:gd name="T30" fmla="*/ 0 w 363"/>
                    <a:gd name="T31" fmla="*/ 1 h 144"/>
                    <a:gd name="T32" fmla="*/ 0 w 363"/>
                    <a:gd name="T33" fmla="*/ 1 h 144"/>
                    <a:gd name="T34" fmla="*/ 0 w 363"/>
                    <a:gd name="T35" fmla="*/ 1 h 144"/>
                    <a:gd name="T36" fmla="*/ 0 w 363"/>
                    <a:gd name="T37" fmla="*/ 1 h 144"/>
                    <a:gd name="T38" fmla="*/ 0 w 363"/>
                    <a:gd name="T39" fmla="*/ 1 h 144"/>
                    <a:gd name="T40" fmla="*/ 0 w 363"/>
                    <a:gd name="T41" fmla="*/ 1 h 144"/>
                    <a:gd name="T42" fmla="*/ 0 w 363"/>
                    <a:gd name="T43" fmla="*/ 1 h 144"/>
                    <a:gd name="T44" fmla="*/ 0 w 363"/>
                    <a:gd name="T45" fmla="*/ 1 h 144"/>
                    <a:gd name="T46" fmla="*/ 0 w 363"/>
                    <a:gd name="T47" fmla="*/ 1 h 144"/>
                    <a:gd name="T48" fmla="*/ 0 w 363"/>
                    <a:gd name="T49" fmla="*/ 1 h 144"/>
                    <a:gd name="T50" fmla="*/ 0 w 363"/>
                    <a:gd name="T51" fmla="*/ 1 h 144"/>
                    <a:gd name="T52" fmla="*/ 0 w 363"/>
                    <a:gd name="T53" fmla="*/ 1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3"/>
                    <a:gd name="T82" fmla="*/ 0 h 144"/>
                    <a:gd name="T83" fmla="*/ 363 w 363"/>
                    <a:gd name="T84" fmla="*/ 144 h 1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3" h="144">
                      <a:moveTo>
                        <a:pt x="0" y="0"/>
                      </a:moveTo>
                      <a:lnTo>
                        <a:pt x="0" y="0"/>
                      </a:lnTo>
                      <a:lnTo>
                        <a:pt x="21" y="1"/>
                      </a:lnTo>
                      <a:lnTo>
                        <a:pt x="42" y="2"/>
                      </a:lnTo>
                      <a:lnTo>
                        <a:pt x="65" y="5"/>
                      </a:lnTo>
                      <a:lnTo>
                        <a:pt x="87" y="7"/>
                      </a:lnTo>
                      <a:lnTo>
                        <a:pt x="111" y="9"/>
                      </a:lnTo>
                      <a:lnTo>
                        <a:pt x="134" y="12"/>
                      </a:lnTo>
                      <a:lnTo>
                        <a:pt x="158" y="15"/>
                      </a:lnTo>
                      <a:lnTo>
                        <a:pt x="181" y="17"/>
                      </a:lnTo>
                      <a:lnTo>
                        <a:pt x="205" y="21"/>
                      </a:lnTo>
                      <a:lnTo>
                        <a:pt x="228" y="25"/>
                      </a:lnTo>
                      <a:lnTo>
                        <a:pt x="251" y="29"/>
                      </a:lnTo>
                      <a:lnTo>
                        <a:pt x="274" y="33"/>
                      </a:lnTo>
                      <a:lnTo>
                        <a:pt x="296" y="37"/>
                      </a:lnTo>
                      <a:lnTo>
                        <a:pt x="317" y="42"/>
                      </a:lnTo>
                      <a:lnTo>
                        <a:pt x="337" y="47"/>
                      </a:lnTo>
                      <a:lnTo>
                        <a:pt x="356" y="52"/>
                      </a:lnTo>
                      <a:lnTo>
                        <a:pt x="360" y="60"/>
                      </a:lnTo>
                      <a:lnTo>
                        <a:pt x="361" y="70"/>
                      </a:lnTo>
                      <a:lnTo>
                        <a:pt x="363" y="81"/>
                      </a:lnTo>
                      <a:lnTo>
                        <a:pt x="363" y="92"/>
                      </a:lnTo>
                      <a:lnTo>
                        <a:pt x="363" y="105"/>
                      </a:lnTo>
                      <a:lnTo>
                        <a:pt x="363" y="118"/>
                      </a:lnTo>
                      <a:lnTo>
                        <a:pt x="362" y="131"/>
                      </a:lnTo>
                      <a:lnTo>
                        <a:pt x="361" y="144"/>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6" name="Line 152"/>
                <p:cNvSpPr>
                  <a:spLocks noChangeAspect="1" noChangeShapeType="1"/>
                </p:cNvSpPr>
                <p:nvPr/>
              </p:nvSpPr>
              <p:spPr bwMode="auto">
                <a:xfrm>
                  <a:off x="1459" y="3040"/>
                  <a:ext cx="11" cy="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27" name="Freeform 153"/>
                <p:cNvSpPr>
                  <a:spLocks noChangeAspect="1"/>
                </p:cNvSpPr>
                <p:nvPr/>
              </p:nvSpPr>
              <p:spPr bwMode="auto">
                <a:xfrm>
                  <a:off x="1440" y="3049"/>
                  <a:ext cx="96" cy="5"/>
                </a:xfrm>
                <a:custGeom>
                  <a:avLst/>
                  <a:gdLst>
                    <a:gd name="T0" fmla="*/ 0 w 192"/>
                    <a:gd name="T1" fmla="*/ 0 h 10"/>
                    <a:gd name="T2" fmla="*/ 0 w 192"/>
                    <a:gd name="T3" fmla="*/ 0 h 10"/>
                    <a:gd name="T4" fmla="*/ 1 w 192"/>
                    <a:gd name="T5" fmla="*/ 1 h 10"/>
                    <a:gd name="T6" fmla="*/ 1 w 192"/>
                    <a:gd name="T7" fmla="*/ 1 h 10"/>
                    <a:gd name="T8" fmla="*/ 1 w 192"/>
                    <a:gd name="T9" fmla="*/ 1 h 10"/>
                    <a:gd name="T10" fmla="*/ 1 w 192"/>
                    <a:gd name="T11" fmla="*/ 1 h 10"/>
                    <a:gd name="T12" fmla="*/ 1 w 192"/>
                    <a:gd name="T13" fmla="*/ 1 h 10"/>
                    <a:gd name="T14" fmla="*/ 1 w 192"/>
                    <a:gd name="T15" fmla="*/ 1 h 10"/>
                    <a:gd name="T16" fmla="*/ 1 w 192"/>
                    <a:gd name="T17" fmla="*/ 1 h 10"/>
                    <a:gd name="T18" fmla="*/ 1 w 192"/>
                    <a:gd name="T19" fmla="*/ 1 h 10"/>
                    <a:gd name="T20" fmla="*/ 1 w 192"/>
                    <a:gd name="T21" fmla="*/ 1 h 10"/>
                    <a:gd name="T22" fmla="*/ 1 w 192"/>
                    <a:gd name="T23" fmla="*/ 1 h 10"/>
                    <a:gd name="T24" fmla="*/ 1 w 192"/>
                    <a:gd name="T25" fmla="*/ 1 h 10"/>
                    <a:gd name="T26" fmla="*/ 1 w 192"/>
                    <a:gd name="T27" fmla="*/ 1 h 10"/>
                    <a:gd name="T28" fmla="*/ 1 w 192"/>
                    <a:gd name="T29" fmla="*/ 1 h 10"/>
                    <a:gd name="T30" fmla="*/ 1 w 192"/>
                    <a:gd name="T31" fmla="*/ 1 h 10"/>
                    <a:gd name="T32" fmla="*/ 1 w 192"/>
                    <a:gd name="T33" fmla="*/ 1 h 10"/>
                    <a:gd name="T34" fmla="*/ 1 w 192"/>
                    <a:gd name="T35" fmla="*/ 1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10"/>
                    <a:gd name="T56" fmla="*/ 192 w 192"/>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10">
                      <a:moveTo>
                        <a:pt x="0" y="0"/>
                      </a:moveTo>
                      <a:lnTo>
                        <a:pt x="0" y="0"/>
                      </a:lnTo>
                      <a:lnTo>
                        <a:pt x="9" y="1"/>
                      </a:lnTo>
                      <a:lnTo>
                        <a:pt x="18" y="2"/>
                      </a:lnTo>
                      <a:lnTo>
                        <a:pt x="28" y="2"/>
                      </a:lnTo>
                      <a:lnTo>
                        <a:pt x="38" y="3"/>
                      </a:lnTo>
                      <a:lnTo>
                        <a:pt x="48" y="3"/>
                      </a:lnTo>
                      <a:lnTo>
                        <a:pt x="59" y="5"/>
                      </a:lnTo>
                      <a:lnTo>
                        <a:pt x="70" y="5"/>
                      </a:lnTo>
                      <a:lnTo>
                        <a:pt x="82" y="6"/>
                      </a:lnTo>
                      <a:lnTo>
                        <a:pt x="95" y="6"/>
                      </a:lnTo>
                      <a:lnTo>
                        <a:pt x="107" y="7"/>
                      </a:lnTo>
                      <a:lnTo>
                        <a:pt x="120" y="7"/>
                      </a:lnTo>
                      <a:lnTo>
                        <a:pt x="134" y="8"/>
                      </a:lnTo>
                      <a:lnTo>
                        <a:pt x="147" y="8"/>
                      </a:lnTo>
                      <a:lnTo>
                        <a:pt x="162" y="9"/>
                      </a:lnTo>
                      <a:lnTo>
                        <a:pt x="177" y="9"/>
                      </a:lnTo>
                      <a:lnTo>
                        <a:pt x="192" y="1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8" name="Freeform 154"/>
                <p:cNvSpPr>
                  <a:spLocks noChangeAspect="1"/>
                </p:cNvSpPr>
                <p:nvPr/>
              </p:nvSpPr>
              <p:spPr bwMode="auto">
                <a:xfrm>
                  <a:off x="1425" y="3089"/>
                  <a:ext cx="6" cy="64"/>
                </a:xfrm>
                <a:custGeom>
                  <a:avLst/>
                  <a:gdLst>
                    <a:gd name="T0" fmla="*/ 0 w 13"/>
                    <a:gd name="T1" fmla="*/ 1 h 127"/>
                    <a:gd name="T2" fmla="*/ 0 w 13"/>
                    <a:gd name="T3" fmla="*/ 1 h 127"/>
                    <a:gd name="T4" fmla="*/ 0 w 13"/>
                    <a:gd name="T5" fmla="*/ 1 h 127"/>
                    <a:gd name="T6" fmla="*/ 0 w 13"/>
                    <a:gd name="T7" fmla="*/ 1 h 127"/>
                    <a:gd name="T8" fmla="*/ 0 w 13"/>
                    <a:gd name="T9" fmla="*/ 1 h 127"/>
                    <a:gd name="T10" fmla="*/ 0 w 13"/>
                    <a:gd name="T11" fmla="*/ 1 h 127"/>
                    <a:gd name="T12" fmla="*/ 0 w 13"/>
                    <a:gd name="T13" fmla="*/ 1 h 127"/>
                    <a:gd name="T14" fmla="*/ 0 w 13"/>
                    <a:gd name="T15" fmla="*/ 1 h 127"/>
                    <a:gd name="T16" fmla="*/ 0 w 13"/>
                    <a:gd name="T17" fmla="*/ 1 h 127"/>
                    <a:gd name="T18" fmla="*/ 0 w 13"/>
                    <a:gd name="T19" fmla="*/ 1 h 127"/>
                    <a:gd name="T20" fmla="*/ 0 w 13"/>
                    <a:gd name="T21" fmla="*/ 1 h 127"/>
                    <a:gd name="T22" fmla="*/ 0 w 13"/>
                    <a:gd name="T23" fmla="*/ 0 h 1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27"/>
                    <a:gd name="T38" fmla="*/ 13 w 13"/>
                    <a:gd name="T39" fmla="*/ 127 h 1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27">
                      <a:moveTo>
                        <a:pt x="0" y="127"/>
                      </a:moveTo>
                      <a:lnTo>
                        <a:pt x="0" y="127"/>
                      </a:lnTo>
                      <a:lnTo>
                        <a:pt x="6" y="123"/>
                      </a:lnTo>
                      <a:lnTo>
                        <a:pt x="9" y="118"/>
                      </a:lnTo>
                      <a:lnTo>
                        <a:pt x="10" y="114"/>
                      </a:lnTo>
                      <a:lnTo>
                        <a:pt x="12" y="109"/>
                      </a:lnTo>
                      <a:lnTo>
                        <a:pt x="13" y="20"/>
                      </a:lnTo>
                      <a:lnTo>
                        <a:pt x="13" y="15"/>
                      </a:lnTo>
                      <a:lnTo>
                        <a:pt x="10" y="10"/>
                      </a:lnTo>
                      <a:lnTo>
                        <a:pt x="8" y="4"/>
                      </a:lnTo>
                      <a:lnTo>
                        <a:pt x="4"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9" name="Freeform 155"/>
                <p:cNvSpPr>
                  <a:spLocks noChangeAspect="1"/>
                </p:cNvSpPr>
                <p:nvPr/>
              </p:nvSpPr>
              <p:spPr bwMode="auto">
                <a:xfrm>
                  <a:off x="1419" y="3085"/>
                  <a:ext cx="203" cy="79"/>
                </a:xfrm>
                <a:custGeom>
                  <a:avLst/>
                  <a:gdLst>
                    <a:gd name="T0" fmla="*/ 1 w 404"/>
                    <a:gd name="T1" fmla="*/ 0 h 158"/>
                    <a:gd name="T2" fmla="*/ 1 w 404"/>
                    <a:gd name="T3" fmla="*/ 0 h 158"/>
                    <a:gd name="T4" fmla="*/ 1 w 404"/>
                    <a:gd name="T5" fmla="*/ 0 h 158"/>
                    <a:gd name="T6" fmla="*/ 1 w 404"/>
                    <a:gd name="T7" fmla="*/ 0 h 158"/>
                    <a:gd name="T8" fmla="*/ 1 w 404"/>
                    <a:gd name="T9" fmla="*/ 1 h 158"/>
                    <a:gd name="T10" fmla="*/ 1 w 404"/>
                    <a:gd name="T11" fmla="*/ 1 h 158"/>
                    <a:gd name="T12" fmla="*/ 1 w 404"/>
                    <a:gd name="T13" fmla="*/ 1 h 158"/>
                    <a:gd name="T14" fmla="*/ 1 w 404"/>
                    <a:gd name="T15" fmla="*/ 1 h 158"/>
                    <a:gd name="T16" fmla="*/ 1 w 404"/>
                    <a:gd name="T17" fmla="*/ 1 h 158"/>
                    <a:gd name="T18" fmla="*/ 1 w 404"/>
                    <a:gd name="T19" fmla="*/ 1 h 158"/>
                    <a:gd name="T20" fmla="*/ 1 w 404"/>
                    <a:gd name="T21" fmla="*/ 1 h 158"/>
                    <a:gd name="T22" fmla="*/ 1 w 404"/>
                    <a:gd name="T23" fmla="*/ 1 h 158"/>
                    <a:gd name="T24" fmla="*/ 1 w 404"/>
                    <a:gd name="T25" fmla="*/ 1 h 158"/>
                    <a:gd name="T26" fmla="*/ 1 w 404"/>
                    <a:gd name="T27" fmla="*/ 1 h 158"/>
                    <a:gd name="T28" fmla="*/ 1 w 404"/>
                    <a:gd name="T29" fmla="*/ 1 h 158"/>
                    <a:gd name="T30" fmla="*/ 0 w 404"/>
                    <a:gd name="T31" fmla="*/ 1 h 158"/>
                    <a:gd name="T32" fmla="*/ 0 w 404"/>
                    <a:gd name="T33" fmla="*/ 1 h 158"/>
                    <a:gd name="T34" fmla="*/ 1 w 404"/>
                    <a:gd name="T35" fmla="*/ 1 h 158"/>
                    <a:gd name="T36" fmla="*/ 1 w 404"/>
                    <a:gd name="T37" fmla="*/ 1 h 158"/>
                    <a:gd name="T38" fmla="*/ 1 w 404"/>
                    <a:gd name="T39" fmla="*/ 1 h 158"/>
                    <a:gd name="T40" fmla="*/ 1 w 404"/>
                    <a:gd name="T41" fmla="*/ 1 h 158"/>
                    <a:gd name="T42" fmla="*/ 1 w 404"/>
                    <a:gd name="T43" fmla="*/ 1 h 158"/>
                    <a:gd name="T44" fmla="*/ 1 w 404"/>
                    <a:gd name="T45" fmla="*/ 1 h 158"/>
                    <a:gd name="T46" fmla="*/ 1 w 404"/>
                    <a:gd name="T47" fmla="*/ 1 h 158"/>
                    <a:gd name="T48" fmla="*/ 1 w 404"/>
                    <a:gd name="T49" fmla="*/ 1 h 158"/>
                    <a:gd name="T50" fmla="*/ 1 w 404"/>
                    <a:gd name="T51" fmla="*/ 1 h 158"/>
                    <a:gd name="T52" fmla="*/ 1 w 404"/>
                    <a:gd name="T53" fmla="*/ 1 h 158"/>
                    <a:gd name="T54" fmla="*/ 1 w 404"/>
                    <a:gd name="T55" fmla="*/ 1 h 158"/>
                    <a:gd name="T56" fmla="*/ 1 w 404"/>
                    <a:gd name="T57" fmla="*/ 1 h 158"/>
                    <a:gd name="T58" fmla="*/ 1 w 404"/>
                    <a:gd name="T59" fmla="*/ 1 h 158"/>
                    <a:gd name="T60" fmla="*/ 1 w 404"/>
                    <a:gd name="T61" fmla="*/ 1 h 158"/>
                    <a:gd name="T62" fmla="*/ 1 w 404"/>
                    <a:gd name="T63" fmla="*/ 1 h 158"/>
                    <a:gd name="T64" fmla="*/ 1 w 404"/>
                    <a:gd name="T65" fmla="*/ 1 h 158"/>
                    <a:gd name="T66" fmla="*/ 1 w 404"/>
                    <a:gd name="T67" fmla="*/ 1 h 158"/>
                    <a:gd name="T68" fmla="*/ 1 w 404"/>
                    <a:gd name="T69" fmla="*/ 1 h 158"/>
                    <a:gd name="T70" fmla="*/ 1 w 404"/>
                    <a:gd name="T71" fmla="*/ 1 h 158"/>
                    <a:gd name="T72" fmla="*/ 1 w 404"/>
                    <a:gd name="T73" fmla="*/ 1 h 158"/>
                    <a:gd name="T74" fmla="*/ 1 w 404"/>
                    <a:gd name="T75" fmla="*/ 1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158"/>
                    <a:gd name="T116" fmla="*/ 404 w 404"/>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158">
                      <a:moveTo>
                        <a:pt x="155" y="0"/>
                      </a:moveTo>
                      <a:lnTo>
                        <a:pt x="155" y="0"/>
                      </a:lnTo>
                      <a:lnTo>
                        <a:pt x="136" y="0"/>
                      </a:lnTo>
                      <a:lnTo>
                        <a:pt x="116" y="0"/>
                      </a:lnTo>
                      <a:lnTo>
                        <a:pt x="98" y="2"/>
                      </a:lnTo>
                      <a:lnTo>
                        <a:pt x="80" y="3"/>
                      </a:lnTo>
                      <a:lnTo>
                        <a:pt x="63" y="4"/>
                      </a:lnTo>
                      <a:lnTo>
                        <a:pt x="46" y="6"/>
                      </a:lnTo>
                      <a:lnTo>
                        <a:pt x="29" y="7"/>
                      </a:lnTo>
                      <a:lnTo>
                        <a:pt x="10" y="10"/>
                      </a:lnTo>
                      <a:lnTo>
                        <a:pt x="7" y="11"/>
                      </a:lnTo>
                      <a:lnTo>
                        <a:pt x="4" y="15"/>
                      </a:lnTo>
                      <a:lnTo>
                        <a:pt x="2" y="22"/>
                      </a:lnTo>
                      <a:lnTo>
                        <a:pt x="1" y="30"/>
                      </a:lnTo>
                      <a:lnTo>
                        <a:pt x="0" y="119"/>
                      </a:lnTo>
                      <a:lnTo>
                        <a:pt x="1" y="127"/>
                      </a:lnTo>
                      <a:lnTo>
                        <a:pt x="3" y="133"/>
                      </a:lnTo>
                      <a:lnTo>
                        <a:pt x="7" y="136"/>
                      </a:lnTo>
                      <a:lnTo>
                        <a:pt x="10" y="137"/>
                      </a:lnTo>
                      <a:lnTo>
                        <a:pt x="34" y="140"/>
                      </a:lnTo>
                      <a:lnTo>
                        <a:pt x="58" y="141"/>
                      </a:lnTo>
                      <a:lnTo>
                        <a:pt x="83" y="143"/>
                      </a:lnTo>
                      <a:lnTo>
                        <a:pt x="107" y="144"/>
                      </a:lnTo>
                      <a:lnTo>
                        <a:pt x="131" y="145"/>
                      </a:lnTo>
                      <a:lnTo>
                        <a:pt x="155" y="148"/>
                      </a:lnTo>
                      <a:lnTo>
                        <a:pt x="179" y="149"/>
                      </a:lnTo>
                      <a:lnTo>
                        <a:pt x="204" y="149"/>
                      </a:lnTo>
                      <a:lnTo>
                        <a:pt x="229" y="150"/>
                      </a:lnTo>
                      <a:lnTo>
                        <a:pt x="253" y="151"/>
                      </a:lnTo>
                      <a:lnTo>
                        <a:pt x="278" y="152"/>
                      </a:lnTo>
                      <a:lnTo>
                        <a:pt x="303" y="154"/>
                      </a:lnTo>
                      <a:lnTo>
                        <a:pt x="328" y="155"/>
                      </a:lnTo>
                      <a:lnTo>
                        <a:pt x="353" y="156"/>
                      </a:lnTo>
                      <a:lnTo>
                        <a:pt x="379" y="157"/>
                      </a:lnTo>
                      <a:lnTo>
                        <a:pt x="404" y="15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30" name="Line 156"/>
                <p:cNvSpPr>
                  <a:spLocks noChangeAspect="1" noChangeShapeType="1"/>
                </p:cNvSpPr>
                <p:nvPr/>
              </p:nvSpPr>
              <p:spPr bwMode="auto">
                <a:xfrm>
                  <a:off x="2453" y="3082"/>
                  <a:ext cx="1" cy="1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1" name="Line 157"/>
                <p:cNvSpPr>
                  <a:spLocks noChangeAspect="1" noChangeShapeType="1"/>
                </p:cNvSpPr>
                <p:nvPr/>
              </p:nvSpPr>
              <p:spPr bwMode="auto">
                <a:xfrm>
                  <a:off x="2437" y="3078"/>
                  <a:ext cx="2" cy="1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2" name="Line 158"/>
                <p:cNvSpPr>
                  <a:spLocks noChangeAspect="1" noChangeShapeType="1"/>
                </p:cNvSpPr>
                <p:nvPr/>
              </p:nvSpPr>
              <p:spPr bwMode="auto">
                <a:xfrm flipV="1">
                  <a:off x="2173" y="3048"/>
                  <a:ext cx="1" cy="2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3" name="Line 159"/>
                <p:cNvSpPr>
                  <a:spLocks noChangeAspect="1" noChangeShapeType="1"/>
                </p:cNvSpPr>
                <p:nvPr/>
              </p:nvSpPr>
              <p:spPr bwMode="auto">
                <a:xfrm flipV="1">
                  <a:off x="2017" y="3040"/>
                  <a:ext cx="1" cy="3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4" name="Line 160"/>
                <p:cNvSpPr>
                  <a:spLocks noChangeAspect="1" noChangeShapeType="1"/>
                </p:cNvSpPr>
                <p:nvPr/>
              </p:nvSpPr>
              <p:spPr bwMode="auto">
                <a:xfrm flipV="1">
                  <a:off x="1409" y="3086"/>
                  <a:ext cx="43"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 name="Freeform 161"/>
                <p:cNvSpPr>
                  <a:spLocks noChangeAspect="1"/>
                </p:cNvSpPr>
                <p:nvPr/>
              </p:nvSpPr>
              <p:spPr bwMode="auto">
                <a:xfrm>
                  <a:off x="1430" y="3047"/>
                  <a:ext cx="84" cy="20"/>
                </a:xfrm>
                <a:custGeom>
                  <a:avLst/>
                  <a:gdLst>
                    <a:gd name="T0" fmla="*/ 0 w 170"/>
                    <a:gd name="T1" fmla="*/ 1 h 40"/>
                    <a:gd name="T2" fmla="*/ 0 w 170"/>
                    <a:gd name="T3" fmla="*/ 1 h 40"/>
                    <a:gd name="T4" fmla="*/ 0 w 170"/>
                    <a:gd name="T5" fmla="*/ 1 h 40"/>
                    <a:gd name="T6" fmla="*/ 0 w 170"/>
                    <a:gd name="T7" fmla="*/ 1 h 40"/>
                    <a:gd name="T8" fmla="*/ 0 w 170"/>
                    <a:gd name="T9" fmla="*/ 1 h 40"/>
                    <a:gd name="T10" fmla="*/ 0 w 170"/>
                    <a:gd name="T11" fmla="*/ 1 h 40"/>
                    <a:gd name="T12" fmla="*/ 0 w 170"/>
                    <a:gd name="T13" fmla="*/ 1 h 40"/>
                    <a:gd name="T14" fmla="*/ 0 w 170"/>
                    <a:gd name="T15" fmla="*/ 1 h 40"/>
                    <a:gd name="T16" fmla="*/ 0 w 170"/>
                    <a:gd name="T17" fmla="*/ 1 h 40"/>
                    <a:gd name="T18" fmla="*/ 0 w 170"/>
                    <a:gd name="T19" fmla="*/ 1 h 40"/>
                    <a:gd name="T20" fmla="*/ 0 w 170"/>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40"/>
                    <a:gd name="T35" fmla="*/ 170 w 170"/>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40">
                      <a:moveTo>
                        <a:pt x="0" y="33"/>
                      </a:moveTo>
                      <a:lnTo>
                        <a:pt x="0" y="33"/>
                      </a:lnTo>
                      <a:lnTo>
                        <a:pt x="21" y="34"/>
                      </a:lnTo>
                      <a:lnTo>
                        <a:pt x="42" y="35"/>
                      </a:lnTo>
                      <a:lnTo>
                        <a:pt x="64" y="36"/>
                      </a:lnTo>
                      <a:lnTo>
                        <a:pt x="85" y="38"/>
                      </a:lnTo>
                      <a:lnTo>
                        <a:pt x="106" y="38"/>
                      </a:lnTo>
                      <a:lnTo>
                        <a:pt x="127" y="39"/>
                      </a:lnTo>
                      <a:lnTo>
                        <a:pt x="149" y="39"/>
                      </a:lnTo>
                      <a:lnTo>
                        <a:pt x="170" y="40"/>
                      </a:lnTo>
                      <a:lnTo>
                        <a:pt x="17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36" name="Line 162"/>
                <p:cNvSpPr>
                  <a:spLocks noChangeAspect="1" noChangeShapeType="1"/>
                </p:cNvSpPr>
                <p:nvPr/>
              </p:nvSpPr>
              <p:spPr bwMode="auto">
                <a:xfrm flipV="1">
                  <a:off x="1459" y="3041"/>
                  <a:ext cx="1" cy="2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7" name="Line 163"/>
                <p:cNvSpPr>
                  <a:spLocks noChangeAspect="1" noChangeShapeType="1"/>
                </p:cNvSpPr>
                <p:nvPr/>
              </p:nvSpPr>
              <p:spPr bwMode="auto">
                <a:xfrm flipV="1">
                  <a:off x="1422" y="3051"/>
                  <a:ext cx="11" cy="3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8" name="Freeform 164"/>
                <p:cNvSpPr>
                  <a:spLocks noChangeAspect="1"/>
                </p:cNvSpPr>
                <p:nvPr/>
              </p:nvSpPr>
              <p:spPr bwMode="auto">
                <a:xfrm>
                  <a:off x="1639" y="3153"/>
                  <a:ext cx="321" cy="62"/>
                </a:xfrm>
                <a:custGeom>
                  <a:avLst/>
                  <a:gdLst>
                    <a:gd name="T0" fmla="*/ 0 w 642"/>
                    <a:gd name="T1" fmla="*/ 0 h 125"/>
                    <a:gd name="T2" fmla="*/ 0 w 642"/>
                    <a:gd name="T3" fmla="*/ 0 h 125"/>
                    <a:gd name="T4" fmla="*/ 1 w 642"/>
                    <a:gd name="T5" fmla="*/ 0 h 125"/>
                    <a:gd name="T6" fmla="*/ 1 w 642"/>
                    <a:gd name="T7" fmla="*/ 0 h 125"/>
                    <a:gd name="T8" fmla="*/ 1 w 642"/>
                    <a:gd name="T9" fmla="*/ 0 h 125"/>
                    <a:gd name="T10" fmla="*/ 1 w 642"/>
                    <a:gd name="T11" fmla="*/ 0 h 125"/>
                    <a:gd name="T12" fmla="*/ 1 w 642"/>
                    <a:gd name="T13" fmla="*/ 0 h 125"/>
                    <a:gd name="T14" fmla="*/ 1 w 642"/>
                    <a:gd name="T15" fmla="*/ 0 h 125"/>
                    <a:gd name="T16" fmla="*/ 1 w 642"/>
                    <a:gd name="T17" fmla="*/ 0 h 125"/>
                    <a:gd name="T18" fmla="*/ 1 w 642"/>
                    <a:gd name="T19" fmla="*/ 0 h 125"/>
                    <a:gd name="T20" fmla="*/ 1 w 642"/>
                    <a:gd name="T21" fmla="*/ 0 h 125"/>
                    <a:gd name="T22" fmla="*/ 1 w 642"/>
                    <a:gd name="T23" fmla="*/ 0 h 125"/>
                    <a:gd name="T24" fmla="*/ 1 w 642"/>
                    <a:gd name="T25" fmla="*/ 0 h 125"/>
                    <a:gd name="T26" fmla="*/ 1 w 642"/>
                    <a:gd name="T27" fmla="*/ 0 h 125"/>
                    <a:gd name="T28" fmla="*/ 1 w 642"/>
                    <a:gd name="T29" fmla="*/ 0 h 125"/>
                    <a:gd name="T30" fmla="*/ 1 w 642"/>
                    <a:gd name="T31" fmla="*/ 0 h 125"/>
                    <a:gd name="T32" fmla="*/ 1 w 642"/>
                    <a:gd name="T33" fmla="*/ 0 h 125"/>
                    <a:gd name="T34" fmla="*/ 1 w 642"/>
                    <a:gd name="T35" fmla="*/ 0 h 125"/>
                    <a:gd name="T36" fmla="*/ 1 w 642"/>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2"/>
                    <a:gd name="T58" fmla="*/ 0 h 125"/>
                    <a:gd name="T59" fmla="*/ 642 w 642"/>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2" h="125">
                      <a:moveTo>
                        <a:pt x="0" y="1"/>
                      </a:moveTo>
                      <a:lnTo>
                        <a:pt x="0" y="1"/>
                      </a:lnTo>
                      <a:lnTo>
                        <a:pt x="32" y="0"/>
                      </a:lnTo>
                      <a:lnTo>
                        <a:pt x="68" y="1"/>
                      </a:lnTo>
                      <a:lnTo>
                        <a:pt x="106" y="3"/>
                      </a:lnTo>
                      <a:lnTo>
                        <a:pt x="145" y="6"/>
                      </a:lnTo>
                      <a:lnTo>
                        <a:pt x="187" y="9"/>
                      </a:lnTo>
                      <a:lnTo>
                        <a:pt x="230" y="14"/>
                      </a:lnTo>
                      <a:lnTo>
                        <a:pt x="274" y="19"/>
                      </a:lnTo>
                      <a:lnTo>
                        <a:pt x="319" y="23"/>
                      </a:lnTo>
                      <a:lnTo>
                        <a:pt x="362" y="29"/>
                      </a:lnTo>
                      <a:lnTo>
                        <a:pt x="407" y="34"/>
                      </a:lnTo>
                      <a:lnTo>
                        <a:pt x="451" y="38"/>
                      </a:lnTo>
                      <a:lnTo>
                        <a:pt x="493" y="43"/>
                      </a:lnTo>
                      <a:lnTo>
                        <a:pt x="534" y="47"/>
                      </a:lnTo>
                      <a:lnTo>
                        <a:pt x="572" y="50"/>
                      </a:lnTo>
                      <a:lnTo>
                        <a:pt x="609" y="52"/>
                      </a:lnTo>
                      <a:lnTo>
                        <a:pt x="642" y="53"/>
                      </a:lnTo>
                      <a:lnTo>
                        <a:pt x="641" y="12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39" name="Freeform 165"/>
                <p:cNvSpPr>
                  <a:spLocks noChangeAspect="1"/>
                </p:cNvSpPr>
                <p:nvPr/>
              </p:nvSpPr>
              <p:spPr bwMode="auto">
                <a:xfrm>
                  <a:off x="1608" y="3216"/>
                  <a:ext cx="237" cy="5"/>
                </a:xfrm>
                <a:custGeom>
                  <a:avLst/>
                  <a:gdLst>
                    <a:gd name="T0" fmla="*/ 0 w 473"/>
                    <a:gd name="T1" fmla="*/ 1 h 10"/>
                    <a:gd name="T2" fmla="*/ 0 w 473"/>
                    <a:gd name="T3" fmla="*/ 1 h 10"/>
                    <a:gd name="T4" fmla="*/ 1 w 473"/>
                    <a:gd name="T5" fmla="*/ 1 h 10"/>
                    <a:gd name="T6" fmla="*/ 1 w 473"/>
                    <a:gd name="T7" fmla="*/ 1 h 10"/>
                    <a:gd name="T8" fmla="*/ 1 w 473"/>
                    <a:gd name="T9" fmla="*/ 1 h 10"/>
                    <a:gd name="T10" fmla="*/ 1 w 473"/>
                    <a:gd name="T11" fmla="*/ 1 h 10"/>
                    <a:gd name="T12" fmla="*/ 1 w 473"/>
                    <a:gd name="T13" fmla="*/ 1 h 10"/>
                    <a:gd name="T14" fmla="*/ 1 w 473"/>
                    <a:gd name="T15" fmla="*/ 1 h 10"/>
                    <a:gd name="T16" fmla="*/ 1 w 473"/>
                    <a:gd name="T17" fmla="*/ 1 h 10"/>
                    <a:gd name="T18" fmla="*/ 1 w 473"/>
                    <a:gd name="T19" fmla="*/ 1 h 10"/>
                    <a:gd name="T20" fmla="*/ 1 w 473"/>
                    <a:gd name="T21" fmla="*/ 1 h 10"/>
                    <a:gd name="T22" fmla="*/ 1 w 473"/>
                    <a:gd name="T23" fmla="*/ 1 h 10"/>
                    <a:gd name="T24" fmla="*/ 1 w 473"/>
                    <a:gd name="T25" fmla="*/ 1 h 10"/>
                    <a:gd name="T26" fmla="*/ 1 w 473"/>
                    <a:gd name="T27" fmla="*/ 1 h 10"/>
                    <a:gd name="T28" fmla="*/ 1 w 473"/>
                    <a:gd name="T29" fmla="*/ 1 h 10"/>
                    <a:gd name="T30" fmla="*/ 1 w 473"/>
                    <a:gd name="T31" fmla="*/ 1 h 10"/>
                    <a:gd name="T32" fmla="*/ 1 w 473"/>
                    <a:gd name="T33" fmla="*/ 1 h 10"/>
                    <a:gd name="T34" fmla="*/ 1 w 473"/>
                    <a:gd name="T35" fmla="*/ 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3"/>
                    <a:gd name="T55" fmla="*/ 0 h 10"/>
                    <a:gd name="T56" fmla="*/ 473 w 473"/>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3" h="10">
                      <a:moveTo>
                        <a:pt x="0" y="10"/>
                      </a:moveTo>
                      <a:lnTo>
                        <a:pt x="0" y="10"/>
                      </a:lnTo>
                      <a:lnTo>
                        <a:pt x="43" y="9"/>
                      </a:lnTo>
                      <a:lnTo>
                        <a:pt x="80" y="9"/>
                      </a:lnTo>
                      <a:lnTo>
                        <a:pt x="114" y="9"/>
                      </a:lnTo>
                      <a:lnTo>
                        <a:pt x="142" y="8"/>
                      </a:lnTo>
                      <a:lnTo>
                        <a:pt x="168" y="8"/>
                      </a:lnTo>
                      <a:lnTo>
                        <a:pt x="191" y="7"/>
                      </a:lnTo>
                      <a:lnTo>
                        <a:pt x="213" y="7"/>
                      </a:lnTo>
                      <a:lnTo>
                        <a:pt x="233" y="7"/>
                      </a:lnTo>
                      <a:lnTo>
                        <a:pt x="254" y="6"/>
                      </a:lnTo>
                      <a:lnTo>
                        <a:pt x="276" y="6"/>
                      </a:lnTo>
                      <a:lnTo>
                        <a:pt x="300" y="5"/>
                      </a:lnTo>
                      <a:lnTo>
                        <a:pt x="326" y="5"/>
                      </a:lnTo>
                      <a:lnTo>
                        <a:pt x="355" y="3"/>
                      </a:lnTo>
                      <a:lnTo>
                        <a:pt x="389" y="2"/>
                      </a:lnTo>
                      <a:lnTo>
                        <a:pt x="428" y="1"/>
                      </a:lnTo>
                      <a:lnTo>
                        <a:pt x="47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0" name="Line 166"/>
                <p:cNvSpPr>
                  <a:spLocks noChangeAspect="1" noChangeShapeType="1"/>
                </p:cNvSpPr>
                <p:nvPr/>
              </p:nvSpPr>
              <p:spPr bwMode="auto">
                <a:xfrm>
                  <a:off x="911" y="3192"/>
                  <a:ext cx="1" cy="1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41" name="Line 167"/>
                <p:cNvSpPr>
                  <a:spLocks noChangeAspect="1" noChangeShapeType="1"/>
                </p:cNvSpPr>
                <p:nvPr/>
              </p:nvSpPr>
              <p:spPr bwMode="auto">
                <a:xfrm>
                  <a:off x="976" y="3174"/>
                  <a:ext cx="1" cy="3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42" name="Freeform 168"/>
                <p:cNvSpPr>
                  <a:spLocks noChangeAspect="1"/>
                </p:cNvSpPr>
                <p:nvPr/>
              </p:nvSpPr>
              <p:spPr bwMode="auto">
                <a:xfrm>
                  <a:off x="1438" y="3105"/>
                  <a:ext cx="35" cy="34"/>
                </a:xfrm>
                <a:custGeom>
                  <a:avLst/>
                  <a:gdLst>
                    <a:gd name="T0" fmla="*/ 1 w 70"/>
                    <a:gd name="T1" fmla="*/ 0 h 68"/>
                    <a:gd name="T2" fmla="*/ 1 w 70"/>
                    <a:gd name="T3" fmla="*/ 0 h 68"/>
                    <a:gd name="T4" fmla="*/ 1 w 70"/>
                    <a:gd name="T5" fmla="*/ 0 h 68"/>
                    <a:gd name="T6" fmla="*/ 1 w 70"/>
                    <a:gd name="T7" fmla="*/ 1 h 68"/>
                    <a:gd name="T8" fmla="*/ 1 w 70"/>
                    <a:gd name="T9" fmla="*/ 1 h 68"/>
                    <a:gd name="T10" fmla="*/ 1 w 70"/>
                    <a:gd name="T11" fmla="*/ 1 h 68"/>
                    <a:gd name="T12" fmla="*/ 1 w 70"/>
                    <a:gd name="T13" fmla="*/ 1 h 68"/>
                    <a:gd name="T14" fmla="*/ 1 w 70"/>
                    <a:gd name="T15" fmla="*/ 1 h 68"/>
                    <a:gd name="T16" fmla="*/ 1 w 70"/>
                    <a:gd name="T17" fmla="*/ 1 h 68"/>
                    <a:gd name="T18" fmla="*/ 1 w 70"/>
                    <a:gd name="T19" fmla="*/ 1 h 68"/>
                    <a:gd name="T20" fmla="*/ 1 w 70"/>
                    <a:gd name="T21" fmla="*/ 1 h 68"/>
                    <a:gd name="T22" fmla="*/ 1 w 70"/>
                    <a:gd name="T23" fmla="*/ 1 h 68"/>
                    <a:gd name="T24" fmla="*/ 1 w 70"/>
                    <a:gd name="T25" fmla="*/ 1 h 68"/>
                    <a:gd name="T26" fmla="*/ 1 w 70"/>
                    <a:gd name="T27" fmla="*/ 1 h 68"/>
                    <a:gd name="T28" fmla="*/ 1 w 70"/>
                    <a:gd name="T29" fmla="*/ 1 h 68"/>
                    <a:gd name="T30" fmla="*/ 1 w 70"/>
                    <a:gd name="T31" fmla="*/ 1 h 68"/>
                    <a:gd name="T32" fmla="*/ 1 w 70"/>
                    <a:gd name="T33" fmla="*/ 1 h 68"/>
                    <a:gd name="T34" fmla="*/ 1 w 70"/>
                    <a:gd name="T35" fmla="*/ 1 h 68"/>
                    <a:gd name="T36" fmla="*/ 0 w 70"/>
                    <a:gd name="T37" fmla="*/ 1 h 68"/>
                    <a:gd name="T38" fmla="*/ 1 w 70"/>
                    <a:gd name="T39" fmla="*/ 1 h 68"/>
                    <a:gd name="T40" fmla="*/ 1 w 70"/>
                    <a:gd name="T41" fmla="*/ 1 h 68"/>
                    <a:gd name="T42" fmla="*/ 1 w 70"/>
                    <a:gd name="T43" fmla="*/ 1 h 68"/>
                    <a:gd name="T44" fmla="*/ 1 w 70"/>
                    <a:gd name="T45" fmla="*/ 1 h 68"/>
                    <a:gd name="T46" fmla="*/ 1 w 70"/>
                    <a:gd name="T47" fmla="*/ 1 h 68"/>
                    <a:gd name="T48" fmla="*/ 1 w 70"/>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68"/>
                    <a:gd name="T77" fmla="*/ 70 w 70"/>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68">
                      <a:moveTo>
                        <a:pt x="8" y="0"/>
                      </a:moveTo>
                      <a:lnTo>
                        <a:pt x="63" y="0"/>
                      </a:lnTo>
                      <a:lnTo>
                        <a:pt x="66" y="1"/>
                      </a:lnTo>
                      <a:lnTo>
                        <a:pt x="69" y="2"/>
                      </a:lnTo>
                      <a:lnTo>
                        <a:pt x="70" y="4"/>
                      </a:lnTo>
                      <a:lnTo>
                        <a:pt x="70" y="8"/>
                      </a:lnTo>
                      <a:lnTo>
                        <a:pt x="70" y="61"/>
                      </a:lnTo>
                      <a:lnTo>
                        <a:pt x="69" y="63"/>
                      </a:lnTo>
                      <a:lnTo>
                        <a:pt x="68" y="65"/>
                      </a:lnTo>
                      <a:lnTo>
                        <a:pt x="65" y="66"/>
                      </a:lnTo>
                      <a:lnTo>
                        <a:pt x="62" y="68"/>
                      </a:lnTo>
                      <a:lnTo>
                        <a:pt x="7" y="66"/>
                      </a:lnTo>
                      <a:lnTo>
                        <a:pt x="4" y="66"/>
                      </a:lnTo>
                      <a:lnTo>
                        <a:pt x="2" y="64"/>
                      </a:lnTo>
                      <a:lnTo>
                        <a:pt x="1" y="63"/>
                      </a:lnTo>
                      <a:lnTo>
                        <a:pt x="0" y="60"/>
                      </a:lnTo>
                      <a:lnTo>
                        <a:pt x="1" y="7"/>
                      </a:lnTo>
                      <a:lnTo>
                        <a:pt x="1" y="4"/>
                      </a:lnTo>
                      <a:lnTo>
                        <a:pt x="3" y="2"/>
                      </a:lnTo>
                      <a:lnTo>
                        <a:pt x="4" y="1"/>
                      </a:lnTo>
                      <a:lnTo>
                        <a:pt x="8"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3" name="Freeform 169"/>
                <p:cNvSpPr>
                  <a:spLocks noChangeAspect="1"/>
                </p:cNvSpPr>
                <p:nvPr/>
              </p:nvSpPr>
              <p:spPr bwMode="auto">
                <a:xfrm>
                  <a:off x="1482" y="3105"/>
                  <a:ext cx="32" cy="34"/>
                </a:xfrm>
                <a:custGeom>
                  <a:avLst/>
                  <a:gdLst>
                    <a:gd name="T0" fmla="*/ 0 w 65"/>
                    <a:gd name="T1" fmla="*/ 0 h 67"/>
                    <a:gd name="T2" fmla="*/ 0 w 65"/>
                    <a:gd name="T3" fmla="*/ 0 h 67"/>
                    <a:gd name="T4" fmla="*/ 0 w 65"/>
                    <a:gd name="T5" fmla="*/ 0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1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w 65"/>
                    <a:gd name="T41" fmla="*/ 1 h 67"/>
                    <a:gd name="T42" fmla="*/ 0 w 65"/>
                    <a:gd name="T43" fmla="*/ 1 h 67"/>
                    <a:gd name="T44" fmla="*/ 0 w 65"/>
                    <a:gd name="T45" fmla="*/ 1 h 67"/>
                    <a:gd name="T46" fmla="*/ 0 w 65"/>
                    <a:gd name="T47" fmla="*/ 0 h 67"/>
                    <a:gd name="T48" fmla="*/ 0 w 65"/>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67"/>
                    <a:gd name="T77" fmla="*/ 65 w 65"/>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67">
                      <a:moveTo>
                        <a:pt x="7" y="0"/>
                      </a:moveTo>
                      <a:lnTo>
                        <a:pt x="59" y="0"/>
                      </a:lnTo>
                      <a:lnTo>
                        <a:pt x="61" y="1"/>
                      </a:lnTo>
                      <a:lnTo>
                        <a:pt x="63" y="2"/>
                      </a:lnTo>
                      <a:lnTo>
                        <a:pt x="65" y="4"/>
                      </a:lnTo>
                      <a:lnTo>
                        <a:pt x="65" y="7"/>
                      </a:lnTo>
                      <a:lnTo>
                        <a:pt x="65" y="60"/>
                      </a:lnTo>
                      <a:lnTo>
                        <a:pt x="63" y="63"/>
                      </a:lnTo>
                      <a:lnTo>
                        <a:pt x="62" y="64"/>
                      </a:lnTo>
                      <a:lnTo>
                        <a:pt x="60" y="67"/>
                      </a:lnTo>
                      <a:lnTo>
                        <a:pt x="58" y="67"/>
                      </a:lnTo>
                      <a:lnTo>
                        <a:pt x="6" y="67"/>
                      </a:lnTo>
                      <a:lnTo>
                        <a:pt x="4" y="65"/>
                      </a:lnTo>
                      <a:lnTo>
                        <a:pt x="1" y="64"/>
                      </a:lnTo>
                      <a:lnTo>
                        <a:pt x="0" y="62"/>
                      </a:lnTo>
                      <a:lnTo>
                        <a:pt x="0" y="60"/>
                      </a:lnTo>
                      <a:lnTo>
                        <a:pt x="0" y="7"/>
                      </a:lnTo>
                      <a:lnTo>
                        <a:pt x="0" y="3"/>
                      </a:lnTo>
                      <a:lnTo>
                        <a:pt x="2" y="1"/>
                      </a:lnTo>
                      <a:lnTo>
                        <a:pt x="4" y="0"/>
                      </a:lnTo>
                      <a:lnTo>
                        <a:pt x="7"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4" name="Freeform 170"/>
                <p:cNvSpPr>
                  <a:spLocks noChangeAspect="1"/>
                </p:cNvSpPr>
                <p:nvPr/>
              </p:nvSpPr>
              <p:spPr bwMode="auto">
                <a:xfrm>
                  <a:off x="2328" y="2933"/>
                  <a:ext cx="93" cy="5"/>
                </a:xfrm>
                <a:custGeom>
                  <a:avLst/>
                  <a:gdLst>
                    <a:gd name="T0" fmla="*/ 0 w 188"/>
                    <a:gd name="T1" fmla="*/ 1 h 10"/>
                    <a:gd name="T2" fmla="*/ 0 w 188"/>
                    <a:gd name="T3" fmla="*/ 0 h 10"/>
                    <a:gd name="T4" fmla="*/ 0 w 188"/>
                    <a:gd name="T5" fmla="*/ 1 h 10"/>
                    <a:gd name="T6" fmla="*/ 0 w 188"/>
                    <a:gd name="T7" fmla="*/ 1 h 10"/>
                    <a:gd name="T8" fmla="*/ 0 w 188"/>
                    <a:gd name="T9" fmla="*/ 1 h 10"/>
                    <a:gd name="T10" fmla="*/ 0 60000 65536"/>
                    <a:gd name="T11" fmla="*/ 0 60000 65536"/>
                    <a:gd name="T12" fmla="*/ 0 60000 65536"/>
                    <a:gd name="T13" fmla="*/ 0 60000 65536"/>
                    <a:gd name="T14" fmla="*/ 0 60000 65536"/>
                    <a:gd name="T15" fmla="*/ 0 w 188"/>
                    <a:gd name="T16" fmla="*/ 0 h 10"/>
                    <a:gd name="T17" fmla="*/ 188 w 188"/>
                    <a:gd name="T18" fmla="*/ 10 h 10"/>
                  </a:gdLst>
                  <a:ahLst/>
                  <a:cxnLst>
                    <a:cxn ang="T10">
                      <a:pos x="T0" y="T1"/>
                    </a:cxn>
                    <a:cxn ang="T11">
                      <a:pos x="T2" y="T3"/>
                    </a:cxn>
                    <a:cxn ang="T12">
                      <a:pos x="T4" y="T5"/>
                    </a:cxn>
                    <a:cxn ang="T13">
                      <a:pos x="T6" y="T7"/>
                    </a:cxn>
                    <a:cxn ang="T14">
                      <a:pos x="T8" y="T9"/>
                    </a:cxn>
                  </a:cxnLst>
                  <a:rect l="T15" t="T16" r="T17" b="T18"/>
                  <a:pathLst>
                    <a:path w="188" h="10">
                      <a:moveTo>
                        <a:pt x="0" y="2"/>
                      </a:moveTo>
                      <a:lnTo>
                        <a:pt x="188" y="0"/>
                      </a:lnTo>
                      <a:lnTo>
                        <a:pt x="175" y="10"/>
                      </a:lnTo>
                      <a:lnTo>
                        <a:pt x="9" y="10"/>
                      </a:lnTo>
                      <a:lnTo>
                        <a:pt x="0" y="2"/>
                      </a:lnTo>
                      <a:close/>
                    </a:path>
                  </a:pathLst>
                </a:custGeom>
                <a:solidFill>
                  <a:srgbClr val="87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45" name="Freeform 171"/>
                <p:cNvSpPr>
                  <a:spLocks noChangeAspect="1"/>
                </p:cNvSpPr>
                <p:nvPr/>
              </p:nvSpPr>
              <p:spPr bwMode="auto">
                <a:xfrm>
                  <a:off x="2328" y="2933"/>
                  <a:ext cx="93" cy="5"/>
                </a:xfrm>
                <a:custGeom>
                  <a:avLst/>
                  <a:gdLst>
                    <a:gd name="T0" fmla="*/ 0 w 188"/>
                    <a:gd name="T1" fmla="*/ 1 h 10"/>
                    <a:gd name="T2" fmla="*/ 0 w 188"/>
                    <a:gd name="T3" fmla="*/ 0 h 10"/>
                    <a:gd name="T4" fmla="*/ 0 w 188"/>
                    <a:gd name="T5" fmla="*/ 1 h 10"/>
                    <a:gd name="T6" fmla="*/ 0 w 188"/>
                    <a:gd name="T7" fmla="*/ 1 h 10"/>
                    <a:gd name="T8" fmla="*/ 0 w 188"/>
                    <a:gd name="T9" fmla="*/ 1 h 10"/>
                    <a:gd name="T10" fmla="*/ 0 60000 65536"/>
                    <a:gd name="T11" fmla="*/ 0 60000 65536"/>
                    <a:gd name="T12" fmla="*/ 0 60000 65536"/>
                    <a:gd name="T13" fmla="*/ 0 60000 65536"/>
                    <a:gd name="T14" fmla="*/ 0 60000 65536"/>
                    <a:gd name="T15" fmla="*/ 0 w 188"/>
                    <a:gd name="T16" fmla="*/ 0 h 10"/>
                    <a:gd name="T17" fmla="*/ 188 w 188"/>
                    <a:gd name="T18" fmla="*/ 10 h 10"/>
                  </a:gdLst>
                  <a:ahLst/>
                  <a:cxnLst>
                    <a:cxn ang="T10">
                      <a:pos x="T0" y="T1"/>
                    </a:cxn>
                    <a:cxn ang="T11">
                      <a:pos x="T2" y="T3"/>
                    </a:cxn>
                    <a:cxn ang="T12">
                      <a:pos x="T4" y="T5"/>
                    </a:cxn>
                    <a:cxn ang="T13">
                      <a:pos x="T6" y="T7"/>
                    </a:cxn>
                    <a:cxn ang="T14">
                      <a:pos x="T8" y="T9"/>
                    </a:cxn>
                  </a:cxnLst>
                  <a:rect l="T15" t="T16" r="T17" b="T18"/>
                  <a:pathLst>
                    <a:path w="188" h="10">
                      <a:moveTo>
                        <a:pt x="0" y="2"/>
                      </a:moveTo>
                      <a:lnTo>
                        <a:pt x="188" y="0"/>
                      </a:lnTo>
                      <a:lnTo>
                        <a:pt x="175" y="10"/>
                      </a:lnTo>
                      <a:lnTo>
                        <a:pt x="9" y="10"/>
                      </a:lnTo>
                      <a:lnTo>
                        <a:pt x="0" y="2"/>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 name="Freeform 172"/>
                <p:cNvSpPr>
                  <a:spLocks noChangeAspect="1"/>
                </p:cNvSpPr>
                <p:nvPr/>
              </p:nvSpPr>
              <p:spPr bwMode="auto">
                <a:xfrm>
                  <a:off x="1286" y="3039"/>
                  <a:ext cx="131" cy="57"/>
                </a:xfrm>
                <a:custGeom>
                  <a:avLst/>
                  <a:gdLst>
                    <a:gd name="T0" fmla="*/ 0 w 261"/>
                    <a:gd name="T1" fmla="*/ 1 h 114"/>
                    <a:gd name="T2" fmla="*/ 1 w 261"/>
                    <a:gd name="T3" fmla="*/ 1 h 114"/>
                    <a:gd name="T4" fmla="*/ 1 w 261"/>
                    <a:gd name="T5" fmla="*/ 1 h 114"/>
                    <a:gd name="T6" fmla="*/ 1 w 261"/>
                    <a:gd name="T7" fmla="*/ 1 h 114"/>
                    <a:gd name="T8" fmla="*/ 1 w 261"/>
                    <a:gd name="T9" fmla="*/ 1 h 114"/>
                    <a:gd name="T10" fmla="*/ 1 w 261"/>
                    <a:gd name="T11" fmla="*/ 1 h 114"/>
                    <a:gd name="T12" fmla="*/ 1 w 261"/>
                    <a:gd name="T13" fmla="*/ 1 h 114"/>
                    <a:gd name="T14" fmla="*/ 1 w 261"/>
                    <a:gd name="T15" fmla="*/ 1 h 114"/>
                    <a:gd name="T16" fmla="*/ 1 w 261"/>
                    <a:gd name="T17" fmla="*/ 1 h 114"/>
                    <a:gd name="T18" fmla="*/ 1 w 261"/>
                    <a:gd name="T19" fmla="*/ 0 h 114"/>
                    <a:gd name="T20" fmla="*/ 1 w 261"/>
                    <a:gd name="T21" fmla="*/ 0 h 114"/>
                    <a:gd name="T22" fmla="*/ 1 w 261"/>
                    <a:gd name="T23" fmla="*/ 0 h 114"/>
                    <a:gd name="T24" fmla="*/ 1 w 261"/>
                    <a:gd name="T25" fmla="*/ 1 h 114"/>
                    <a:gd name="T26" fmla="*/ 1 w 261"/>
                    <a:gd name="T27" fmla="*/ 1 h 114"/>
                    <a:gd name="T28" fmla="*/ 1 w 261"/>
                    <a:gd name="T29" fmla="*/ 1 h 114"/>
                    <a:gd name="T30" fmla="*/ 1 w 261"/>
                    <a:gd name="T31" fmla="*/ 1 h 114"/>
                    <a:gd name="T32" fmla="*/ 1 w 261"/>
                    <a:gd name="T33" fmla="*/ 1 h 114"/>
                    <a:gd name="T34" fmla="*/ 1 w 261"/>
                    <a:gd name="T35" fmla="*/ 1 h 114"/>
                    <a:gd name="T36" fmla="*/ 1 w 261"/>
                    <a:gd name="T37" fmla="*/ 1 h 114"/>
                    <a:gd name="T38" fmla="*/ 1 w 261"/>
                    <a:gd name="T39" fmla="*/ 1 h 114"/>
                    <a:gd name="T40" fmla="*/ 1 w 261"/>
                    <a:gd name="T41" fmla="*/ 1 h 114"/>
                    <a:gd name="T42" fmla="*/ 1 w 261"/>
                    <a:gd name="T43" fmla="*/ 1 h 114"/>
                    <a:gd name="T44" fmla="*/ 1 w 261"/>
                    <a:gd name="T45" fmla="*/ 1 h 114"/>
                    <a:gd name="T46" fmla="*/ 0 w 261"/>
                    <a:gd name="T47" fmla="*/ 1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114"/>
                    <a:gd name="T74" fmla="*/ 261 w 261"/>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114">
                      <a:moveTo>
                        <a:pt x="0" y="30"/>
                      </a:moveTo>
                      <a:lnTo>
                        <a:pt x="15" y="25"/>
                      </a:lnTo>
                      <a:lnTo>
                        <a:pt x="30" y="20"/>
                      </a:lnTo>
                      <a:lnTo>
                        <a:pt x="45" y="17"/>
                      </a:lnTo>
                      <a:lnTo>
                        <a:pt x="60" y="12"/>
                      </a:lnTo>
                      <a:lnTo>
                        <a:pt x="75" y="9"/>
                      </a:lnTo>
                      <a:lnTo>
                        <a:pt x="91" y="6"/>
                      </a:lnTo>
                      <a:lnTo>
                        <a:pt x="107" y="4"/>
                      </a:lnTo>
                      <a:lnTo>
                        <a:pt x="123" y="2"/>
                      </a:lnTo>
                      <a:lnTo>
                        <a:pt x="139" y="0"/>
                      </a:lnTo>
                      <a:lnTo>
                        <a:pt x="155" y="0"/>
                      </a:lnTo>
                      <a:lnTo>
                        <a:pt x="172" y="0"/>
                      </a:lnTo>
                      <a:lnTo>
                        <a:pt x="190" y="2"/>
                      </a:lnTo>
                      <a:lnTo>
                        <a:pt x="207" y="3"/>
                      </a:lnTo>
                      <a:lnTo>
                        <a:pt x="224" y="5"/>
                      </a:lnTo>
                      <a:lnTo>
                        <a:pt x="243" y="9"/>
                      </a:lnTo>
                      <a:lnTo>
                        <a:pt x="261" y="12"/>
                      </a:lnTo>
                      <a:lnTo>
                        <a:pt x="244" y="74"/>
                      </a:lnTo>
                      <a:lnTo>
                        <a:pt x="242" y="80"/>
                      </a:lnTo>
                      <a:lnTo>
                        <a:pt x="237" y="85"/>
                      </a:lnTo>
                      <a:lnTo>
                        <a:pt x="228" y="89"/>
                      </a:lnTo>
                      <a:lnTo>
                        <a:pt x="215" y="93"/>
                      </a:lnTo>
                      <a:lnTo>
                        <a:pt x="49" y="11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47" name="Freeform 173"/>
                <p:cNvSpPr>
                  <a:spLocks noChangeAspect="1"/>
                </p:cNvSpPr>
                <p:nvPr/>
              </p:nvSpPr>
              <p:spPr bwMode="auto">
                <a:xfrm>
                  <a:off x="1286" y="3039"/>
                  <a:ext cx="131" cy="57"/>
                </a:xfrm>
                <a:custGeom>
                  <a:avLst/>
                  <a:gdLst>
                    <a:gd name="T0" fmla="*/ 0 w 261"/>
                    <a:gd name="T1" fmla="*/ 1 h 114"/>
                    <a:gd name="T2" fmla="*/ 0 w 261"/>
                    <a:gd name="T3" fmla="*/ 1 h 114"/>
                    <a:gd name="T4" fmla="*/ 1 w 261"/>
                    <a:gd name="T5" fmla="*/ 1 h 114"/>
                    <a:gd name="T6" fmla="*/ 1 w 261"/>
                    <a:gd name="T7" fmla="*/ 1 h 114"/>
                    <a:gd name="T8" fmla="*/ 1 w 261"/>
                    <a:gd name="T9" fmla="*/ 1 h 114"/>
                    <a:gd name="T10" fmla="*/ 1 w 261"/>
                    <a:gd name="T11" fmla="*/ 1 h 114"/>
                    <a:gd name="T12" fmla="*/ 1 w 261"/>
                    <a:gd name="T13" fmla="*/ 1 h 114"/>
                    <a:gd name="T14" fmla="*/ 1 w 261"/>
                    <a:gd name="T15" fmla="*/ 1 h 114"/>
                    <a:gd name="T16" fmla="*/ 1 w 261"/>
                    <a:gd name="T17" fmla="*/ 1 h 114"/>
                    <a:gd name="T18" fmla="*/ 1 w 261"/>
                    <a:gd name="T19" fmla="*/ 1 h 114"/>
                    <a:gd name="T20" fmla="*/ 1 w 261"/>
                    <a:gd name="T21" fmla="*/ 0 h 114"/>
                    <a:gd name="T22" fmla="*/ 1 w 261"/>
                    <a:gd name="T23" fmla="*/ 0 h 114"/>
                    <a:gd name="T24" fmla="*/ 1 w 261"/>
                    <a:gd name="T25" fmla="*/ 0 h 114"/>
                    <a:gd name="T26" fmla="*/ 1 w 261"/>
                    <a:gd name="T27" fmla="*/ 1 h 114"/>
                    <a:gd name="T28" fmla="*/ 1 w 261"/>
                    <a:gd name="T29" fmla="*/ 1 h 114"/>
                    <a:gd name="T30" fmla="*/ 1 w 261"/>
                    <a:gd name="T31" fmla="*/ 1 h 114"/>
                    <a:gd name="T32" fmla="*/ 1 w 261"/>
                    <a:gd name="T33" fmla="*/ 1 h 114"/>
                    <a:gd name="T34" fmla="*/ 1 w 261"/>
                    <a:gd name="T35" fmla="*/ 1 h 114"/>
                    <a:gd name="T36" fmla="*/ 1 w 261"/>
                    <a:gd name="T37" fmla="*/ 1 h 114"/>
                    <a:gd name="T38" fmla="*/ 1 w 261"/>
                    <a:gd name="T39" fmla="*/ 1 h 114"/>
                    <a:gd name="T40" fmla="*/ 1 w 261"/>
                    <a:gd name="T41" fmla="*/ 1 h 114"/>
                    <a:gd name="T42" fmla="*/ 1 w 261"/>
                    <a:gd name="T43" fmla="*/ 1 h 114"/>
                    <a:gd name="T44" fmla="*/ 1 w 261"/>
                    <a:gd name="T45" fmla="*/ 1 h 114"/>
                    <a:gd name="T46" fmla="*/ 1 w 261"/>
                    <a:gd name="T47" fmla="*/ 1 h 114"/>
                    <a:gd name="T48" fmla="*/ 1 w 261"/>
                    <a:gd name="T49" fmla="*/ 1 h 114"/>
                    <a:gd name="T50" fmla="*/ 0 w 261"/>
                    <a:gd name="T51" fmla="*/ 1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1"/>
                    <a:gd name="T79" fmla="*/ 0 h 114"/>
                    <a:gd name="T80" fmla="*/ 261 w 261"/>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1" h="114">
                      <a:moveTo>
                        <a:pt x="0" y="30"/>
                      </a:moveTo>
                      <a:lnTo>
                        <a:pt x="0" y="30"/>
                      </a:lnTo>
                      <a:lnTo>
                        <a:pt x="15" y="25"/>
                      </a:lnTo>
                      <a:lnTo>
                        <a:pt x="30" y="20"/>
                      </a:lnTo>
                      <a:lnTo>
                        <a:pt x="45" y="17"/>
                      </a:lnTo>
                      <a:lnTo>
                        <a:pt x="60" y="12"/>
                      </a:lnTo>
                      <a:lnTo>
                        <a:pt x="75" y="9"/>
                      </a:lnTo>
                      <a:lnTo>
                        <a:pt x="91" y="6"/>
                      </a:lnTo>
                      <a:lnTo>
                        <a:pt x="107" y="4"/>
                      </a:lnTo>
                      <a:lnTo>
                        <a:pt x="123" y="2"/>
                      </a:lnTo>
                      <a:lnTo>
                        <a:pt x="139" y="0"/>
                      </a:lnTo>
                      <a:lnTo>
                        <a:pt x="155" y="0"/>
                      </a:lnTo>
                      <a:lnTo>
                        <a:pt x="172" y="0"/>
                      </a:lnTo>
                      <a:lnTo>
                        <a:pt x="190" y="2"/>
                      </a:lnTo>
                      <a:lnTo>
                        <a:pt x="207" y="3"/>
                      </a:lnTo>
                      <a:lnTo>
                        <a:pt x="224" y="5"/>
                      </a:lnTo>
                      <a:lnTo>
                        <a:pt x="243" y="9"/>
                      </a:lnTo>
                      <a:lnTo>
                        <a:pt x="261" y="12"/>
                      </a:lnTo>
                      <a:lnTo>
                        <a:pt x="244" y="74"/>
                      </a:lnTo>
                      <a:lnTo>
                        <a:pt x="242" y="80"/>
                      </a:lnTo>
                      <a:lnTo>
                        <a:pt x="237" y="85"/>
                      </a:lnTo>
                      <a:lnTo>
                        <a:pt x="228" y="89"/>
                      </a:lnTo>
                      <a:lnTo>
                        <a:pt x="215" y="93"/>
                      </a:lnTo>
                      <a:lnTo>
                        <a:pt x="49" y="114"/>
                      </a:lnTo>
                      <a:lnTo>
                        <a:pt x="0" y="3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8" name="Freeform 174"/>
                <p:cNvSpPr>
                  <a:spLocks noChangeAspect="1"/>
                </p:cNvSpPr>
                <p:nvPr/>
              </p:nvSpPr>
              <p:spPr bwMode="auto">
                <a:xfrm>
                  <a:off x="1281" y="3044"/>
                  <a:ext cx="144" cy="60"/>
                </a:xfrm>
                <a:custGeom>
                  <a:avLst/>
                  <a:gdLst>
                    <a:gd name="T0" fmla="*/ 1 w 288"/>
                    <a:gd name="T1" fmla="*/ 1 h 120"/>
                    <a:gd name="T2" fmla="*/ 1 w 288"/>
                    <a:gd name="T3" fmla="*/ 1 h 120"/>
                    <a:gd name="T4" fmla="*/ 1 w 288"/>
                    <a:gd name="T5" fmla="*/ 1 h 120"/>
                    <a:gd name="T6" fmla="*/ 1 w 288"/>
                    <a:gd name="T7" fmla="*/ 1 h 120"/>
                    <a:gd name="T8" fmla="*/ 1 w 288"/>
                    <a:gd name="T9" fmla="*/ 1 h 120"/>
                    <a:gd name="T10" fmla="*/ 1 w 288"/>
                    <a:gd name="T11" fmla="*/ 1 h 120"/>
                    <a:gd name="T12" fmla="*/ 1 w 288"/>
                    <a:gd name="T13" fmla="*/ 1 h 120"/>
                    <a:gd name="T14" fmla="*/ 1 w 288"/>
                    <a:gd name="T15" fmla="*/ 0 h 120"/>
                    <a:gd name="T16" fmla="*/ 1 w 288"/>
                    <a:gd name="T17" fmla="*/ 1 h 120"/>
                    <a:gd name="T18" fmla="*/ 1 w 288"/>
                    <a:gd name="T19" fmla="*/ 1 h 120"/>
                    <a:gd name="T20" fmla="*/ 1 w 288"/>
                    <a:gd name="T21" fmla="*/ 1 h 120"/>
                    <a:gd name="T22" fmla="*/ 1 w 288"/>
                    <a:gd name="T23" fmla="*/ 1 h 120"/>
                    <a:gd name="T24" fmla="*/ 1 w 288"/>
                    <a:gd name="T25" fmla="*/ 1 h 120"/>
                    <a:gd name="T26" fmla="*/ 1 w 288"/>
                    <a:gd name="T27" fmla="*/ 1 h 120"/>
                    <a:gd name="T28" fmla="*/ 1 w 288"/>
                    <a:gd name="T29" fmla="*/ 1 h 120"/>
                    <a:gd name="T30" fmla="*/ 0 w 288"/>
                    <a:gd name="T31" fmla="*/ 1 h 120"/>
                    <a:gd name="T32" fmla="*/ 1 w 288"/>
                    <a:gd name="T33" fmla="*/ 1 h 120"/>
                    <a:gd name="T34" fmla="*/ 1 w 288"/>
                    <a:gd name="T35" fmla="*/ 1 h 120"/>
                    <a:gd name="T36" fmla="*/ 1 w 288"/>
                    <a:gd name="T37" fmla="*/ 1 h 120"/>
                    <a:gd name="T38" fmla="*/ 1 w 288"/>
                    <a:gd name="T39" fmla="*/ 1 h 120"/>
                    <a:gd name="T40" fmla="*/ 1 w 288"/>
                    <a:gd name="T41" fmla="*/ 1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8"/>
                    <a:gd name="T64" fmla="*/ 0 h 120"/>
                    <a:gd name="T65" fmla="*/ 288 w 288"/>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8" h="120">
                      <a:moveTo>
                        <a:pt x="73" y="120"/>
                      </a:moveTo>
                      <a:lnTo>
                        <a:pt x="241" y="92"/>
                      </a:lnTo>
                      <a:lnTo>
                        <a:pt x="248" y="90"/>
                      </a:lnTo>
                      <a:lnTo>
                        <a:pt x="256" y="85"/>
                      </a:lnTo>
                      <a:lnTo>
                        <a:pt x="263" y="78"/>
                      </a:lnTo>
                      <a:lnTo>
                        <a:pt x="266" y="72"/>
                      </a:lnTo>
                      <a:lnTo>
                        <a:pt x="288" y="2"/>
                      </a:lnTo>
                      <a:lnTo>
                        <a:pt x="271" y="0"/>
                      </a:lnTo>
                      <a:lnTo>
                        <a:pt x="255" y="63"/>
                      </a:lnTo>
                      <a:lnTo>
                        <a:pt x="253" y="68"/>
                      </a:lnTo>
                      <a:lnTo>
                        <a:pt x="247" y="74"/>
                      </a:lnTo>
                      <a:lnTo>
                        <a:pt x="238" y="78"/>
                      </a:lnTo>
                      <a:lnTo>
                        <a:pt x="226" y="82"/>
                      </a:lnTo>
                      <a:lnTo>
                        <a:pt x="60" y="102"/>
                      </a:lnTo>
                      <a:lnTo>
                        <a:pt x="10" y="18"/>
                      </a:lnTo>
                      <a:lnTo>
                        <a:pt x="0" y="21"/>
                      </a:lnTo>
                      <a:lnTo>
                        <a:pt x="43" y="106"/>
                      </a:lnTo>
                      <a:lnTo>
                        <a:pt x="46" y="112"/>
                      </a:lnTo>
                      <a:lnTo>
                        <a:pt x="51" y="116"/>
                      </a:lnTo>
                      <a:lnTo>
                        <a:pt x="60" y="120"/>
                      </a:lnTo>
                      <a:lnTo>
                        <a:pt x="73" y="12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49" name="Freeform 175"/>
                <p:cNvSpPr>
                  <a:spLocks noChangeAspect="1"/>
                </p:cNvSpPr>
                <p:nvPr/>
              </p:nvSpPr>
              <p:spPr bwMode="auto">
                <a:xfrm>
                  <a:off x="1281" y="3044"/>
                  <a:ext cx="144" cy="60"/>
                </a:xfrm>
                <a:custGeom>
                  <a:avLst/>
                  <a:gdLst>
                    <a:gd name="T0" fmla="*/ 1 w 288"/>
                    <a:gd name="T1" fmla="*/ 1 h 120"/>
                    <a:gd name="T2" fmla="*/ 1 w 288"/>
                    <a:gd name="T3" fmla="*/ 1 h 120"/>
                    <a:gd name="T4" fmla="*/ 1 w 288"/>
                    <a:gd name="T5" fmla="*/ 1 h 120"/>
                    <a:gd name="T6" fmla="*/ 1 w 288"/>
                    <a:gd name="T7" fmla="*/ 1 h 120"/>
                    <a:gd name="T8" fmla="*/ 1 w 288"/>
                    <a:gd name="T9" fmla="*/ 1 h 120"/>
                    <a:gd name="T10" fmla="*/ 1 w 288"/>
                    <a:gd name="T11" fmla="*/ 1 h 120"/>
                    <a:gd name="T12" fmla="*/ 1 w 288"/>
                    <a:gd name="T13" fmla="*/ 1 h 120"/>
                    <a:gd name="T14" fmla="*/ 1 w 288"/>
                    <a:gd name="T15" fmla="*/ 1 h 120"/>
                    <a:gd name="T16" fmla="*/ 1 w 288"/>
                    <a:gd name="T17" fmla="*/ 0 h 120"/>
                    <a:gd name="T18" fmla="*/ 1 w 288"/>
                    <a:gd name="T19" fmla="*/ 1 h 120"/>
                    <a:gd name="T20" fmla="*/ 1 w 288"/>
                    <a:gd name="T21" fmla="*/ 1 h 120"/>
                    <a:gd name="T22" fmla="*/ 1 w 288"/>
                    <a:gd name="T23" fmla="*/ 1 h 120"/>
                    <a:gd name="T24" fmla="*/ 1 w 288"/>
                    <a:gd name="T25" fmla="*/ 1 h 120"/>
                    <a:gd name="T26" fmla="*/ 1 w 288"/>
                    <a:gd name="T27" fmla="*/ 1 h 120"/>
                    <a:gd name="T28" fmla="*/ 1 w 288"/>
                    <a:gd name="T29" fmla="*/ 1 h 120"/>
                    <a:gd name="T30" fmla="*/ 1 w 288"/>
                    <a:gd name="T31" fmla="*/ 1 h 120"/>
                    <a:gd name="T32" fmla="*/ 1 w 288"/>
                    <a:gd name="T33" fmla="*/ 1 h 120"/>
                    <a:gd name="T34" fmla="*/ 0 w 288"/>
                    <a:gd name="T35" fmla="*/ 1 h 120"/>
                    <a:gd name="T36" fmla="*/ 1 w 288"/>
                    <a:gd name="T37" fmla="*/ 1 h 120"/>
                    <a:gd name="T38" fmla="*/ 1 w 288"/>
                    <a:gd name="T39" fmla="*/ 1 h 120"/>
                    <a:gd name="T40" fmla="*/ 1 w 288"/>
                    <a:gd name="T41" fmla="*/ 1 h 120"/>
                    <a:gd name="T42" fmla="*/ 1 w 288"/>
                    <a:gd name="T43" fmla="*/ 1 h 120"/>
                    <a:gd name="T44" fmla="*/ 1 w 288"/>
                    <a:gd name="T45" fmla="*/ 1 h 120"/>
                    <a:gd name="T46" fmla="*/ 1 w 288"/>
                    <a:gd name="T47" fmla="*/ 1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20"/>
                    <a:gd name="T74" fmla="*/ 288 w 288"/>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20">
                      <a:moveTo>
                        <a:pt x="73" y="120"/>
                      </a:moveTo>
                      <a:lnTo>
                        <a:pt x="241" y="92"/>
                      </a:lnTo>
                      <a:lnTo>
                        <a:pt x="248" y="90"/>
                      </a:lnTo>
                      <a:lnTo>
                        <a:pt x="256" y="85"/>
                      </a:lnTo>
                      <a:lnTo>
                        <a:pt x="263" y="78"/>
                      </a:lnTo>
                      <a:lnTo>
                        <a:pt x="266" y="72"/>
                      </a:lnTo>
                      <a:lnTo>
                        <a:pt x="288" y="2"/>
                      </a:lnTo>
                      <a:lnTo>
                        <a:pt x="271" y="0"/>
                      </a:lnTo>
                      <a:lnTo>
                        <a:pt x="255" y="63"/>
                      </a:lnTo>
                      <a:lnTo>
                        <a:pt x="253" y="68"/>
                      </a:lnTo>
                      <a:lnTo>
                        <a:pt x="247" y="74"/>
                      </a:lnTo>
                      <a:lnTo>
                        <a:pt x="238" y="78"/>
                      </a:lnTo>
                      <a:lnTo>
                        <a:pt x="226" y="82"/>
                      </a:lnTo>
                      <a:lnTo>
                        <a:pt x="60" y="102"/>
                      </a:lnTo>
                      <a:lnTo>
                        <a:pt x="10" y="18"/>
                      </a:lnTo>
                      <a:lnTo>
                        <a:pt x="0" y="21"/>
                      </a:lnTo>
                      <a:lnTo>
                        <a:pt x="43" y="106"/>
                      </a:lnTo>
                      <a:lnTo>
                        <a:pt x="46" y="112"/>
                      </a:lnTo>
                      <a:lnTo>
                        <a:pt x="51" y="116"/>
                      </a:lnTo>
                      <a:lnTo>
                        <a:pt x="60" y="120"/>
                      </a:lnTo>
                      <a:lnTo>
                        <a:pt x="73" y="12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0" name="Freeform 176"/>
                <p:cNvSpPr>
                  <a:spLocks noChangeAspect="1"/>
                </p:cNvSpPr>
                <p:nvPr/>
              </p:nvSpPr>
              <p:spPr bwMode="auto">
                <a:xfrm>
                  <a:off x="1190" y="3063"/>
                  <a:ext cx="110" cy="55"/>
                </a:xfrm>
                <a:custGeom>
                  <a:avLst/>
                  <a:gdLst>
                    <a:gd name="T0" fmla="*/ 1 w 220"/>
                    <a:gd name="T1" fmla="*/ 1 h 110"/>
                    <a:gd name="T2" fmla="*/ 1 w 220"/>
                    <a:gd name="T3" fmla="*/ 1 h 110"/>
                    <a:gd name="T4" fmla="*/ 0 w 220"/>
                    <a:gd name="T5" fmla="*/ 1 h 110"/>
                    <a:gd name="T6" fmla="*/ 1 w 220"/>
                    <a:gd name="T7" fmla="*/ 0 h 110"/>
                    <a:gd name="T8" fmla="*/ 1 w 220"/>
                    <a:gd name="T9" fmla="*/ 1 h 110"/>
                    <a:gd name="T10" fmla="*/ 0 60000 65536"/>
                    <a:gd name="T11" fmla="*/ 0 60000 65536"/>
                    <a:gd name="T12" fmla="*/ 0 60000 65536"/>
                    <a:gd name="T13" fmla="*/ 0 60000 65536"/>
                    <a:gd name="T14" fmla="*/ 0 60000 65536"/>
                    <a:gd name="T15" fmla="*/ 0 w 220"/>
                    <a:gd name="T16" fmla="*/ 0 h 110"/>
                    <a:gd name="T17" fmla="*/ 220 w 220"/>
                    <a:gd name="T18" fmla="*/ 110 h 110"/>
                  </a:gdLst>
                  <a:ahLst/>
                  <a:cxnLst>
                    <a:cxn ang="T10">
                      <a:pos x="T0" y="T1"/>
                    </a:cxn>
                    <a:cxn ang="T11">
                      <a:pos x="T2" y="T3"/>
                    </a:cxn>
                    <a:cxn ang="T12">
                      <a:pos x="T4" y="T5"/>
                    </a:cxn>
                    <a:cxn ang="T13">
                      <a:pos x="T6" y="T7"/>
                    </a:cxn>
                    <a:cxn ang="T14">
                      <a:pos x="T8" y="T9"/>
                    </a:cxn>
                  </a:cxnLst>
                  <a:rect l="T15" t="T16" r="T17" b="T18"/>
                  <a:pathLst>
                    <a:path w="220" h="110">
                      <a:moveTo>
                        <a:pt x="220" y="76"/>
                      </a:moveTo>
                      <a:lnTo>
                        <a:pt x="11" y="110"/>
                      </a:lnTo>
                      <a:lnTo>
                        <a:pt x="0" y="88"/>
                      </a:lnTo>
                      <a:lnTo>
                        <a:pt x="180" y="0"/>
                      </a:lnTo>
                      <a:lnTo>
                        <a:pt x="22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51" name="Freeform 177"/>
                <p:cNvSpPr>
                  <a:spLocks noChangeAspect="1"/>
                </p:cNvSpPr>
                <p:nvPr/>
              </p:nvSpPr>
              <p:spPr bwMode="auto">
                <a:xfrm>
                  <a:off x="1190" y="3063"/>
                  <a:ext cx="110" cy="55"/>
                </a:xfrm>
                <a:custGeom>
                  <a:avLst/>
                  <a:gdLst>
                    <a:gd name="T0" fmla="*/ 1 w 220"/>
                    <a:gd name="T1" fmla="*/ 1 h 110"/>
                    <a:gd name="T2" fmla="*/ 1 w 220"/>
                    <a:gd name="T3" fmla="*/ 1 h 110"/>
                    <a:gd name="T4" fmla="*/ 0 w 220"/>
                    <a:gd name="T5" fmla="*/ 1 h 110"/>
                    <a:gd name="T6" fmla="*/ 1 w 220"/>
                    <a:gd name="T7" fmla="*/ 0 h 110"/>
                    <a:gd name="T8" fmla="*/ 1 w 220"/>
                    <a:gd name="T9" fmla="*/ 1 h 110"/>
                    <a:gd name="T10" fmla="*/ 0 60000 65536"/>
                    <a:gd name="T11" fmla="*/ 0 60000 65536"/>
                    <a:gd name="T12" fmla="*/ 0 60000 65536"/>
                    <a:gd name="T13" fmla="*/ 0 60000 65536"/>
                    <a:gd name="T14" fmla="*/ 0 60000 65536"/>
                    <a:gd name="T15" fmla="*/ 0 w 220"/>
                    <a:gd name="T16" fmla="*/ 0 h 110"/>
                    <a:gd name="T17" fmla="*/ 220 w 220"/>
                    <a:gd name="T18" fmla="*/ 110 h 110"/>
                  </a:gdLst>
                  <a:ahLst/>
                  <a:cxnLst>
                    <a:cxn ang="T10">
                      <a:pos x="T0" y="T1"/>
                    </a:cxn>
                    <a:cxn ang="T11">
                      <a:pos x="T2" y="T3"/>
                    </a:cxn>
                    <a:cxn ang="T12">
                      <a:pos x="T4" y="T5"/>
                    </a:cxn>
                    <a:cxn ang="T13">
                      <a:pos x="T6" y="T7"/>
                    </a:cxn>
                    <a:cxn ang="T14">
                      <a:pos x="T8" y="T9"/>
                    </a:cxn>
                  </a:cxnLst>
                  <a:rect l="T15" t="T16" r="T17" b="T18"/>
                  <a:pathLst>
                    <a:path w="220" h="110">
                      <a:moveTo>
                        <a:pt x="220" y="76"/>
                      </a:moveTo>
                      <a:lnTo>
                        <a:pt x="11" y="110"/>
                      </a:lnTo>
                      <a:lnTo>
                        <a:pt x="0" y="88"/>
                      </a:lnTo>
                      <a:lnTo>
                        <a:pt x="180" y="0"/>
                      </a:lnTo>
                      <a:lnTo>
                        <a:pt x="220" y="7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2" name="Freeform 178"/>
                <p:cNvSpPr>
                  <a:spLocks noChangeAspect="1"/>
                </p:cNvSpPr>
                <p:nvPr/>
              </p:nvSpPr>
              <p:spPr bwMode="auto">
                <a:xfrm>
                  <a:off x="2359" y="2832"/>
                  <a:ext cx="111" cy="57"/>
                </a:xfrm>
                <a:custGeom>
                  <a:avLst/>
                  <a:gdLst>
                    <a:gd name="T0" fmla="*/ 1 w 221"/>
                    <a:gd name="T1" fmla="*/ 1 h 114"/>
                    <a:gd name="T2" fmla="*/ 1 w 221"/>
                    <a:gd name="T3" fmla="*/ 1 h 114"/>
                    <a:gd name="T4" fmla="*/ 1 w 221"/>
                    <a:gd name="T5" fmla="*/ 1 h 114"/>
                    <a:gd name="T6" fmla="*/ 1 w 221"/>
                    <a:gd name="T7" fmla="*/ 1 h 114"/>
                    <a:gd name="T8" fmla="*/ 1 w 221"/>
                    <a:gd name="T9" fmla="*/ 1 h 114"/>
                    <a:gd name="T10" fmla="*/ 1 w 221"/>
                    <a:gd name="T11" fmla="*/ 1 h 114"/>
                    <a:gd name="T12" fmla="*/ 1 w 221"/>
                    <a:gd name="T13" fmla="*/ 1 h 114"/>
                    <a:gd name="T14" fmla="*/ 1 w 221"/>
                    <a:gd name="T15" fmla="*/ 1 h 114"/>
                    <a:gd name="T16" fmla="*/ 1 w 221"/>
                    <a:gd name="T17" fmla="*/ 1 h 114"/>
                    <a:gd name="T18" fmla="*/ 1 w 221"/>
                    <a:gd name="T19" fmla="*/ 1 h 114"/>
                    <a:gd name="T20" fmla="*/ 1 w 221"/>
                    <a:gd name="T21" fmla="*/ 1 h 114"/>
                    <a:gd name="T22" fmla="*/ 1 w 221"/>
                    <a:gd name="T23" fmla="*/ 1 h 114"/>
                    <a:gd name="T24" fmla="*/ 1 w 221"/>
                    <a:gd name="T25" fmla="*/ 1 h 114"/>
                    <a:gd name="T26" fmla="*/ 1 w 221"/>
                    <a:gd name="T27" fmla="*/ 1 h 114"/>
                    <a:gd name="T28" fmla="*/ 1 w 221"/>
                    <a:gd name="T29" fmla="*/ 1 h 114"/>
                    <a:gd name="T30" fmla="*/ 1 w 221"/>
                    <a:gd name="T31" fmla="*/ 1 h 114"/>
                    <a:gd name="T32" fmla="*/ 0 w 221"/>
                    <a:gd name="T33" fmla="*/ 1 h 114"/>
                    <a:gd name="T34" fmla="*/ 1 w 221"/>
                    <a:gd name="T35" fmla="*/ 0 h 114"/>
                    <a:gd name="T36" fmla="*/ 1 w 221"/>
                    <a:gd name="T37" fmla="*/ 1 h 114"/>
                    <a:gd name="T38" fmla="*/ 1 w 221"/>
                    <a:gd name="T39" fmla="*/ 1 h 1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114"/>
                    <a:gd name="T62" fmla="*/ 221 w 221"/>
                    <a:gd name="T63" fmla="*/ 114 h 1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114">
                      <a:moveTo>
                        <a:pt x="206" y="108"/>
                      </a:moveTo>
                      <a:lnTo>
                        <a:pt x="195" y="109"/>
                      </a:lnTo>
                      <a:lnTo>
                        <a:pt x="184" y="111"/>
                      </a:lnTo>
                      <a:lnTo>
                        <a:pt x="172" y="112"/>
                      </a:lnTo>
                      <a:lnTo>
                        <a:pt x="159" y="113"/>
                      </a:lnTo>
                      <a:lnTo>
                        <a:pt x="146" y="113"/>
                      </a:lnTo>
                      <a:lnTo>
                        <a:pt x="131" y="114"/>
                      </a:lnTo>
                      <a:lnTo>
                        <a:pt x="117" y="114"/>
                      </a:lnTo>
                      <a:lnTo>
                        <a:pt x="103" y="114"/>
                      </a:lnTo>
                      <a:lnTo>
                        <a:pt x="88" y="113"/>
                      </a:lnTo>
                      <a:lnTo>
                        <a:pt x="74" y="112"/>
                      </a:lnTo>
                      <a:lnTo>
                        <a:pt x="59" y="111"/>
                      </a:lnTo>
                      <a:lnTo>
                        <a:pt x="47" y="108"/>
                      </a:lnTo>
                      <a:lnTo>
                        <a:pt x="33" y="106"/>
                      </a:lnTo>
                      <a:lnTo>
                        <a:pt x="21" y="102"/>
                      </a:lnTo>
                      <a:lnTo>
                        <a:pt x="10" y="98"/>
                      </a:lnTo>
                      <a:lnTo>
                        <a:pt x="0" y="93"/>
                      </a:lnTo>
                      <a:lnTo>
                        <a:pt x="111" y="0"/>
                      </a:lnTo>
                      <a:lnTo>
                        <a:pt x="221" y="1"/>
                      </a:lnTo>
                      <a:lnTo>
                        <a:pt x="206" y="10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53" name="Freeform 179"/>
                <p:cNvSpPr>
                  <a:spLocks noChangeAspect="1"/>
                </p:cNvSpPr>
                <p:nvPr/>
              </p:nvSpPr>
              <p:spPr bwMode="auto">
                <a:xfrm>
                  <a:off x="2359" y="2832"/>
                  <a:ext cx="111" cy="57"/>
                </a:xfrm>
                <a:custGeom>
                  <a:avLst/>
                  <a:gdLst>
                    <a:gd name="T0" fmla="*/ 1 w 221"/>
                    <a:gd name="T1" fmla="*/ 1 h 114"/>
                    <a:gd name="T2" fmla="*/ 1 w 221"/>
                    <a:gd name="T3" fmla="*/ 1 h 114"/>
                    <a:gd name="T4" fmla="*/ 1 w 221"/>
                    <a:gd name="T5" fmla="*/ 1 h 114"/>
                    <a:gd name="T6" fmla="*/ 1 w 221"/>
                    <a:gd name="T7" fmla="*/ 1 h 114"/>
                    <a:gd name="T8" fmla="*/ 1 w 221"/>
                    <a:gd name="T9" fmla="*/ 1 h 114"/>
                    <a:gd name="T10" fmla="*/ 1 w 221"/>
                    <a:gd name="T11" fmla="*/ 1 h 114"/>
                    <a:gd name="T12" fmla="*/ 1 w 221"/>
                    <a:gd name="T13" fmla="*/ 1 h 114"/>
                    <a:gd name="T14" fmla="*/ 1 w 221"/>
                    <a:gd name="T15" fmla="*/ 1 h 114"/>
                    <a:gd name="T16" fmla="*/ 1 w 221"/>
                    <a:gd name="T17" fmla="*/ 1 h 114"/>
                    <a:gd name="T18" fmla="*/ 1 w 221"/>
                    <a:gd name="T19" fmla="*/ 1 h 114"/>
                    <a:gd name="T20" fmla="*/ 1 w 221"/>
                    <a:gd name="T21" fmla="*/ 1 h 114"/>
                    <a:gd name="T22" fmla="*/ 1 w 221"/>
                    <a:gd name="T23" fmla="*/ 1 h 114"/>
                    <a:gd name="T24" fmla="*/ 1 w 221"/>
                    <a:gd name="T25" fmla="*/ 1 h 114"/>
                    <a:gd name="T26" fmla="*/ 1 w 221"/>
                    <a:gd name="T27" fmla="*/ 1 h 114"/>
                    <a:gd name="T28" fmla="*/ 1 w 221"/>
                    <a:gd name="T29" fmla="*/ 1 h 114"/>
                    <a:gd name="T30" fmla="*/ 1 w 221"/>
                    <a:gd name="T31" fmla="*/ 1 h 114"/>
                    <a:gd name="T32" fmla="*/ 1 w 221"/>
                    <a:gd name="T33" fmla="*/ 1 h 114"/>
                    <a:gd name="T34" fmla="*/ 0 w 221"/>
                    <a:gd name="T35" fmla="*/ 1 h 114"/>
                    <a:gd name="T36" fmla="*/ 1 w 221"/>
                    <a:gd name="T37" fmla="*/ 0 h 114"/>
                    <a:gd name="T38" fmla="*/ 1 w 221"/>
                    <a:gd name="T39" fmla="*/ 1 h 114"/>
                    <a:gd name="T40" fmla="*/ 1 w 221"/>
                    <a:gd name="T41" fmla="*/ 1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114"/>
                    <a:gd name="T65" fmla="*/ 221 w 221"/>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114">
                      <a:moveTo>
                        <a:pt x="206" y="108"/>
                      </a:moveTo>
                      <a:lnTo>
                        <a:pt x="206" y="108"/>
                      </a:lnTo>
                      <a:lnTo>
                        <a:pt x="195" y="109"/>
                      </a:lnTo>
                      <a:lnTo>
                        <a:pt x="184" y="111"/>
                      </a:lnTo>
                      <a:lnTo>
                        <a:pt x="172" y="112"/>
                      </a:lnTo>
                      <a:lnTo>
                        <a:pt x="159" y="113"/>
                      </a:lnTo>
                      <a:lnTo>
                        <a:pt x="146" y="113"/>
                      </a:lnTo>
                      <a:lnTo>
                        <a:pt x="131" y="114"/>
                      </a:lnTo>
                      <a:lnTo>
                        <a:pt x="117" y="114"/>
                      </a:lnTo>
                      <a:lnTo>
                        <a:pt x="103" y="114"/>
                      </a:lnTo>
                      <a:lnTo>
                        <a:pt x="88" y="113"/>
                      </a:lnTo>
                      <a:lnTo>
                        <a:pt x="74" y="112"/>
                      </a:lnTo>
                      <a:lnTo>
                        <a:pt x="59" y="111"/>
                      </a:lnTo>
                      <a:lnTo>
                        <a:pt x="47" y="108"/>
                      </a:lnTo>
                      <a:lnTo>
                        <a:pt x="33" y="106"/>
                      </a:lnTo>
                      <a:lnTo>
                        <a:pt x="21" y="102"/>
                      </a:lnTo>
                      <a:lnTo>
                        <a:pt x="10" y="98"/>
                      </a:lnTo>
                      <a:lnTo>
                        <a:pt x="0" y="93"/>
                      </a:lnTo>
                      <a:lnTo>
                        <a:pt x="111" y="0"/>
                      </a:lnTo>
                      <a:lnTo>
                        <a:pt x="221" y="1"/>
                      </a:lnTo>
                      <a:lnTo>
                        <a:pt x="206" y="10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4" name="Freeform 180"/>
                <p:cNvSpPr>
                  <a:spLocks noChangeAspect="1"/>
                </p:cNvSpPr>
                <p:nvPr/>
              </p:nvSpPr>
              <p:spPr bwMode="auto">
                <a:xfrm>
                  <a:off x="2025" y="3137"/>
                  <a:ext cx="45" cy="45"/>
                </a:xfrm>
                <a:custGeom>
                  <a:avLst/>
                  <a:gdLst>
                    <a:gd name="T0" fmla="*/ 1 w 90"/>
                    <a:gd name="T1" fmla="*/ 0 h 90"/>
                    <a:gd name="T2" fmla="*/ 1 w 90"/>
                    <a:gd name="T3" fmla="*/ 1 h 90"/>
                    <a:gd name="T4" fmla="*/ 1 w 90"/>
                    <a:gd name="T5" fmla="*/ 1 h 90"/>
                    <a:gd name="T6" fmla="*/ 1 w 90"/>
                    <a:gd name="T7" fmla="*/ 1 h 90"/>
                    <a:gd name="T8" fmla="*/ 1 w 90"/>
                    <a:gd name="T9" fmla="*/ 1 h 90"/>
                    <a:gd name="T10" fmla="*/ 1 w 90"/>
                    <a:gd name="T11" fmla="*/ 1 h 90"/>
                    <a:gd name="T12" fmla="*/ 1 w 90"/>
                    <a:gd name="T13" fmla="*/ 1 h 90"/>
                    <a:gd name="T14" fmla="*/ 1 w 90"/>
                    <a:gd name="T15" fmla="*/ 1 h 90"/>
                    <a:gd name="T16" fmla="*/ 1 w 90"/>
                    <a:gd name="T17" fmla="*/ 1 h 90"/>
                    <a:gd name="T18" fmla="*/ 1 w 90"/>
                    <a:gd name="T19" fmla="*/ 1 h 90"/>
                    <a:gd name="T20" fmla="*/ 1 w 90"/>
                    <a:gd name="T21" fmla="*/ 1 h 90"/>
                    <a:gd name="T22" fmla="*/ 1 w 90"/>
                    <a:gd name="T23" fmla="*/ 1 h 90"/>
                    <a:gd name="T24" fmla="*/ 1 w 90"/>
                    <a:gd name="T25" fmla="*/ 1 h 90"/>
                    <a:gd name="T26" fmla="*/ 1 w 90"/>
                    <a:gd name="T27" fmla="*/ 1 h 90"/>
                    <a:gd name="T28" fmla="*/ 1 w 90"/>
                    <a:gd name="T29" fmla="*/ 1 h 90"/>
                    <a:gd name="T30" fmla="*/ 1 w 90"/>
                    <a:gd name="T31" fmla="*/ 1 h 90"/>
                    <a:gd name="T32" fmla="*/ 1 w 90"/>
                    <a:gd name="T33" fmla="*/ 1 h 90"/>
                    <a:gd name="T34" fmla="*/ 1 w 90"/>
                    <a:gd name="T35" fmla="*/ 1 h 90"/>
                    <a:gd name="T36" fmla="*/ 1 w 90"/>
                    <a:gd name="T37" fmla="*/ 1 h 90"/>
                    <a:gd name="T38" fmla="*/ 1 w 90"/>
                    <a:gd name="T39" fmla="*/ 1 h 90"/>
                    <a:gd name="T40" fmla="*/ 1 w 90"/>
                    <a:gd name="T41" fmla="*/ 1 h 90"/>
                    <a:gd name="T42" fmla="*/ 1 w 90"/>
                    <a:gd name="T43" fmla="*/ 1 h 90"/>
                    <a:gd name="T44" fmla="*/ 1 w 90"/>
                    <a:gd name="T45" fmla="*/ 1 h 90"/>
                    <a:gd name="T46" fmla="*/ 1 w 90"/>
                    <a:gd name="T47" fmla="*/ 1 h 90"/>
                    <a:gd name="T48" fmla="*/ 0 w 90"/>
                    <a:gd name="T49" fmla="*/ 1 h 90"/>
                    <a:gd name="T50" fmla="*/ 1 w 90"/>
                    <a:gd name="T51" fmla="*/ 1 h 90"/>
                    <a:gd name="T52" fmla="*/ 1 w 90"/>
                    <a:gd name="T53" fmla="*/ 1 h 90"/>
                    <a:gd name="T54" fmla="*/ 1 w 90"/>
                    <a:gd name="T55" fmla="*/ 1 h 90"/>
                    <a:gd name="T56" fmla="*/ 1 w 90"/>
                    <a:gd name="T57" fmla="*/ 1 h 90"/>
                    <a:gd name="T58" fmla="*/ 1 w 90"/>
                    <a:gd name="T59" fmla="*/ 1 h 90"/>
                    <a:gd name="T60" fmla="*/ 1 w 90"/>
                    <a:gd name="T61" fmla="*/ 1 h 90"/>
                    <a:gd name="T62" fmla="*/ 1 w 90"/>
                    <a:gd name="T63" fmla="*/ 1 h 90"/>
                    <a:gd name="T64" fmla="*/ 1 w 90"/>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90"/>
                    <a:gd name="T101" fmla="*/ 90 w 90"/>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90">
                      <a:moveTo>
                        <a:pt x="45" y="0"/>
                      </a:moveTo>
                      <a:lnTo>
                        <a:pt x="54" y="1"/>
                      </a:lnTo>
                      <a:lnTo>
                        <a:pt x="63" y="4"/>
                      </a:lnTo>
                      <a:lnTo>
                        <a:pt x="71" y="8"/>
                      </a:lnTo>
                      <a:lnTo>
                        <a:pt x="78" y="14"/>
                      </a:lnTo>
                      <a:lnTo>
                        <a:pt x="82" y="20"/>
                      </a:lnTo>
                      <a:lnTo>
                        <a:pt x="87" y="28"/>
                      </a:lnTo>
                      <a:lnTo>
                        <a:pt x="89" y="36"/>
                      </a:lnTo>
                      <a:lnTo>
                        <a:pt x="90" y="45"/>
                      </a:lnTo>
                      <a:lnTo>
                        <a:pt x="89" y="54"/>
                      </a:lnTo>
                      <a:lnTo>
                        <a:pt x="87" y="62"/>
                      </a:lnTo>
                      <a:lnTo>
                        <a:pt x="82" y="70"/>
                      </a:lnTo>
                      <a:lnTo>
                        <a:pt x="78" y="77"/>
                      </a:lnTo>
                      <a:lnTo>
                        <a:pt x="71" y="82"/>
                      </a:lnTo>
                      <a:lnTo>
                        <a:pt x="63" y="87"/>
                      </a:lnTo>
                      <a:lnTo>
                        <a:pt x="54" y="89"/>
                      </a:lnTo>
                      <a:lnTo>
                        <a:pt x="45" y="90"/>
                      </a:lnTo>
                      <a:lnTo>
                        <a:pt x="36" y="89"/>
                      </a:lnTo>
                      <a:lnTo>
                        <a:pt x="28" y="87"/>
                      </a:lnTo>
                      <a:lnTo>
                        <a:pt x="20" y="82"/>
                      </a:lnTo>
                      <a:lnTo>
                        <a:pt x="13" y="77"/>
                      </a:lnTo>
                      <a:lnTo>
                        <a:pt x="8" y="70"/>
                      </a:lnTo>
                      <a:lnTo>
                        <a:pt x="4" y="62"/>
                      </a:lnTo>
                      <a:lnTo>
                        <a:pt x="1" y="54"/>
                      </a:lnTo>
                      <a:lnTo>
                        <a:pt x="0" y="45"/>
                      </a:lnTo>
                      <a:lnTo>
                        <a:pt x="1" y="36"/>
                      </a:lnTo>
                      <a:lnTo>
                        <a:pt x="4" y="28"/>
                      </a:lnTo>
                      <a:lnTo>
                        <a:pt x="8" y="20"/>
                      </a:lnTo>
                      <a:lnTo>
                        <a:pt x="13" y="14"/>
                      </a:lnTo>
                      <a:lnTo>
                        <a:pt x="20" y="8"/>
                      </a:lnTo>
                      <a:lnTo>
                        <a:pt x="28" y="4"/>
                      </a:lnTo>
                      <a:lnTo>
                        <a:pt x="36" y="1"/>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55" name="Freeform 181"/>
                <p:cNvSpPr>
                  <a:spLocks noChangeAspect="1"/>
                </p:cNvSpPr>
                <p:nvPr/>
              </p:nvSpPr>
              <p:spPr bwMode="auto">
                <a:xfrm>
                  <a:off x="2033" y="3145"/>
                  <a:ext cx="29" cy="29"/>
                </a:xfrm>
                <a:custGeom>
                  <a:avLst/>
                  <a:gdLst>
                    <a:gd name="T0" fmla="*/ 1 w 58"/>
                    <a:gd name="T1" fmla="*/ 0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1 h 58"/>
                    <a:gd name="T16" fmla="*/ 1 w 58"/>
                    <a:gd name="T17" fmla="*/ 1 h 58"/>
                    <a:gd name="T18" fmla="*/ 1 w 58"/>
                    <a:gd name="T19" fmla="*/ 1 h 58"/>
                    <a:gd name="T20" fmla="*/ 1 w 58"/>
                    <a:gd name="T21" fmla="*/ 1 h 58"/>
                    <a:gd name="T22" fmla="*/ 1 w 58"/>
                    <a:gd name="T23" fmla="*/ 1 h 58"/>
                    <a:gd name="T24" fmla="*/ 0 w 58"/>
                    <a:gd name="T25" fmla="*/ 1 h 58"/>
                    <a:gd name="T26" fmla="*/ 1 w 58"/>
                    <a:gd name="T27" fmla="*/ 1 h 58"/>
                    <a:gd name="T28" fmla="*/ 1 w 58"/>
                    <a:gd name="T29" fmla="*/ 1 h 58"/>
                    <a:gd name="T30" fmla="*/ 1 w 58"/>
                    <a:gd name="T31" fmla="*/ 1 h 58"/>
                    <a:gd name="T32" fmla="*/ 1 w 58"/>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8"/>
                    <a:gd name="T53" fmla="*/ 58 w 58"/>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8">
                      <a:moveTo>
                        <a:pt x="29" y="0"/>
                      </a:moveTo>
                      <a:lnTo>
                        <a:pt x="41" y="3"/>
                      </a:lnTo>
                      <a:lnTo>
                        <a:pt x="50" y="10"/>
                      </a:lnTo>
                      <a:lnTo>
                        <a:pt x="56" y="19"/>
                      </a:lnTo>
                      <a:lnTo>
                        <a:pt x="58" y="29"/>
                      </a:lnTo>
                      <a:lnTo>
                        <a:pt x="56" y="41"/>
                      </a:lnTo>
                      <a:lnTo>
                        <a:pt x="50" y="50"/>
                      </a:lnTo>
                      <a:lnTo>
                        <a:pt x="41" y="56"/>
                      </a:lnTo>
                      <a:lnTo>
                        <a:pt x="29" y="58"/>
                      </a:lnTo>
                      <a:lnTo>
                        <a:pt x="18" y="56"/>
                      </a:lnTo>
                      <a:lnTo>
                        <a:pt x="9" y="50"/>
                      </a:lnTo>
                      <a:lnTo>
                        <a:pt x="3" y="41"/>
                      </a:lnTo>
                      <a:lnTo>
                        <a:pt x="0" y="29"/>
                      </a:lnTo>
                      <a:lnTo>
                        <a:pt x="3" y="19"/>
                      </a:lnTo>
                      <a:lnTo>
                        <a:pt x="9" y="10"/>
                      </a:lnTo>
                      <a:lnTo>
                        <a:pt x="18" y="3"/>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56" name="Freeform 182"/>
                <p:cNvSpPr>
                  <a:spLocks noChangeAspect="1"/>
                </p:cNvSpPr>
                <p:nvPr/>
              </p:nvSpPr>
              <p:spPr bwMode="auto">
                <a:xfrm>
                  <a:off x="2040" y="3153"/>
                  <a:ext cx="14" cy="13"/>
                </a:xfrm>
                <a:custGeom>
                  <a:avLst/>
                  <a:gdLst>
                    <a:gd name="T0" fmla="*/ 1 w 28"/>
                    <a:gd name="T1" fmla="*/ 0 h 28"/>
                    <a:gd name="T2" fmla="*/ 1 w 28"/>
                    <a:gd name="T3" fmla="*/ 0 h 28"/>
                    <a:gd name="T4" fmla="*/ 1 w 28"/>
                    <a:gd name="T5" fmla="*/ 0 h 28"/>
                    <a:gd name="T6" fmla="*/ 1 w 28"/>
                    <a:gd name="T7" fmla="*/ 0 h 28"/>
                    <a:gd name="T8" fmla="*/ 1 w 28"/>
                    <a:gd name="T9" fmla="*/ 0 h 28"/>
                    <a:gd name="T10" fmla="*/ 1 w 28"/>
                    <a:gd name="T11" fmla="*/ 0 h 28"/>
                    <a:gd name="T12" fmla="*/ 1 w 28"/>
                    <a:gd name="T13" fmla="*/ 0 h 28"/>
                    <a:gd name="T14" fmla="*/ 1 w 28"/>
                    <a:gd name="T15" fmla="*/ 0 h 28"/>
                    <a:gd name="T16" fmla="*/ 1 w 28"/>
                    <a:gd name="T17" fmla="*/ 0 h 28"/>
                    <a:gd name="T18" fmla="*/ 1 w 28"/>
                    <a:gd name="T19" fmla="*/ 0 h 28"/>
                    <a:gd name="T20" fmla="*/ 1 w 28"/>
                    <a:gd name="T21" fmla="*/ 0 h 28"/>
                    <a:gd name="T22" fmla="*/ 1 w 28"/>
                    <a:gd name="T23" fmla="*/ 0 h 28"/>
                    <a:gd name="T24" fmla="*/ 0 w 28"/>
                    <a:gd name="T25" fmla="*/ 0 h 28"/>
                    <a:gd name="T26" fmla="*/ 1 w 28"/>
                    <a:gd name="T27" fmla="*/ 0 h 28"/>
                    <a:gd name="T28" fmla="*/ 1 w 28"/>
                    <a:gd name="T29" fmla="*/ 0 h 28"/>
                    <a:gd name="T30" fmla="*/ 1 w 28"/>
                    <a:gd name="T31" fmla="*/ 0 h 28"/>
                    <a:gd name="T32" fmla="*/ 1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0"/>
                      </a:moveTo>
                      <a:lnTo>
                        <a:pt x="20" y="1"/>
                      </a:lnTo>
                      <a:lnTo>
                        <a:pt x="25" y="4"/>
                      </a:lnTo>
                      <a:lnTo>
                        <a:pt x="27" y="8"/>
                      </a:lnTo>
                      <a:lnTo>
                        <a:pt x="28" y="14"/>
                      </a:lnTo>
                      <a:lnTo>
                        <a:pt x="27" y="20"/>
                      </a:lnTo>
                      <a:lnTo>
                        <a:pt x="25" y="24"/>
                      </a:lnTo>
                      <a:lnTo>
                        <a:pt x="20" y="27"/>
                      </a:lnTo>
                      <a:lnTo>
                        <a:pt x="14" y="28"/>
                      </a:lnTo>
                      <a:lnTo>
                        <a:pt x="9" y="27"/>
                      </a:lnTo>
                      <a:lnTo>
                        <a:pt x="4" y="24"/>
                      </a:lnTo>
                      <a:lnTo>
                        <a:pt x="2" y="20"/>
                      </a:lnTo>
                      <a:lnTo>
                        <a:pt x="0" y="14"/>
                      </a:lnTo>
                      <a:lnTo>
                        <a:pt x="2" y="8"/>
                      </a:lnTo>
                      <a:lnTo>
                        <a:pt x="4" y="4"/>
                      </a:lnTo>
                      <a:lnTo>
                        <a:pt x="9" y="1"/>
                      </a:lnTo>
                      <a:lnTo>
                        <a:pt x="1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57" name="Freeform 183"/>
                <p:cNvSpPr>
                  <a:spLocks noChangeAspect="1"/>
                </p:cNvSpPr>
                <p:nvPr/>
              </p:nvSpPr>
              <p:spPr bwMode="auto">
                <a:xfrm>
                  <a:off x="2236" y="3090"/>
                  <a:ext cx="243" cy="44"/>
                </a:xfrm>
                <a:custGeom>
                  <a:avLst/>
                  <a:gdLst>
                    <a:gd name="T0" fmla="*/ 1 w 486"/>
                    <a:gd name="T1" fmla="*/ 1 h 86"/>
                    <a:gd name="T2" fmla="*/ 1 w 486"/>
                    <a:gd name="T3" fmla="*/ 0 h 86"/>
                    <a:gd name="T4" fmla="*/ 1 w 486"/>
                    <a:gd name="T5" fmla="*/ 0 h 86"/>
                    <a:gd name="T6" fmla="*/ 1 w 486"/>
                    <a:gd name="T7" fmla="*/ 1 h 86"/>
                    <a:gd name="T8" fmla="*/ 1 w 486"/>
                    <a:gd name="T9" fmla="*/ 1 h 86"/>
                    <a:gd name="T10" fmla="*/ 1 w 486"/>
                    <a:gd name="T11" fmla="*/ 1 h 86"/>
                    <a:gd name="T12" fmla="*/ 1 w 486"/>
                    <a:gd name="T13" fmla="*/ 1 h 86"/>
                    <a:gd name="T14" fmla="*/ 1 w 486"/>
                    <a:gd name="T15" fmla="*/ 1 h 86"/>
                    <a:gd name="T16" fmla="*/ 1 w 486"/>
                    <a:gd name="T17" fmla="*/ 1 h 86"/>
                    <a:gd name="T18" fmla="*/ 1 w 486"/>
                    <a:gd name="T19" fmla="*/ 1 h 86"/>
                    <a:gd name="T20" fmla="*/ 1 w 486"/>
                    <a:gd name="T21" fmla="*/ 1 h 86"/>
                    <a:gd name="T22" fmla="*/ 1 w 486"/>
                    <a:gd name="T23" fmla="*/ 1 h 86"/>
                    <a:gd name="T24" fmla="*/ 1 w 486"/>
                    <a:gd name="T25" fmla="*/ 1 h 86"/>
                    <a:gd name="T26" fmla="*/ 1 w 486"/>
                    <a:gd name="T27" fmla="*/ 1 h 86"/>
                    <a:gd name="T28" fmla="*/ 1 w 486"/>
                    <a:gd name="T29" fmla="*/ 1 h 86"/>
                    <a:gd name="T30" fmla="*/ 1 w 486"/>
                    <a:gd name="T31" fmla="*/ 1 h 86"/>
                    <a:gd name="T32" fmla="*/ 1 w 486"/>
                    <a:gd name="T33" fmla="*/ 1 h 86"/>
                    <a:gd name="T34" fmla="*/ 0 w 486"/>
                    <a:gd name="T35" fmla="*/ 1 h 86"/>
                    <a:gd name="T36" fmla="*/ 1 w 486"/>
                    <a:gd name="T37" fmla="*/ 1 h 86"/>
                    <a:gd name="T38" fmla="*/ 1 w 486"/>
                    <a:gd name="T39" fmla="*/ 1 h 86"/>
                    <a:gd name="T40" fmla="*/ 1 w 486"/>
                    <a:gd name="T41" fmla="*/ 1 h 86"/>
                    <a:gd name="T42" fmla="*/ 1 w 486"/>
                    <a:gd name="T43" fmla="*/ 1 h 86"/>
                    <a:gd name="T44" fmla="*/ 1 w 486"/>
                    <a:gd name="T45" fmla="*/ 1 h 86"/>
                    <a:gd name="T46" fmla="*/ 1 w 486"/>
                    <a:gd name="T47" fmla="*/ 1 h 86"/>
                    <a:gd name="T48" fmla="*/ 1 w 486"/>
                    <a:gd name="T49" fmla="*/ 1 h 86"/>
                    <a:gd name="T50" fmla="*/ 1 w 486"/>
                    <a:gd name="T51" fmla="*/ 1 h 86"/>
                    <a:gd name="T52" fmla="*/ 1 w 486"/>
                    <a:gd name="T53" fmla="*/ 1 h 86"/>
                    <a:gd name="T54" fmla="*/ 1 w 486"/>
                    <a:gd name="T55" fmla="*/ 1 h 86"/>
                    <a:gd name="T56" fmla="*/ 1 w 486"/>
                    <a:gd name="T57" fmla="*/ 1 h 86"/>
                    <a:gd name="T58" fmla="*/ 1 w 486"/>
                    <a:gd name="T59" fmla="*/ 1 h 86"/>
                    <a:gd name="T60" fmla="*/ 1 w 486"/>
                    <a:gd name="T61" fmla="*/ 1 h 86"/>
                    <a:gd name="T62" fmla="*/ 1 w 486"/>
                    <a:gd name="T63" fmla="*/ 1 h 86"/>
                    <a:gd name="T64" fmla="*/ 1 w 486"/>
                    <a:gd name="T65" fmla="*/ 1 h 86"/>
                    <a:gd name="T66" fmla="*/ 1 w 486"/>
                    <a:gd name="T67" fmla="*/ 1 h 86"/>
                    <a:gd name="T68" fmla="*/ 1 w 486"/>
                    <a:gd name="T69" fmla="*/ 1 h 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6"/>
                    <a:gd name="T106" fmla="*/ 0 h 86"/>
                    <a:gd name="T107" fmla="*/ 486 w 486"/>
                    <a:gd name="T108" fmla="*/ 86 h 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6" h="86">
                      <a:moveTo>
                        <a:pt x="486" y="41"/>
                      </a:moveTo>
                      <a:lnTo>
                        <a:pt x="423" y="0"/>
                      </a:lnTo>
                      <a:lnTo>
                        <a:pt x="396" y="0"/>
                      </a:lnTo>
                      <a:lnTo>
                        <a:pt x="369" y="1"/>
                      </a:lnTo>
                      <a:lnTo>
                        <a:pt x="341" y="1"/>
                      </a:lnTo>
                      <a:lnTo>
                        <a:pt x="313" y="1"/>
                      </a:lnTo>
                      <a:lnTo>
                        <a:pt x="286" y="2"/>
                      </a:lnTo>
                      <a:lnTo>
                        <a:pt x="258" y="3"/>
                      </a:lnTo>
                      <a:lnTo>
                        <a:pt x="230" y="5"/>
                      </a:lnTo>
                      <a:lnTo>
                        <a:pt x="203" y="6"/>
                      </a:lnTo>
                      <a:lnTo>
                        <a:pt x="175" y="8"/>
                      </a:lnTo>
                      <a:lnTo>
                        <a:pt x="149" y="10"/>
                      </a:lnTo>
                      <a:lnTo>
                        <a:pt x="122" y="13"/>
                      </a:lnTo>
                      <a:lnTo>
                        <a:pt x="96" y="16"/>
                      </a:lnTo>
                      <a:lnTo>
                        <a:pt x="70" y="20"/>
                      </a:lnTo>
                      <a:lnTo>
                        <a:pt x="46" y="23"/>
                      </a:lnTo>
                      <a:lnTo>
                        <a:pt x="23" y="28"/>
                      </a:lnTo>
                      <a:lnTo>
                        <a:pt x="0" y="32"/>
                      </a:lnTo>
                      <a:lnTo>
                        <a:pt x="308" y="82"/>
                      </a:lnTo>
                      <a:lnTo>
                        <a:pt x="312" y="82"/>
                      </a:lnTo>
                      <a:lnTo>
                        <a:pt x="318" y="83"/>
                      </a:lnTo>
                      <a:lnTo>
                        <a:pt x="323" y="83"/>
                      </a:lnTo>
                      <a:lnTo>
                        <a:pt x="328" y="84"/>
                      </a:lnTo>
                      <a:lnTo>
                        <a:pt x="334" y="85"/>
                      </a:lnTo>
                      <a:lnTo>
                        <a:pt x="340" y="85"/>
                      </a:lnTo>
                      <a:lnTo>
                        <a:pt x="346" y="86"/>
                      </a:lnTo>
                      <a:lnTo>
                        <a:pt x="351" y="86"/>
                      </a:lnTo>
                      <a:lnTo>
                        <a:pt x="358" y="75"/>
                      </a:lnTo>
                      <a:lnTo>
                        <a:pt x="372" y="66"/>
                      </a:lnTo>
                      <a:lnTo>
                        <a:pt x="391" y="57"/>
                      </a:lnTo>
                      <a:lnTo>
                        <a:pt x="412" y="51"/>
                      </a:lnTo>
                      <a:lnTo>
                        <a:pt x="434" y="46"/>
                      </a:lnTo>
                      <a:lnTo>
                        <a:pt x="455" y="43"/>
                      </a:lnTo>
                      <a:lnTo>
                        <a:pt x="473" y="41"/>
                      </a:lnTo>
                      <a:lnTo>
                        <a:pt x="486" y="41"/>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58" name="Freeform 184"/>
                <p:cNvSpPr>
                  <a:spLocks noChangeAspect="1"/>
                </p:cNvSpPr>
                <p:nvPr/>
              </p:nvSpPr>
              <p:spPr bwMode="auto">
                <a:xfrm>
                  <a:off x="2236" y="3090"/>
                  <a:ext cx="243" cy="44"/>
                </a:xfrm>
                <a:custGeom>
                  <a:avLst/>
                  <a:gdLst>
                    <a:gd name="T0" fmla="*/ 1 w 486"/>
                    <a:gd name="T1" fmla="*/ 1 h 86"/>
                    <a:gd name="T2" fmla="*/ 1 w 486"/>
                    <a:gd name="T3" fmla="*/ 0 h 86"/>
                    <a:gd name="T4" fmla="*/ 1 w 486"/>
                    <a:gd name="T5" fmla="*/ 0 h 86"/>
                    <a:gd name="T6" fmla="*/ 1 w 486"/>
                    <a:gd name="T7" fmla="*/ 0 h 86"/>
                    <a:gd name="T8" fmla="*/ 1 w 486"/>
                    <a:gd name="T9" fmla="*/ 1 h 86"/>
                    <a:gd name="T10" fmla="*/ 1 w 486"/>
                    <a:gd name="T11" fmla="*/ 1 h 86"/>
                    <a:gd name="T12" fmla="*/ 1 w 486"/>
                    <a:gd name="T13" fmla="*/ 1 h 86"/>
                    <a:gd name="T14" fmla="*/ 1 w 486"/>
                    <a:gd name="T15" fmla="*/ 1 h 86"/>
                    <a:gd name="T16" fmla="*/ 1 w 486"/>
                    <a:gd name="T17" fmla="*/ 1 h 86"/>
                    <a:gd name="T18" fmla="*/ 1 w 486"/>
                    <a:gd name="T19" fmla="*/ 1 h 86"/>
                    <a:gd name="T20" fmla="*/ 1 w 486"/>
                    <a:gd name="T21" fmla="*/ 1 h 86"/>
                    <a:gd name="T22" fmla="*/ 1 w 486"/>
                    <a:gd name="T23" fmla="*/ 1 h 86"/>
                    <a:gd name="T24" fmla="*/ 1 w 486"/>
                    <a:gd name="T25" fmla="*/ 1 h 86"/>
                    <a:gd name="T26" fmla="*/ 1 w 486"/>
                    <a:gd name="T27" fmla="*/ 1 h 86"/>
                    <a:gd name="T28" fmla="*/ 1 w 486"/>
                    <a:gd name="T29" fmla="*/ 1 h 86"/>
                    <a:gd name="T30" fmla="*/ 1 w 486"/>
                    <a:gd name="T31" fmla="*/ 1 h 86"/>
                    <a:gd name="T32" fmla="*/ 1 w 486"/>
                    <a:gd name="T33" fmla="*/ 1 h 86"/>
                    <a:gd name="T34" fmla="*/ 1 w 486"/>
                    <a:gd name="T35" fmla="*/ 1 h 86"/>
                    <a:gd name="T36" fmla="*/ 0 w 486"/>
                    <a:gd name="T37" fmla="*/ 1 h 86"/>
                    <a:gd name="T38" fmla="*/ 1 w 486"/>
                    <a:gd name="T39" fmla="*/ 1 h 86"/>
                    <a:gd name="T40" fmla="*/ 1 w 486"/>
                    <a:gd name="T41" fmla="*/ 1 h 86"/>
                    <a:gd name="T42" fmla="*/ 1 w 486"/>
                    <a:gd name="T43" fmla="*/ 1 h 86"/>
                    <a:gd name="T44" fmla="*/ 1 w 486"/>
                    <a:gd name="T45" fmla="*/ 1 h 86"/>
                    <a:gd name="T46" fmla="*/ 1 w 486"/>
                    <a:gd name="T47" fmla="*/ 1 h 86"/>
                    <a:gd name="T48" fmla="*/ 1 w 486"/>
                    <a:gd name="T49" fmla="*/ 1 h 86"/>
                    <a:gd name="T50" fmla="*/ 1 w 486"/>
                    <a:gd name="T51" fmla="*/ 1 h 86"/>
                    <a:gd name="T52" fmla="*/ 1 w 486"/>
                    <a:gd name="T53" fmla="*/ 1 h 86"/>
                    <a:gd name="T54" fmla="*/ 1 w 486"/>
                    <a:gd name="T55" fmla="*/ 1 h 86"/>
                    <a:gd name="T56" fmla="*/ 1 w 486"/>
                    <a:gd name="T57" fmla="*/ 1 h 86"/>
                    <a:gd name="T58" fmla="*/ 1 w 486"/>
                    <a:gd name="T59" fmla="*/ 1 h 86"/>
                    <a:gd name="T60" fmla="*/ 1 w 486"/>
                    <a:gd name="T61" fmla="*/ 1 h 86"/>
                    <a:gd name="T62" fmla="*/ 1 w 486"/>
                    <a:gd name="T63" fmla="*/ 1 h 86"/>
                    <a:gd name="T64" fmla="*/ 1 w 486"/>
                    <a:gd name="T65" fmla="*/ 1 h 86"/>
                    <a:gd name="T66" fmla="*/ 1 w 486"/>
                    <a:gd name="T67" fmla="*/ 1 h 86"/>
                    <a:gd name="T68" fmla="*/ 1 w 486"/>
                    <a:gd name="T69" fmla="*/ 1 h 86"/>
                    <a:gd name="T70" fmla="*/ 1 w 486"/>
                    <a:gd name="T71" fmla="*/ 1 h 86"/>
                    <a:gd name="T72" fmla="*/ 1 w 486"/>
                    <a:gd name="T73" fmla="*/ 1 h 86"/>
                    <a:gd name="T74" fmla="*/ 1 w 486"/>
                    <a:gd name="T75" fmla="*/ 1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6"/>
                    <a:gd name="T115" fmla="*/ 0 h 86"/>
                    <a:gd name="T116" fmla="*/ 486 w 486"/>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6" h="86">
                      <a:moveTo>
                        <a:pt x="486" y="41"/>
                      </a:moveTo>
                      <a:lnTo>
                        <a:pt x="423" y="0"/>
                      </a:lnTo>
                      <a:lnTo>
                        <a:pt x="396" y="0"/>
                      </a:lnTo>
                      <a:lnTo>
                        <a:pt x="369" y="1"/>
                      </a:lnTo>
                      <a:lnTo>
                        <a:pt x="341" y="1"/>
                      </a:lnTo>
                      <a:lnTo>
                        <a:pt x="313" y="1"/>
                      </a:lnTo>
                      <a:lnTo>
                        <a:pt x="286" y="2"/>
                      </a:lnTo>
                      <a:lnTo>
                        <a:pt x="258" y="3"/>
                      </a:lnTo>
                      <a:lnTo>
                        <a:pt x="230" y="5"/>
                      </a:lnTo>
                      <a:lnTo>
                        <a:pt x="203" y="6"/>
                      </a:lnTo>
                      <a:lnTo>
                        <a:pt x="175" y="8"/>
                      </a:lnTo>
                      <a:lnTo>
                        <a:pt x="149" y="10"/>
                      </a:lnTo>
                      <a:lnTo>
                        <a:pt x="122" y="13"/>
                      </a:lnTo>
                      <a:lnTo>
                        <a:pt x="96" y="16"/>
                      </a:lnTo>
                      <a:lnTo>
                        <a:pt x="70" y="20"/>
                      </a:lnTo>
                      <a:lnTo>
                        <a:pt x="46" y="23"/>
                      </a:lnTo>
                      <a:lnTo>
                        <a:pt x="23" y="28"/>
                      </a:lnTo>
                      <a:lnTo>
                        <a:pt x="0" y="32"/>
                      </a:lnTo>
                      <a:lnTo>
                        <a:pt x="308" y="82"/>
                      </a:lnTo>
                      <a:lnTo>
                        <a:pt x="312" y="82"/>
                      </a:lnTo>
                      <a:lnTo>
                        <a:pt x="318" y="83"/>
                      </a:lnTo>
                      <a:lnTo>
                        <a:pt x="323" y="83"/>
                      </a:lnTo>
                      <a:lnTo>
                        <a:pt x="328" y="84"/>
                      </a:lnTo>
                      <a:lnTo>
                        <a:pt x="334" y="85"/>
                      </a:lnTo>
                      <a:lnTo>
                        <a:pt x="340" y="85"/>
                      </a:lnTo>
                      <a:lnTo>
                        <a:pt x="346" y="86"/>
                      </a:lnTo>
                      <a:lnTo>
                        <a:pt x="351" y="86"/>
                      </a:lnTo>
                      <a:lnTo>
                        <a:pt x="358" y="75"/>
                      </a:lnTo>
                      <a:lnTo>
                        <a:pt x="372" y="66"/>
                      </a:lnTo>
                      <a:lnTo>
                        <a:pt x="391" y="57"/>
                      </a:lnTo>
                      <a:lnTo>
                        <a:pt x="412" y="51"/>
                      </a:lnTo>
                      <a:lnTo>
                        <a:pt x="434" y="46"/>
                      </a:lnTo>
                      <a:lnTo>
                        <a:pt x="455" y="43"/>
                      </a:lnTo>
                      <a:lnTo>
                        <a:pt x="473" y="41"/>
                      </a:lnTo>
                      <a:lnTo>
                        <a:pt x="486" y="41"/>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9" name="Freeform 185"/>
                <p:cNvSpPr>
                  <a:spLocks noChangeAspect="1"/>
                </p:cNvSpPr>
                <p:nvPr/>
              </p:nvSpPr>
              <p:spPr bwMode="auto">
                <a:xfrm>
                  <a:off x="2412" y="3111"/>
                  <a:ext cx="102" cy="26"/>
                </a:xfrm>
                <a:custGeom>
                  <a:avLst/>
                  <a:gdLst>
                    <a:gd name="T0" fmla="*/ 0 w 205"/>
                    <a:gd name="T1" fmla="*/ 0 h 53"/>
                    <a:gd name="T2" fmla="*/ 0 w 205"/>
                    <a:gd name="T3" fmla="*/ 0 h 53"/>
                    <a:gd name="T4" fmla="*/ 0 w 205"/>
                    <a:gd name="T5" fmla="*/ 0 h 53"/>
                    <a:gd name="T6" fmla="*/ 0 w 205"/>
                    <a:gd name="T7" fmla="*/ 0 h 53"/>
                    <a:gd name="T8" fmla="*/ 0 w 205"/>
                    <a:gd name="T9" fmla="*/ 0 h 53"/>
                    <a:gd name="T10" fmla="*/ 0 w 205"/>
                    <a:gd name="T11" fmla="*/ 0 h 53"/>
                    <a:gd name="T12" fmla="*/ 0 w 205"/>
                    <a:gd name="T13" fmla="*/ 0 h 53"/>
                    <a:gd name="T14" fmla="*/ 0 w 205"/>
                    <a:gd name="T15" fmla="*/ 0 h 53"/>
                    <a:gd name="T16" fmla="*/ 0 w 205"/>
                    <a:gd name="T17" fmla="*/ 0 h 53"/>
                    <a:gd name="T18" fmla="*/ 0 w 205"/>
                    <a:gd name="T19" fmla="*/ 0 h 53"/>
                    <a:gd name="T20" fmla="*/ 0 w 205"/>
                    <a:gd name="T21" fmla="*/ 0 h 53"/>
                    <a:gd name="T22" fmla="*/ 0 w 205"/>
                    <a:gd name="T23" fmla="*/ 0 h 53"/>
                    <a:gd name="T24" fmla="*/ 0 w 205"/>
                    <a:gd name="T25" fmla="*/ 0 h 53"/>
                    <a:gd name="T26" fmla="*/ 0 w 205"/>
                    <a:gd name="T27" fmla="*/ 0 h 53"/>
                    <a:gd name="T28" fmla="*/ 0 w 205"/>
                    <a:gd name="T29" fmla="*/ 0 h 53"/>
                    <a:gd name="T30" fmla="*/ 0 w 205"/>
                    <a:gd name="T31" fmla="*/ 0 h 53"/>
                    <a:gd name="T32" fmla="*/ 0 w 205"/>
                    <a:gd name="T33" fmla="*/ 0 h 53"/>
                    <a:gd name="T34" fmla="*/ 0 w 205"/>
                    <a:gd name="T35" fmla="*/ 0 h 53"/>
                    <a:gd name="T36" fmla="*/ 0 w 205"/>
                    <a:gd name="T37" fmla="*/ 0 h 53"/>
                    <a:gd name="T38" fmla="*/ 0 w 205"/>
                    <a:gd name="T39" fmla="*/ 0 h 53"/>
                    <a:gd name="T40" fmla="*/ 0 w 205"/>
                    <a:gd name="T41" fmla="*/ 0 h 53"/>
                    <a:gd name="T42" fmla="*/ 0 w 205"/>
                    <a:gd name="T43" fmla="*/ 0 h 53"/>
                    <a:gd name="T44" fmla="*/ 0 w 205"/>
                    <a:gd name="T45" fmla="*/ 0 h 53"/>
                    <a:gd name="T46" fmla="*/ 0 w 205"/>
                    <a:gd name="T47" fmla="*/ 0 h 53"/>
                    <a:gd name="T48" fmla="*/ 0 w 205"/>
                    <a:gd name="T49" fmla="*/ 0 h 53"/>
                    <a:gd name="T50" fmla="*/ 0 w 205"/>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5"/>
                    <a:gd name="T79" fmla="*/ 0 h 53"/>
                    <a:gd name="T80" fmla="*/ 205 w 205"/>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5" h="53">
                      <a:moveTo>
                        <a:pt x="135" y="0"/>
                      </a:moveTo>
                      <a:lnTo>
                        <a:pt x="122" y="0"/>
                      </a:lnTo>
                      <a:lnTo>
                        <a:pt x="104" y="3"/>
                      </a:lnTo>
                      <a:lnTo>
                        <a:pt x="83" y="6"/>
                      </a:lnTo>
                      <a:lnTo>
                        <a:pt x="61" y="11"/>
                      </a:lnTo>
                      <a:lnTo>
                        <a:pt x="40" y="16"/>
                      </a:lnTo>
                      <a:lnTo>
                        <a:pt x="21" y="24"/>
                      </a:lnTo>
                      <a:lnTo>
                        <a:pt x="7" y="35"/>
                      </a:lnTo>
                      <a:lnTo>
                        <a:pt x="0" y="46"/>
                      </a:lnTo>
                      <a:lnTo>
                        <a:pt x="19" y="47"/>
                      </a:lnTo>
                      <a:lnTo>
                        <a:pt x="37" y="50"/>
                      </a:lnTo>
                      <a:lnTo>
                        <a:pt x="56" y="51"/>
                      </a:lnTo>
                      <a:lnTo>
                        <a:pt x="74" y="52"/>
                      </a:lnTo>
                      <a:lnTo>
                        <a:pt x="94" y="52"/>
                      </a:lnTo>
                      <a:lnTo>
                        <a:pt x="111" y="53"/>
                      </a:lnTo>
                      <a:lnTo>
                        <a:pt x="128" y="53"/>
                      </a:lnTo>
                      <a:lnTo>
                        <a:pt x="146" y="53"/>
                      </a:lnTo>
                      <a:lnTo>
                        <a:pt x="159" y="53"/>
                      </a:lnTo>
                      <a:lnTo>
                        <a:pt x="173" y="53"/>
                      </a:lnTo>
                      <a:lnTo>
                        <a:pt x="185" y="52"/>
                      </a:lnTo>
                      <a:lnTo>
                        <a:pt x="194" y="51"/>
                      </a:lnTo>
                      <a:lnTo>
                        <a:pt x="201" y="50"/>
                      </a:lnTo>
                      <a:lnTo>
                        <a:pt x="204" y="47"/>
                      </a:lnTo>
                      <a:lnTo>
                        <a:pt x="205" y="45"/>
                      </a:lnTo>
                      <a:lnTo>
                        <a:pt x="203" y="43"/>
                      </a:lnTo>
                      <a:lnTo>
                        <a:pt x="135" y="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60" name="Freeform 186"/>
                <p:cNvSpPr>
                  <a:spLocks noChangeAspect="1"/>
                </p:cNvSpPr>
                <p:nvPr/>
              </p:nvSpPr>
              <p:spPr bwMode="auto">
                <a:xfrm>
                  <a:off x="2412" y="3111"/>
                  <a:ext cx="102" cy="26"/>
                </a:xfrm>
                <a:custGeom>
                  <a:avLst/>
                  <a:gdLst>
                    <a:gd name="T0" fmla="*/ 0 w 205"/>
                    <a:gd name="T1" fmla="*/ 0 h 53"/>
                    <a:gd name="T2" fmla="*/ 0 w 205"/>
                    <a:gd name="T3" fmla="*/ 0 h 53"/>
                    <a:gd name="T4" fmla="*/ 0 w 205"/>
                    <a:gd name="T5" fmla="*/ 0 h 53"/>
                    <a:gd name="T6" fmla="*/ 0 w 205"/>
                    <a:gd name="T7" fmla="*/ 0 h 53"/>
                    <a:gd name="T8" fmla="*/ 0 w 205"/>
                    <a:gd name="T9" fmla="*/ 0 h 53"/>
                    <a:gd name="T10" fmla="*/ 0 w 205"/>
                    <a:gd name="T11" fmla="*/ 0 h 53"/>
                    <a:gd name="T12" fmla="*/ 0 w 205"/>
                    <a:gd name="T13" fmla="*/ 0 h 53"/>
                    <a:gd name="T14" fmla="*/ 0 w 205"/>
                    <a:gd name="T15" fmla="*/ 0 h 53"/>
                    <a:gd name="T16" fmla="*/ 0 w 205"/>
                    <a:gd name="T17" fmla="*/ 0 h 53"/>
                    <a:gd name="T18" fmla="*/ 0 w 205"/>
                    <a:gd name="T19" fmla="*/ 0 h 53"/>
                    <a:gd name="T20" fmla="*/ 0 w 205"/>
                    <a:gd name="T21" fmla="*/ 0 h 53"/>
                    <a:gd name="T22" fmla="*/ 0 w 205"/>
                    <a:gd name="T23" fmla="*/ 0 h 53"/>
                    <a:gd name="T24" fmla="*/ 0 w 205"/>
                    <a:gd name="T25" fmla="*/ 0 h 53"/>
                    <a:gd name="T26" fmla="*/ 0 w 205"/>
                    <a:gd name="T27" fmla="*/ 0 h 53"/>
                    <a:gd name="T28" fmla="*/ 0 w 205"/>
                    <a:gd name="T29" fmla="*/ 0 h 53"/>
                    <a:gd name="T30" fmla="*/ 0 w 205"/>
                    <a:gd name="T31" fmla="*/ 0 h 53"/>
                    <a:gd name="T32" fmla="*/ 0 w 205"/>
                    <a:gd name="T33" fmla="*/ 0 h 53"/>
                    <a:gd name="T34" fmla="*/ 0 w 205"/>
                    <a:gd name="T35" fmla="*/ 0 h 53"/>
                    <a:gd name="T36" fmla="*/ 0 w 205"/>
                    <a:gd name="T37" fmla="*/ 0 h 53"/>
                    <a:gd name="T38" fmla="*/ 0 w 205"/>
                    <a:gd name="T39" fmla="*/ 0 h 53"/>
                    <a:gd name="T40" fmla="*/ 0 w 205"/>
                    <a:gd name="T41" fmla="*/ 0 h 53"/>
                    <a:gd name="T42" fmla="*/ 0 w 205"/>
                    <a:gd name="T43" fmla="*/ 0 h 53"/>
                    <a:gd name="T44" fmla="*/ 0 w 205"/>
                    <a:gd name="T45" fmla="*/ 0 h 53"/>
                    <a:gd name="T46" fmla="*/ 0 w 205"/>
                    <a:gd name="T47" fmla="*/ 0 h 53"/>
                    <a:gd name="T48" fmla="*/ 0 w 205"/>
                    <a:gd name="T49" fmla="*/ 0 h 53"/>
                    <a:gd name="T50" fmla="*/ 0 w 205"/>
                    <a:gd name="T51" fmla="*/ 0 h 53"/>
                    <a:gd name="T52" fmla="*/ 0 w 205"/>
                    <a:gd name="T53" fmla="*/ 0 h 53"/>
                    <a:gd name="T54" fmla="*/ 0 w 205"/>
                    <a:gd name="T55" fmla="*/ 0 h 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5"/>
                    <a:gd name="T85" fmla="*/ 0 h 53"/>
                    <a:gd name="T86" fmla="*/ 205 w 205"/>
                    <a:gd name="T87" fmla="*/ 53 h 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5" h="53">
                      <a:moveTo>
                        <a:pt x="135" y="0"/>
                      </a:moveTo>
                      <a:lnTo>
                        <a:pt x="135" y="0"/>
                      </a:lnTo>
                      <a:lnTo>
                        <a:pt x="122" y="0"/>
                      </a:lnTo>
                      <a:lnTo>
                        <a:pt x="104" y="3"/>
                      </a:lnTo>
                      <a:lnTo>
                        <a:pt x="83" y="6"/>
                      </a:lnTo>
                      <a:lnTo>
                        <a:pt x="61" y="11"/>
                      </a:lnTo>
                      <a:lnTo>
                        <a:pt x="40" y="16"/>
                      </a:lnTo>
                      <a:lnTo>
                        <a:pt x="21" y="24"/>
                      </a:lnTo>
                      <a:lnTo>
                        <a:pt x="7" y="35"/>
                      </a:lnTo>
                      <a:lnTo>
                        <a:pt x="0" y="46"/>
                      </a:lnTo>
                      <a:lnTo>
                        <a:pt x="19" y="47"/>
                      </a:lnTo>
                      <a:lnTo>
                        <a:pt x="37" y="50"/>
                      </a:lnTo>
                      <a:lnTo>
                        <a:pt x="56" y="51"/>
                      </a:lnTo>
                      <a:lnTo>
                        <a:pt x="74" y="52"/>
                      </a:lnTo>
                      <a:lnTo>
                        <a:pt x="94" y="52"/>
                      </a:lnTo>
                      <a:lnTo>
                        <a:pt x="111" y="53"/>
                      </a:lnTo>
                      <a:lnTo>
                        <a:pt x="128" y="53"/>
                      </a:lnTo>
                      <a:lnTo>
                        <a:pt x="146" y="53"/>
                      </a:lnTo>
                      <a:lnTo>
                        <a:pt x="159" y="53"/>
                      </a:lnTo>
                      <a:lnTo>
                        <a:pt x="173" y="53"/>
                      </a:lnTo>
                      <a:lnTo>
                        <a:pt x="185" y="52"/>
                      </a:lnTo>
                      <a:lnTo>
                        <a:pt x="194" y="51"/>
                      </a:lnTo>
                      <a:lnTo>
                        <a:pt x="201" y="50"/>
                      </a:lnTo>
                      <a:lnTo>
                        <a:pt x="204" y="47"/>
                      </a:lnTo>
                      <a:lnTo>
                        <a:pt x="205" y="45"/>
                      </a:lnTo>
                      <a:lnTo>
                        <a:pt x="203" y="43"/>
                      </a:lnTo>
                      <a:lnTo>
                        <a:pt x="135" y="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61" name="Line 187"/>
                <p:cNvSpPr>
                  <a:spLocks noChangeAspect="1" noChangeShapeType="1"/>
                </p:cNvSpPr>
                <p:nvPr/>
              </p:nvSpPr>
              <p:spPr bwMode="auto">
                <a:xfrm>
                  <a:off x="2290" y="3099"/>
                  <a:ext cx="155"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62" name="Freeform 188"/>
                <p:cNvSpPr>
                  <a:spLocks noChangeAspect="1"/>
                </p:cNvSpPr>
                <p:nvPr/>
              </p:nvSpPr>
              <p:spPr bwMode="auto">
                <a:xfrm>
                  <a:off x="2426" y="3131"/>
                  <a:ext cx="81" cy="5"/>
                </a:xfrm>
                <a:custGeom>
                  <a:avLst/>
                  <a:gdLst>
                    <a:gd name="T0" fmla="*/ 0 w 163"/>
                    <a:gd name="T1" fmla="*/ 1 h 10"/>
                    <a:gd name="T2" fmla="*/ 0 w 163"/>
                    <a:gd name="T3" fmla="*/ 1 h 10"/>
                    <a:gd name="T4" fmla="*/ 0 w 163"/>
                    <a:gd name="T5" fmla="*/ 1 h 10"/>
                    <a:gd name="T6" fmla="*/ 0 w 163"/>
                    <a:gd name="T7" fmla="*/ 1 h 10"/>
                    <a:gd name="T8" fmla="*/ 0 w 163"/>
                    <a:gd name="T9" fmla="*/ 1 h 10"/>
                    <a:gd name="T10" fmla="*/ 0 w 163"/>
                    <a:gd name="T11" fmla="*/ 1 h 10"/>
                    <a:gd name="T12" fmla="*/ 0 w 163"/>
                    <a:gd name="T13" fmla="*/ 1 h 10"/>
                    <a:gd name="T14" fmla="*/ 0 w 163"/>
                    <a:gd name="T15" fmla="*/ 1 h 10"/>
                    <a:gd name="T16" fmla="*/ 0 w 163"/>
                    <a:gd name="T17" fmla="*/ 1 h 10"/>
                    <a:gd name="T18" fmla="*/ 0 w 163"/>
                    <a:gd name="T19" fmla="*/ 1 h 10"/>
                    <a:gd name="T20" fmla="*/ 0 w 163"/>
                    <a:gd name="T21" fmla="*/ 1 h 10"/>
                    <a:gd name="T22" fmla="*/ 0 w 163"/>
                    <a:gd name="T23" fmla="*/ 1 h 10"/>
                    <a:gd name="T24" fmla="*/ 0 w 163"/>
                    <a:gd name="T25" fmla="*/ 1 h 10"/>
                    <a:gd name="T26" fmla="*/ 0 w 163"/>
                    <a:gd name="T27" fmla="*/ 1 h 10"/>
                    <a:gd name="T28" fmla="*/ 0 w 163"/>
                    <a:gd name="T29" fmla="*/ 1 h 10"/>
                    <a:gd name="T30" fmla="*/ 0 w 163"/>
                    <a:gd name="T31" fmla="*/ 1 h 10"/>
                    <a:gd name="T32" fmla="*/ 0 w 163"/>
                    <a:gd name="T33" fmla="*/ 1 h 10"/>
                    <a:gd name="T34" fmla="*/ 0 w 163"/>
                    <a:gd name="T35" fmla="*/ 1 h 10"/>
                    <a:gd name="T36" fmla="*/ 0 w 16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3"/>
                    <a:gd name="T58" fmla="*/ 0 h 10"/>
                    <a:gd name="T59" fmla="*/ 163 w 163"/>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3" h="10">
                      <a:moveTo>
                        <a:pt x="0" y="10"/>
                      </a:moveTo>
                      <a:lnTo>
                        <a:pt x="0" y="10"/>
                      </a:lnTo>
                      <a:lnTo>
                        <a:pt x="5" y="9"/>
                      </a:lnTo>
                      <a:lnTo>
                        <a:pt x="11" y="8"/>
                      </a:lnTo>
                      <a:lnTo>
                        <a:pt x="16" y="5"/>
                      </a:lnTo>
                      <a:lnTo>
                        <a:pt x="23" y="4"/>
                      </a:lnTo>
                      <a:lnTo>
                        <a:pt x="29" y="3"/>
                      </a:lnTo>
                      <a:lnTo>
                        <a:pt x="35" y="3"/>
                      </a:lnTo>
                      <a:lnTo>
                        <a:pt x="40" y="2"/>
                      </a:lnTo>
                      <a:lnTo>
                        <a:pt x="45" y="2"/>
                      </a:lnTo>
                      <a:lnTo>
                        <a:pt x="61" y="1"/>
                      </a:lnTo>
                      <a:lnTo>
                        <a:pt x="79" y="1"/>
                      </a:lnTo>
                      <a:lnTo>
                        <a:pt x="97" y="2"/>
                      </a:lnTo>
                      <a:lnTo>
                        <a:pt x="114" y="2"/>
                      </a:lnTo>
                      <a:lnTo>
                        <a:pt x="130" y="3"/>
                      </a:lnTo>
                      <a:lnTo>
                        <a:pt x="144" y="3"/>
                      </a:lnTo>
                      <a:lnTo>
                        <a:pt x="156" y="2"/>
                      </a:lnTo>
                      <a:lnTo>
                        <a:pt x="16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63" name="Freeform 189"/>
                <p:cNvSpPr>
                  <a:spLocks noChangeAspect="1"/>
                </p:cNvSpPr>
                <p:nvPr/>
              </p:nvSpPr>
              <p:spPr bwMode="auto">
                <a:xfrm>
                  <a:off x="2385" y="3111"/>
                  <a:ext cx="94" cy="9"/>
                </a:xfrm>
                <a:custGeom>
                  <a:avLst/>
                  <a:gdLst>
                    <a:gd name="T0" fmla="*/ 0 w 187"/>
                    <a:gd name="T1" fmla="*/ 0 h 19"/>
                    <a:gd name="T2" fmla="*/ 0 w 187"/>
                    <a:gd name="T3" fmla="*/ 0 h 19"/>
                    <a:gd name="T4" fmla="*/ 1 w 187"/>
                    <a:gd name="T5" fmla="*/ 0 h 19"/>
                    <a:gd name="T6" fmla="*/ 1 w 187"/>
                    <a:gd name="T7" fmla="*/ 0 h 19"/>
                    <a:gd name="T8" fmla="*/ 1 w 187"/>
                    <a:gd name="T9" fmla="*/ 0 h 19"/>
                    <a:gd name="T10" fmla="*/ 1 w 187"/>
                    <a:gd name="T11" fmla="*/ 0 h 19"/>
                    <a:gd name="T12" fmla="*/ 1 w 187"/>
                    <a:gd name="T13" fmla="*/ 0 h 19"/>
                    <a:gd name="T14" fmla="*/ 1 w 187"/>
                    <a:gd name="T15" fmla="*/ 0 h 19"/>
                    <a:gd name="T16" fmla="*/ 1 w 187"/>
                    <a:gd name="T17" fmla="*/ 0 h 19"/>
                    <a:gd name="T18" fmla="*/ 1 w 187"/>
                    <a:gd name="T19" fmla="*/ 0 h 19"/>
                    <a:gd name="T20" fmla="*/ 1 w 187"/>
                    <a:gd name="T21" fmla="*/ 0 h 19"/>
                    <a:gd name="T22" fmla="*/ 1 w 187"/>
                    <a:gd name="T23" fmla="*/ 0 h 19"/>
                    <a:gd name="T24" fmla="*/ 1 w 187"/>
                    <a:gd name="T25" fmla="*/ 0 h 19"/>
                    <a:gd name="T26" fmla="*/ 1 w 187"/>
                    <a:gd name="T27" fmla="*/ 0 h 19"/>
                    <a:gd name="T28" fmla="*/ 1 w 187"/>
                    <a:gd name="T29" fmla="*/ 0 h 19"/>
                    <a:gd name="T30" fmla="*/ 1 w 187"/>
                    <a:gd name="T31" fmla="*/ 0 h 19"/>
                    <a:gd name="T32" fmla="*/ 1 w 187"/>
                    <a:gd name="T33" fmla="*/ 0 h 19"/>
                    <a:gd name="T34" fmla="*/ 1 w 187"/>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19"/>
                    <a:gd name="T56" fmla="*/ 187 w 187"/>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19">
                      <a:moveTo>
                        <a:pt x="0" y="19"/>
                      </a:moveTo>
                      <a:lnTo>
                        <a:pt x="0" y="19"/>
                      </a:lnTo>
                      <a:lnTo>
                        <a:pt x="11" y="16"/>
                      </a:lnTo>
                      <a:lnTo>
                        <a:pt x="21" y="14"/>
                      </a:lnTo>
                      <a:lnTo>
                        <a:pt x="32" y="12"/>
                      </a:lnTo>
                      <a:lnTo>
                        <a:pt x="43" y="11"/>
                      </a:lnTo>
                      <a:lnTo>
                        <a:pt x="55" y="8"/>
                      </a:lnTo>
                      <a:lnTo>
                        <a:pt x="67" y="7"/>
                      </a:lnTo>
                      <a:lnTo>
                        <a:pt x="80" y="6"/>
                      </a:lnTo>
                      <a:lnTo>
                        <a:pt x="93" y="5"/>
                      </a:lnTo>
                      <a:lnTo>
                        <a:pt x="104" y="4"/>
                      </a:lnTo>
                      <a:lnTo>
                        <a:pt x="117" y="3"/>
                      </a:lnTo>
                      <a:lnTo>
                        <a:pt x="129" y="1"/>
                      </a:lnTo>
                      <a:lnTo>
                        <a:pt x="142" y="1"/>
                      </a:lnTo>
                      <a:lnTo>
                        <a:pt x="154" y="1"/>
                      </a:lnTo>
                      <a:lnTo>
                        <a:pt x="165" y="0"/>
                      </a:lnTo>
                      <a:lnTo>
                        <a:pt x="177" y="0"/>
                      </a:lnTo>
                      <a:lnTo>
                        <a:pt x="187"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64" name="Line 190"/>
                <p:cNvSpPr>
                  <a:spLocks noChangeAspect="1" noChangeShapeType="1"/>
                </p:cNvSpPr>
                <p:nvPr/>
              </p:nvSpPr>
              <p:spPr bwMode="auto">
                <a:xfrm>
                  <a:off x="2377" y="3092"/>
                  <a:ext cx="63" cy="2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65" name="Freeform 191"/>
                <p:cNvSpPr>
                  <a:spLocks noChangeAspect="1"/>
                </p:cNvSpPr>
                <p:nvPr/>
              </p:nvSpPr>
              <p:spPr bwMode="auto">
                <a:xfrm>
                  <a:off x="2411" y="3099"/>
                  <a:ext cx="49" cy="4"/>
                </a:xfrm>
                <a:custGeom>
                  <a:avLst/>
                  <a:gdLst>
                    <a:gd name="T0" fmla="*/ 0 w 99"/>
                    <a:gd name="T1" fmla="*/ 1 h 8"/>
                    <a:gd name="T2" fmla="*/ 0 w 99"/>
                    <a:gd name="T3" fmla="*/ 1 h 8"/>
                    <a:gd name="T4" fmla="*/ 0 w 99"/>
                    <a:gd name="T5" fmla="*/ 1 h 8"/>
                    <a:gd name="T6" fmla="*/ 0 w 99"/>
                    <a:gd name="T7" fmla="*/ 1 h 8"/>
                    <a:gd name="T8" fmla="*/ 0 w 99"/>
                    <a:gd name="T9" fmla="*/ 1 h 8"/>
                    <a:gd name="T10" fmla="*/ 0 w 99"/>
                    <a:gd name="T11" fmla="*/ 1 h 8"/>
                    <a:gd name="T12" fmla="*/ 0 w 99"/>
                    <a:gd name="T13" fmla="*/ 1 h 8"/>
                    <a:gd name="T14" fmla="*/ 0 w 99"/>
                    <a:gd name="T15" fmla="*/ 0 h 8"/>
                    <a:gd name="T16" fmla="*/ 0 w 99"/>
                    <a:gd name="T17" fmla="*/ 0 h 8"/>
                    <a:gd name="T18" fmla="*/ 0 w 99"/>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8"/>
                    <a:gd name="T32" fmla="*/ 99 w 9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8">
                      <a:moveTo>
                        <a:pt x="0" y="8"/>
                      </a:moveTo>
                      <a:lnTo>
                        <a:pt x="0" y="8"/>
                      </a:lnTo>
                      <a:lnTo>
                        <a:pt x="12" y="7"/>
                      </a:lnTo>
                      <a:lnTo>
                        <a:pt x="24" y="5"/>
                      </a:lnTo>
                      <a:lnTo>
                        <a:pt x="37" y="4"/>
                      </a:lnTo>
                      <a:lnTo>
                        <a:pt x="50" y="2"/>
                      </a:lnTo>
                      <a:lnTo>
                        <a:pt x="62" y="1"/>
                      </a:lnTo>
                      <a:lnTo>
                        <a:pt x="75" y="0"/>
                      </a:lnTo>
                      <a:lnTo>
                        <a:pt x="88" y="0"/>
                      </a:lnTo>
                      <a:lnTo>
                        <a:pt x="99"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66" name="Freeform 192"/>
                <p:cNvSpPr>
                  <a:spLocks noChangeAspect="1"/>
                </p:cNvSpPr>
                <p:nvPr/>
              </p:nvSpPr>
              <p:spPr bwMode="auto">
                <a:xfrm>
                  <a:off x="2236" y="3090"/>
                  <a:ext cx="278" cy="47"/>
                </a:xfrm>
                <a:custGeom>
                  <a:avLst/>
                  <a:gdLst>
                    <a:gd name="T0" fmla="*/ 1 w 556"/>
                    <a:gd name="T1" fmla="*/ 1 h 93"/>
                    <a:gd name="T2" fmla="*/ 1 w 556"/>
                    <a:gd name="T3" fmla="*/ 1 h 93"/>
                    <a:gd name="T4" fmla="*/ 1 w 556"/>
                    <a:gd name="T5" fmla="*/ 1 h 93"/>
                    <a:gd name="T6" fmla="*/ 1 w 556"/>
                    <a:gd name="T7" fmla="*/ 1 h 93"/>
                    <a:gd name="T8" fmla="*/ 1 w 556"/>
                    <a:gd name="T9" fmla="*/ 1 h 93"/>
                    <a:gd name="T10" fmla="*/ 1 w 556"/>
                    <a:gd name="T11" fmla="*/ 1 h 93"/>
                    <a:gd name="T12" fmla="*/ 1 w 556"/>
                    <a:gd name="T13" fmla="*/ 1 h 93"/>
                    <a:gd name="T14" fmla="*/ 1 w 556"/>
                    <a:gd name="T15" fmla="*/ 1 h 93"/>
                    <a:gd name="T16" fmla="*/ 1 w 556"/>
                    <a:gd name="T17" fmla="*/ 1 h 93"/>
                    <a:gd name="T18" fmla="*/ 1 w 556"/>
                    <a:gd name="T19" fmla="*/ 1 h 93"/>
                    <a:gd name="T20" fmla="*/ 1 w 556"/>
                    <a:gd name="T21" fmla="*/ 1 h 93"/>
                    <a:gd name="T22" fmla="*/ 1 w 556"/>
                    <a:gd name="T23" fmla="*/ 1 h 93"/>
                    <a:gd name="T24" fmla="*/ 1 w 556"/>
                    <a:gd name="T25" fmla="*/ 1 h 93"/>
                    <a:gd name="T26" fmla="*/ 1 w 556"/>
                    <a:gd name="T27" fmla="*/ 1 h 93"/>
                    <a:gd name="T28" fmla="*/ 1 w 556"/>
                    <a:gd name="T29" fmla="*/ 1 h 93"/>
                    <a:gd name="T30" fmla="*/ 1 w 556"/>
                    <a:gd name="T31" fmla="*/ 1 h 93"/>
                    <a:gd name="T32" fmla="*/ 1 w 556"/>
                    <a:gd name="T33" fmla="*/ 1 h 93"/>
                    <a:gd name="T34" fmla="*/ 1 w 556"/>
                    <a:gd name="T35" fmla="*/ 1 h 93"/>
                    <a:gd name="T36" fmla="*/ 1 w 556"/>
                    <a:gd name="T37" fmla="*/ 1 h 93"/>
                    <a:gd name="T38" fmla="*/ 1 w 556"/>
                    <a:gd name="T39" fmla="*/ 1 h 93"/>
                    <a:gd name="T40" fmla="*/ 1 w 556"/>
                    <a:gd name="T41" fmla="*/ 1 h 93"/>
                    <a:gd name="T42" fmla="*/ 1 w 556"/>
                    <a:gd name="T43" fmla="*/ 1 h 93"/>
                    <a:gd name="T44" fmla="*/ 1 w 556"/>
                    <a:gd name="T45" fmla="*/ 1 h 93"/>
                    <a:gd name="T46" fmla="*/ 1 w 556"/>
                    <a:gd name="T47" fmla="*/ 1 h 93"/>
                    <a:gd name="T48" fmla="*/ 1 w 556"/>
                    <a:gd name="T49" fmla="*/ 1 h 93"/>
                    <a:gd name="T50" fmla="*/ 1 w 556"/>
                    <a:gd name="T51" fmla="*/ 1 h 93"/>
                    <a:gd name="T52" fmla="*/ 1 w 556"/>
                    <a:gd name="T53" fmla="*/ 1 h 93"/>
                    <a:gd name="T54" fmla="*/ 1 w 556"/>
                    <a:gd name="T55" fmla="*/ 1 h 93"/>
                    <a:gd name="T56" fmla="*/ 0 w 556"/>
                    <a:gd name="T57" fmla="*/ 1 h 93"/>
                    <a:gd name="T58" fmla="*/ 0 w 556"/>
                    <a:gd name="T59" fmla="*/ 1 h 93"/>
                    <a:gd name="T60" fmla="*/ 1 w 556"/>
                    <a:gd name="T61" fmla="*/ 1 h 93"/>
                    <a:gd name="T62" fmla="*/ 1 w 556"/>
                    <a:gd name="T63" fmla="*/ 1 h 93"/>
                    <a:gd name="T64" fmla="*/ 1 w 556"/>
                    <a:gd name="T65" fmla="*/ 1 h 93"/>
                    <a:gd name="T66" fmla="*/ 1 w 556"/>
                    <a:gd name="T67" fmla="*/ 1 h 93"/>
                    <a:gd name="T68" fmla="*/ 1 w 556"/>
                    <a:gd name="T69" fmla="*/ 1 h 93"/>
                    <a:gd name="T70" fmla="*/ 1 w 556"/>
                    <a:gd name="T71" fmla="*/ 1 h 93"/>
                    <a:gd name="T72" fmla="*/ 1 w 556"/>
                    <a:gd name="T73" fmla="*/ 1 h 93"/>
                    <a:gd name="T74" fmla="*/ 1 w 556"/>
                    <a:gd name="T75" fmla="*/ 1 h 93"/>
                    <a:gd name="T76" fmla="*/ 1 w 556"/>
                    <a:gd name="T77" fmla="*/ 1 h 93"/>
                    <a:gd name="T78" fmla="*/ 1 w 556"/>
                    <a:gd name="T79" fmla="*/ 1 h 93"/>
                    <a:gd name="T80" fmla="*/ 1 w 556"/>
                    <a:gd name="T81" fmla="*/ 1 h 93"/>
                    <a:gd name="T82" fmla="*/ 1 w 556"/>
                    <a:gd name="T83" fmla="*/ 1 h 93"/>
                    <a:gd name="T84" fmla="*/ 1 w 556"/>
                    <a:gd name="T85" fmla="*/ 1 h 93"/>
                    <a:gd name="T86" fmla="*/ 1 w 556"/>
                    <a:gd name="T87" fmla="*/ 1 h 93"/>
                    <a:gd name="T88" fmla="*/ 1 w 556"/>
                    <a:gd name="T89" fmla="*/ 0 h 93"/>
                    <a:gd name="T90" fmla="*/ 1 w 556"/>
                    <a:gd name="T91" fmla="*/ 0 h 93"/>
                    <a:gd name="T92" fmla="*/ 1 w 556"/>
                    <a:gd name="T93" fmla="*/ 1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6"/>
                    <a:gd name="T142" fmla="*/ 0 h 93"/>
                    <a:gd name="T143" fmla="*/ 556 w 556"/>
                    <a:gd name="T144" fmla="*/ 93 h 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6" h="93">
                      <a:moveTo>
                        <a:pt x="486" y="41"/>
                      </a:moveTo>
                      <a:lnTo>
                        <a:pt x="554" y="83"/>
                      </a:lnTo>
                      <a:lnTo>
                        <a:pt x="556" y="85"/>
                      </a:lnTo>
                      <a:lnTo>
                        <a:pt x="555" y="87"/>
                      </a:lnTo>
                      <a:lnTo>
                        <a:pt x="552" y="90"/>
                      </a:lnTo>
                      <a:lnTo>
                        <a:pt x="545" y="91"/>
                      </a:lnTo>
                      <a:lnTo>
                        <a:pt x="536" y="92"/>
                      </a:lnTo>
                      <a:lnTo>
                        <a:pt x="524" y="93"/>
                      </a:lnTo>
                      <a:lnTo>
                        <a:pt x="510" y="93"/>
                      </a:lnTo>
                      <a:lnTo>
                        <a:pt x="495" y="93"/>
                      </a:lnTo>
                      <a:lnTo>
                        <a:pt x="479" y="93"/>
                      </a:lnTo>
                      <a:lnTo>
                        <a:pt x="462" y="93"/>
                      </a:lnTo>
                      <a:lnTo>
                        <a:pt x="444" y="92"/>
                      </a:lnTo>
                      <a:lnTo>
                        <a:pt x="425" y="92"/>
                      </a:lnTo>
                      <a:lnTo>
                        <a:pt x="406" y="91"/>
                      </a:lnTo>
                      <a:lnTo>
                        <a:pt x="387" y="90"/>
                      </a:lnTo>
                      <a:lnTo>
                        <a:pt x="369" y="87"/>
                      </a:lnTo>
                      <a:lnTo>
                        <a:pt x="350" y="86"/>
                      </a:lnTo>
                      <a:lnTo>
                        <a:pt x="344" y="86"/>
                      </a:lnTo>
                      <a:lnTo>
                        <a:pt x="339" y="85"/>
                      </a:lnTo>
                      <a:lnTo>
                        <a:pt x="333" y="85"/>
                      </a:lnTo>
                      <a:lnTo>
                        <a:pt x="328" y="84"/>
                      </a:lnTo>
                      <a:lnTo>
                        <a:pt x="323" y="83"/>
                      </a:lnTo>
                      <a:lnTo>
                        <a:pt x="318" y="82"/>
                      </a:lnTo>
                      <a:lnTo>
                        <a:pt x="312" y="82"/>
                      </a:lnTo>
                      <a:lnTo>
                        <a:pt x="308" y="81"/>
                      </a:lnTo>
                      <a:lnTo>
                        <a:pt x="0" y="32"/>
                      </a:lnTo>
                      <a:lnTo>
                        <a:pt x="23" y="28"/>
                      </a:lnTo>
                      <a:lnTo>
                        <a:pt x="46" y="23"/>
                      </a:lnTo>
                      <a:lnTo>
                        <a:pt x="70" y="20"/>
                      </a:lnTo>
                      <a:lnTo>
                        <a:pt x="96" y="16"/>
                      </a:lnTo>
                      <a:lnTo>
                        <a:pt x="122" y="13"/>
                      </a:lnTo>
                      <a:lnTo>
                        <a:pt x="149" y="10"/>
                      </a:lnTo>
                      <a:lnTo>
                        <a:pt x="175" y="8"/>
                      </a:lnTo>
                      <a:lnTo>
                        <a:pt x="203" y="6"/>
                      </a:lnTo>
                      <a:lnTo>
                        <a:pt x="230" y="5"/>
                      </a:lnTo>
                      <a:lnTo>
                        <a:pt x="258" y="3"/>
                      </a:lnTo>
                      <a:lnTo>
                        <a:pt x="286" y="2"/>
                      </a:lnTo>
                      <a:lnTo>
                        <a:pt x="313" y="1"/>
                      </a:lnTo>
                      <a:lnTo>
                        <a:pt x="341" y="1"/>
                      </a:lnTo>
                      <a:lnTo>
                        <a:pt x="369" y="1"/>
                      </a:lnTo>
                      <a:lnTo>
                        <a:pt x="396" y="0"/>
                      </a:lnTo>
                      <a:lnTo>
                        <a:pt x="423" y="0"/>
                      </a:lnTo>
                      <a:lnTo>
                        <a:pt x="486" y="4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67" name="Freeform 193"/>
                <p:cNvSpPr>
                  <a:spLocks noChangeAspect="1"/>
                </p:cNvSpPr>
                <p:nvPr/>
              </p:nvSpPr>
              <p:spPr bwMode="auto">
                <a:xfrm>
                  <a:off x="1711" y="3099"/>
                  <a:ext cx="190" cy="44"/>
                </a:xfrm>
                <a:custGeom>
                  <a:avLst/>
                  <a:gdLst>
                    <a:gd name="T0" fmla="*/ 1 w 379"/>
                    <a:gd name="T1" fmla="*/ 0 h 89"/>
                    <a:gd name="T2" fmla="*/ 1 w 379"/>
                    <a:gd name="T3" fmla="*/ 0 h 89"/>
                    <a:gd name="T4" fmla="*/ 1 w 379"/>
                    <a:gd name="T5" fmla="*/ 0 h 89"/>
                    <a:gd name="T6" fmla="*/ 1 w 379"/>
                    <a:gd name="T7" fmla="*/ 0 h 89"/>
                    <a:gd name="T8" fmla="*/ 0 w 379"/>
                    <a:gd name="T9" fmla="*/ 0 h 89"/>
                    <a:gd name="T10" fmla="*/ 1 w 379"/>
                    <a:gd name="T11" fmla="*/ 0 h 89"/>
                    <a:gd name="T12" fmla="*/ 0 60000 65536"/>
                    <a:gd name="T13" fmla="*/ 0 60000 65536"/>
                    <a:gd name="T14" fmla="*/ 0 60000 65536"/>
                    <a:gd name="T15" fmla="*/ 0 60000 65536"/>
                    <a:gd name="T16" fmla="*/ 0 60000 65536"/>
                    <a:gd name="T17" fmla="*/ 0 60000 65536"/>
                    <a:gd name="T18" fmla="*/ 0 w 379"/>
                    <a:gd name="T19" fmla="*/ 0 h 89"/>
                    <a:gd name="T20" fmla="*/ 379 w 37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79" h="89">
                      <a:moveTo>
                        <a:pt x="2" y="89"/>
                      </a:moveTo>
                      <a:lnTo>
                        <a:pt x="364" y="82"/>
                      </a:lnTo>
                      <a:lnTo>
                        <a:pt x="379" y="3"/>
                      </a:lnTo>
                      <a:lnTo>
                        <a:pt x="121" y="0"/>
                      </a:lnTo>
                      <a:lnTo>
                        <a:pt x="0" y="70"/>
                      </a:lnTo>
                      <a:lnTo>
                        <a:pt x="2" y="89"/>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68" name="Freeform 194"/>
                <p:cNvSpPr>
                  <a:spLocks noChangeAspect="1"/>
                </p:cNvSpPr>
                <p:nvPr/>
              </p:nvSpPr>
              <p:spPr bwMode="auto">
                <a:xfrm>
                  <a:off x="1711" y="3099"/>
                  <a:ext cx="190" cy="44"/>
                </a:xfrm>
                <a:custGeom>
                  <a:avLst/>
                  <a:gdLst>
                    <a:gd name="T0" fmla="*/ 1 w 379"/>
                    <a:gd name="T1" fmla="*/ 0 h 89"/>
                    <a:gd name="T2" fmla="*/ 1 w 379"/>
                    <a:gd name="T3" fmla="*/ 0 h 89"/>
                    <a:gd name="T4" fmla="*/ 1 w 379"/>
                    <a:gd name="T5" fmla="*/ 0 h 89"/>
                    <a:gd name="T6" fmla="*/ 1 w 379"/>
                    <a:gd name="T7" fmla="*/ 0 h 89"/>
                    <a:gd name="T8" fmla="*/ 0 w 379"/>
                    <a:gd name="T9" fmla="*/ 0 h 89"/>
                    <a:gd name="T10" fmla="*/ 1 w 379"/>
                    <a:gd name="T11" fmla="*/ 0 h 89"/>
                    <a:gd name="T12" fmla="*/ 0 60000 65536"/>
                    <a:gd name="T13" fmla="*/ 0 60000 65536"/>
                    <a:gd name="T14" fmla="*/ 0 60000 65536"/>
                    <a:gd name="T15" fmla="*/ 0 60000 65536"/>
                    <a:gd name="T16" fmla="*/ 0 60000 65536"/>
                    <a:gd name="T17" fmla="*/ 0 60000 65536"/>
                    <a:gd name="T18" fmla="*/ 0 w 379"/>
                    <a:gd name="T19" fmla="*/ 0 h 89"/>
                    <a:gd name="T20" fmla="*/ 379 w 37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79" h="89">
                      <a:moveTo>
                        <a:pt x="2" y="89"/>
                      </a:moveTo>
                      <a:lnTo>
                        <a:pt x="364" y="82"/>
                      </a:lnTo>
                      <a:lnTo>
                        <a:pt x="379" y="3"/>
                      </a:lnTo>
                      <a:lnTo>
                        <a:pt x="121" y="0"/>
                      </a:lnTo>
                      <a:lnTo>
                        <a:pt x="0" y="70"/>
                      </a:lnTo>
                      <a:lnTo>
                        <a:pt x="2" y="8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69" name="Freeform 195"/>
                <p:cNvSpPr>
                  <a:spLocks noChangeAspect="1" noEditPoints="1"/>
                </p:cNvSpPr>
                <p:nvPr/>
              </p:nvSpPr>
              <p:spPr bwMode="auto">
                <a:xfrm>
                  <a:off x="1656" y="3142"/>
                  <a:ext cx="347" cy="39"/>
                </a:xfrm>
                <a:custGeom>
                  <a:avLst/>
                  <a:gdLst>
                    <a:gd name="T0" fmla="*/ 0 w 696"/>
                    <a:gd name="T1" fmla="*/ 0 h 79"/>
                    <a:gd name="T2" fmla="*/ 0 w 696"/>
                    <a:gd name="T3" fmla="*/ 0 h 79"/>
                    <a:gd name="T4" fmla="*/ 0 w 696"/>
                    <a:gd name="T5" fmla="*/ 0 h 79"/>
                    <a:gd name="T6" fmla="*/ 0 w 696"/>
                    <a:gd name="T7" fmla="*/ 0 h 79"/>
                    <a:gd name="T8" fmla="*/ 0 w 696"/>
                    <a:gd name="T9" fmla="*/ 0 h 79"/>
                    <a:gd name="T10" fmla="*/ 0 w 696"/>
                    <a:gd name="T11" fmla="*/ 0 h 79"/>
                    <a:gd name="T12" fmla="*/ 0 w 696"/>
                    <a:gd name="T13" fmla="*/ 0 h 79"/>
                    <a:gd name="T14" fmla="*/ 0 w 696"/>
                    <a:gd name="T15" fmla="*/ 0 h 79"/>
                    <a:gd name="T16" fmla="*/ 0 w 696"/>
                    <a:gd name="T17" fmla="*/ 0 h 79"/>
                    <a:gd name="T18" fmla="*/ 0 w 696"/>
                    <a:gd name="T19" fmla="*/ 0 h 79"/>
                    <a:gd name="T20" fmla="*/ 0 w 696"/>
                    <a:gd name="T21" fmla="*/ 0 h 79"/>
                    <a:gd name="T22" fmla="*/ 0 w 696"/>
                    <a:gd name="T23" fmla="*/ 0 h 79"/>
                    <a:gd name="T24" fmla="*/ 0 w 696"/>
                    <a:gd name="T25" fmla="*/ 0 h 79"/>
                    <a:gd name="T26" fmla="*/ 0 w 696"/>
                    <a:gd name="T27" fmla="*/ 0 h 79"/>
                    <a:gd name="T28" fmla="*/ 0 w 696"/>
                    <a:gd name="T29" fmla="*/ 0 h 79"/>
                    <a:gd name="T30" fmla="*/ 0 w 696"/>
                    <a:gd name="T31" fmla="*/ 0 h 79"/>
                    <a:gd name="T32" fmla="*/ 0 w 696"/>
                    <a:gd name="T33" fmla="*/ 0 h 79"/>
                    <a:gd name="T34" fmla="*/ 0 w 696"/>
                    <a:gd name="T35" fmla="*/ 0 h 79"/>
                    <a:gd name="T36" fmla="*/ 0 w 696"/>
                    <a:gd name="T37" fmla="*/ 0 h 79"/>
                    <a:gd name="T38" fmla="*/ 0 w 696"/>
                    <a:gd name="T39" fmla="*/ 0 h 79"/>
                    <a:gd name="T40" fmla="*/ 0 w 696"/>
                    <a:gd name="T41" fmla="*/ 0 h 79"/>
                    <a:gd name="T42" fmla="*/ 0 w 696"/>
                    <a:gd name="T43" fmla="*/ 0 h 79"/>
                    <a:gd name="T44" fmla="*/ 0 w 696"/>
                    <a:gd name="T45" fmla="*/ 0 h 79"/>
                    <a:gd name="T46" fmla="*/ 0 w 696"/>
                    <a:gd name="T47" fmla="*/ 0 h 79"/>
                    <a:gd name="T48" fmla="*/ 0 w 696"/>
                    <a:gd name="T49" fmla="*/ 0 h 79"/>
                    <a:gd name="T50" fmla="*/ 0 w 696"/>
                    <a:gd name="T51" fmla="*/ 0 h 79"/>
                    <a:gd name="T52" fmla="*/ 0 w 696"/>
                    <a:gd name="T53" fmla="*/ 0 h 79"/>
                    <a:gd name="T54" fmla="*/ 0 w 696"/>
                    <a:gd name="T55" fmla="*/ 0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6"/>
                    <a:gd name="T85" fmla="*/ 0 h 79"/>
                    <a:gd name="T86" fmla="*/ 696 w 69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6" h="79">
                      <a:moveTo>
                        <a:pt x="502" y="79"/>
                      </a:moveTo>
                      <a:lnTo>
                        <a:pt x="533" y="79"/>
                      </a:lnTo>
                      <a:lnTo>
                        <a:pt x="696" y="48"/>
                      </a:lnTo>
                      <a:lnTo>
                        <a:pt x="696" y="33"/>
                      </a:lnTo>
                      <a:lnTo>
                        <a:pt x="533" y="2"/>
                      </a:lnTo>
                      <a:lnTo>
                        <a:pt x="502" y="0"/>
                      </a:lnTo>
                      <a:lnTo>
                        <a:pt x="502" y="79"/>
                      </a:lnTo>
                      <a:close/>
                      <a:moveTo>
                        <a:pt x="0" y="56"/>
                      </a:moveTo>
                      <a:lnTo>
                        <a:pt x="10" y="60"/>
                      </a:lnTo>
                      <a:lnTo>
                        <a:pt x="21" y="65"/>
                      </a:lnTo>
                      <a:lnTo>
                        <a:pt x="31" y="68"/>
                      </a:lnTo>
                      <a:lnTo>
                        <a:pt x="41" y="72"/>
                      </a:lnTo>
                      <a:lnTo>
                        <a:pt x="52" y="75"/>
                      </a:lnTo>
                      <a:lnTo>
                        <a:pt x="62" y="76"/>
                      </a:lnTo>
                      <a:lnTo>
                        <a:pt x="73" y="79"/>
                      </a:lnTo>
                      <a:lnTo>
                        <a:pt x="83" y="79"/>
                      </a:lnTo>
                      <a:lnTo>
                        <a:pt x="116" y="79"/>
                      </a:lnTo>
                      <a:lnTo>
                        <a:pt x="116" y="0"/>
                      </a:lnTo>
                      <a:lnTo>
                        <a:pt x="83" y="2"/>
                      </a:lnTo>
                      <a:lnTo>
                        <a:pt x="73" y="2"/>
                      </a:lnTo>
                      <a:lnTo>
                        <a:pt x="62" y="4"/>
                      </a:lnTo>
                      <a:lnTo>
                        <a:pt x="52" y="6"/>
                      </a:lnTo>
                      <a:lnTo>
                        <a:pt x="41" y="8"/>
                      </a:lnTo>
                      <a:lnTo>
                        <a:pt x="31" y="12"/>
                      </a:lnTo>
                      <a:lnTo>
                        <a:pt x="21" y="17"/>
                      </a:lnTo>
                      <a:lnTo>
                        <a:pt x="10" y="20"/>
                      </a:lnTo>
                      <a:lnTo>
                        <a:pt x="0" y="25"/>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70" name="Freeform 196"/>
                <p:cNvSpPr>
                  <a:spLocks noChangeAspect="1"/>
                </p:cNvSpPr>
                <p:nvPr/>
              </p:nvSpPr>
              <p:spPr bwMode="auto">
                <a:xfrm>
                  <a:off x="1907" y="3142"/>
                  <a:ext cx="96" cy="39"/>
                </a:xfrm>
                <a:custGeom>
                  <a:avLst/>
                  <a:gdLst>
                    <a:gd name="T0" fmla="*/ 0 w 194"/>
                    <a:gd name="T1" fmla="*/ 0 h 79"/>
                    <a:gd name="T2" fmla="*/ 0 w 194"/>
                    <a:gd name="T3" fmla="*/ 0 h 79"/>
                    <a:gd name="T4" fmla="*/ 0 w 194"/>
                    <a:gd name="T5" fmla="*/ 0 h 79"/>
                    <a:gd name="T6" fmla="*/ 0 w 194"/>
                    <a:gd name="T7" fmla="*/ 0 h 79"/>
                    <a:gd name="T8" fmla="*/ 0 w 194"/>
                    <a:gd name="T9" fmla="*/ 0 h 79"/>
                    <a:gd name="T10" fmla="*/ 0 w 194"/>
                    <a:gd name="T11" fmla="*/ 0 h 79"/>
                    <a:gd name="T12" fmla="*/ 0 w 194"/>
                    <a:gd name="T13" fmla="*/ 0 h 79"/>
                    <a:gd name="T14" fmla="*/ 0 60000 65536"/>
                    <a:gd name="T15" fmla="*/ 0 60000 65536"/>
                    <a:gd name="T16" fmla="*/ 0 60000 65536"/>
                    <a:gd name="T17" fmla="*/ 0 60000 65536"/>
                    <a:gd name="T18" fmla="*/ 0 60000 65536"/>
                    <a:gd name="T19" fmla="*/ 0 60000 65536"/>
                    <a:gd name="T20" fmla="*/ 0 60000 65536"/>
                    <a:gd name="T21" fmla="*/ 0 w 194"/>
                    <a:gd name="T22" fmla="*/ 0 h 79"/>
                    <a:gd name="T23" fmla="*/ 194 w 19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79">
                      <a:moveTo>
                        <a:pt x="0" y="79"/>
                      </a:moveTo>
                      <a:lnTo>
                        <a:pt x="31" y="79"/>
                      </a:lnTo>
                      <a:lnTo>
                        <a:pt x="194" y="48"/>
                      </a:lnTo>
                      <a:lnTo>
                        <a:pt x="194" y="33"/>
                      </a:lnTo>
                      <a:lnTo>
                        <a:pt x="31" y="2"/>
                      </a:lnTo>
                      <a:lnTo>
                        <a:pt x="0" y="0"/>
                      </a:lnTo>
                      <a:lnTo>
                        <a:pt x="0" y="7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1" name="Freeform 197"/>
                <p:cNvSpPr>
                  <a:spLocks noChangeAspect="1"/>
                </p:cNvSpPr>
                <p:nvPr/>
              </p:nvSpPr>
              <p:spPr bwMode="auto">
                <a:xfrm>
                  <a:off x="1656" y="3142"/>
                  <a:ext cx="58" cy="39"/>
                </a:xfrm>
                <a:custGeom>
                  <a:avLst/>
                  <a:gdLst>
                    <a:gd name="T0" fmla="*/ 0 w 116"/>
                    <a:gd name="T1" fmla="*/ 0 h 79"/>
                    <a:gd name="T2" fmla="*/ 0 w 116"/>
                    <a:gd name="T3" fmla="*/ 0 h 79"/>
                    <a:gd name="T4" fmla="*/ 1 w 116"/>
                    <a:gd name="T5" fmla="*/ 0 h 79"/>
                    <a:gd name="T6" fmla="*/ 1 w 116"/>
                    <a:gd name="T7" fmla="*/ 0 h 79"/>
                    <a:gd name="T8" fmla="*/ 1 w 116"/>
                    <a:gd name="T9" fmla="*/ 0 h 79"/>
                    <a:gd name="T10" fmla="*/ 1 w 116"/>
                    <a:gd name="T11" fmla="*/ 0 h 79"/>
                    <a:gd name="T12" fmla="*/ 1 w 116"/>
                    <a:gd name="T13" fmla="*/ 0 h 79"/>
                    <a:gd name="T14" fmla="*/ 1 w 116"/>
                    <a:gd name="T15" fmla="*/ 0 h 79"/>
                    <a:gd name="T16" fmla="*/ 1 w 116"/>
                    <a:gd name="T17" fmla="*/ 0 h 79"/>
                    <a:gd name="T18" fmla="*/ 1 w 116"/>
                    <a:gd name="T19" fmla="*/ 0 h 79"/>
                    <a:gd name="T20" fmla="*/ 1 w 116"/>
                    <a:gd name="T21" fmla="*/ 0 h 79"/>
                    <a:gd name="T22" fmla="*/ 1 w 116"/>
                    <a:gd name="T23" fmla="*/ 0 h 79"/>
                    <a:gd name="T24" fmla="*/ 1 w 116"/>
                    <a:gd name="T25" fmla="*/ 0 h 79"/>
                    <a:gd name="T26" fmla="*/ 1 w 116"/>
                    <a:gd name="T27" fmla="*/ 0 h 79"/>
                    <a:gd name="T28" fmla="*/ 1 w 116"/>
                    <a:gd name="T29" fmla="*/ 0 h 79"/>
                    <a:gd name="T30" fmla="*/ 1 w 116"/>
                    <a:gd name="T31" fmla="*/ 0 h 79"/>
                    <a:gd name="T32" fmla="*/ 1 w 116"/>
                    <a:gd name="T33" fmla="*/ 0 h 79"/>
                    <a:gd name="T34" fmla="*/ 1 w 116"/>
                    <a:gd name="T35" fmla="*/ 0 h 79"/>
                    <a:gd name="T36" fmla="*/ 1 w 116"/>
                    <a:gd name="T37" fmla="*/ 0 h 79"/>
                    <a:gd name="T38" fmla="*/ 1 w 116"/>
                    <a:gd name="T39" fmla="*/ 0 h 79"/>
                    <a:gd name="T40" fmla="*/ 1 w 116"/>
                    <a:gd name="T41" fmla="*/ 0 h 79"/>
                    <a:gd name="T42" fmla="*/ 0 w 116"/>
                    <a:gd name="T43" fmla="*/ 0 h 79"/>
                    <a:gd name="T44" fmla="*/ 0 w 116"/>
                    <a:gd name="T45" fmla="*/ 0 h 7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6"/>
                    <a:gd name="T70" fmla="*/ 0 h 79"/>
                    <a:gd name="T71" fmla="*/ 116 w 116"/>
                    <a:gd name="T72" fmla="*/ 79 h 7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6" h="79">
                      <a:moveTo>
                        <a:pt x="0" y="56"/>
                      </a:moveTo>
                      <a:lnTo>
                        <a:pt x="0" y="56"/>
                      </a:lnTo>
                      <a:lnTo>
                        <a:pt x="10" y="60"/>
                      </a:lnTo>
                      <a:lnTo>
                        <a:pt x="21" y="65"/>
                      </a:lnTo>
                      <a:lnTo>
                        <a:pt x="31" y="68"/>
                      </a:lnTo>
                      <a:lnTo>
                        <a:pt x="41" y="72"/>
                      </a:lnTo>
                      <a:lnTo>
                        <a:pt x="52" y="75"/>
                      </a:lnTo>
                      <a:lnTo>
                        <a:pt x="62" y="76"/>
                      </a:lnTo>
                      <a:lnTo>
                        <a:pt x="73" y="79"/>
                      </a:lnTo>
                      <a:lnTo>
                        <a:pt x="83" y="79"/>
                      </a:lnTo>
                      <a:lnTo>
                        <a:pt x="116" y="79"/>
                      </a:lnTo>
                      <a:lnTo>
                        <a:pt x="116" y="0"/>
                      </a:lnTo>
                      <a:lnTo>
                        <a:pt x="83" y="2"/>
                      </a:lnTo>
                      <a:lnTo>
                        <a:pt x="73" y="2"/>
                      </a:lnTo>
                      <a:lnTo>
                        <a:pt x="62" y="4"/>
                      </a:lnTo>
                      <a:lnTo>
                        <a:pt x="52" y="6"/>
                      </a:lnTo>
                      <a:lnTo>
                        <a:pt x="41" y="8"/>
                      </a:lnTo>
                      <a:lnTo>
                        <a:pt x="31" y="12"/>
                      </a:lnTo>
                      <a:lnTo>
                        <a:pt x="21" y="17"/>
                      </a:lnTo>
                      <a:lnTo>
                        <a:pt x="10" y="20"/>
                      </a:lnTo>
                      <a:lnTo>
                        <a:pt x="0" y="25"/>
                      </a:lnTo>
                      <a:lnTo>
                        <a:pt x="0" y="5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2" name="Freeform 198"/>
                <p:cNvSpPr>
                  <a:spLocks noChangeAspect="1"/>
                </p:cNvSpPr>
                <p:nvPr/>
              </p:nvSpPr>
              <p:spPr bwMode="auto">
                <a:xfrm>
                  <a:off x="1639" y="3154"/>
                  <a:ext cx="17" cy="15"/>
                </a:xfrm>
                <a:custGeom>
                  <a:avLst/>
                  <a:gdLst>
                    <a:gd name="T0" fmla="*/ 1 w 32"/>
                    <a:gd name="T1" fmla="*/ 0 h 31"/>
                    <a:gd name="T2" fmla="*/ 1 w 32"/>
                    <a:gd name="T3" fmla="*/ 0 h 31"/>
                    <a:gd name="T4" fmla="*/ 1 w 32"/>
                    <a:gd name="T5" fmla="*/ 0 h 31"/>
                    <a:gd name="T6" fmla="*/ 1 w 32"/>
                    <a:gd name="T7" fmla="*/ 0 h 31"/>
                    <a:gd name="T8" fmla="*/ 0 w 32"/>
                    <a:gd name="T9" fmla="*/ 0 h 31"/>
                    <a:gd name="T10" fmla="*/ 1 w 32"/>
                    <a:gd name="T11" fmla="*/ 0 h 31"/>
                    <a:gd name="T12" fmla="*/ 1 w 32"/>
                    <a:gd name="T13" fmla="*/ 0 h 31"/>
                    <a:gd name="T14" fmla="*/ 1 w 32"/>
                    <a:gd name="T15" fmla="*/ 0 h 31"/>
                    <a:gd name="T16" fmla="*/ 1 w 32"/>
                    <a:gd name="T17" fmla="*/ 0 h 31"/>
                    <a:gd name="T18" fmla="*/ 1 w 32"/>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1"/>
                    <a:gd name="T32" fmla="*/ 32 w 32"/>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1">
                      <a:moveTo>
                        <a:pt x="32" y="31"/>
                      </a:moveTo>
                      <a:lnTo>
                        <a:pt x="24" y="27"/>
                      </a:lnTo>
                      <a:lnTo>
                        <a:pt x="15" y="23"/>
                      </a:lnTo>
                      <a:lnTo>
                        <a:pt x="7" y="18"/>
                      </a:lnTo>
                      <a:lnTo>
                        <a:pt x="0" y="15"/>
                      </a:lnTo>
                      <a:lnTo>
                        <a:pt x="8" y="11"/>
                      </a:lnTo>
                      <a:lnTo>
                        <a:pt x="16" y="8"/>
                      </a:lnTo>
                      <a:lnTo>
                        <a:pt x="24" y="4"/>
                      </a:lnTo>
                      <a:lnTo>
                        <a:pt x="32" y="0"/>
                      </a:lnTo>
                      <a:lnTo>
                        <a:pt x="32" y="3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73" name="Freeform 199"/>
                <p:cNvSpPr>
                  <a:spLocks noChangeAspect="1"/>
                </p:cNvSpPr>
                <p:nvPr/>
              </p:nvSpPr>
              <p:spPr bwMode="auto">
                <a:xfrm>
                  <a:off x="1639" y="3154"/>
                  <a:ext cx="17" cy="15"/>
                </a:xfrm>
                <a:custGeom>
                  <a:avLst/>
                  <a:gdLst>
                    <a:gd name="T0" fmla="*/ 1 w 32"/>
                    <a:gd name="T1" fmla="*/ 0 h 31"/>
                    <a:gd name="T2" fmla="*/ 1 w 32"/>
                    <a:gd name="T3" fmla="*/ 0 h 31"/>
                    <a:gd name="T4" fmla="*/ 1 w 32"/>
                    <a:gd name="T5" fmla="*/ 0 h 31"/>
                    <a:gd name="T6" fmla="*/ 1 w 32"/>
                    <a:gd name="T7" fmla="*/ 0 h 31"/>
                    <a:gd name="T8" fmla="*/ 1 w 32"/>
                    <a:gd name="T9" fmla="*/ 0 h 31"/>
                    <a:gd name="T10" fmla="*/ 0 w 32"/>
                    <a:gd name="T11" fmla="*/ 0 h 31"/>
                    <a:gd name="T12" fmla="*/ 0 w 32"/>
                    <a:gd name="T13" fmla="*/ 0 h 31"/>
                    <a:gd name="T14" fmla="*/ 1 w 32"/>
                    <a:gd name="T15" fmla="*/ 0 h 31"/>
                    <a:gd name="T16" fmla="*/ 1 w 32"/>
                    <a:gd name="T17" fmla="*/ 0 h 31"/>
                    <a:gd name="T18" fmla="*/ 1 w 32"/>
                    <a:gd name="T19" fmla="*/ 0 h 31"/>
                    <a:gd name="T20" fmla="*/ 1 w 32"/>
                    <a:gd name="T21" fmla="*/ 0 h 31"/>
                    <a:gd name="T22" fmla="*/ 1 w 32"/>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1"/>
                    <a:gd name="T38" fmla="*/ 32 w 32"/>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1">
                      <a:moveTo>
                        <a:pt x="32" y="31"/>
                      </a:moveTo>
                      <a:lnTo>
                        <a:pt x="32" y="31"/>
                      </a:lnTo>
                      <a:lnTo>
                        <a:pt x="24" y="27"/>
                      </a:lnTo>
                      <a:lnTo>
                        <a:pt x="15" y="23"/>
                      </a:lnTo>
                      <a:lnTo>
                        <a:pt x="7" y="18"/>
                      </a:lnTo>
                      <a:lnTo>
                        <a:pt x="0" y="15"/>
                      </a:lnTo>
                      <a:lnTo>
                        <a:pt x="8" y="11"/>
                      </a:lnTo>
                      <a:lnTo>
                        <a:pt x="16" y="8"/>
                      </a:lnTo>
                      <a:lnTo>
                        <a:pt x="24" y="4"/>
                      </a:lnTo>
                      <a:lnTo>
                        <a:pt x="32" y="0"/>
                      </a:lnTo>
                      <a:lnTo>
                        <a:pt x="32" y="3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4" name="Rectangle 200"/>
                <p:cNvSpPr>
                  <a:spLocks noChangeAspect="1" noChangeArrowheads="1"/>
                </p:cNvSpPr>
                <p:nvPr/>
              </p:nvSpPr>
              <p:spPr bwMode="auto">
                <a:xfrm>
                  <a:off x="1714" y="3142"/>
                  <a:ext cx="193" cy="39"/>
                </a:xfrm>
                <a:prstGeom prst="rect">
                  <a:avLst/>
                </a:prstGeom>
                <a:solidFill>
                  <a:srgbClr val="FFE0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75" name="Rectangle 201"/>
                <p:cNvSpPr>
                  <a:spLocks noChangeAspect="1" noChangeArrowheads="1"/>
                </p:cNvSpPr>
                <p:nvPr/>
              </p:nvSpPr>
              <p:spPr bwMode="auto">
                <a:xfrm>
                  <a:off x="1714" y="3142"/>
                  <a:ext cx="193" cy="39"/>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6" name="Freeform 202"/>
                <p:cNvSpPr>
                  <a:spLocks noChangeAspect="1" noEditPoints="1"/>
                </p:cNvSpPr>
                <p:nvPr/>
              </p:nvSpPr>
              <p:spPr bwMode="auto">
                <a:xfrm>
                  <a:off x="1956" y="3140"/>
                  <a:ext cx="47" cy="43"/>
                </a:xfrm>
                <a:custGeom>
                  <a:avLst/>
                  <a:gdLst>
                    <a:gd name="T0" fmla="*/ 0 w 95"/>
                    <a:gd name="T1" fmla="*/ 1 h 86"/>
                    <a:gd name="T2" fmla="*/ 0 w 95"/>
                    <a:gd name="T3" fmla="*/ 1 h 86"/>
                    <a:gd name="T4" fmla="*/ 0 w 95"/>
                    <a:gd name="T5" fmla="*/ 1 h 86"/>
                    <a:gd name="T6" fmla="*/ 0 w 95"/>
                    <a:gd name="T7" fmla="*/ 1 h 86"/>
                    <a:gd name="T8" fmla="*/ 0 w 95"/>
                    <a:gd name="T9" fmla="*/ 1 h 86"/>
                    <a:gd name="T10" fmla="*/ 0 w 95"/>
                    <a:gd name="T11" fmla="*/ 1 h 86"/>
                    <a:gd name="T12" fmla="*/ 0 w 95"/>
                    <a:gd name="T13" fmla="*/ 1 h 86"/>
                    <a:gd name="T14" fmla="*/ 0 w 95"/>
                    <a:gd name="T15" fmla="*/ 1 h 86"/>
                    <a:gd name="T16" fmla="*/ 0 w 95"/>
                    <a:gd name="T17" fmla="*/ 0 h 86"/>
                    <a:gd name="T18" fmla="*/ 0 w 95"/>
                    <a:gd name="T19" fmla="*/ 1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86"/>
                    <a:gd name="T32" fmla="*/ 95 w 95"/>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86">
                      <a:moveTo>
                        <a:pt x="0" y="56"/>
                      </a:moveTo>
                      <a:lnTo>
                        <a:pt x="82" y="47"/>
                      </a:lnTo>
                      <a:lnTo>
                        <a:pt x="95" y="82"/>
                      </a:lnTo>
                      <a:lnTo>
                        <a:pt x="67" y="86"/>
                      </a:lnTo>
                      <a:lnTo>
                        <a:pt x="0" y="56"/>
                      </a:lnTo>
                      <a:close/>
                      <a:moveTo>
                        <a:pt x="0" y="30"/>
                      </a:moveTo>
                      <a:lnTo>
                        <a:pt x="82" y="39"/>
                      </a:lnTo>
                      <a:lnTo>
                        <a:pt x="95" y="5"/>
                      </a:lnTo>
                      <a:lnTo>
                        <a:pt x="67" y="0"/>
                      </a:lnTo>
                      <a:lnTo>
                        <a:pt x="0" y="3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77" name="Freeform 203"/>
                <p:cNvSpPr>
                  <a:spLocks noChangeAspect="1"/>
                </p:cNvSpPr>
                <p:nvPr/>
              </p:nvSpPr>
              <p:spPr bwMode="auto">
                <a:xfrm>
                  <a:off x="1956" y="3164"/>
                  <a:ext cx="47" cy="19"/>
                </a:xfrm>
                <a:custGeom>
                  <a:avLst/>
                  <a:gdLst>
                    <a:gd name="T0" fmla="*/ 0 w 95"/>
                    <a:gd name="T1" fmla="*/ 0 h 39"/>
                    <a:gd name="T2" fmla="*/ 0 w 95"/>
                    <a:gd name="T3" fmla="*/ 0 h 39"/>
                    <a:gd name="T4" fmla="*/ 0 w 95"/>
                    <a:gd name="T5" fmla="*/ 0 h 39"/>
                    <a:gd name="T6" fmla="*/ 0 w 95"/>
                    <a:gd name="T7" fmla="*/ 0 h 39"/>
                    <a:gd name="T8" fmla="*/ 0 w 95"/>
                    <a:gd name="T9" fmla="*/ 0 h 39"/>
                    <a:gd name="T10" fmla="*/ 0 60000 65536"/>
                    <a:gd name="T11" fmla="*/ 0 60000 65536"/>
                    <a:gd name="T12" fmla="*/ 0 60000 65536"/>
                    <a:gd name="T13" fmla="*/ 0 60000 65536"/>
                    <a:gd name="T14" fmla="*/ 0 60000 65536"/>
                    <a:gd name="T15" fmla="*/ 0 w 95"/>
                    <a:gd name="T16" fmla="*/ 0 h 39"/>
                    <a:gd name="T17" fmla="*/ 95 w 95"/>
                    <a:gd name="T18" fmla="*/ 39 h 39"/>
                  </a:gdLst>
                  <a:ahLst/>
                  <a:cxnLst>
                    <a:cxn ang="T10">
                      <a:pos x="T0" y="T1"/>
                    </a:cxn>
                    <a:cxn ang="T11">
                      <a:pos x="T2" y="T3"/>
                    </a:cxn>
                    <a:cxn ang="T12">
                      <a:pos x="T4" y="T5"/>
                    </a:cxn>
                    <a:cxn ang="T13">
                      <a:pos x="T6" y="T7"/>
                    </a:cxn>
                    <a:cxn ang="T14">
                      <a:pos x="T8" y="T9"/>
                    </a:cxn>
                  </a:cxnLst>
                  <a:rect l="T15" t="T16" r="T17" b="T18"/>
                  <a:pathLst>
                    <a:path w="95" h="39">
                      <a:moveTo>
                        <a:pt x="0" y="9"/>
                      </a:moveTo>
                      <a:lnTo>
                        <a:pt x="82" y="0"/>
                      </a:lnTo>
                      <a:lnTo>
                        <a:pt x="95" y="35"/>
                      </a:lnTo>
                      <a:lnTo>
                        <a:pt x="67" y="39"/>
                      </a:lnTo>
                      <a:lnTo>
                        <a:pt x="0" y="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8" name="Freeform 204"/>
                <p:cNvSpPr>
                  <a:spLocks noChangeAspect="1"/>
                </p:cNvSpPr>
                <p:nvPr/>
              </p:nvSpPr>
              <p:spPr bwMode="auto">
                <a:xfrm>
                  <a:off x="1956" y="3140"/>
                  <a:ext cx="47" cy="20"/>
                </a:xfrm>
                <a:custGeom>
                  <a:avLst/>
                  <a:gdLst>
                    <a:gd name="T0" fmla="*/ 0 w 95"/>
                    <a:gd name="T1" fmla="*/ 1 h 39"/>
                    <a:gd name="T2" fmla="*/ 0 w 95"/>
                    <a:gd name="T3" fmla="*/ 1 h 39"/>
                    <a:gd name="T4" fmla="*/ 0 w 95"/>
                    <a:gd name="T5" fmla="*/ 1 h 39"/>
                    <a:gd name="T6" fmla="*/ 0 w 95"/>
                    <a:gd name="T7" fmla="*/ 0 h 39"/>
                    <a:gd name="T8" fmla="*/ 0 w 95"/>
                    <a:gd name="T9" fmla="*/ 1 h 39"/>
                    <a:gd name="T10" fmla="*/ 0 60000 65536"/>
                    <a:gd name="T11" fmla="*/ 0 60000 65536"/>
                    <a:gd name="T12" fmla="*/ 0 60000 65536"/>
                    <a:gd name="T13" fmla="*/ 0 60000 65536"/>
                    <a:gd name="T14" fmla="*/ 0 60000 65536"/>
                    <a:gd name="T15" fmla="*/ 0 w 95"/>
                    <a:gd name="T16" fmla="*/ 0 h 39"/>
                    <a:gd name="T17" fmla="*/ 95 w 95"/>
                    <a:gd name="T18" fmla="*/ 39 h 39"/>
                  </a:gdLst>
                  <a:ahLst/>
                  <a:cxnLst>
                    <a:cxn ang="T10">
                      <a:pos x="T0" y="T1"/>
                    </a:cxn>
                    <a:cxn ang="T11">
                      <a:pos x="T2" y="T3"/>
                    </a:cxn>
                    <a:cxn ang="T12">
                      <a:pos x="T4" y="T5"/>
                    </a:cxn>
                    <a:cxn ang="T13">
                      <a:pos x="T6" y="T7"/>
                    </a:cxn>
                    <a:cxn ang="T14">
                      <a:pos x="T8" y="T9"/>
                    </a:cxn>
                  </a:cxnLst>
                  <a:rect l="T15" t="T16" r="T17" b="T18"/>
                  <a:pathLst>
                    <a:path w="95" h="39">
                      <a:moveTo>
                        <a:pt x="0" y="30"/>
                      </a:moveTo>
                      <a:lnTo>
                        <a:pt x="82" y="39"/>
                      </a:lnTo>
                      <a:lnTo>
                        <a:pt x="95" y="5"/>
                      </a:lnTo>
                      <a:lnTo>
                        <a:pt x="67" y="0"/>
                      </a:lnTo>
                      <a:lnTo>
                        <a:pt x="0" y="3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9" name="Freeform 205"/>
                <p:cNvSpPr>
                  <a:spLocks noChangeAspect="1" noEditPoints="1"/>
                </p:cNvSpPr>
                <p:nvPr/>
              </p:nvSpPr>
              <p:spPr bwMode="auto">
                <a:xfrm>
                  <a:off x="1718" y="3142"/>
                  <a:ext cx="185" cy="39"/>
                </a:xfrm>
                <a:custGeom>
                  <a:avLst/>
                  <a:gdLst>
                    <a:gd name="T0" fmla="*/ 1 w 368"/>
                    <a:gd name="T1" fmla="*/ 0 h 80"/>
                    <a:gd name="T2" fmla="*/ 1 w 368"/>
                    <a:gd name="T3" fmla="*/ 0 h 80"/>
                    <a:gd name="T4" fmla="*/ 1 w 368"/>
                    <a:gd name="T5" fmla="*/ 0 h 80"/>
                    <a:gd name="T6" fmla="*/ 1 w 368"/>
                    <a:gd name="T7" fmla="*/ 0 h 80"/>
                    <a:gd name="T8" fmla="*/ 1 w 368"/>
                    <a:gd name="T9" fmla="*/ 0 h 80"/>
                    <a:gd name="T10" fmla="*/ 1 w 368"/>
                    <a:gd name="T11" fmla="*/ 0 h 80"/>
                    <a:gd name="T12" fmla="*/ 1 w 368"/>
                    <a:gd name="T13" fmla="*/ 0 h 80"/>
                    <a:gd name="T14" fmla="*/ 1 w 368"/>
                    <a:gd name="T15" fmla="*/ 0 h 80"/>
                    <a:gd name="T16" fmla="*/ 1 w 368"/>
                    <a:gd name="T17" fmla="*/ 0 h 80"/>
                    <a:gd name="T18" fmla="*/ 1 w 368"/>
                    <a:gd name="T19" fmla="*/ 0 h 80"/>
                    <a:gd name="T20" fmla="*/ 1 w 368"/>
                    <a:gd name="T21" fmla="*/ 0 h 80"/>
                    <a:gd name="T22" fmla="*/ 1 w 368"/>
                    <a:gd name="T23" fmla="*/ 0 h 80"/>
                    <a:gd name="T24" fmla="*/ 1 w 368"/>
                    <a:gd name="T25" fmla="*/ 0 h 80"/>
                    <a:gd name="T26" fmla="*/ 1 w 368"/>
                    <a:gd name="T27" fmla="*/ 0 h 80"/>
                    <a:gd name="T28" fmla="*/ 1 w 368"/>
                    <a:gd name="T29" fmla="*/ 0 h 80"/>
                    <a:gd name="T30" fmla="*/ 1 w 368"/>
                    <a:gd name="T31" fmla="*/ 0 h 80"/>
                    <a:gd name="T32" fmla="*/ 1 w 368"/>
                    <a:gd name="T33" fmla="*/ 0 h 80"/>
                    <a:gd name="T34" fmla="*/ 1 w 368"/>
                    <a:gd name="T35" fmla="*/ 0 h 80"/>
                    <a:gd name="T36" fmla="*/ 1 w 368"/>
                    <a:gd name="T37" fmla="*/ 0 h 80"/>
                    <a:gd name="T38" fmla="*/ 1 w 368"/>
                    <a:gd name="T39" fmla="*/ 0 h 80"/>
                    <a:gd name="T40" fmla="*/ 1 w 368"/>
                    <a:gd name="T41" fmla="*/ 0 h 80"/>
                    <a:gd name="T42" fmla="*/ 1 w 368"/>
                    <a:gd name="T43" fmla="*/ 0 h 80"/>
                    <a:gd name="T44" fmla="*/ 1 w 368"/>
                    <a:gd name="T45" fmla="*/ 0 h 80"/>
                    <a:gd name="T46" fmla="*/ 1 w 368"/>
                    <a:gd name="T47" fmla="*/ 0 h 80"/>
                    <a:gd name="T48" fmla="*/ 1 w 368"/>
                    <a:gd name="T49" fmla="*/ 0 h 80"/>
                    <a:gd name="T50" fmla="*/ 1 w 368"/>
                    <a:gd name="T51" fmla="*/ 0 h 80"/>
                    <a:gd name="T52" fmla="*/ 1 w 368"/>
                    <a:gd name="T53" fmla="*/ 0 h 80"/>
                    <a:gd name="T54" fmla="*/ 1 w 368"/>
                    <a:gd name="T55" fmla="*/ 0 h 80"/>
                    <a:gd name="T56" fmla="*/ 1 w 368"/>
                    <a:gd name="T57" fmla="*/ 0 h 80"/>
                    <a:gd name="T58" fmla="*/ 1 w 368"/>
                    <a:gd name="T59" fmla="*/ 0 h 80"/>
                    <a:gd name="T60" fmla="*/ 1 w 368"/>
                    <a:gd name="T61" fmla="*/ 0 h 80"/>
                    <a:gd name="T62" fmla="*/ 1 w 368"/>
                    <a:gd name="T63" fmla="*/ 0 h 80"/>
                    <a:gd name="T64" fmla="*/ 1 w 368"/>
                    <a:gd name="T65" fmla="*/ 0 h 80"/>
                    <a:gd name="T66" fmla="*/ 1 w 368"/>
                    <a:gd name="T67" fmla="*/ 0 h 80"/>
                    <a:gd name="T68" fmla="*/ 1 w 368"/>
                    <a:gd name="T69" fmla="*/ 0 h 80"/>
                    <a:gd name="T70" fmla="*/ 1 w 368"/>
                    <a:gd name="T71" fmla="*/ 0 h 80"/>
                    <a:gd name="T72" fmla="*/ 1 w 368"/>
                    <a:gd name="T73" fmla="*/ 0 h 80"/>
                    <a:gd name="T74" fmla="*/ 1 w 368"/>
                    <a:gd name="T75" fmla="*/ 0 h 80"/>
                    <a:gd name="T76" fmla="*/ 1 w 368"/>
                    <a:gd name="T77" fmla="*/ 0 h 80"/>
                    <a:gd name="T78" fmla="*/ 1 w 368"/>
                    <a:gd name="T79" fmla="*/ 0 h 80"/>
                    <a:gd name="T80" fmla="*/ 1 w 368"/>
                    <a:gd name="T81" fmla="*/ 0 h 80"/>
                    <a:gd name="T82" fmla="*/ 1 w 368"/>
                    <a:gd name="T83" fmla="*/ 0 h 80"/>
                    <a:gd name="T84" fmla="*/ 1 w 368"/>
                    <a:gd name="T85" fmla="*/ 0 h 80"/>
                    <a:gd name="T86" fmla="*/ 1 w 368"/>
                    <a:gd name="T87" fmla="*/ 0 h 80"/>
                    <a:gd name="T88" fmla="*/ 1 w 368"/>
                    <a:gd name="T89" fmla="*/ 0 h 80"/>
                    <a:gd name="T90" fmla="*/ 1 w 368"/>
                    <a:gd name="T91" fmla="*/ 0 h 80"/>
                    <a:gd name="T92" fmla="*/ 1 w 368"/>
                    <a:gd name="T93" fmla="*/ 0 h 80"/>
                    <a:gd name="T94" fmla="*/ 1 w 368"/>
                    <a:gd name="T95" fmla="*/ 0 h 80"/>
                    <a:gd name="T96" fmla="*/ 1 w 368"/>
                    <a:gd name="T97" fmla="*/ 0 h 80"/>
                    <a:gd name="T98" fmla="*/ 1 w 368"/>
                    <a:gd name="T99" fmla="*/ 0 h 80"/>
                    <a:gd name="T100" fmla="*/ 1 w 368"/>
                    <a:gd name="T101" fmla="*/ 0 h 80"/>
                    <a:gd name="T102" fmla="*/ 1 w 368"/>
                    <a:gd name="T103" fmla="*/ 0 h 80"/>
                    <a:gd name="T104" fmla="*/ 1 w 368"/>
                    <a:gd name="T105" fmla="*/ 0 h 80"/>
                    <a:gd name="T106" fmla="*/ 1 w 368"/>
                    <a:gd name="T107" fmla="*/ 0 h 80"/>
                    <a:gd name="T108" fmla="*/ 1 w 368"/>
                    <a:gd name="T109" fmla="*/ 0 h 80"/>
                    <a:gd name="T110" fmla="*/ 1 w 368"/>
                    <a:gd name="T111" fmla="*/ 0 h 80"/>
                    <a:gd name="T112" fmla="*/ 1 w 368"/>
                    <a:gd name="T113" fmla="*/ 0 h 80"/>
                    <a:gd name="T114" fmla="*/ 1 w 368"/>
                    <a:gd name="T115" fmla="*/ 0 h 80"/>
                    <a:gd name="T116" fmla="*/ 1 w 368"/>
                    <a:gd name="T117" fmla="*/ 0 h 80"/>
                    <a:gd name="T118" fmla="*/ 1 w 368"/>
                    <a:gd name="T119" fmla="*/ 0 h 80"/>
                    <a:gd name="T120" fmla="*/ 1 w 368"/>
                    <a:gd name="T121" fmla="*/ 0 h 80"/>
                    <a:gd name="T122" fmla="*/ 1 w 368"/>
                    <a:gd name="T123" fmla="*/ 0 h 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8"/>
                    <a:gd name="T187" fmla="*/ 0 h 80"/>
                    <a:gd name="T188" fmla="*/ 368 w 368"/>
                    <a:gd name="T189" fmla="*/ 80 h 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8" h="80">
                      <a:moveTo>
                        <a:pt x="11" y="33"/>
                      </a:moveTo>
                      <a:lnTo>
                        <a:pt x="16" y="34"/>
                      </a:lnTo>
                      <a:lnTo>
                        <a:pt x="19" y="35"/>
                      </a:lnTo>
                      <a:lnTo>
                        <a:pt x="21" y="37"/>
                      </a:lnTo>
                      <a:lnTo>
                        <a:pt x="23" y="40"/>
                      </a:lnTo>
                      <a:lnTo>
                        <a:pt x="21" y="43"/>
                      </a:lnTo>
                      <a:lnTo>
                        <a:pt x="19" y="45"/>
                      </a:lnTo>
                      <a:lnTo>
                        <a:pt x="16" y="46"/>
                      </a:lnTo>
                      <a:lnTo>
                        <a:pt x="11" y="48"/>
                      </a:lnTo>
                      <a:lnTo>
                        <a:pt x="6" y="46"/>
                      </a:lnTo>
                      <a:lnTo>
                        <a:pt x="3" y="45"/>
                      </a:lnTo>
                      <a:lnTo>
                        <a:pt x="1" y="43"/>
                      </a:lnTo>
                      <a:lnTo>
                        <a:pt x="0" y="40"/>
                      </a:lnTo>
                      <a:lnTo>
                        <a:pt x="1" y="37"/>
                      </a:lnTo>
                      <a:lnTo>
                        <a:pt x="3" y="35"/>
                      </a:lnTo>
                      <a:lnTo>
                        <a:pt x="6" y="34"/>
                      </a:lnTo>
                      <a:lnTo>
                        <a:pt x="11" y="33"/>
                      </a:lnTo>
                      <a:close/>
                      <a:moveTo>
                        <a:pt x="11" y="7"/>
                      </a:moveTo>
                      <a:lnTo>
                        <a:pt x="16" y="8"/>
                      </a:lnTo>
                      <a:lnTo>
                        <a:pt x="19" y="10"/>
                      </a:lnTo>
                      <a:lnTo>
                        <a:pt x="21" y="12"/>
                      </a:lnTo>
                      <a:lnTo>
                        <a:pt x="23" y="15"/>
                      </a:lnTo>
                      <a:lnTo>
                        <a:pt x="21" y="18"/>
                      </a:lnTo>
                      <a:lnTo>
                        <a:pt x="19" y="20"/>
                      </a:lnTo>
                      <a:lnTo>
                        <a:pt x="16" y="21"/>
                      </a:lnTo>
                      <a:lnTo>
                        <a:pt x="11" y="22"/>
                      </a:lnTo>
                      <a:lnTo>
                        <a:pt x="6" y="21"/>
                      </a:lnTo>
                      <a:lnTo>
                        <a:pt x="3" y="20"/>
                      </a:lnTo>
                      <a:lnTo>
                        <a:pt x="1" y="18"/>
                      </a:lnTo>
                      <a:lnTo>
                        <a:pt x="0" y="15"/>
                      </a:lnTo>
                      <a:lnTo>
                        <a:pt x="1" y="12"/>
                      </a:lnTo>
                      <a:lnTo>
                        <a:pt x="3" y="10"/>
                      </a:lnTo>
                      <a:lnTo>
                        <a:pt x="6" y="8"/>
                      </a:lnTo>
                      <a:lnTo>
                        <a:pt x="11" y="7"/>
                      </a:lnTo>
                      <a:close/>
                      <a:moveTo>
                        <a:pt x="11" y="58"/>
                      </a:moveTo>
                      <a:lnTo>
                        <a:pt x="16" y="59"/>
                      </a:lnTo>
                      <a:lnTo>
                        <a:pt x="19" y="60"/>
                      </a:lnTo>
                      <a:lnTo>
                        <a:pt x="21" y="63"/>
                      </a:lnTo>
                      <a:lnTo>
                        <a:pt x="23" y="66"/>
                      </a:lnTo>
                      <a:lnTo>
                        <a:pt x="21" y="68"/>
                      </a:lnTo>
                      <a:lnTo>
                        <a:pt x="19" y="71"/>
                      </a:lnTo>
                      <a:lnTo>
                        <a:pt x="16" y="72"/>
                      </a:lnTo>
                      <a:lnTo>
                        <a:pt x="11" y="73"/>
                      </a:lnTo>
                      <a:lnTo>
                        <a:pt x="6" y="72"/>
                      </a:lnTo>
                      <a:lnTo>
                        <a:pt x="3" y="71"/>
                      </a:lnTo>
                      <a:lnTo>
                        <a:pt x="1" y="68"/>
                      </a:lnTo>
                      <a:lnTo>
                        <a:pt x="0" y="66"/>
                      </a:lnTo>
                      <a:lnTo>
                        <a:pt x="1" y="63"/>
                      </a:lnTo>
                      <a:lnTo>
                        <a:pt x="3" y="60"/>
                      </a:lnTo>
                      <a:lnTo>
                        <a:pt x="6" y="59"/>
                      </a:lnTo>
                      <a:lnTo>
                        <a:pt x="11" y="58"/>
                      </a:lnTo>
                      <a:close/>
                      <a:moveTo>
                        <a:pt x="49" y="33"/>
                      </a:moveTo>
                      <a:lnTo>
                        <a:pt x="54" y="34"/>
                      </a:lnTo>
                      <a:lnTo>
                        <a:pt x="57" y="35"/>
                      </a:lnTo>
                      <a:lnTo>
                        <a:pt x="59" y="37"/>
                      </a:lnTo>
                      <a:lnTo>
                        <a:pt x="61" y="40"/>
                      </a:lnTo>
                      <a:lnTo>
                        <a:pt x="59" y="43"/>
                      </a:lnTo>
                      <a:lnTo>
                        <a:pt x="57" y="45"/>
                      </a:lnTo>
                      <a:lnTo>
                        <a:pt x="54" y="46"/>
                      </a:lnTo>
                      <a:lnTo>
                        <a:pt x="49" y="48"/>
                      </a:lnTo>
                      <a:lnTo>
                        <a:pt x="44" y="46"/>
                      </a:lnTo>
                      <a:lnTo>
                        <a:pt x="41" y="45"/>
                      </a:lnTo>
                      <a:lnTo>
                        <a:pt x="39" y="43"/>
                      </a:lnTo>
                      <a:lnTo>
                        <a:pt x="38" y="40"/>
                      </a:lnTo>
                      <a:lnTo>
                        <a:pt x="39" y="37"/>
                      </a:lnTo>
                      <a:lnTo>
                        <a:pt x="41" y="35"/>
                      </a:lnTo>
                      <a:lnTo>
                        <a:pt x="44" y="34"/>
                      </a:lnTo>
                      <a:lnTo>
                        <a:pt x="49" y="33"/>
                      </a:lnTo>
                      <a:close/>
                      <a:moveTo>
                        <a:pt x="49" y="7"/>
                      </a:moveTo>
                      <a:lnTo>
                        <a:pt x="54" y="8"/>
                      </a:lnTo>
                      <a:lnTo>
                        <a:pt x="57" y="10"/>
                      </a:lnTo>
                      <a:lnTo>
                        <a:pt x="59" y="12"/>
                      </a:lnTo>
                      <a:lnTo>
                        <a:pt x="61" y="15"/>
                      </a:lnTo>
                      <a:lnTo>
                        <a:pt x="59" y="18"/>
                      </a:lnTo>
                      <a:lnTo>
                        <a:pt x="57" y="20"/>
                      </a:lnTo>
                      <a:lnTo>
                        <a:pt x="54" y="21"/>
                      </a:lnTo>
                      <a:lnTo>
                        <a:pt x="49" y="22"/>
                      </a:lnTo>
                      <a:lnTo>
                        <a:pt x="44" y="21"/>
                      </a:lnTo>
                      <a:lnTo>
                        <a:pt x="41" y="20"/>
                      </a:lnTo>
                      <a:lnTo>
                        <a:pt x="39" y="18"/>
                      </a:lnTo>
                      <a:lnTo>
                        <a:pt x="38" y="15"/>
                      </a:lnTo>
                      <a:lnTo>
                        <a:pt x="39" y="12"/>
                      </a:lnTo>
                      <a:lnTo>
                        <a:pt x="41" y="10"/>
                      </a:lnTo>
                      <a:lnTo>
                        <a:pt x="44" y="8"/>
                      </a:lnTo>
                      <a:lnTo>
                        <a:pt x="49" y="7"/>
                      </a:lnTo>
                      <a:close/>
                      <a:moveTo>
                        <a:pt x="49" y="58"/>
                      </a:moveTo>
                      <a:lnTo>
                        <a:pt x="54" y="59"/>
                      </a:lnTo>
                      <a:lnTo>
                        <a:pt x="57" y="60"/>
                      </a:lnTo>
                      <a:lnTo>
                        <a:pt x="59" y="63"/>
                      </a:lnTo>
                      <a:lnTo>
                        <a:pt x="61" y="66"/>
                      </a:lnTo>
                      <a:lnTo>
                        <a:pt x="59" y="68"/>
                      </a:lnTo>
                      <a:lnTo>
                        <a:pt x="57" y="71"/>
                      </a:lnTo>
                      <a:lnTo>
                        <a:pt x="54" y="72"/>
                      </a:lnTo>
                      <a:lnTo>
                        <a:pt x="49" y="73"/>
                      </a:lnTo>
                      <a:lnTo>
                        <a:pt x="44" y="72"/>
                      </a:lnTo>
                      <a:lnTo>
                        <a:pt x="41" y="71"/>
                      </a:lnTo>
                      <a:lnTo>
                        <a:pt x="39" y="68"/>
                      </a:lnTo>
                      <a:lnTo>
                        <a:pt x="38" y="66"/>
                      </a:lnTo>
                      <a:lnTo>
                        <a:pt x="39" y="63"/>
                      </a:lnTo>
                      <a:lnTo>
                        <a:pt x="41" y="60"/>
                      </a:lnTo>
                      <a:lnTo>
                        <a:pt x="44" y="59"/>
                      </a:lnTo>
                      <a:lnTo>
                        <a:pt x="49" y="58"/>
                      </a:lnTo>
                      <a:close/>
                      <a:moveTo>
                        <a:pt x="88" y="33"/>
                      </a:moveTo>
                      <a:lnTo>
                        <a:pt x="93" y="34"/>
                      </a:lnTo>
                      <a:lnTo>
                        <a:pt x="96" y="35"/>
                      </a:lnTo>
                      <a:lnTo>
                        <a:pt x="99" y="37"/>
                      </a:lnTo>
                      <a:lnTo>
                        <a:pt x="100" y="40"/>
                      </a:lnTo>
                      <a:lnTo>
                        <a:pt x="99" y="43"/>
                      </a:lnTo>
                      <a:lnTo>
                        <a:pt x="96" y="45"/>
                      </a:lnTo>
                      <a:lnTo>
                        <a:pt x="93" y="46"/>
                      </a:lnTo>
                      <a:lnTo>
                        <a:pt x="88" y="48"/>
                      </a:lnTo>
                      <a:lnTo>
                        <a:pt x="84" y="46"/>
                      </a:lnTo>
                      <a:lnTo>
                        <a:pt x="79" y="45"/>
                      </a:lnTo>
                      <a:lnTo>
                        <a:pt x="77" y="43"/>
                      </a:lnTo>
                      <a:lnTo>
                        <a:pt x="76" y="40"/>
                      </a:lnTo>
                      <a:lnTo>
                        <a:pt x="77" y="37"/>
                      </a:lnTo>
                      <a:lnTo>
                        <a:pt x="79" y="35"/>
                      </a:lnTo>
                      <a:lnTo>
                        <a:pt x="84" y="34"/>
                      </a:lnTo>
                      <a:lnTo>
                        <a:pt x="88" y="33"/>
                      </a:lnTo>
                      <a:close/>
                      <a:moveTo>
                        <a:pt x="88" y="7"/>
                      </a:moveTo>
                      <a:lnTo>
                        <a:pt x="93" y="8"/>
                      </a:lnTo>
                      <a:lnTo>
                        <a:pt x="96" y="10"/>
                      </a:lnTo>
                      <a:lnTo>
                        <a:pt x="99" y="12"/>
                      </a:lnTo>
                      <a:lnTo>
                        <a:pt x="100" y="15"/>
                      </a:lnTo>
                      <a:lnTo>
                        <a:pt x="99" y="18"/>
                      </a:lnTo>
                      <a:lnTo>
                        <a:pt x="96" y="20"/>
                      </a:lnTo>
                      <a:lnTo>
                        <a:pt x="93" y="21"/>
                      </a:lnTo>
                      <a:lnTo>
                        <a:pt x="88" y="22"/>
                      </a:lnTo>
                      <a:lnTo>
                        <a:pt x="84" y="21"/>
                      </a:lnTo>
                      <a:lnTo>
                        <a:pt x="79" y="20"/>
                      </a:lnTo>
                      <a:lnTo>
                        <a:pt x="77" y="18"/>
                      </a:lnTo>
                      <a:lnTo>
                        <a:pt x="76" y="15"/>
                      </a:lnTo>
                      <a:lnTo>
                        <a:pt x="77" y="12"/>
                      </a:lnTo>
                      <a:lnTo>
                        <a:pt x="79" y="10"/>
                      </a:lnTo>
                      <a:lnTo>
                        <a:pt x="84" y="8"/>
                      </a:lnTo>
                      <a:lnTo>
                        <a:pt x="88" y="7"/>
                      </a:lnTo>
                      <a:close/>
                      <a:moveTo>
                        <a:pt x="88" y="58"/>
                      </a:moveTo>
                      <a:lnTo>
                        <a:pt x="93" y="59"/>
                      </a:lnTo>
                      <a:lnTo>
                        <a:pt x="96" y="60"/>
                      </a:lnTo>
                      <a:lnTo>
                        <a:pt x="99" y="63"/>
                      </a:lnTo>
                      <a:lnTo>
                        <a:pt x="100" y="66"/>
                      </a:lnTo>
                      <a:lnTo>
                        <a:pt x="99" y="68"/>
                      </a:lnTo>
                      <a:lnTo>
                        <a:pt x="96" y="71"/>
                      </a:lnTo>
                      <a:lnTo>
                        <a:pt x="93" y="72"/>
                      </a:lnTo>
                      <a:lnTo>
                        <a:pt x="88" y="73"/>
                      </a:lnTo>
                      <a:lnTo>
                        <a:pt x="84" y="72"/>
                      </a:lnTo>
                      <a:lnTo>
                        <a:pt x="79" y="71"/>
                      </a:lnTo>
                      <a:lnTo>
                        <a:pt x="77" y="68"/>
                      </a:lnTo>
                      <a:lnTo>
                        <a:pt x="76" y="66"/>
                      </a:lnTo>
                      <a:lnTo>
                        <a:pt x="77" y="63"/>
                      </a:lnTo>
                      <a:lnTo>
                        <a:pt x="79" y="60"/>
                      </a:lnTo>
                      <a:lnTo>
                        <a:pt x="84" y="59"/>
                      </a:lnTo>
                      <a:lnTo>
                        <a:pt x="88" y="58"/>
                      </a:lnTo>
                      <a:close/>
                      <a:moveTo>
                        <a:pt x="126" y="33"/>
                      </a:moveTo>
                      <a:lnTo>
                        <a:pt x="131" y="34"/>
                      </a:lnTo>
                      <a:lnTo>
                        <a:pt x="134" y="35"/>
                      </a:lnTo>
                      <a:lnTo>
                        <a:pt x="137" y="37"/>
                      </a:lnTo>
                      <a:lnTo>
                        <a:pt x="138" y="40"/>
                      </a:lnTo>
                      <a:lnTo>
                        <a:pt x="137" y="43"/>
                      </a:lnTo>
                      <a:lnTo>
                        <a:pt x="134" y="45"/>
                      </a:lnTo>
                      <a:lnTo>
                        <a:pt x="131" y="46"/>
                      </a:lnTo>
                      <a:lnTo>
                        <a:pt x="126" y="48"/>
                      </a:lnTo>
                      <a:lnTo>
                        <a:pt x="122" y="46"/>
                      </a:lnTo>
                      <a:lnTo>
                        <a:pt x="118" y="45"/>
                      </a:lnTo>
                      <a:lnTo>
                        <a:pt x="116" y="43"/>
                      </a:lnTo>
                      <a:lnTo>
                        <a:pt x="115" y="40"/>
                      </a:lnTo>
                      <a:lnTo>
                        <a:pt x="116" y="37"/>
                      </a:lnTo>
                      <a:lnTo>
                        <a:pt x="118" y="35"/>
                      </a:lnTo>
                      <a:lnTo>
                        <a:pt x="122" y="34"/>
                      </a:lnTo>
                      <a:lnTo>
                        <a:pt x="126" y="33"/>
                      </a:lnTo>
                      <a:close/>
                      <a:moveTo>
                        <a:pt x="126" y="7"/>
                      </a:moveTo>
                      <a:lnTo>
                        <a:pt x="131" y="8"/>
                      </a:lnTo>
                      <a:lnTo>
                        <a:pt x="134" y="10"/>
                      </a:lnTo>
                      <a:lnTo>
                        <a:pt x="137" y="12"/>
                      </a:lnTo>
                      <a:lnTo>
                        <a:pt x="138" y="15"/>
                      </a:lnTo>
                      <a:lnTo>
                        <a:pt x="137" y="18"/>
                      </a:lnTo>
                      <a:lnTo>
                        <a:pt x="134" y="20"/>
                      </a:lnTo>
                      <a:lnTo>
                        <a:pt x="131" y="21"/>
                      </a:lnTo>
                      <a:lnTo>
                        <a:pt x="126" y="22"/>
                      </a:lnTo>
                      <a:lnTo>
                        <a:pt x="122" y="21"/>
                      </a:lnTo>
                      <a:lnTo>
                        <a:pt x="118" y="20"/>
                      </a:lnTo>
                      <a:lnTo>
                        <a:pt x="116" y="18"/>
                      </a:lnTo>
                      <a:lnTo>
                        <a:pt x="115" y="15"/>
                      </a:lnTo>
                      <a:lnTo>
                        <a:pt x="116" y="12"/>
                      </a:lnTo>
                      <a:lnTo>
                        <a:pt x="118" y="10"/>
                      </a:lnTo>
                      <a:lnTo>
                        <a:pt x="122" y="8"/>
                      </a:lnTo>
                      <a:lnTo>
                        <a:pt x="126" y="7"/>
                      </a:lnTo>
                      <a:close/>
                      <a:moveTo>
                        <a:pt x="126" y="58"/>
                      </a:moveTo>
                      <a:lnTo>
                        <a:pt x="131" y="59"/>
                      </a:lnTo>
                      <a:lnTo>
                        <a:pt x="134" y="60"/>
                      </a:lnTo>
                      <a:lnTo>
                        <a:pt x="137" y="63"/>
                      </a:lnTo>
                      <a:lnTo>
                        <a:pt x="138" y="66"/>
                      </a:lnTo>
                      <a:lnTo>
                        <a:pt x="137" y="68"/>
                      </a:lnTo>
                      <a:lnTo>
                        <a:pt x="134" y="71"/>
                      </a:lnTo>
                      <a:lnTo>
                        <a:pt x="131" y="72"/>
                      </a:lnTo>
                      <a:lnTo>
                        <a:pt x="126" y="73"/>
                      </a:lnTo>
                      <a:lnTo>
                        <a:pt x="122" y="72"/>
                      </a:lnTo>
                      <a:lnTo>
                        <a:pt x="118" y="71"/>
                      </a:lnTo>
                      <a:lnTo>
                        <a:pt x="116" y="68"/>
                      </a:lnTo>
                      <a:lnTo>
                        <a:pt x="115" y="66"/>
                      </a:lnTo>
                      <a:lnTo>
                        <a:pt x="116" y="63"/>
                      </a:lnTo>
                      <a:lnTo>
                        <a:pt x="118" y="60"/>
                      </a:lnTo>
                      <a:lnTo>
                        <a:pt x="122" y="59"/>
                      </a:lnTo>
                      <a:lnTo>
                        <a:pt x="126" y="58"/>
                      </a:lnTo>
                      <a:close/>
                      <a:moveTo>
                        <a:pt x="164" y="33"/>
                      </a:moveTo>
                      <a:lnTo>
                        <a:pt x="169" y="34"/>
                      </a:lnTo>
                      <a:lnTo>
                        <a:pt x="172" y="35"/>
                      </a:lnTo>
                      <a:lnTo>
                        <a:pt x="175" y="37"/>
                      </a:lnTo>
                      <a:lnTo>
                        <a:pt x="176" y="40"/>
                      </a:lnTo>
                      <a:lnTo>
                        <a:pt x="175" y="43"/>
                      </a:lnTo>
                      <a:lnTo>
                        <a:pt x="172" y="45"/>
                      </a:lnTo>
                      <a:lnTo>
                        <a:pt x="169" y="46"/>
                      </a:lnTo>
                      <a:lnTo>
                        <a:pt x="164" y="48"/>
                      </a:lnTo>
                      <a:lnTo>
                        <a:pt x="160" y="46"/>
                      </a:lnTo>
                      <a:lnTo>
                        <a:pt x="156" y="45"/>
                      </a:lnTo>
                      <a:lnTo>
                        <a:pt x="154" y="43"/>
                      </a:lnTo>
                      <a:lnTo>
                        <a:pt x="153" y="40"/>
                      </a:lnTo>
                      <a:lnTo>
                        <a:pt x="154" y="37"/>
                      </a:lnTo>
                      <a:lnTo>
                        <a:pt x="156" y="35"/>
                      </a:lnTo>
                      <a:lnTo>
                        <a:pt x="160" y="34"/>
                      </a:lnTo>
                      <a:lnTo>
                        <a:pt x="164" y="33"/>
                      </a:lnTo>
                      <a:close/>
                      <a:moveTo>
                        <a:pt x="164" y="7"/>
                      </a:moveTo>
                      <a:lnTo>
                        <a:pt x="169" y="8"/>
                      </a:lnTo>
                      <a:lnTo>
                        <a:pt x="172" y="10"/>
                      </a:lnTo>
                      <a:lnTo>
                        <a:pt x="175" y="12"/>
                      </a:lnTo>
                      <a:lnTo>
                        <a:pt x="176" y="15"/>
                      </a:lnTo>
                      <a:lnTo>
                        <a:pt x="175" y="18"/>
                      </a:lnTo>
                      <a:lnTo>
                        <a:pt x="172" y="20"/>
                      </a:lnTo>
                      <a:lnTo>
                        <a:pt x="169" y="21"/>
                      </a:lnTo>
                      <a:lnTo>
                        <a:pt x="164" y="22"/>
                      </a:lnTo>
                      <a:lnTo>
                        <a:pt x="160" y="21"/>
                      </a:lnTo>
                      <a:lnTo>
                        <a:pt x="156" y="20"/>
                      </a:lnTo>
                      <a:lnTo>
                        <a:pt x="154" y="18"/>
                      </a:lnTo>
                      <a:lnTo>
                        <a:pt x="153" y="15"/>
                      </a:lnTo>
                      <a:lnTo>
                        <a:pt x="154" y="12"/>
                      </a:lnTo>
                      <a:lnTo>
                        <a:pt x="156" y="10"/>
                      </a:lnTo>
                      <a:lnTo>
                        <a:pt x="160" y="8"/>
                      </a:lnTo>
                      <a:lnTo>
                        <a:pt x="164" y="7"/>
                      </a:lnTo>
                      <a:close/>
                      <a:moveTo>
                        <a:pt x="164" y="58"/>
                      </a:moveTo>
                      <a:lnTo>
                        <a:pt x="169" y="59"/>
                      </a:lnTo>
                      <a:lnTo>
                        <a:pt x="172" y="60"/>
                      </a:lnTo>
                      <a:lnTo>
                        <a:pt x="175" y="63"/>
                      </a:lnTo>
                      <a:lnTo>
                        <a:pt x="176" y="66"/>
                      </a:lnTo>
                      <a:lnTo>
                        <a:pt x="175" y="68"/>
                      </a:lnTo>
                      <a:lnTo>
                        <a:pt x="172" y="71"/>
                      </a:lnTo>
                      <a:lnTo>
                        <a:pt x="169" y="72"/>
                      </a:lnTo>
                      <a:lnTo>
                        <a:pt x="164" y="73"/>
                      </a:lnTo>
                      <a:lnTo>
                        <a:pt x="160" y="72"/>
                      </a:lnTo>
                      <a:lnTo>
                        <a:pt x="156" y="71"/>
                      </a:lnTo>
                      <a:lnTo>
                        <a:pt x="154" y="68"/>
                      </a:lnTo>
                      <a:lnTo>
                        <a:pt x="153" y="66"/>
                      </a:lnTo>
                      <a:lnTo>
                        <a:pt x="154" y="63"/>
                      </a:lnTo>
                      <a:lnTo>
                        <a:pt x="156" y="60"/>
                      </a:lnTo>
                      <a:lnTo>
                        <a:pt x="160" y="59"/>
                      </a:lnTo>
                      <a:lnTo>
                        <a:pt x="164" y="58"/>
                      </a:lnTo>
                      <a:close/>
                      <a:moveTo>
                        <a:pt x="203" y="33"/>
                      </a:moveTo>
                      <a:lnTo>
                        <a:pt x="208" y="34"/>
                      </a:lnTo>
                      <a:lnTo>
                        <a:pt x="211" y="35"/>
                      </a:lnTo>
                      <a:lnTo>
                        <a:pt x="214" y="37"/>
                      </a:lnTo>
                      <a:lnTo>
                        <a:pt x="215" y="40"/>
                      </a:lnTo>
                      <a:lnTo>
                        <a:pt x="214" y="43"/>
                      </a:lnTo>
                      <a:lnTo>
                        <a:pt x="211" y="45"/>
                      </a:lnTo>
                      <a:lnTo>
                        <a:pt x="208" y="46"/>
                      </a:lnTo>
                      <a:lnTo>
                        <a:pt x="203" y="48"/>
                      </a:lnTo>
                      <a:lnTo>
                        <a:pt x="199" y="46"/>
                      </a:lnTo>
                      <a:lnTo>
                        <a:pt x="195" y="45"/>
                      </a:lnTo>
                      <a:lnTo>
                        <a:pt x="193" y="43"/>
                      </a:lnTo>
                      <a:lnTo>
                        <a:pt x="192" y="40"/>
                      </a:lnTo>
                      <a:lnTo>
                        <a:pt x="193" y="37"/>
                      </a:lnTo>
                      <a:lnTo>
                        <a:pt x="195" y="35"/>
                      </a:lnTo>
                      <a:lnTo>
                        <a:pt x="199" y="34"/>
                      </a:lnTo>
                      <a:lnTo>
                        <a:pt x="203" y="33"/>
                      </a:lnTo>
                      <a:close/>
                      <a:moveTo>
                        <a:pt x="203" y="7"/>
                      </a:moveTo>
                      <a:lnTo>
                        <a:pt x="208" y="8"/>
                      </a:lnTo>
                      <a:lnTo>
                        <a:pt x="211" y="10"/>
                      </a:lnTo>
                      <a:lnTo>
                        <a:pt x="214" y="12"/>
                      </a:lnTo>
                      <a:lnTo>
                        <a:pt x="215" y="15"/>
                      </a:lnTo>
                      <a:lnTo>
                        <a:pt x="214" y="18"/>
                      </a:lnTo>
                      <a:lnTo>
                        <a:pt x="211" y="20"/>
                      </a:lnTo>
                      <a:lnTo>
                        <a:pt x="208" y="21"/>
                      </a:lnTo>
                      <a:lnTo>
                        <a:pt x="203" y="22"/>
                      </a:lnTo>
                      <a:lnTo>
                        <a:pt x="199" y="21"/>
                      </a:lnTo>
                      <a:lnTo>
                        <a:pt x="195" y="20"/>
                      </a:lnTo>
                      <a:lnTo>
                        <a:pt x="193" y="18"/>
                      </a:lnTo>
                      <a:lnTo>
                        <a:pt x="192" y="15"/>
                      </a:lnTo>
                      <a:lnTo>
                        <a:pt x="193" y="12"/>
                      </a:lnTo>
                      <a:lnTo>
                        <a:pt x="195" y="10"/>
                      </a:lnTo>
                      <a:lnTo>
                        <a:pt x="199" y="8"/>
                      </a:lnTo>
                      <a:lnTo>
                        <a:pt x="203" y="7"/>
                      </a:lnTo>
                      <a:close/>
                      <a:moveTo>
                        <a:pt x="203" y="58"/>
                      </a:moveTo>
                      <a:lnTo>
                        <a:pt x="208" y="59"/>
                      </a:lnTo>
                      <a:lnTo>
                        <a:pt x="211" y="60"/>
                      </a:lnTo>
                      <a:lnTo>
                        <a:pt x="214" y="63"/>
                      </a:lnTo>
                      <a:lnTo>
                        <a:pt x="215" y="66"/>
                      </a:lnTo>
                      <a:lnTo>
                        <a:pt x="214" y="68"/>
                      </a:lnTo>
                      <a:lnTo>
                        <a:pt x="211" y="71"/>
                      </a:lnTo>
                      <a:lnTo>
                        <a:pt x="208" y="72"/>
                      </a:lnTo>
                      <a:lnTo>
                        <a:pt x="203" y="73"/>
                      </a:lnTo>
                      <a:lnTo>
                        <a:pt x="199" y="72"/>
                      </a:lnTo>
                      <a:lnTo>
                        <a:pt x="195" y="71"/>
                      </a:lnTo>
                      <a:lnTo>
                        <a:pt x="193" y="68"/>
                      </a:lnTo>
                      <a:lnTo>
                        <a:pt x="192" y="66"/>
                      </a:lnTo>
                      <a:lnTo>
                        <a:pt x="193" y="63"/>
                      </a:lnTo>
                      <a:lnTo>
                        <a:pt x="195" y="60"/>
                      </a:lnTo>
                      <a:lnTo>
                        <a:pt x="199" y="59"/>
                      </a:lnTo>
                      <a:lnTo>
                        <a:pt x="203" y="58"/>
                      </a:lnTo>
                      <a:close/>
                      <a:moveTo>
                        <a:pt x="241" y="33"/>
                      </a:moveTo>
                      <a:lnTo>
                        <a:pt x="246" y="34"/>
                      </a:lnTo>
                      <a:lnTo>
                        <a:pt x="250" y="35"/>
                      </a:lnTo>
                      <a:lnTo>
                        <a:pt x="252" y="37"/>
                      </a:lnTo>
                      <a:lnTo>
                        <a:pt x="253" y="40"/>
                      </a:lnTo>
                      <a:lnTo>
                        <a:pt x="252" y="43"/>
                      </a:lnTo>
                      <a:lnTo>
                        <a:pt x="250" y="45"/>
                      </a:lnTo>
                      <a:lnTo>
                        <a:pt x="246" y="46"/>
                      </a:lnTo>
                      <a:lnTo>
                        <a:pt x="241" y="48"/>
                      </a:lnTo>
                      <a:lnTo>
                        <a:pt x="237" y="46"/>
                      </a:lnTo>
                      <a:lnTo>
                        <a:pt x="233" y="45"/>
                      </a:lnTo>
                      <a:lnTo>
                        <a:pt x="231" y="43"/>
                      </a:lnTo>
                      <a:lnTo>
                        <a:pt x="230" y="40"/>
                      </a:lnTo>
                      <a:lnTo>
                        <a:pt x="231" y="37"/>
                      </a:lnTo>
                      <a:lnTo>
                        <a:pt x="233" y="35"/>
                      </a:lnTo>
                      <a:lnTo>
                        <a:pt x="237" y="34"/>
                      </a:lnTo>
                      <a:lnTo>
                        <a:pt x="241" y="33"/>
                      </a:lnTo>
                      <a:close/>
                      <a:moveTo>
                        <a:pt x="241" y="7"/>
                      </a:moveTo>
                      <a:lnTo>
                        <a:pt x="246" y="8"/>
                      </a:lnTo>
                      <a:lnTo>
                        <a:pt x="250" y="10"/>
                      </a:lnTo>
                      <a:lnTo>
                        <a:pt x="252" y="12"/>
                      </a:lnTo>
                      <a:lnTo>
                        <a:pt x="253" y="15"/>
                      </a:lnTo>
                      <a:lnTo>
                        <a:pt x="252" y="18"/>
                      </a:lnTo>
                      <a:lnTo>
                        <a:pt x="250" y="20"/>
                      </a:lnTo>
                      <a:lnTo>
                        <a:pt x="246" y="21"/>
                      </a:lnTo>
                      <a:lnTo>
                        <a:pt x="241" y="22"/>
                      </a:lnTo>
                      <a:lnTo>
                        <a:pt x="237" y="21"/>
                      </a:lnTo>
                      <a:lnTo>
                        <a:pt x="233" y="20"/>
                      </a:lnTo>
                      <a:lnTo>
                        <a:pt x="231" y="18"/>
                      </a:lnTo>
                      <a:lnTo>
                        <a:pt x="230" y="15"/>
                      </a:lnTo>
                      <a:lnTo>
                        <a:pt x="231" y="12"/>
                      </a:lnTo>
                      <a:lnTo>
                        <a:pt x="233" y="10"/>
                      </a:lnTo>
                      <a:lnTo>
                        <a:pt x="237" y="8"/>
                      </a:lnTo>
                      <a:lnTo>
                        <a:pt x="241" y="7"/>
                      </a:lnTo>
                      <a:close/>
                      <a:moveTo>
                        <a:pt x="241" y="58"/>
                      </a:moveTo>
                      <a:lnTo>
                        <a:pt x="246" y="59"/>
                      </a:lnTo>
                      <a:lnTo>
                        <a:pt x="250" y="60"/>
                      </a:lnTo>
                      <a:lnTo>
                        <a:pt x="252" y="63"/>
                      </a:lnTo>
                      <a:lnTo>
                        <a:pt x="253" y="66"/>
                      </a:lnTo>
                      <a:lnTo>
                        <a:pt x="252" y="68"/>
                      </a:lnTo>
                      <a:lnTo>
                        <a:pt x="250" y="71"/>
                      </a:lnTo>
                      <a:lnTo>
                        <a:pt x="246" y="72"/>
                      </a:lnTo>
                      <a:lnTo>
                        <a:pt x="241" y="73"/>
                      </a:lnTo>
                      <a:lnTo>
                        <a:pt x="237" y="72"/>
                      </a:lnTo>
                      <a:lnTo>
                        <a:pt x="233" y="71"/>
                      </a:lnTo>
                      <a:lnTo>
                        <a:pt x="231" y="68"/>
                      </a:lnTo>
                      <a:lnTo>
                        <a:pt x="230" y="66"/>
                      </a:lnTo>
                      <a:lnTo>
                        <a:pt x="231" y="63"/>
                      </a:lnTo>
                      <a:lnTo>
                        <a:pt x="233" y="60"/>
                      </a:lnTo>
                      <a:lnTo>
                        <a:pt x="237" y="59"/>
                      </a:lnTo>
                      <a:lnTo>
                        <a:pt x="241" y="58"/>
                      </a:lnTo>
                      <a:close/>
                      <a:moveTo>
                        <a:pt x="279" y="33"/>
                      </a:moveTo>
                      <a:lnTo>
                        <a:pt x="284" y="34"/>
                      </a:lnTo>
                      <a:lnTo>
                        <a:pt x="289" y="35"/>
                      </a:lnTo>
                      <a:lnTo>
                        <a:pt x="291" y="37"/>
                      </a:lnTo>
                      <a:lnTo>
                        <a:pt x="292" y="40"/>
                      </a:lnTo>
                      <a:lnTo>
                        <a:pt x="291" y="43"/>
                      </a:lnTo>
                      <a:lnTo>
                        <a:pt x="289" y="45"/>
                      </a:lnTo>
                      <a:lnTo>
                        <a:pt x="284" y="46"/>
                      </a:lnTo>
                      <a:lnTo>
                        <a:pt x="279" y="48"/>
                      </a:lnTo>
                      <a:lnTo>
                        <a:pt x="275" y="46"/>
                      </a:lnTo>
                      <a:lnTo>
                        <a:pt x="271" y="45"/>
                      </a:lnTo>
                      <a:lnTo>
                        <a:pt x="269" y="43"/>
                      </a:lnTo>
                      <a:lnTo>
                        <a:pt x="268" y="40"/>
                      </a:lnTo>
                      <a:lnTo>
                        <a:pt x="269" y="37"/>
                      </a:lnTo>
                      <a:lnTo>
                        <a:pt x="271" y="35"/>
                      </a:lnTo>
                      <a:lnTo>
                        <a:pt x="275" y="34"/>
                      </a:lnTo>
                      <a:lnTo>
                        <a:pt x="279" y="33"/>
                      </a:lnTo>
                      <a:close/>
                      <a:moveTo>
                        <a:pt x="279" y="7"/>
                      </a:moveTo>
                      <a:lnTo>
                        <a:pt x="284" y="8"/>
                      </a:lnTo>
                      <a:lnTo>
                        <a:pt x="289" y="10"/>
                      </a:lnTo>
                      <a:lnTo>
                        <a:pt x="291" y="12"/>
                      </a:lnTo>
                      <a:lnTo>
                        <a:pt x="292" y="15"/>
                      </a:lnTo>
                      <a:lnTo>
                        <a:pt x="291" y="18"/>
                      </a:lnTo>
                      <a:lnTo>
                        <a:pt x="289" y="20"/>
                      </a:lnTo>
                      <a:lnTo>
                        <a:pt x="284" y="21"/>
                      </a:lnTo>
                      <a:lnTo>
                        <a:pt x="279" y="22"/>
                      </a:lnTo>
                      <a:lnTo>
                        <a:pt x="275" y="21"/>
                      </a:lnTo>
                      <a:lnTo>
                        <a:pt x="271" y="20"/>
                      </a:lnTo>
                      <a:lnTo>
                        <a:pt x="269" y="18"/>
                      </a:lnTo>
                      <a:lnTo>
                        <a:pt x="268" y="15"/>
                      </a:lnTo>
                      <a:lnTo>
                        <a:pt x="269" y="12"/>
                      </a:lnTo>
                      <a:lnTo>
                        <a:pt x="271" y="10"/>
                      </a:lnTo>
                      <a:lnTo>
                        <a:pt x="275" y="8"/>
                      </a:lnTo>
                      <a:lnTo>
                        <a:pt x="279" y="7"/>
                      </a:lnTo>
                      <a:close/>
                      <a:moveTo>
                        <a:pt x="279" y="58"/>
                      </a:moveTo>
                      <a:lnTo>
                        <a:pt x="284" y="59"/>
                      </a:lnTo>
                      <a:lnTo>
                        <a:pt x="289" y="60"/>
                      </a:lnTo>
                      <a:lnTo>
                        <a:pt x="291" y="63"/>
                      </a:lnTo>
                      <a:lnTo>
                        <a:pt x="292" y="66"/>
                      </a:lnTo>
                      <a:lnTo>
                        <a:pt x="291" y="68"/>
                      </a:lnTo>
                      <a:lnTo>
                        <a:pt x="289" y="71"/>
                      </a:lnTo>
                      <a:lnTo>
                        <a:pt x="284" y="72"/>
                      </a:lnTo>
                      <a:lnTo>
                        <a:pt x="279" y="73"/>
                      </a:lnTo>
                      <a:lnTo>
                        <a:pt x="275" y="72"/>
                      </a:lnTo>
                      <a:lnTo>
                        <a:pt x="271" y="71"/>
                      </a:lnTo>
                      <a:lnTo>
                        <a:pt x="269" y="68"/>
                      </a:lnTo>
                      <a:lnTo>
                        <a:pt x="268" y="66"/>
                      </a:lnTo>
                      <a:lnTo>
                        <a:pt x="269" y="63"/>
                      </a:lnTo>
                      <a:lnTo>
                        <a:pt x="271" y="60"/>
                      </a:lnTo>
                      <a:lnTo>
                        <a:pt x="275" y="59"/>
                      </a:lnTo>
                      <a:lnTo>
                        <a:pt x="279" y="58"/>
                      </a:lnTo>
                      <a:close/>
                      <a:moveTo>
                        <a:pt x="319" y="33"/>
                      </a:moveTo>
                      <a:lnTo>
                        <a:pt x="323" y="34"/>
                      </a:lnTo>
                      <a:lnTo>
                        <a:pt x="327" y="35"/>
                      </a:lnTo>
                      <a:lnTo>
                        <a:pt x="329" y="37"/>
                      </a:lnTo>
                      <a:lnTo>
                        <a:pt x="330" y="40"/>
                      </a:lnTo>
                      <a:lnTo>
                        <a:pt x="329" y="43"/>
                      </a:lnTo>
                      <a:lnTo>
                        <a:pt x="327" y="45"/>
                      </a:lnTo>
                      <a:lnTo>
                        <a:pt x="323" y="46"/>
                      </a:lnTo>
                      <a:lnTo>
                        <a:pt x="319" y="48"/>
                      </a:lnTo>
                      <a:lnTo>
                        <a:pt x="314" y="46"/>
                      </a:lnTo>
                      <a:lnTo>
                        <a:pt x="311" y="45"/>
                      </a:lnTo>
                      <a:lnTo>
                        <a:pt x="308" y="43"/>
                      </a:lnTo>
                      <a:lnTo>
                        <a:pt x="307" y="40"/>
                      </a:lnTo>
                      <a:lnTo>
                        <a:pt x="308" y="37"/>
                      </a:lnTo>
                      <a:lnTo>
                        <a:pt x="311" y="35"/>
                      </a:lnTo>
                      <a:lnTo>
                        <a:pt x="314" y="34"/>
                      </a:lnTo>
                      <a:lnTo>
                        <a:pt x="319" y="33"/>
                      </a:lnTo>
                      <a:close/>
                      <a:moveTo>
                        <a:pt x="319" y="7"/>
                      </a:moveTo>
                      <a:lnTo>
                        <a:pt x="323" y="8"/>
                      </a:lnTo>
                      <a:lnTo>
                        <a:pt x="327" y="10"/>
                      </a:lnTo>
                      <a:lnTo>
                        <a:pt x="329" y="12"/>
                      </a:lnTo>
                      <a:lnTo>
                        <a:pt x="330" y="15"/>
                      </a:lnTo>
                      <a:lnTo>
                        <a:pt x="329" y="18"/>
                      </a:lnTo>
                      <a:lnTo>
                        <a:pt x="327" y="20"/>
                      </a:lnTo>
                      <a:lnTo>
                        <a:pt x="323" y="21"/>
                      </a:lnTo>
                      <a:lnTo>
                        <a:pt x="319" y="22"/>
                      </a:lnTo>
                      <a:lnTo>
                        <a:pt x="314" y="21"/>
                      </a:lnTo>
                      <a:lnTo>
                        <a:pt x="311" y="20"/>
                      </a:lnTo>
                      <a:lnTo>
                        <a:pt x="308" y="18"/>
                      </a:lnTo>
                      <a:lnTo>
                        <a:pt x="307" y="15"/>
                      </a:lnTo>
                      <a:lnTo>
                        <a:pt x="308" y="12"/>
                      </a:lnTo>
                      <a:lnTo>
                        <a:pt x="311" y="10"/>
                      </a:lnTo>
                      <a:lnTo>
                        <a:pt x="314" y="8"/>
                      </a:lnTo>
                      <a:lnTo>
                        <a:pt x="319" y="7"/>
                      </a:lnTo>
                      <a:close/>
                      <a:moveTo>
                        <a:pt x="319" y="58"/>
                      </a:moveTo>
                      <a:lnTo>
                        <a:pt x="323" y="59"/>
                      </a:lnTo>
                      <a:lnTo>
                        <a:pt x="327" y="60"/>
                      </a:lnTo>
                      <a:lnTo>
                        <a:pt x="329" y="63"/>
                      </a:lnTo>
                      <a:lnTo>
                        <a:pt x="330" y="66"/>
                      </a:lnTo>
                      <a:lnTo>
                        <a:pt x="329" y="68"/>
                      </a:lnTo>
                      <a:lnTo>
                        <a:pt x="327" y="71"/>
                      </a:lnTo>
                      <a:lnTo>
                        <a:pt x="323" y="72"/>
                      </a:lnTo>
                      <a:lnTo>
                        <a:pt x="319" y="73"/>
                      </a:lnTo>
                      <a:lnTo>
                        <a:pt x="314" y="72"/>
                      </a:lnTo>
                      <a:lnTo>
                        <a:pt x="311" y="71"/>
                      </a:lnTo>
                      <a:lnTo>
                        <a:pt x="308" y="68"/>
                      </a:lnTo>
                      <a:lnTo>
                        <a:pt x="307" y="66"/>
                      </a:lnTo>
                      <a:lnTo>
                        <a:pt x="308" y="63"/>
                      </a:lnTo>
                      <a:lnTo>
                        <a:pt x="311" y="60"/>
                      </a:lnTo>
                      <a:lnTo>
                        <a:pt x="314" y="59"/>
                      </a:lnTo>
                      <a:lnTo>
                        <a:pt x="319" y="58"/>
                      </a:lnTo>
                      <a:close/>
                      <a:moveTo>
                        <a:pt x="357" y="33"/>
                      </a:moveTo>
                      <a:lnTo>
                        <a:pt x="361" y="34"/>
                      </a:lnTo>
                      <a:lnTo>
                        <a:pt x="365" y="35"/>
                      </a:lnTo>
                      <a:lnTo>
                        <a:pt x="367" y="37"/>
                      </a:lnTo>
                      <a:lnTo>
                        <a:pt x="368" y="40"/>
                      </a:lnTo>
                      <a:lnTo>
                        <a:pt x="367" y="43"/>
                      </a:lnTo>
                      <a:lnTo>
                        <a:pt x="365" y="45"/>
                      </a:lnTo>
                      <a:lnTo>
                        <a:pt x="361" y="46"/>
                      </a:lnTo>
                      <a:lnTo>
                        <a:pt x="357" y="48"/>
                      </a:lnTo>
                      <a:lnTo>
                        <a:pt x="352" y="46"/>
                      </a:lnTo>
                      <a:lnTo>
                        <a:pt x="349" y="45"/>
                      </a:lnTo>
                      <a:lnTo>
                        <a:pt x="346" y="43"/>
                      </a:lnTo>
                      <a:lnTo>
                        <a:pt x="345" y="40"/>
                      </a:lnTo>
                      <a:lnTo>
                        <a:pt x="346" y="37"/>
                      </a:lnTo>
                      <a:lnTo>
                        <a:pt x="349" y="35"/>
                      </a:lnTo>
                      <a:lnTo>
                        <a:pt x="352" y="34"/>
                      </a:lnTo>
                      <a:lnTo>
                        <a:pt x="357" y="33"/>
                      </a:lnTo>
                      <a:close/>
                      <a:moveTo>
                        <a:pt x="357" y="7"/>
                      </a:moveTo>
                      <a:lnTo>
                        <a:pt x="361" y="8"/>
                      </a:lnTo>
                      <a:lnTo>
                        <a:pt x="365" y="10"/>
                      </a:lnTo>
                      <a:lnTo>
                        <a:pt x="367" y="12"/>
                      </a:lnTo>
                      <a:lnTo>
                        <a:pt x="368" y="15"/>
                      </a:lnTo>
                      <a:lnTo>
                        <a:pt x="367" y="18"/>
                      </a:lnTo>
                      <a:lnTo>
                        <a:pt x="365" y="20"/>
                      </a:lnTo>
                      <a:lnTo>
                        <a:pt x="361" y="21"/>
                      </a:lnTo>
                      <a:lnTo>
                        <a:pt x="357" y="22"/>
                      </a:lnTo>
                      <a:lnTo>
                        <a:pt x="352" y="21"/>
                      </a:lnTo>
                      <a:lnTo>
                        <a:pt x="349" y="20"/>
                      </a:lnTo>
                      <a:lnTo>
                        <a:pt x="346" y="18"/>
                      </a:lnTo>
                      <a:lnTo>
                        <a:pt x="345" y="15"/>
                      </a:lnTo>
                      <a:lnTo>
                        <a:pt x="346" y="12"/>
                      </a:lnTo>
                      <a:lnTo>
                        <a:pt x="349" y="10"/>
                      </a:lnTo>
                      <a:lnTo>
                        <a:pt x="352" y="8"/>
                      </a:lnTo>
                      <a:lnTo>
                        <a:pt x="357" y="7"/>
                      </a:lnTo>
                      <a:close/>
                      <a:moveTo>
                        <a:pt x="357" y="58"/>
                      </a:moveTo>
                      <a:lnTo>
                        <a:pt x="361" y="59"/>
                      </a:lnTo>
                      <a:lnTo>
                        <a:pt x="365" y="60"/>
                      </a:lnTo>
                      <a:lnTo>
                        <a:pt x="367" y="63"/>
                      </a:lnTo>
                      <a:lnTo>
                        <a:pt x="368" y="66"/>
                      </a:lnTo>
                      <a:lnTo>
                        <a:pt x="367" y="68"/>
                      </a:lnTo>
                      <a:lnTo>
                        <a:pt x="365" y="71"/>
                      </a:lnTo>
                      <a:lnTo>
                        <a:pt x="361" y="72"/>
                      </a:lnTo>
                      <a:lnTo>
                        <a:pt x="357" y="73"/>
                      </a:lnTo>
                      <a:lnTo>
                        <a:pt x="352" y="72"/>
                      </a:lnTo>
                      <a:lnTo>
                        <a:pt x="349" y="71"/>
                      </a:lnTo>
                      <a:lnTo>
                        <a:pt x="346" y="68"/>
                      </a:lnTo>
                      <a:lnTo>
                        <a:pt x="345" y="66"/>
                      </a:lnTo>
                      <a:lnTo>
                        <a:pt x="346" y="63"/>
                      </a:lnTo>
                      <a:lnTo>
                        <a:pt x="349" y="60"/>
                      </a:lnTo>
                      <a:lnTo>
                        <a:pt x="352" y="59"/>
                      </a:lnTo>
                      <a:lnTo>
                        <a:pt x="357" y="58"/>
                      </a:lnTo>
                      <a:close/>
                      <a:moveTo>
                        <a:pt x="337" y="46"/>
                      </a:moveTo>
                      <a:lnTo>
                        <a:pt x="342" y="48"/>
                      </a:lnTo>
                      <a:lnTo>
                        <a:pt x="345" y="49"/>
                      </a:lnTo>
                      <a:lnTo>
                        <a:pt x="347" y="51"/>
                      </a:lnTo>
                      <a:lnTo>
                        <a:pt x="349" y="53"/>
                      </a:lnTo>
                      <a:lnTo>
                        <a:pt x="347" y="57"/>
                      </a:lnTo>
                      <a:lnTo>
                        <a:pt x="345" y="59"/>
                      </a:lnTo>
                      <a:lnTo>
                        <a:pt x="342" y="60"/>
                      </a:lnTo>
                      <a:lnTo>
                        <a:pt x="337" y="61"/>
                      </a:lnTo>
                      <a:lnTo>
                        <a:pt x="332" y="60"/>
                      </a:lnTo>
                      <a:lnTo>
                        <a:pt x="329" y="59"/>
                      </a:lnTo>
                      <a:lnTo>
                        <a:pt x="327" y="57"/>
                      </a:lnTo>
                      <a:lnTo>
                        <a:pt x="326" y="53"/>
                      </a:lnTo>
                      <a:lnTo>
                        <a:pt x="327" y="51"/>
                      </a:lnTo>
                      <a:lnTo>
                        <a:pt x="329" y="49"/>
                      </a:lnTo>
                      <a:lnTo>
                        <a:pt x="332" y="48"/>
                      </a:lnTo>
                      <a:lnTo>
                        <a:pt x="337" y="46"/>
                      </a:lnTo>
                      <a:close/>
                      <a:moveTo>
                        <a:pt x="337" y="20"/>
                      </a:moveTo>
                      <a:lnTo>
                        <a:pt x="342" y="21"/>
                      </a:lnTo>
                      <a:lnTo>
                        <a:pt x="345" y="22"/>
                      </a:lnTo>
                      <a:lnTo>
                        <a:pt x="347" y="25"/>
                      </a:lnTo>
                      <a:lnTo>
                        <a:pt x="349" y="28"/>
                      </a:lnTo>
                      <a:lnTo>
                        <a:pt x="347" y="30"/>
                      </a:lnTo>
                      <a:lnTo>
                        <a:pt x="345" y="33"/>
                      </a:lnTo>
                      <a:lnTo>
                        <a:pt x="342" y="34"/>
                      </a:lnTo>
                      <a:lnTo>
                        <a:pt x="337" y="35"/>
                      </a:lnTo>
                      <a:lnTo>
                        <a:pt x="332" y="34"/>
                      </a:lnTo>
                      <a:lnTo>
                        <a:pt x="329" y="33"/>
                      </a:lnTo>
                      <a:lnTo>
                        <a:pt x="327" y="30"/>
                      </a:lnTo>
                      <a:lnTo>
                        <a:pt x="326" y="28"/>
                      </a:lnTo>
                      <a:lnTo>
                        <a:pt x="327" y="25"/>
                      </a:lnTo>
                      <a:lnTo>
                        <a:pt x="329" y="22"/>
                      </a:lnTo>
                      <a:lnTo>
                        <a:pt x="332" y="21"/>
                      </a:lnTo>
                      <a:lnTo>
                        <a:pt x="337" y="20"/>
                      </a:lnTo>
                      <a:close/>
                      <a:moveTo>
                        <a:pt x="299" y="46"/>
                      </a:moveTo>
                      <a:lnTo>
                        <a:pt x="304" y="48"/>
                      </a:lnTo>
                      <a:lnTo>
                        <a:pt x="307" y="49"/>
                      </a:lnTo>
                      <a:lnTo>
                        <a:pt x="309" y="51"/>
                      </a:lnTo>
                      <a:lnTo>
                        <a:pt x="311" y="53"/>
                      </a:lnTo>
                      <a:lnTo>
                        <a:pt x="309" y="57"/>
                      </a:lnTo>
                      <a:lnTo>
                        <a:pt x="307" y="59"/>
                      </a:lnTo>
                      <a:lnTo>
                        <a:pt x="304" y="60"/>
                      </a:lnTo>
                      <a:lnTo>
                        <a:pt x="299" y="61"/>
                      </a:lnTo>
                      <a:lnTo>
                        <a:pt x="294" y="60"/>
                      </a:lnTo>
                      <a:lnTo>
                        <a:pt x="291" y="59"/>
                      </a:lnTo>
                      <a:lnTo>
                        <a:pt x="289" y="57"/>
                      </a:lnTo>
                      <a:lnTo>
                        <a:pt x="288" y="53"/>
                      </a:lnTo>
                      <a:lnTo>
                        <a:pt x="289" y="51"/>
                      </a:lnTo>
                      <a:lnTo>
                        <a:pt x="291" y="49"/>
                      </a:lnTo>
                      <a:lnTo>
                        <a:pt x="294" y="48"/>
                      </a:lnTo>
                      <a:lnTo>
                        <a:pt x="299" y="46"/>
                      </a:lnTo>
                      <a:close/>
                      <a:moveTo>
                        <a:pt x="299" y="20"/>
                      </a:moveTo>
                      <a:lnTo>
                        <a:pt x="304" y="21"/>
                      </a:lnTo>
                      <a:lnTo>
                        <a:pt x="307" y="22"/>
                      </a:lnTo>
                      <a:lnTo>
                        <a:pt x="309" y="25"/>
                      </a:lnTo>
                      <a:lnTo>
                        <a:pt x="311" y="28"/>
                      </a:lnTo>
                      <a:lnTo>
                        <a:pt x="309" y="30"/>
                      </a:lnTo>
                      <a:lnTo>
                        <a:pt x="307" y="33"/>
                      </a:lnTo>
                      <a:lnTo>
                        <a:pt x="304" y="34"/>
                      </a:lnTo>
                      <a:lnTo>
                        <a:pt x="299" y="35"/>
                      </a:lnTo>
                      <a:lnTo>
                        <a:pt x="294" y="34"/>
                      </a:lnTo>
                      <a:lnTo>
                        <a:pt x="291" y="33"/>
                      </a:lnTo>
                      <a:lnTo>
                        <a:pt x="289" y="30"/>
                      </a:lnTo>
                      <a:lnTo>
                        <a:pt x="288" y="28"/>
                      </a:lnTo>
                      <a:lnTo>
                        <a:pt x="289" y="25"/>
                      </a:lnTo>
                      <a:lnTo>
                        <a:pt x="291" y="22"/>
                      </a:lnTo>
                      <a:lnTo>
                        <a:pt x="294" y="21"/>
                      </a:lnTo>
                      <a:lnTo>
                        <a:pt x="299" y="20"/>
                      </a:lnTo>
                      <a:close/>
                      <a:moveTo>
                        <a:pt x="261" y="46"/>
                      </a:moveTo>
                      <a:lnTo>
                        <a:pt x="266" y="48"/>
                      </a:lnTo>
                      <a:lnTo>
                        <a:pt x="269" y="49"/>
                      </a:lnTo>
                      <a:lnTo>
                        <a:pt x="271" y="51"/>
                      </a:lnTo>
                      <a:lnTo>
                        <a:pt x="273" y="53"/>
                      </a:lnTo>
                      <a:lnTo>
                        <a:pt x="271" y="57"/>
                      </a:lnTo>
                      <a:lnTo>
                        <a:pt x="269" y="59"/>
                      </a:lnTo>
                      <a:lnTo>
                        <a:pt x="266" y="60"/>
                      </a:lnTo>
                      <a:lnTo>
                        <a:pt x="261" y="61"/>
                      </a:lnTo>
                      <a:lnTo>
                        <a:pt x="256" y="60"/>
                      </a:lnTo>
                      <a:lnTo>
                        <a:pt x="252" y="59"/>
                      </a:lnTo>
                      <a:lnTo>
                        <a:pt x="250" y="57"/>
                      </a:lnTo>
                      <a:lnTo>
                        <a:pt x="248" y="53"/>
                      </a:lnTo>
                      <a:lnTo>
                        <a:pt x="250" y="51"/>
                      </a:lnTo>
                      <a:lnTo>
                        <a:pt x="252" y="49"/>
                      </a:lnTo>
                      <a:lnTo>
                        <a:pt x="256" y="48"/>
                      </a:lnTo>
                      <a:lnTo>
                        <a:pt x="261" y="46"/>
                      </a:lnTo>
                      <a:close/>
                      <a:moveTo>
                        <a:pt x="261" y="20"/>
                      </a:moveTo>
                      <a:lnTo>
                        <a:pt x="266" y="21"/>
                      </a:lnTo>
                      <a:lnTo>
                        <a:pt x="269" y="22"/>
                      </a:lnTo>
                      <a:lnTo>
                        <a:pt x="271" y="25"/>
                      </a:lnTo>
                      <a:lnTo>
                        <a:pt x="273" y="28"/>
                      </a:lnTo>
                      <a:lnTo>
                        <a:pt x="271" y="30"/>
                      </a:lnTo>
                      <a:lnTo>
                        <a:pt x="269" y="33"/>
                      </a:lnTo>
                      <a:lnTo>
                        <a:pt x="266" y="34"/>
                      </a:lnTo>
                      <a:lnTo>
                        <a:pt x="261" y="35"/>
                      </a:lnTo>
                      <a:lnTo>
                        <a:pt x="256" y="34"/>
                      </a:lnTo>
                      <a:lnTo>
                        <a:pt x="252" y="33"/>
                      </a:lnTo>
                      <a:lnTo>
                        <a:pt x="250" y="30"/>
                      </a:lnTo>
                      <a:lnTo>
                        <a:pt x="248" y="28"/>
                      </a:lnTo>
                      <a:lnTo>
                        <a:pt x="250" y="25"/>
                      </a:lnTo>
                      <a:lnTo>
                        <a:pt x="252" y="22"/>
                      </a:lnTo>
                      <a:lnTo>
                        <a:pt x="256" y="21"/>
                      </a:lnTo>
                      <a:lnTo>
                        <a:pt x="261" y="20"/>
                      </a:lnTo>
                      <a:close/>
                      <a:moveTo>
                        <a:pt x="222" y="46"/>
                      </a:moveTo>
                      <a:lnTo>
                        <a:pt x="226" y="48"/>
                      </a:lnTo>
                      <a:lnTo>
                        <a:pt x="230" y="49"/>
                      </a:lnTo>
                      <a:lnTo>
                        <a:pt x="232" y="51"/>
                      </a:lnTo>
                      <a:lnTo>
                        <a:pt x="233" y="53"/>
                      </a:lnTo>
                      <a:lnTo>
                        <a:pt x="232" y="57"/>
                      </a:lnTo>
                      <a:lnTo>
                        <a:pt x="230" y="59"/>
                      </a:lnTo>
                      <a:lnTo>
                        <a:pt x="226" y="60"/>
                      </a:lnTo>
                      <a:lnTo>
                        <a:pt x="222" y="61"/>
                      </a:lnTo>
                      <a:lnTo>
                        <a:pt x="217" y="60"/>
                      </a:lnTo>
                      <a:lnTo>
                        <a:pt x="214" y="59"/>
                      </a:lnTo>
                      <a:lnTo>
                        <a:pt x="211" y="57"/>
                      </a:lnTo>
                      <a:lnTo>
                        <a:pt x="210" y="53"/>
                      </a:lnTo>
                      <a:lnTo>
                        <a:pt x="211" y="51"/>
                      </a:lnTo>
                      <a:lnTo>
                        <a:pt x="214" y="49"/>
                      </a:lnTo>
                      <a:lnTo>
                        <a:pt x="217" y="48"/>
                      </a:lnTo>
                      <a:lnTo>
                        <a:pt x="222" y="46"/>
                      </a:lnTo>
                      <a:close/>
                      <a:moveTo>
                        <a:pt x="222" y="20"/>
                      </a:moveTo>
                      <a:lnTo>
                        <a:pt x="226" y="21"/>
                      </a:lnTo>
                      <a:lnTo>
                        <a:pt x="230" y="22"/>
                      </a:lnTo>
                      <a:lnTo>
                        <a:pt x="232" y="25"/>
                      </a:lnTo>
                      <a:lnTo>
                        <a:pt x="233" y="28"/>
                      </a:lnTo>
                      <a:lnTo>
                        <a:pt x="232" y="30"/>
                      </a:lnTo>
                      <a:lnTo>
                        <a:pt x="230" y="33"/>
                      </a:lnTo>
                      <a:lnTo>
                        <a:pt x="226" y="34"/>
                      </a:lnTo>
                      <a:lnTo>
                        <a:pt x="222" y="35"/>
                      </a:lnTo>
                      <a:lnTo>
                        <a:pt x="217" y="34"/>
                      </a:lnTo>
                      <a:lnTo>
                        <a:pt x="214" y="33"/>
                      </a:lnTo>
                      <a:lnTo>
                        <a:pt x="211" y="30"/>
                      </a:lnTo>
                      <a:lnTo>
                        <a:pt x="210" y="28"/>
                      </a:lnTo>
                      <a:lnTo>
                        <a:pt x="211" y="25"/>
                      </a:lnTo>
                      <a:lnTo>
                        <a:pt x="214" y="22"/>
                      </a:lnTo>
                      <a:lnTo>
                        <a:pt x="217" y="21"/>
                      </a:lnTo>
                      <a:lnTo>
                        <a:pt x="222" y="20"/>
                      </a:lnTo>
                      <a:close/>
                      <a:moveTo>
                        <a:pt x="184" y="46"/>
                      </a:moveTo>
                      <a:lnTo>
                        <a:pt x="188" y="48"/>
                      </a:lnTo>
                      <a:lnTo>
                        <a:pt x="192" y="49"/>
                      </a:lnTo>
                      <a:lnTo>
                        <a:pt x="194" y="51"/>
                      </a:lnTo>
                      <a:lnTo>
                        <a:pt x="195" y="53"/>
                      </a:lnTo>
                      <a:lnTo>
                        <a:pt x="194" y="57"/>
                      </a:lnTo>
                      <a:lnTo>
                        <a:pt x="192" y="59"/>
                      </a:lnTo>
                      <a:lnTo>
                        <a:pt x="188" y="60"/>
                      </a:lnTo>
                      <a:lnTo>
                        <a:pt x="184" y="61"/>
                      </a:lnTo>
                      <a:lnTo>
                        <a:pt x="179" y="60"/>
                      </a:lnTo>
                      <a:lnTo>
                        <a:pt x="176" y="59"/>
                      </a:lnTo>
                      <a:lnTo>
                        <a:pt x="173" y="57"/>
                      </a:lnTo>
                      <a:lnTo>
                        <a:pt x="172" y="53"/>
                      </a:lnTo>
                      <a:lnTo>
                        <a:pt x="173" y="51"/>
                      </a:lnTo>
                      <a:lnTo>
                        <a:pt x="176" y="49"/>
                      </a:lnTo>
                      <a:lnTo>
                        <a:pt x="179" y="48"/>
                      </a:lnTo>
                      <a:lnTo>
                        <a:pt x="184" y="46"/>
                      </a:lnTo>
                      <a:close/>
                      <a:moveTo>
                        <a:pt x="184" y="20"/>
                      </a:moveTo>
                      <a:lnTo>
                        <a:pt x="188" y="21"/>
                      </a:lnTo>
                      <a:lnTo>
                        <a:pt x="192" y="22"/>
                      </a:lnTo>
                      <a:lnTo>
                        <a:pt x="194" y="25"/>
                      </a:lnTo>
                      <a:lnTo>
                        <a:pt x="195" y="28"/>
                      </a:lnTo>
                      <a:lnTo>
                        <a:pt x="194" y="30"/>
                      </a:lnTo>
                      <a:lnTo>
                        <a:pt x="192" y="33"/>
                      </a:lnTo>
                      <a:lnTo>
                        <a:pt x="188" y="34"/>
                      </a:lnTo>
                      <a:lnTo>
                        <a:pt x="184" y="35"/>
                      </a:lnTo>
                      <a:lnTo>
                        <a:pt x="179" y="34"/>
                      </a:lnTo>
                      <a:lnTo>
                        <a:pt x="176" y="33"/>
                      </a:lnTo>
                      <a:lnTo>
                        <a:pt x="173" y="30"/>
                      </a:lnTo>
                      <a:lnTo>
                        <a:pt x="172" y="28"/>
                      </a:lnTo>
                      <a:lnTo>
                        <a:pt x="173" y="25"/>
                      </a:lnTo>
                      <a:lnTo>
                        <a:pt x="176" y="22"/>
                      </a:lnTo>
                      <a:lnTo>
                        <a:pt x="179" y="21"/>
                      </a:lnTo>
                      <a:lnTo>
                        <a:pt x="184" y="20"/>
                      </a:lnTo>
                      <a:close/>
                      <a:moveTo>
                        <a:pt x="145" y="46"/>
                      </a:moveTo>
                      <a:lnTo>
                        <a:pt x="149" y="48"/>
                      </a:lnTo>
                      <a:lnTo>
                        <a:pt x="154" y="49"/>
                      </a:lnTo>
                      <a:lnTo>
                        <a:pt x="156" y="51"/>
                      </a:lnTo>
                      <a:lnTo>
                        <a:pt x="157" y="53"/>
                      </a:lnTo>
                      <a:lnTo>
                        <a:pt x="156" y="57"/>
                      </a:lnTo>
                      <a:lnTo>
                        <a:pt x="154" y="59"/>
                      </a:lnTo>
                      <a:lnTo>
                        <a:pt x="149" y="60"/>
                      </a:lnTo>
                      <a:lnTo>
                        <a:pt x="145" y="61"/>
                      </a:lnTo>
                      <a:lnTo>
                        <a:pt x="140" y="60"/>
                      </a:lnTo>
                      <a:lnTo>
                        <a:pt x="137" y="59"/>
                      </a:lnTo>
                      <a:lnTo>
                        <a:pt x="134" y="57"/>
                      </a:lnTo>
                      <a:lnTo>
                        <a:pt x="133" y="53"/>
                      </a:lnTo>
                      <a:lnTo>
                        <a:pt x="134" y="51"/>
                      </a:lnTo>
                      <a:lnTo>
                        <a:pt x="137" y="49"/>
                      </a:lnTo>
                      <a:lnTo>
                        <a:pt x="140" y="48"/>
                      </a:lnTo>
                      <a:lnTo>
                        <a:pt x="145" y="46"/>
                      </a:lnTo>
                      <a:close/>
                      <a:moveTo>
                        <a:pt x="145" y="20"/>
                      </a:moveTo>
                      <a:lnTo>
                        <a:pt x="149" y="21"/>
                      </a:lnTo>
                      <a:lnTo>
                        <a:pt x="154" y="22"/>
                      </a:lnTo>
                      <a:lnTo>
                        <a:pt x="156" y="25"/>
                      </a:lnTo>
                      <a:lnTo>
                        <a:pt x="157" y="28"/>
                      </a:lnTo>
                      <a:lnTo>
                        <a:pt x="156" y="30"/>
                      </a:lnTo>
                      <a:lnTo>
                        <a:pt x="154" y="33"/>
                      </a:lnTo>
                      <a:lnTo>
                        <a:pt x="149" y="34"/>
                      </a:lnTo>
                      <a:lnTo>
                        <a:pt x="145" y="35"/>
                      </a:lnTo>
                      <a:lnTo>
                        <a:pt x="140" y="34"/>
                      </a:lnTo>
                      <a:lnTo>
                        <a:pt x="137" y="33"/>
                      </a:lnTo>
                      <a:lnTo>
                        <a:pt x="134" y="30"/>
                      </a:lnTo>
                      <a:lnTo>
                        <a:pt x="133" y="28"/>
                      </a:lnTo>
                      <a:lnTo>
                        <a:pt x="134" y="25"/>
                      </a:lnTo>
                      <a:lnTo>
                        <a:pt x="137" y="22"/>
                      </a:lnTo>
                      <a:lnTo>
                        <a:pt x="140" y="21"/>
                      </a:lnTo>
                      <a:lnTo>
                        <a:pt x="145" y="20"/>
                      </a:lnTo>
                      <a:close/>
                      <a:moveTo>
                        <a:pt x="107" y="46"/>
                      </a:moveTo>
                      <a:lnTo>
                        <a:pt x="111" y="48"/>
                      </a:lnTo>
                      <a:lnTo>
                        <a:pt x="115" y="49"/>
                      </a:lnTo>
                      <a:lnTo>
                        <a:pt x="117" y="51"/>
                      </a:lnTo>
                      <a:lnTo>
                        <a:pt x="118" y="53"/>
                      </a:lnTo>
                      <a:lnTo>
                        <a:pt x="117" y="57"/>
                      </a:lnTo>
                      <a:lnTo>
                        <a:pt x="115" y="59"/>
                      </a:lnTo>
                      <a:lnTo>
                        <a:pt x="111" y="60"/>
                      </a:lnTo>
                      <a:lnTo>
                        <a:pt x="107" y="61"/>
                      </a:lnTo>
                      <a:lnTo>
                        <a:pt x="102" y="60"/>
                      </a:lnTo>
                      <a:lnTo>
                        <a:pt x="99" y="59"/>
                      </a:lnTo>
                      <a:lnTo>
                        <a:pt x="96" y="57"/>
                      </a:lnTo>
                      <a:lnTo>
                        <a:pt x="95" y="53"/>
                      </a:lnTo>
                      <a:lnTo>
                        <a:pt x="96" y="51"/>
                      </a:lnTo>
                      <a:lnTo>
                        <a:pt x="99" y="49"/>
                      </a:lnTo>
                      <a:lnTo>
                        <a:pt x="102" y="48"/>
                      </a:lnTo>
                      <a:lnTo>
                        <a:pt x="107" y="46"/>
                      </a:lnTo>
                      <a:close/>
                      <a:moveTo>
                        <a:pt x="107" y="20"/>
                      </a:moveTo>
                      <a:lnTo>
                        <a:pt x="111" y="21"/>
                      </a:lnTo>
                      <a:lnTo>
                        <a:pt x="115" y="22"/>
                      </a:lnTo>
                      <a:lnTo>
                        <a:pt x="117" y="25"/>
                      </a:lnTo>
                      <a:lnTo>
                        <a:pt x="118" y="28"/>
                      </a:lnTo>
                      <a:lnTo>
                        <a:pt x="117" y="30"/>
                      </a:lnTo>
                      <a:lnTo>
                        <a:pt x="115" y="33"/>
                      </a:lnTo>
                      <a:lnTo>
                        <a:pt x="111" y="34"/>
                      </a:lnTo>
                      <a:lnTo>
                        <a:pt x="107" y="35"/>
                      </a:lnTo>
                      <a:lnTo>
                        <a:pt x="102" y="34"/>
                      </a:lnTo>
                      <a:lnTo>
                        <a:pt x="99" y="33"/>
                      </a:lnTo>
                      <a:lnTo>
                        <a:pt x="96" y="30"/>
                      </a:lnTo>
                      <a:lnTo>
                        <a:pt x="95" y="28"/>
                      </a:lnTo>
                      <a:lnTo>
                        <a:pt x="96" y="25"/>
                      </a:lnTo>
                      <a:lnTo>
                        <a:pt x="99" y="22"/>
                      </a:lnTo>
                      <a:lnTo>
                        <a:pt x="102" y="21"/>
                      </a:lnTo>
                      <a:lnTo>
                        <a:pt x="107" y="20"/>
                      </a:lnTo>
                      <a:close/>
                      <a:moveTo>
                        <a:pt x="69" y="46"/>
                      </a:moveTo>
                      <a:lnTo>
                        <a:pt x="73" y="48"/>
                      </a:lnTo>
                      <a:lnTo>
                        <a:pt x="77" y="49"/>
                      </a:lnTo>
                      <a:lnTo>
                        <a:pt x="79" y="51"/>
                      </a:lnTo>
                      <a:lnTo>
                        <a:pt x="80" y="53"/>
                      </a:lnTo>
                      <a:lnTo>
                        <a:pt x="79" y="57"/>
                      </a:lnTo>
                      <a:lnTo>
                        <a:pt x="77" y="59"/>
                      </a:lnTo>
                      <a:lnTo>
                        <a:pt x="73" y="60"/>
                      </a:lnTo>
                      <a:lnTo>
                        <a:pt x="69" y="61"/>
                      </a:lnTo>
                      <a:lnTo>
                        <a:pt x="64" y="60"/>
                      </a:lnTo>
                      <a:lnTo>
                        <a:pt x="59" y="59"/>
                      </a:lnTo>
                      <a:lnTo>
                        <a:pt x="57" y="57"/>
                      </a:lnTo>
                      <a:lnTo>
                        <a:pt x="56" y="53"/>
                      </a:lnTo>
                      <a:lnTo>
                        <a:pt x="57" y="51"/>
                      </a:lnTo>
                      <a:lnTo>
                        <a:pt x="59" y="49"/>
                      </a:lnTo>
                      <a:lnTo>
                        <a:pt x="64" y="48"/>
                      </a:lnTo>
                      <a:lnTo>
                        <a:pt x="69" y="46"/>
                      </a:lnTo>
                      <a:close/>
                      <a:moveTo>
                        <a:pt x="69" y="20"/>
                      </a:moveTo>
                      <a:lnTo>
                        <a:pt x="73" y="21"/>
                      </a:lnTo>
                      <a:lnTo>
                        <a:pt x="77" y="22"/>
                      </a:lnTo>
                      <a:lnTo>
                        <a:pt x="79" y="25"/>
                      </a:lnTo>
                      <a:lnTo>
                        <a:pt x="80" y="28"/>
                      </a:lnTo>
                      <a:lnTo>
                        <a:pt x="79" y="30"/>
                      </a:lnTo>
                      <a:lnTo>
                        <a:pt x="77" y="33"/>
                      </a:lnTo>
                      <a:lnTo>
                        <a:pt x="73" y="34"/>
                      </a:lnTo>
                      <a:lnTo>
                        <a:pt x="69" y="35"/>
                      </a:lnTo>
                      <a:lnTo>
                        <a:pt x="64" y="34"/>
                      </a:lnTo>
                      <a:lnTo>
                        <a:pt x="59" y="33"/>
                      </a:lnTo>
                      <a:lnTo>
                        <a:pt x="57" y="30"/>
                      </a:lnTo>
                      <a:lnTo>
                        <a:pt x="56" y="28"/>
                      </a:lnTo>
                      <a:lnTo>
                        <a:pt x="57" y="25"/>
                      </a:lnTo>
                      <a:lnTo>
                        <a:pt x="59" y="22"/>
                      </a:lnTo>
                      <a:lnTo>
                        <a:pt x="64" y="21"/>
                      </a:lnTo>
                      <a:lnTo>
                        <a:pt x="69" y="20"/>
                      </a:lnTo>
                      <a:close/>
                      <a:moveTo>
                        <a:pt x="30" y="46"/>
                      </a:moveTo>
                      <a:lnTo>
                        <a:pt x="34" y="48"/>
                      </a:lnTo>
                      <a:lnTo>
                        <a:pt x="38" y="49"/>
                      </a:lnTo>
                      <a:lnTo>
                        <a:pt x="40" y="51"/>
                      </a:lnTo>
                      <a:lnTo>
                        <a:pt x="41" y="53"/>
                      </a:lnTo>
                      <a:lnTo>
                        <a:pt x="40" y="57"/>
                      </a:lnTo>
                      <a:lnTo>
                        <a:pt x="38" y="59"/>
                      </a:lnTo>
                      <a:lnTo>
                        <a:pt x="34" y="60"/>
                      </a:lnTo>
                      <a:lnTo>
                        <a:pt x="30" y="61"/>
                      </a:lnTo>
                      <a:lnTo>
                        <a:pt x="25" y="60"/>
                      </a:lnTo>
                      <a:lnTo>
                        <a:pt x="21" y="59"/>
                      </a:lnTo>
                      <a:lnTo>
                        <a:pt x="19" y="57"/>
                      </a:lnTo>
                      <a:lnTo>
                        <a:pt x="18" y="53"/>
                      </a:lnTo>
                      <a:lnTo>
                        <a:pt x="19" y="51"/>
                      </a:lnTo>
                      <a:lnTo>
                        <a:pt x="21" y="49"/>
                      </a:lnTo>
                      <a:lnTo>
                        <a:pt x="25" y="48"/>
                      </a:lnTo>
                      <a:lnTo>
                        <a:pt x="30" y="46"/>
                      </a:lnTo>
                      <a:close/>
                      <a:moveTo>
                        <a:pt x="349" y="0"/>
                      </a:moveTo>
                      <a:lnTo>
                        <a:pt x="347" y="4"/>
                      </a:lnTo>
                      <a:lnTo>
                        <a:pt x="345" y="5"/>
                      </a:lnTo>
                      <a:lnTo>
                        <a:pt x="342" y="7"/>
                      </a:lnTo>
                      <a:lnTo>
                        <a:pt x="337" y="7"/>
                      </a:lnTo>
                      <a:lnTo>
                        <a:pt x="332" y="7"/>
                      </a:lnTo>
                      <a:lnTo>
                        <a:pt x="329" y="5"/>
                      </a:lnTo>
                      <a:lnTo>
                        <a:pt x="327" y="4"/>
                      </a:lnTo>
                      <a:lnTo>
                        <a:pt x="326" y="0"/>
                      </a:lnTo>
                      <a:lnTo>
                        <a:pt x="349" y="0"/>
                      </a:lnTo>
                      <a:close/>
                      <a:moveTo>
                        <a:pt x="311" y="0"/>
                      </a:moveTo>
                      <a:lnTo>
                        <a:pt x="309" y="4"/>
                      </a:lnTo>
                      <a:lnTo>
                        <a:pt x="307" y="5"/>
                      </a:lnTo>
                      <a:lnTo>
                        <a:pt x="304" y="7"/>
                      </a:lnTo>
                      <a:lnTo>
                        <a:pt x="299" y="7"/>
                      </a:lnTo>
                      <a:lnTo>
                        <a:pt x="294" y="7"/>
                      </a:lnTo>
                      <a:lnTo>
                        <a:pt x="291" y="5"/>
                      </a:lnTo>
                      <a:lnTo>
                        <a:pt x="289" y="4"/>
                      </a:lnTo>
                      <a:lnTo>
                        <a:pt x="288" y="0"/>
                      </a:lnTo>
                      <a:lnTo>
                        <a:pt x="311" y="0"/>
                      </a:lnTo>
                      <a:close/>
                      <a:moveTo>
                        <a:pt x="273" y="0"/>
                      </a:moveTo>
                      <a:lnTo>
                        <a:pt x="271" y="4"/>
                      </a:lnTo>
                      <a:lnTo>
                        <a:pt x="269" y="5"/>
                      </a:lnTo>
                      <a:lnTo>
                        <a:pt x="266" y="7"/>
                      </a:lnTo>
                      <a:lnTo>
                        <a:pt x="261" y="7"/>
                      </a:lnTo>
                      <a:lnTo>
                        <a:pt x="256" y="7"/>
                      </a:lnTo>
                      <a:lnTo>
                        <a:pt x="252" y="5"/>
                      </a:lnTo>
                      <a:lnTo>
                        <a:pt x="250" y="4"/>
                      </a:lnTo>
                      <a:lnTo>
                        <a:pt x="248" y="0"/>
                      </a:lnTo>
                      <a:lnTo>
                        <a:pt x="273" y="0"/>
                      </a:lnTo>
                      <a:close/>
                      <a:moveTo>
                        <a:pt x="233" y="0"/>
                      </a:moveTo>
                      <a:lnTo>
                        <a:pt x="232" y="4"/>
                      </a:lnTo>
                      <a:lnTo>
                        <a:pt x="230" y="5"/>
                      </a:lnTo>
                      <a:lnTo>
                        <a:pt x="226" y="7"/>
                      </a:lnTo>
                      <a:lnTo>
                        <a:pt x="222" y="7"/>
                      </a:lnTo>
                      <a:lnTo>
                        <a:pt x="217" y="7"/>
                      </a:lnTo>
                      <a:lnTo>
                        <a:pt x="214" y="5"/>
                      </a:lnTo>
                      <a:lnTo>
                        <a:pt x="211" y="4"/>
                      </a:lnTo>
                      <a:lnTo>
                        <a:pt x="210" y="0"/>
                      </a:lnTo>
                      <a:lnTo>
                        <a:pt x="233" y="0"/>
                      </a:lnTo>
                      <a:close/>
                      <a:moveTo>
                        <a:pt x="195" y="0"/>
                      </a:moveTo>
                      <a:lnTo>
                        <a:pt x="194" y="4"/>
                      </a:lnTo>
                      <a:lnTo>
                        <a:pt x="192" y="5"/>
                      </a:lnTo>
                      <a:lnTo>
                        <a:pt x="188" y="7"/>
                      </a:lnTo>
                      <a:lnTo>
                        <a:pt x="184" y="7"/>
                      </a:lnTo>
                      <a:lnTo>
                        <a:pt x="179" y="7"/>
                      </a:lnTo>
                      <a:lnTo>
                        <a:pt x="176" y="5"/>
                      </a:lnTo>
                      <a:lnTo>
                        <a:pt x="173" y="4"/>
                      </a:lnTo>
                      <a:lnTo>
                        <a:pt x="172" y="0"/>
                      </a:lnTo>
                      <a:lnTo>
                        <a:pt x="195" y="0"/>
                      </a:lnTo>
                      <a:close/>
                      <a:moveTo>
                        <a:pt x="157" y="0"/>
                      </a:moveTo>
                      <a:lnTo>
                        <a:pt x="156" y="4"/>
                      </a:lnTo>
                      <a:lnTo>
                        <a:pt x="154" y="5"/>
                      </a:lnTo>
                      <a:lnTo>
                        <a:pt x="149" y="7"/>
                      </a:lnTo>
                      <a:lnTo>
                        <a:pt x="145" y="7"/>
                      </a:lnTo>
                      <a:lnTo>
                        <a:pt x="140" y="7"/>
                      </a:lnTo>
                      <a:lnTo>
                        <a:pt x="137" y="5"/>
                      </a:lnTo>
                      <a:lnTo>
                        <a:pt x="134" y="4"/>
                      </a:lnTo>
                      <a:lnTo>
                        <a:pt x="133" y="0"/>
                      </a:lnTo>
                      <a:lnTo>
                        <a:pt x="157" y="0"/>
                      </a:lnTo>
                      <a:close/>
                      <a:moveTo>
                        <a:pt x="118" y="0"/>
                      </a:moveTo>
                      <a:lnTo>
                        <a:pt x="117" y="4"/>
                      </a:lnTo>
                      <a:lnTo>
                        <a:pt x="115" y="5"/>
                      </a:lnTo>
                      <a:lnTo>
                        <a:pt x="111" y="7"/>
                      </a:lnTo>
                      <a:lnTo>
                        <a:pt x="107" y="7"/>
                      </a:lnTo>
                      <a:lnTo>
                        <a:pt x="102" y="7"/>
                      </a:lnTo>
                      <a:lnTo>
                        <a:pt x="99" y="5"/>
                      </a:lnTo>
                      <a:lnTo>
                        <a:pt x="96" y="4"/>
                      </a:lnTo>
                      <a:lnTo>
                        <a:pt x="95" y="0"/>
                      </a:lnTo>
                      <a:lnTo>
                        <a:pt x="118" y="0"/>
                      </a:lnTo>
                      <a:close/>
                      <a:moveTo>
                        <a:pt x="80" y="0"/>
                      </a:moveTo>
                      <a:lnTo>
                        <a:pt x="79" y="4"/>
                      </a:lnTo>
                      <a:lnTo>
                        <a:pt x="77" y="5"/>
                      </a:lnTo>
                      <a:lnTo>
                        <a:pt x="73" y="7"/>
                      </a:lnTo>
                      <a:lnTo>
                        <a:pt x="69" y="7"/>
                      </a:lnTo>
                      <a:lnTo>
                        <a:pt x="64" y="7"/>
                      </a:lnTo>
                      <a:lnTo>
                        <a:pt x="59" y="5"/>
                      </a:lnTo>
                      <a:lnTo>
                        <a:pt x="57" y="4"/>
                      </a:lnTo>
                      <a:lnTo>
                        <a:pt x="56" y="0"/>
                      </a:lnTo>
                      <a:lnTo>
                        <a:pt x="80" y="0"/>
                      </a:lnTo>
                      <a:close/>
                      <a:moveTo>
                        <a:pt x="41" y="0"/>
                      </a:moveTo>
                      <a:lnTo>
                        <a:pt x="40" y="4"/>
                      </a:lnTo>
                      <a:lnTo>
                        <a:pt x="38" y="5"/>
                      </a:lnTo>
                      <a:lnTo>
                        <a:pt x="34" y="7"/>
                      </a:lnTo>
                      <a:lnTo>
                        <a:pt x="30" y="7"/>
                      </a:lnTo>
                      <a:lnTo>
                        <a:pt x="25" y="7"/>
                      </a:lnTo>
                      <a:lnTo>
                        <a:pt x="21" y="5"/>
                      </a:lnTo>
                      <a:lnTo>
                        <a:pt x="19" y="4"/>
                      </a:lnTo>
                      <a:lnTo>
                        <a:pt x="18" y="0"/>
                      </a:lnTo>
                      <a:lnTo>
                        <a:pt x="41" y="0"/>
                      </a:lnTo>
                      <a:close/>
                      <a:moveTo>
                        <a:pt x="349" y="80"/>
                      </a:moveTo>
                      <a:lnTo>
                        <a:pt x="347" y="76"/>
                      </a:lnTo>
                      <a:lnTo>
                        <a:pt x="345" y="74"/>
                      </a:lnTo>
                      <a:lnTo>
                        <a:pt x="342" y="73"/>
                      </a:lnTo>
                      <a:lnTo>
                        <a:pt x="337" y="72"/>
                      </a:lnTo>
                      <a:lnTo>
                        <a:pt x="332" y="73"/>
                      </a:lnTo>
                      <a:lnTo>
                        <a:pt x="329" y="74"/>
                      </a:lnTo>
                      <a:lnTo>
                        <a:pt x="327" y="76"/>
                      </a:lnTo>
                      <a:lnTo>
                        <a:pt x="326" y="80"/>
                      </a:lnTo>
                      <a:lnTo>
                        <a:pt x="349" y="80"/>
                      </a:lnTo>
                      <a:close/>
                      <a:moveTo>
                        <a:pt x="311" y="80"/>
                      </a:moveTo>
                      <a:lnTo>
                        <a:pt x="309" y="76"/>
                      </a:lnTo>
                      <a:lnTo>
                        <a:pt x="307" y="74"/>
                      </a:lnTo>
                      <a:lnTo>
                        <a:pt x="304" y="73"/>
                      </a:lnTo>
                      <a:lnTo>
                        <a:pt x="299" y="72"/>
                      </a:lnTo>
                      <a:lnTo>
                        <a:pt x="294" y="73"/>
                      </a:lnTo>
                      <a:lnTo>
                        <a:pt x="291" y="74"/>
                      </a:lnTo>
                      <a:lnTo>
                        <a:pt x="289" y="76"/>
                      </a:lnTo>
                      <a:lnTo>
                        <a:pt x="288" y="80"/>
                      </a:lnTo>
                      <a:lnTo>
                        <a:pt x="311" y="80"/>
                      </a:lnTo>
                      <a:close/>
                      <a:moveTo>
                        <a:pt x="273" y="80"/>
                      </a:moveTo>
                      <a:lnTo>
                        <a:pt x="271" y="76"/>
                      </a:lnTo>
                      <a:lnTo>
                        <a:pt x="269" y="74"/>
                      </a:lnTo>
                      <a:lnTo>
                        <a:pt x="266" y="73"/>
                      </a:lnTo>
                      <a:lnTo>
                        <a:pt x="261" y="72"/>
                      </a:lnTo>
                      <a:lnTo>
                        <a:pt x="256" y="73"/>
                      </a:lnTo>
                      <a:lnTo>
                        <a:pt x="252" y="74"/>
                      </a:lnTo>
                      <a:lnTo>
                        <a:pt x="250" y="76"/>
                      </a:lnTo>
                      <a:lnTo>
                        <a:pt x="248" y="80"/>
                      </a:lnTo>
                      <a:lnTo>
                        <a:pt x="273" y="80"/>
                      </a:lnTo>
                      <a:close/>
                      <a:moveTo>
                        <a:pt x="233" y="80"/>
                      </a:moveTo>
                      <a:lnTo>
                        <a:pt x="232" y="76"/>
                      </a:lnTo>
                      <a:lnTo>
                        <a:pt x="230" y="74"/>
                      </a:lnTo>
                      <a:lnTo>
                        <a:pt x="226" y="73"/>
                      </a:lnTo>
                      <a:lnTo>
                        <a:pt x="222" y="72"/>
                      </a:lnTo>
                      <a:lnTo>
                        <a:pt x="217" y="73"/>
                      </a:lnTo>
                      <a:lnTo>
                        <a:pt x="214" y="74"/>
                      </a:lnTo>
                      <a:lnTo>
                        <a:pt x="211" y="76"/>
                      </a:lnTo>
                      <a:lnTo>
                        <a:pt x="210" y="80"/>
                      </a:lnTo>
                      <a:lnTo>
                        <a:pt x="233" y="80"/>
                      </a:lnTo>
                      <a:close/>
                      <a:moveTo>
                        <a:pt x="195" y="80"/>
                      </a:moveTo>
                      <a:lnTo>
                        <a:pt x="194" y="76"/>
                      </a:lnTo>
                      <a:lnTo>
                        <a:pt x="192" y="74"/>
                      </a:lnTo>
                      <a:lnTo>
                        <a:pt x="188" y="73"/>
                      </a:lnTo>
                      <a:lnTo>
                        <a:pt x="184" y="72"/>
                      </a:lnTo>
                      <a:lnTo>
                        <a:pt x="179" y="73"/>
                      </a:lnTo>
                      <a:lnTo>
                        <a:pt x="176" y="74"/>
                      </a:lnTo>
                      <a:lnTo>
                        <a:pt x="173" y="76"/>
                      </a:lnTo>
                      <a:lnTo>
                        <a:pt x="172" y="80"/>
                      </a:lnTo>
                      <a:lnTo>
                        <a:pt x="195" y="80"/>
                      </a:lnTo>
                      <a:close/>
                      <a:moveTo>
                        <a:pt x="157" y="80"/>
                      </a:moveTo>
                      <a:lnTo>
                        <a:pt x="156" y="76"/>
                      </a:lnTo>
                      <a:lnTo>
                        <a:pt x="154" y="74"/>
                      </a:lnTo>
                      <a:lnTo>
                        <a:pt x="149" y="73"/>
                      </a:lnTo>
                      <a:lnTo>
                        <a:pt x="145" y="72"/>
                      </a:lnTo>
                      <a:lnTo>
                        <a:pt x="140" y="73"/>
                      </a:lnTo>
                      <a:lnTo>
                        <a:pt x="137" y="74"/>
                      </a:lnTo>
                      <a:lnTo>
                        <a:pt x="134" y="76"/>
                      </a:lnTo>
                      <a:lnTo>
                        <a:pt x="133" y="80"/>
                      </a:lnTo>
                      <a:lnTo>
                        <a:pt x="157" y="80"/>
                      </a:lnTo>
                      <a:close/>
                      <a:moveTo>
                        <a:pt x="118" y="80"/>
                      </a:moveTo>
                      <a:lnTo>
                        <a:pt x="117" y="76"/>
                      </a:lnTo>
                      <a:lnTo>
                        <a:pt x="115" y="74"/>
                      </a:lnTo>
                      <a:lnTo>
                        <a:pt x="111" y="73"/>
                      </a:lnTo>
                      <a:lnTo>
                        <a:pt x="107" y="72"/>
                      </a:lnTo>
                      <a:lnTo>
                        <a:pt x="102" y="73"/>
                      </a:lnTo>
                      <a:lnTo>
                        <a:pt x="99" y="74"/>
                      </a:lnTo>
                      <a:lnTo>
                        <a:pt x="96" y="76"/>
                      </a:lnTo>
                      <a:lnTo>
                        <a:pt x="95" y="80"/>
                      </a:lnTo>
                      <a:lnTo>
                        <a:pt x="118" y="80"/>
                      </a:lnTo>
                      <a:close/>
                      <a:moveTo>
                        <a:pt x="80" y="80"/>
                      </a:moveTo>
                      <a:lnTo>
                        <a:pt x="79" y="76"/>
                      </a:lnTo>
                      <a:lnTo>
                        <a:pt x="77" y="74"/>
                      </a:lnTo>
                      <a:lnTo>
                        <a:pt x="73" y="73"/>
                      </a:lnTo>
                      <a:lnTo>
                        <a:pt x="69" y="72"/>
                      </a:lnTo>
                      <a:lnTo>
                        <a:pt x="64" y="73"/>
                      </a:lnTo>
                      <a:lnTo>
                        <a:pt x="59" y="74"/>
                      </a:lnTo>
                      <a:lnTo>
                        <a:pt x="57" y="76"/>
                      </a:lnTo>
                      <a:lnTo>
                        <a:pt x="56" y="80"/>
                      </a:lnTo>
                      <a:lnTo>
                        <a:pt x="80" y="80"/>
                      </a:lnTo>
                      <a:close/>
                      <a:moveTo>
                        <a:pt x="41" y="80"/>
                      </a:moveTo>
                      <a:lnTo>
                        <a:pt x="40" y="76"/>
                      </a:lnTo>
                      <a:lnTo>
                        <a:pt x="38" y="74"/>
                      </a:lnTo>
                      <a:lnTo>
                        <a:pt x="34" y="73"/>
                      </a:lnTo>
                      <a:lnTo>
                        <a:pt x="30" y="72"/>
                      </a:lnTo>
                      <a:lnTo>
                        <a:pt x="25" y="73"/>
                      </a:lnTo>
                      <a:lnTo>
                        <a:pt x="21" y="74"/>
                      </a:lnTo>
                      <a:lnTo>
                        <a:pt x="19" y="76"/>
                      </a:lnTo>
                      <a:lnTo>
                        <a:pt x="18" y="80"/>
                      </a:lnTo>
                      <a:lnTo>
                        <a:pt x="41" y="80"/>
                      </a:lnTo>
                      <a:close/>
                      <a:moveTo>
                        <a:pt x="30" y="20"/>
                      </a:moveTo>
                      <a:lnTo>
                        <a:pt x="34" y="21"/>
                      </a:lnTo>
                      <a:lnTo>
                        <a:pt x="38" y="22"/>
                      </a:lnTo>
                      <a:lnTo>
                        <a:pt x="40" y="25"/>
                      </a:lnTo>
                      <a:lnTo>
                        <a:pt x="41" y="28"/>
                      </a:lnTo>
                      <a:lnTo>
                        <a:pt x="40" y="30"/>
                      </a:lnTo>
                      <a:lnTo>
                        <a:pt x="38" y="33"/>
                      </a:lnTo>
                      <a:lnTo>
                        <a:pt x="34" y="34"/>
                      </a:lnTo>
                      <a:lnTo>
                        <a:pt x="30" y="35"/>
                      </a:lnTo>
                      <a:lnTo>
                        <a:pt x="25" y="34"/>
                      </a:lnTo>
                      <a:lnTo>
                        <a:pt x="21" y="33"/>
                      </a:lnTo>
                      <a:lnTo>
                        <a:pt x="19" y="30"/>
                      </a:lnTo>
                      <a:lnTo>
                        <a:pt x="18" y="28"/>
                      </a:lnTo>
                      <a:lnTo>
                        <a:pt x="19" y="25"/>
                      </a:lnTo>
                      <a:lnTo>
                        <a:pt x="21" y="22"/>
                      </a:lnTo>
                      <a:lnTo>
                        <a:pt x="25" y="21"/>
                      </a:lnTo>
                      <a:lnTo>
                        <a:pt x="30"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80" name="Freeform 206"/>
                <p:cNvSpPr>
                  <a:spLocks noChangeAspect="1"/>
                </p:cNvSpPr>
                <p:nvPr/>
              </p:nvSpPr>
              <p:spPr bwMode="auto">
                <a:xfrm>
                  <a:off x="1801" y="3108"/>
                  <a:ext cx="189" cy="45"/>
                </a:xfrm>
                <a:custGeom>
                  <a:avLst/>
                  <a:gdLst>
                    <a:gd name="T0" fmla="*/ 1 w 378"/>
                    <a:gd name="T1" fmla="*/ 1 h 88"/>
                    <a:gd name="T2" fmla="*/ 1 w 378"/>
                    <a:gd name="T3" fmla="*/ 1 h 88"/>
                    <a:gd name="T4" fmla="*/ 1 w 378"/>
                    <a:gd name="T5" fmla="*/ 1 h 88"/>
                    <a:gd name="T6" fmla="*/ 1 w 378"/>
                    <a:gd name="T7" fmla="*/ 0 h 88"/>
                    <a:gd name="T8" fmla="*/ 0 w 378"/>
                    <a:gd name="T9" fmla="*/ 1 h 88"/>
                    <a:gd name="T10" fmla="*/ 1 w 378"/>
                    <a:gd name="T11" fmla="*/ 1 h 88"/>
                    <a:gd name="T12" fmla="*/ 0 60000 65536"/>
                    <a:gd name="T13" fmla="*/ 0 60000 65536"/>
                    <a:gd name="T14" fmla="*/ 0 60000 65536"/>
                    <a:gd name="T15" fmla="*/ 0 60000 65536"/>
                    <a:gd name="T16" fmla="*/ 0 60000 65536"/>
                    <a:gd name="T17" fmla="*/ 0 60000 65536"/>
                    <a:gd name="T18" fmla="*/ 0 w 378"/>
                    <a:gd name="T19" fmla="*/ 0 h 88"/>
                    <a:gd name="T20" fmla="*/ 378 w 378"/>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378" h="88">
                      <a:moveTo>
                        <a:pt x="3" y="88"/>
                      </a:moveTo>
                      <a:lnTo>
                        <a:pt x="363" y="81"/>
                      </a:lnTo>
                      <a:lnTo>
                        <a:pt x="378" y="2"/>
                      </a:lnTo>
                      <a:lnTo>
                        <a:pt x="121" y="0"/>
                      </a:lnTo>
                      <a:lnTo>
                        <a:pt x="0" y="70"/>
                      </a:lnTo>
                      <a:lnTo>
                        <a:pt x="3" y="88"/>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81" name="Freeform 207"/>
                <p:cNvSpPr>
                  <a:spLocks noChangeAspect="1"/>
                </p:cNvSpPr>
                <p:nvPr/>
              </p:nvSpPr>
              <p:spPr bwMode="auto">
                <a:xfrm>
                  <a:off x="1801" y="3108"/>
                  <a:ext cx="189" cy="45"/>
                </a:xfrm>
                <a:custGeom>
                  <a:avLst/>
                  <a:gdLst>
                    <a:gd name="T0" fmla="*/ 1 w 378"/>
                    <a:gd name="T1" fmla="*/ 1 h 88"/>
                    <a:gd name="T2" fmla="*/ 1 w 378"/>
                    <a:gd name="T3" fmla="*/ 1 h 88"/>
                    <a:gd name="T4" fmla="*/ 1 w 378"/>
                    <a:gd name="T5" fmla="*/ 1 h 88"/>
                    <a:gd name="T6" fmla="*/ 1 w 378"/>
                    <a:gd name="T7" fmla="*/ 0 h 88"/>
                    <a:gd name="T8" fmla="*/ 0 w 378"/>
                    <a:gd name="T9" fmla="*/ 1 h 88"/>
                    <a:gd name="T10" fmla="*/ 1 w 378"/>
                    <a:gd name="T11" fmla="*/ 1 h 88"/>
                    <a:gd name="T12" fmla="*/ 0 60000 65536"/>
                    <a:gd name="T13" fmla="*/ 0 60000 65536"/>
                    <a:gd name="T14" fmla="*/ 0 60000 65536"/>
                    <a:gd name="T15" fmla="*/ 0 60000 65536"/>
                    <a:gd name="T16" fmla="*/ 0 60000 65536"/>
                    <a:gd name="T17" fmla="*/ 0 60000 65536"/>
                    <a:gd name="T18" fmla="*/ 0 w 378"/>
                    <a:gd name="T19" fmla="*/ 0 h 88"/>
                    <a:gd name="T20" fmla="*/ 378 w 378"/>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378" h="88">
                      <a:moveTo>
                        <a:pt x="3" y="88"/>
                      </a:moveTo>
                      <a:lnTo>
                        <a:pt x="363" y="81"/>
                      </a:lnTo>
                      <a:lnTo>
                        <a:pt x="378" y="2"/>
                      </a:lnTo>
                      <a:lnTo>
                        <a:pt x="121" y="0"/>
                      </a:lnTo>
                      <a:lnTo>
                        <a:pt x="0" y="70"/>
                      </a:lnTo>
                      <a:lnTo>
                        <a:pt x="3" y="8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82" name="Freeform 208"/>
                <p:cNvSpPr>
                  <a:spLocks noChangeAspect="1"/>
                </p:cNvSpPr>
                <p:nvPr/>
              </p:nvSpPr>
              <p:spPr bwMode="auto">
                <a:xfrm>
                  <a:off x="1733" y="3145"/>
                  <a:ext cx="15" cy="19"/>
                </a:xfrm>
                <a:custGeom>
                  <a:avLst/>
                  <a:gdLst>
                    <a:gd name="T0" fmla="*/ 1 w 28"/>
                    <a:gd name="T1" fmla="*/ 0 h 39"/>
                    <a:gd name="T2" fmla="*/ 1 w 28"/>
                    <a:gd name="T3" fmla="*/ 0 h 39"/>
                    <a:gd name="T4" fmla="*/ 1 w 28"/>
                    <a:gd name="T5" fmla="*/ 0 h 39"/>
                    <a:gd name="T6" fmla="*/ 1 w 28"/>
                    <a:gd name="T7" fmla="*/ 0 h 39"/>
                    <a:gd name="T8" fmla="*/ 1 w 28"/>
                    <a:gd name="T9" fmla="*/ 0 h 39"/>
                    <a:gd name="T10" fmla="*/ 0 w 28"/>
                    <a:gd name="T11" fmla="*/ 0 h 39"/>
                    <a:gd name="T12" fmla="*/ 1 w 28"/>
                    <a:gd name="T13" fmla="*/ 0 h 39"/>
                    <a:gd name="T14" fmla="*/ 1 w 28"/>
                    <a:gd name="T15" fmla="*/ 0 h 39"/>
                    <a:gd name="T16" fmla="*/ 1 w 28"/>
                    <a:gd name="T17" fmla="*/ 0 h 39"/>
                    <a:gd name="T18" fmla="*/ 1 w 28"/>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9"/>
                    <a:gd name="T32" fmla="*/ 28 w 28"/>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9">
                      <a:moveTo>
                        <a:pt x="28" y="0"/>
                      </a:moveTo>
                      <a:lnTo>
                        <a:pt x="28" y="39"/>
                      </a:lnTo>
                      <a:lnTo>
                        <a:pt x="16" y="37"/>
                      </a:lnTo>
                      <a:lnTo>
                        <a:pt x="6" y="32"/>
                      </a:lnTo>
                      <a:lnTo>
                        <a:pt x="1" y="27"/>
                      </a:lnTo>
                      <a:lnTo>
                        <a:pt x="0" y="20"/>
                      </a:lnTo>
                      <a:lnTo>
                        <a:pt x="2" y="12"/>
                      </a:lnTo>
                      <a:lnTo>
                        <a:pt x="6" y="6"/>
                      </a:lnTo>
                      <a:lnTo>
                        <a:pt x="16" y="1"/>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83" name="Freeform 209"/>
                <p:cNvSpPr>
                  <a:spLocks noChangeAspect="1"/>
                </p:cNvSpPr>
                <p:nvPr/>
              </p:nvSpPr>
              <p:spPr bwMode="auto">
                <a:xfrm>
                  <a:off x="1733" y="3145"/>
                  <a:ext cx="15" cy="19"/>
                </a:xfrm>
                <a:custGeom>
                  <a:avLst/>
                  <a:gdLst>
                    <a:gd name="T0" fmla="*/ 1 w 28"/>
                    <a:gd name="T1" fmla="*/ 0 h 39"/>
                    <a:gd name="T2" fmla="*/ 1 w 28"/>
                    <a:gd name="T3" fmla="*/ 0 h 39"/>
                    <a:gd name="T4" fmla="*/ 1 w 28"/>
                    <a:gd name="T5" fmla="*/ 0 h 39"/>
                    <a:gd name="T6" fmla="*/ 1 w 28"/>
                    <a:gd name="T7" fmla="*/ 0 h 39"/>
                    <a:gd name="T8" fmla="*/ 1 w 28"/>
                    <a:gd name="T9" fmla="*/ 0 h 39"/>
                    <a:gd name="T10" fmla="*/ 1 w 28"/>
                    <a:gd name="T11" fmla="*/ 0 h 39"/>
                    <a:gd name="T12" fmla="*/ 0 w 28"/>
                    <a:gd name="T13" fmla="*/ 0 h 39"/>
                    <a:gd name="T14" fmla="*/ 1 w 28"/>
                    <a:gd name="T15" fmla="*/ 0 h 39"/>
                    <a:gd name="T16" fmla="*/ 1 w 28"/>
                    <a:gd name="T17" fmla="*/ 0 h 39"/>
                    <a:gd name="T18" fmla="*/ 1 w 28"/>
                    <a:gd name="T19" fmla="*/ 0 h 39"/>
                    <a:gd name="T20" fmla="*/ 1 w 28"/>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39"/>
                    <a:gd name="T35" fmla="*/ 28 w 2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39">
                      <a:moveTo>
                        <a:pt x="28" y="0"/>
                      </a:moveTo>
                      <a:lnTo>
                        <a:pt x="28" y="39"/>
                      </a:lnTo>
                      <a:lnTo>
                        <a:pt x="16" y="37"/>
                      </a:lnTo>
                      <a:lnTo>
                        <a:pt x="6" y="32"/>
                      </a:lnTo>
                      <a:lnTo>
                        <a:pt x="1" y="27"/>
                      </a:lnTo>
                      <a:lnTo>
                        <a:pt x="0" y="20"/>
                      </a:lnTo>
                      <a:lnTo>
                        <a:pt x="2" y="12"/>
                      </a:lnTo>
                      <a:lnTo>
                        <a:pt x="6" y="6"/>
                      </a:lnTo>
                      <a:lnTo>
                        <a:pt x="16" y="1"/>
                      </a:lnTo>
                      <a:lnTo>
                        <a:pt x="28"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84" name="Rectangle 210"/>
                <p:cNvSpPr>
                  <a:spLocks noChangeAspect="1" noChangeArrowheads="1"/>
                </p:cNvSpPr>
                <p:nvPr/>
              </p:nvSpPr>
              <p:spPr bwMode="auto">
                <a:xfrm>
                  <a:off x="1748" y="3145"/>
                  <a:ext cx="276"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85" name="Rectangle 211"/>
                <p:cNvSpPr>
                  <a:spLocks noChangeAspect="1" noChangeArrowheads="1"/>
                </p:cNvSpPr>
                <p:nvPr/>
              </p:nvSpPr>
              <p:spPr bwMode="auto">
                <a:xfrm>
                  <a:off x="1748" y="3145"/>
                  <a:ext cx="276" cy="19"/>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86" name="Freeform 212"/>
                <p:cNvSpPr>
                  <a:spLocks noChangeAspect="1"/>
                </p:cNvSpPr>
                <p:nvPr/>
              </p:nvSpPr>
              <p:spPr bwMode="auto">
                <a:xfrm>
                  <a:off x="1802" y="3133"/>
                  <a:ext cx="20" cy="14"/>
                </a:xfrm>
                <a:custGeom>
                  <a:avLst/>
                  <a:gdLst>
                    <a:gd name="T0" fmla="*/ 0 w 40"/>
                    <a:gd name="T1" fmla="*/ 0 h 29"/>
                    <a:gd name="T2" fmla="*/ 1 w 40"/>
                    <a:gd name="T3" fmla="*/ 0 h 29"/>
                    <a:gd name="T4" fmla="*/ 1 w 40"/>
                    <a:gd name="T5" fmla="*/ 0 h 29"/>
                    <a:gd name="T6" fmla="*/ 1 w 40"/>
                    <a:gd name="T7" fmla="*/ 0 h 29"/>
                    <a:gd name="T8" fmla="*/ 1 w 40"/>
                    <a:gd name="T9" fmla="*/ 0 h 29"/>
                    <a:gd name="T10" fmla="*/ 0 w 40"/>
                    <a:gd name="T11" fmla="*/ 0 h 29"/>
                    <a:gd name="T12" fmla="*/ 0 w 40"/>
                    <a:gd name="T13" fmla="*/ 0 h 29"/>
                    <a:gd name="T14" fmla="*/ 0 60000 65536"/>
                    <a:gd name="T15" fmla="*/ 0 60000 65536"/>
                    <a:gd name="T16" fmla="*/ 0 60000 65536"/>
                    <a:gd name="T17" fmla="*/ 0 60000 65536"/>
                    <a:gd name="T18" fmla="*/ 0 60000 65536"/>
                    <a:gd name="T19" fmla="*/ 0 60000 65536"/>
                    <a:gd name="T20" fmla="*/ 0 60000 65536"/>
                    <a:gd name="T21" fmla="*/ 0 w 40"/>
                    <a:gd name="T22" fmla="*/ 0 h 29"/>
                    <a:gd name="T23" fmla="*/ 40 w 4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9">
                      <a:moveTo>
                        <a:pt x="0" y="29"/>
                      </a:moveTo>
                      <a:lnTo>
                        <a:pt x="40" y="29"/>
                      </a:lnTo>
                      <a:lnTo>
                        <a:pt x="40" y="0"/>
                      </a:lnTo>
                      <a:lnTo>
                        <a:pt x="26" y="0"/>
                      </a:lnTo>
                      <a:lnTo>
                        <a:pt x="19" y="9"/>
                      </a:lnTo>
                      <a:lnTo>
                        <a:pt x="0" y="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87" name="Freeform 213"/>
                <p:cNvSpPr>
                  <a:spLocks noChangeAspect="1"/>
                </p:cNvSpPr>
                <p:nvPr/>
              </p:nvSpPr>
              <p:spPr bwMode="auto">
                <a:xfrm>
                  <a:off x="1802" y="3133"/>
                  <a:ext cx="20" cy="14"/>
                </a:xfrm>
                <a:custGeom>
                  <a:avLst/>
                  <a:gdLst>
                    <a:gd name="T0" fmla="*/ 0 w 40"/>
                    <a:gd name="T1" fmla="*/ 0 h 29"/>
                    <a:gd name="T2" fmla="*/ 1 w 40"/>
                    <a:gd name="T3" fmla="*/ 0 h 29"/>
                    <a:gd name="T4" fmla="*/ 1 w 40"/>
                    <a:gd name="T5" fmla="*/ 0 h 29"/>
                    <a:gd name="T6" fmla="*/ 1 w 40"/>
                    <a:gd name="T7" fmla="*/ 0 h 29"/>
                    <a:gd name="T8" fmla="*/ 1 w 40"/>
                    <a:gd name="T9" fmla="*/ 0 h 29"/>
                    <a:gd name="T10" fmla="*/ 0 w 40"/>
                    <a:gd name="T11" fmla="*/ 0 h 29"/>
                    <a:gd name="T12" fmla="*/ 0 w 40"/>
                    <a:gd name="T13" fmla="*/ 0 h 29"/>
                    <a:gd name="T14" fmla="*/ 0 60000 65536"/>
                    <a:gd name="T15" fmla="*/ 0 60000 65536"/>
                    <a:gd name="T16" fmla="*/ 0 60000 65536"/>
                    <a:gd name="T17" fmla="*/ 0 60000 65536"/>
                    <a:gd name="T18" fmla="*/ 0 60000 65536"/>
                    <a:gd name="T19" fmla="*/ 0 60000 65536"/>
                    <a:gd name="T20" fmla="*/ 0 60000 65536"/>
                    <a:gd name="T21" fmla="*/ 0 w 40"/>
                    <a:gd name="T22" fmla="*/ 0 h 29"/>
                    <a:gd name="T23" fmla="*/ 40 w 4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9">
                      <a:moveTo>
                        <a:pt x="0" y="29"/>
                      </a:moveTo>
                      <a:lnTo>
                        <a:pt x="40" y="29"/>
                      </a:lnTo>
                      <a:lnTo>
                        <a:pt x="40" y="0"/>
                      </a:lnTo>
                      <a:lnTo>
                        <a:pt x="26" y="0"/>
                      </a:lnTo>
                      <a:lnTo>
                        <a:pt x="19" y="9"/>
                      </a:lnTo>
                      <a:lnTo>
                        <a:pt x="0" y="9"/>
                      </a:lnTo>
                      <a:lnTo>
                        <a:pt x="0" y="2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88" name="Freeform 214"/>
                <p:cNvSpPr>
                  <a:spLocks noChangeAspect="1"/>
                </p:cNvSpPr>
                <p:nvPr/>
              </p:nvSpPr>
              <p:spPr bwMode="auto">
                <a:xfrm>
                  <a:off x="1770" y="3134"/>
                  <a:ext cx="24" cy="13"/>
                </a:xfrm>
                <a:custGeom>
                  <a:avLst/>
                  <a:gdLst>
                    <a:gd name="T0" fmla="*/ 0 w 48"/>
                    <a:gd name="T1" fmla="*/ 0 h 27"/>
                    <a:gd name="T2" fmla="*/ 1 w 48"/>
                    <a:gd name="T3" fmla="*/ 0 h 27"/>
                    <a:gd name="T4" fmla="*/ 1 w 48"/>
                    <a:gd name="T5" fmla="*/ 0 h 27"/>
                    <a:gd name="T6" fmla="*/ 1 w 48"/>
                    <a:gd name="T7" fmla="*/ 0 h 27"/>
                    <a:gd name="T8" fmla="*/ 0 w 48"/>
                    <a:gd name="T9" fmla="*/ 0 h 27"/>
                    <a:gd name="T10" fmla="*/ 0 60000 65536"/>
                    <a:gd name="T11" fmla="*/ 0 60000 65536"/>
                    <a:gd name="T12" fmla="*/ 0 60000 65536"/>
                    <a:gd name="T13" fmla="*/ 0 60000 65536"/>
                    <a:gd name="T14" fmla="*/ 0 60000 65536"/>
                    <a:gd name="T15" fmla="*/ 0 w 48"/>
                    <a:gd name="T16" fmla="*/ 0 h 27"/>
                    <a:gd name="T17" fmla="*/ 48 w 48"/>
                    <a:gd name="T18" fmla="*/ 27 h 27"/>
                  </a:gdLst>
                  <a:ahLst/>
                  <a:cxnLst>
                    <a:cxn ang="T10">
                      <a:pos x="T0" y="T1"/>
                    </a:cxn>
                    <a:cxn ang="T11">
                      <a:pos x="T2" y="T3"/>
                    </a:cxn>
                    <a:cxn ang="T12">
                      <a:pos x="T4" y="T5"/>
                    </a:cxn>
                    <a:cxn ang="T13">
                      <a:pos x="T6" y="T7"/>
                    </a:cxn>
                    <a:cxn ang="T14">
                      <a:pos x="T8" y="T9"/>
                    </a:cxn>
                  </a:cxnLst>
                  <a:rect l="T15" t="T16" r="T17" b="T18"/>
                  <a:pathLst>
                    <a:path w="48" h="27">
                      <a:moveTo>
                        <a:pt x="0" y="27"/>
                      </a:moveTo>
                      <a:lnTo>
                        <a:pt x="48" y="27"/>
                      </a:lnTo>
                      <a:lnTo>
                        <a:pt x="48" y="0"/>
                      </a:lnTo>
                      <a:lnTo>
                        <a:pt x="33" y="0"/>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89" name="Freeform 215"/>
                <p:cNvSpPr>
                  <a:spLocks noChangeAspect="1"/>
                </p:cNvSpPr>
                <p:nvPr/>
              </p:nvSpPr>
              <p:spPr bwMode="auto">
                <a:xfrm>
                  <a:off x="1770" y="3134"/>
                  <a:ext cx="24" cy="13"/>
                </a:xfrm>
                <a:custGeom>
                  <a:avLst/>
                  <a:gdLst>
                    <a:gd name="T0" fmla="*/ 0 w 48"/>
                    <a:gd name="T1" fmla="*/ 0 h 27"/>
                    <a:gd name="T2" fmla="*/ 1 w 48"/>
                    <a:gd name="T3" fmla="*/ 0 h 27"/>
                    <a:gd name="T4" fmla="*/ 1 w 48"/>
                    <a:gd name="T5" fmla="*/ 0 h 27"/>
                    <a:gd name="T6" fmla="*/ 1 w 48"/>
                    <a:gd name="T7" fmla="*/ 0 h 27"/>
                    <a:gd name="T8" fmla="*/ 0 w 48"/>
                    <a:gd name="T9" fmla="*/ 0 h 27"/>
                    <a:gd name="T10" fmla="*/ 0 60000 65536"/>
                    <a:gd name="T11" fmla="*/ 0 60000 65536"/>
                    <a:gd name="T12" fmla="*/ 0 60000 65536"/>
                    <a:gd name="T13" fmla="*/ 0 60000 65536"/>
                    <a:gd name="T14" fmla="*/ 0 60000 65536"/>
                    <a:gd name="T15" fmla="*/ 0 w 48"/>
                    <a:gd name="T16" fmla="*/ 0 h 27"/>
                    <a:gd name="T17" fmla="*/ 48 w 48"/>
                    <a:gd name="T18" fmla="*/ 27 h 27"/>
                  </a:gdLst>
                  <a:ahLst/>
                  <a:cxnLst>
                    <a:cxn ang="T10">
                      <a:pos x="T0" y="T1"/>
                    </a:cxn>
                    <a:cxn ang="T11">
                      <a:pos x="T2" y="T3"/>
                    </a:cxn>
                    <a:cxn ang="T12">
                      <a:pos x="T4" y="T5"/>
                    </a:cxn>
                    <a:cxn ang="T13">
                      <a:pos x="T6" y="T7"/>
                    </a:cxn>
                    <a:cxn ang="T14">
                      <a:pos x="T8" y="T9"/>
                    </a:cxn>
                  </a:cxnLst>
                  <a:rect l="T15" t="T16" r="T17" b="T18"/>
                  <a:pathLst>
                    <a:path w="48" h="27">
                      <a:moveTo>
                        <a:pt x="0" y="27"/>
                      </a:moveTo>
                      <a:lnTo>
                        <a:pt x="48" y="27"/>
                      </a:lnTo>
                      <a:lnTo>
                        <a:pt x="48" y="0"/>
                      </a:lnTo>
                      <a:lnTo>
                        <a:pt x="33" y="0"/>
                      </a:lnTo>
                      <a:lnTo>
                        <a:pt x="0" y="2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90" name="Line 216"/>
                <p:cNvSpPr>
                  <a:spLocks noChangeAspect="1" noChangeShapeType="1"/>
                </p:cNvSpPr>
                <p:nvPr/>
              </p:nvSpPr>
              <p:spPr bwMode="auto">
                <a:xfrm>
                  <a:off x="1767"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1" name="Line 217"/>
                <p:cNvSpPr>
                  <a:spLocks noChangeAspect="1" noChangeShapeType="1"/>
                </p:cNvSpPr>
                <p:nvPr/>
              </p:nvSpPr>
              <p:spPr bwMode="auto">
                <a:xfrm>
                  <a:off x="1876"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2" name="Line 218"/>
                <p:cNvSpPr>
                  <a:spLocks noChangeAspect="1" noChangeShapeType="1"/>
                </p:cNvSpPr>
                <p:nvPr/>
              </p:nvSpPr>
              <p:spPr bwMode="auto">
                <a:xfrm>
                  <a:off x="1879"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3" name="Line 219"/>
                <p:cNvSpPr>
                  <a:spLocks noChangeAspect="1" noChangeShapeType="1"/>
                </p:cNvSpPr>
                <p:nvPr/>
              </p:nvSpPr>
              <p:spPr bwMode="auto">
                <a:xfrm>
                  <a:off x="1807" y="3138"/>
                  <a:ext cx="1" cy="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4" name="Line 220"/>
                <p:cNvSpPr>
                  <a:spLocks noChangeAspect="1" noChangeShapeType="1"/>
                </p:cNvSpPr>
                <p:nvPr/>
              </p:nvSpPr>
              <p:spPr bwMode="auto">
                <a:xfrm>
                  <a:off x="1817" y="3133"/>
                  <a:ext cx="1" cy="1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5" name="Line 221"/>
                <p:cNvSpPr>
                  <a:spLocks noChangeAspect="1" noChangeShapeType="1"/>
                </p:cNvSpPr>
                <p:nvPr/>
              </p:nvSpPr>
              <p:spPr bwMode="auto">
                <a:xfrm>
                  <a:off x="1948"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6" name="Line 222"/>
                <p:cNvSpPr>
                  <a:spLocks noChangeAspect="1" noChangeShapeType="1"/>
                </p:cNvSpPr>
                <p:nvPr/>
              </p:nvSpPr>
              <p:spPr bwMode="auto">
                <a:xfrm>
                  <a:off x="1952"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 name="Line 223"/>
                <p:cNvSpPr>
                  <a:spLocks noChangeAspect="1" noChangeShapeType="1"/>
                </p:cNvSpPr>
                <p:nvPr/>
              </p:nvSpPr>
              <p:spPr bwMode="auto">
                <a:xfrm>
                  <a:off x="1990"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8" name="Line 224"/>
                <p:cNvSpPr>
                  <a:spLocks noChangeAspect="1" noChangeShapeType="1"/>
                </p:cNvSpPr>
                <p:nvPr/>
              </p:nvSpPr>
              <p:spPr bwMode="auto">
                <a:xfrm>
                  <a:off x="1992"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9" name="Freeform 225"/>
                <p:cNvSpPr>
                  <a:spLocks noChangeAspect="1"/>
                </p:cNvSpPr>
                <p:nvPr/>
              </p:nvSpPr>
              <p:spPr bwMode="auto">
                <a:xfrm>
                  <a:off x="1802" y="3162"/>
                  <a:ext cx="20" cy="14"/>
                </a:xfrm>
                <a:custGeom>
                  <a:avLst/>
                  <a:gdLst>
                    <a:gd name="T0" fmla="*/ 0 w 40"/>
                    <a:gd name="T1" fmla="*/ 0 h 27"/>
                    <a:gd name="T2" fmla="*/ 1 w 40"/>
                    <a:gd name="T3" fmla="*/ 0 h 27"/>
                    <a:gd name="T4" fmla="*/ 1 w 40"/>
                    <a:gd name="T5" fmla="*/ 1 h 27"/>
                    <a:gd name="T6" fmla="*/ 1 w 40"/>
                    <a:gd name="T7" fmla="*/ 1 h 27"/>
                    <a:gd name="T8" fmla="*/ 1 w 40"/>
                    <a:gd name="T9" fmla="*/ 1 h 27"/>
                    <a:gd name="T10" fmla="*/ 0 w 40"/>
                    <a:gd name="T11" fmla="*/ 1 h 27"/>
                    <a:gd name="T12" fmla="*/ 0 w 40"/>
                    <a:gd name="T13" fmla="*/ 0 h 27"/>
                    <a:gd name="T14" fmla="*/ 0 60000 65536"/>
                    <a:gd name="T15" fmla="*/ 0 60000 65536"/>
                    <a:gd name="T16" fmla="*/ 0 60000 65536"/>
                    <a:gd name="T17" fmla="*/ 0 60000 65536"/>
                    <a:gd name="T18" fmla="*/ 0 60000 65536"/>
                    <a:gd name="T19" fmla="*/ 0 60000 65536"/>
                    <a:gd name="T20" fmla="*/ 0 60000 65536"/>
                    <a:gd name="T21" fmla="*/ 0 w 40"/>
                    <a:gd name="T22" fmla="*/ 0 h 27"/>
                    <a:gd name="T23" fmla="*/ 40 w 4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7">
                      <a:moveTo>
                        <a:pt x="0" y="0"/>
                      </a:moveTo>
                      <a:lnTo>
                        <a:pt x="40" y="0"/>
                      </a:lnTo>
                      <a:lnTo>
                        <a:pt x="40" y="27"/>
                      </a:lnTo>
                      <a:lnTo>
                        <a:pt x="26" y="27"/>
                      </a:lnTo>
                      <a:lnTo>
                        <a:pt x="19" y="18"/>
                      </a:lnTo>
                      <a:lnTo>
                        <a:pt x="0"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00" name="Freeform 226"/>
                <p:cNvSpPr>
                  <a:spLocks noChangeAspect="1"/>
                </p:cNvSpPr>
                <p:nvPr/>
              </p:nvSpPr>
              <p:spPr bwMode="auto">
                <a:xfrm>
                  <a:off x="1802" y="3162"/>
                  <a:ext cx="20" cy="14"/>
                </a:xfrm>
                <a:custGeom>
                  <a:avLst/>
                  <a:gdLst>
                    <a:gd name="T0" fmla="*/ 0 w 40"/>
                    <a:gd name="T1" fmla="*/ 0 h 27"/>
                    <a:gd name="T2" fmla="*/ 1 w 40"/>
                    <a:gd name="T3" fmla="*/ 0 h 27"/>
                    <a:gd name="T4" fmla="*/ 1 w 40"/>
                    <a:gd name="T5" fmla="*/ 1 h 27"/>
                    <a:gd name="T6" fmla="*/ 1 w 40"/>
                    <a:gd name="T7" fmla="*/ 1 h 27"/>
                    <a:gd name="T8" fmla="*/ 1 w 40"/>
                    <a:gd name="T9" fmla="*/ 1 h 27"/>
                    <a:gd name="T10" fmla="*/ 0 w 40"/>
                    <a:gd name="T11" fmla="*/ 1 h 27"/>
                    <a:gd name="T12" fmla="*/ 0 w 40"/>
                    <a:gd name="T13" fmla="*/ 0 h 27"/>
                    <a:gd name="T14" fmla="*/ 0 60000 65536"/>
                    <a:gd name="T15" fmla="*/ 0 60000 65536"/>
                    <a:gd name="T16" fmla="*/ 0 60000 65536"/>
                    <a:gd name="T17" fmla="*/ 0 60000 65536"/>
                    <a:gd name="T18" fmla="*/ 0 60000 65536"/>
                    <a:gd name="T19" fmla="*/ 0 60000 65536"/>
                    <a:gd name="T20" fmla="*/ 0 60000 65536"/>
                    <a:gd name="T21" fmla="*/ 0 w 40"/>
                    <a:gd name="T22" fmla="*/ 0 h 27"/>
                    <a:gd name="T23" fmla="*/ 40 w 4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7">
                      <a:moveTo>
                        <a:pt x="0" y="0"/>
                      </a:moveTo>
                      <a:lnTo>
                        <a:pt x="40" y="0"/>
                      </a:lnTo>
                      <a:lnTo>
                        <a:pt x="40" y="27"/>
                      </a:lnTo>
                      <a:lnTo>
                        <a:pt x="26" y="27"/>
                      </a:lnTo>
                      <a:lnTo>
                        <a:pt x="19" y="18"/>
                      </a:lnTo>
                      <a:lnTo>
                        <a:pt x="0" y="18"/>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01" name="Freeform 227"/>
                <p:cNvSpPr>
                  <a:spLocks noChangeAspect="1"/>
                </p:cNvSpPr>
                <p:nvPr/>
              </p:nvSpPr>
              <p:spPr bwMode="auto">
                <a:xfrm>
                  <a:off x="1770" y="3162"/>
                  <a:ext cx="24" cy="13"/>
                </a:xfrm>
                <a:custGeom>
                  <a:avLst/>
                  <a:gdLst>
                    <a:gd name="T0" fmla="*/ 0 w 48"/>
                    <a:gd name="T1" fmla="*/ 0 h 26"/>
                    <a:gd name="T2" fmla="*/ 1 w 48"/>
                    <a:gd name="T3" fmla="*/ 0 h 26"/>
                    <a:gd name="T4" fmla="*/ 1 w 48"/>
                    <a:gd name="T5" fmla="*/ 1 h 26"/>
                    <a:gd name="T6" fmla="*/ 1 w 48"/>
                    <a:gd name="T7" fmla="*/ 1 h 26"/>
                    <a:gd name="T8" fmla="*/ 0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0"/>
                      </a:moveTo>
                      <a:lnTo>
                        <a:pt x="48" y="0"/>
                      </a:lnTo>
                      <a:lnTo>
                        <a:pt x="48" y="26"/>
                      </a:lnTo>
                      <a:lnTo>
                        <a:pt x="33" y="2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02" name="Freeform 228"/>
                <p:cNvSpPr>
                  <a:spLocks noChangeAspect="1"/>
                </p:cNvSpPr>
                <p:nvPr/>
              </p:nvSpPr>
              <p:spPr bwMode="auto">
                <a:xfrm>
                  <a:off x="1770" y="3162"/>
                  <a:ext cx="24" cy="13"/>
                </a:xfrm>
                <a:custGeom>
                  <a:avLst/>
                  <a:gdLst>
                    <a:gd name="T0" fmla="*/ 0 w 48"/>
                    <a:gd name="T1" fmla="*/ 0 h 26"/>
                    <a:gd name="T2" fmla="*/ 1 w 48"/>
                    <a:gd name="T3" fmla="*/ 0 h 26"/>
                    <a:gd name="T4" fmla="*/ 1 w 48"/>
                    <a:gd name="T5" fmla="*/ 1 h 26"/>
                    <a:gd name="T6" fmla="*/ 1 w 48"/>
                    <a:gd name="T7" fmla="*/ 1 h 26"/>
                    <a:gd name="T8" fmla="*/ 0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0"/>
                      </a:moveTo>
                      <a:lnTo>
                        <a:pt x="48" y="0"/>
                      </a:lnTo>
                      <a:lnTo>
                        <a:pt x="48" y="26"/>
                      </a:lnTo>
                      <a:lnTo>
                        <a:pt x="33" y="26"/>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03" name="Freeform 229"/>
                <p:cNvSpPr>
                  <a:spLocks noChangeAspect="1"/>
                </p:cNvSpPr>
                <p:nvPr/>
              </p:nvSpPr>
              <p:spPr bwMode="auto">
                <a:xfrm>
                  <a:off x="1983" y="3161"/>
                  <a:ext cx="43" cy="26"/>
                </a:xfrm>
                <a:custGeom>
                  <a:avLst/>
                  <a:gdLst>
                    <a:gd name="T0" fmla="*/ 0 w 86"/>
                    <a:gd name="T1" fmla="*/ 0 h 50"/>
                    <a:gd name="T2" fmla="*/ 1 w 86"/>
                    <a:gd name="T3" fmla="*/ 0 h 50"/>
                    <a:gd name="T4" fmla="*/ 1 w 86"/>
                    <a:gd name="T5" fmla="*/ 1 h 50"/>
                    <a:gd name="T6" fmla="*/ 1 w 86"/>
                    <a:gd name="T7" fmla="*/ 1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0"/>
                      </a:moveTo>
                      <a:lnTo>
                        <a:pt x="72" y="0"/>
                      </a:lnTo>
                      <a:lnTo>
                        <a:pt x="86" y="50"/>
                      </a:lnTo>
                      <a:lnTo>
                        <a:pt x="26" y="5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04" name="Freeform 230"/>
                <p:cNvSpPr>
                  <a:spLocks noChangeAspect="1"/>
                </p:cNvSpPr>
                <p:nvPr/>
              </p:nvSpPr>
              <p:spPr bwMode="auto">
                <a:xfrm>
                  <a:off x="1983" y="3161"/>
                  <a:ext cx="43" cy="26"/>
                </a:xfrm>
                <a:custGeom>
                  <a:avLst/>
                  <a:gdLst>
                    <a:gd name="T0" fmla="*/ 0 w 86"/>
                    <a:gd name="T1" fmla="*/ 0 h 50"/>
                    <a:gd name="T2" fmla="*/ 1 w 86"/>
                    <a:gd name="T3" fmla="*/ 0 h 50"/>
                    <a:gd name="T4" fmla="*/ 1 w 86"/>
                    <a:gd name="T5" fmla="*/ 1 h 50"/>
                    <a:gd name="T6" fmla="*/ 1 w 86"/>
                    <a:gd name="T7" fmla="*/ 1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0"/>
                      </a:moveTo>
                      <a:lnTo>
                        <a:pt x="72" y="0"/>
                      </a:lnTo>
                      <a:lnTo>
                        <a:pt x="86" y="50"/>
                      </a:lnTo>
                      <a:lnTo>
                        <a:pt x="26" y="50"/>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05" name="Line 231"/>
                <p:cNvSpPr>
                  <a:spLocks noChangeAspect="1" noChangeShapeType="1"/>
                </p:cNvSpPr>
                <p:nvPr/>
              </p:nvSpPr>
              <p:spPr bwMode="auto">
                <a:xfrm flipV="1">
                  <a:off x="1807" y="3161"/>
                  <a:ext cx="1" cy="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06" name="Line 232"/>
                <p:cNvSpPr>
                  <a:spLocks noChangeAspect="1" noChangeShapeType="1"/>
                </p:cNvSpPr>
                <p:nvPr/>
              </p:nvSpPr>
              <p:spPr bwMode="auto">
                <a:xfrm flipV="1">
                  <a:off x="1817" y="3161"/>
                  <a:ext cx="1" cy="1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07" name="Line 233"/>
                <p:cNvSpPr>
                  <a:spLocks noChangeAspect="1" noChangeShapeType="1"/>
                </p:cNvSpPr>
                <p:nvPr/>
              </p:nvSpPr>
              <p:spPr bwMode="auto">
                <a:xfrm flipH="1" flipV="1">
                  <a:off x="1995" y="3161"/>
                  <a:ext cx="8" cy="2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08" name="Line 234"/>
                <p:cNvSpPr>
                  <a:spLocks noChangeAspect="1" noChangeShapeType="1"/>
                </p:cNvSpPr>
                <p:nvPr/>
              </p:nvSpPr>
              <p:spPr bwMode="auto">
                <a:xfrm flipH="1">
                  <a:off x="1997" y="3170"/>
                  <a:ext cx="11"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09" name="Freeform 235"/>
                <p:cNvSpPr>
                  <a:spLocks noChangeAspect="1"/>
                </p:cNvSpPr>
                <p:nvPr/>
              </p:nvSpPr>
              <p:spPr bwMode="auto">
                <a:xfrm>
                  <a:off x="2008" y="3161"/>
                  <a:ext cx="6" cy="26"/>
                </a:xfrm>
                <a:custGeom>
                  <a:avLst/>
                  <a:gdLst>
                    <a:gd name="T0" fmla="*/ 0 w 13"/>
                    <a:gd name="T1" fmla="*/ 1 h 50"/>
                    <a:gd name="T2" fmla="*/ 0 w 13"/>
                    <a:gd name="T3" fmla="*/ 1 h 50"/>
                    <a:gd name="T4" fmla="*/ 0 w 13"/>
                    <a:gd name="T5" fmla="*/ 0 h 50"/>
                    <a:gd name="T6" fmla="*/ 0 60000 65536"/>
                    <a:gd name="T7" fmla="*/ 0 60000 65536"/>
                    <a:gd name="T8" fmla="*/ 0 60000 65536"/>
                    <a:gd name="T9" fmla="*/ 0 w 13"/>
                    <a:gd name="T10" fmla="*/ 0 h 50"/>
                    <a:gd name="T11" fmla="*/ 13 w 13"/>
                    <a:gd name="T12" fmla="*/ 50 h 50"/>
                  </a:gdLst>
                  <a:ahLst/>
                  <a:cxnLst>
                    <a:cxn ang="T6">
                      <a:pos x="T0" y="T1"/>
                    </a:cxn>
                    <a:cxn ang="T7">
                      <a:pos x="T2" y="T3"/>
                    </a:cxn>
                    <a:cxn ang="T8">
                      <a:pos x="T4" y="T5"/>
                    </a:cxn>
                  </a:cxnLst>
                  <a:rect l="T9" t="T10" r="T11" b="T12"/>
                  <a:pathLst>
                    <a:path w="13" h="50">
                      <a:moveTo>
                        <a:pt x="13" y="50"/>
                      </a:moveTo>
                      <a:lnTo>
                        <a:pt x="0" y="15"/>
                      </a:lnTo>
                      <a:lnTo>
                        <a:pt x="1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0" name="Freeform 236"/>
                <p:cNvSpPr>
                  <a:spLocks noChangeAspect="1"/>
                </p:cNvSpPr>
                <p:nvPr/>
              </p:nvSpPr>
              <p:spPr bwMode="auto">
                <a:xfrm>
                  <a:off x="1983" y="3123"/>
                  <a:ext cx="43" cy="24"/>
                </a:xfrm>
                <a:custGeom>
                  <a:avLst/>
                  <a:gdLst>
                    <a:gd name="T0" fmla="*/ 0 w 86"/>
                    <a:gd name="T1" fmla="*/ 0 h 50"/>
                    <a:gd name="T2" fmla="*/ 1 w 86"/>
                    <a:gd name="T3" fmla="*/ 0 h 50"/>
                    <a:gd name="T4" fmla="*/ 1 w 86"/>
                    <a:gd name="T5" fmla="*/ 0 h 50"/>
                    <a:gd name="T6" fmla="*/ 1 w 86"/>
                    <a:gd name="T7" fmla="*/ 0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50"/>
                      </a:moveTo>
                      <a:lnTo>
                        <a:pt x="72" y="50"/>
                      </a:lnTo>
                      <a:lnTo>
                        <a:pt x="86" y="0"/>
                      </a:lnTo>
                      <a:lnTo>
                        <a:pt x="26"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11" name="Freeform 237"/>
                <p:cNvSpPr>
                  <a:spLocks noChangeAspect="1"/>
                </p:cNvSpPr>
                <p:nvPr/>
              </p:nvSpPr>
              <p:spPr bwMode="auto">
                <a:xfrm>
                  <a:off x="1983" y="3123"/>
                  <a:ext cx="43" cy="24"/>
                </a:xfrm>
                <a:custGeom>
                  <a:avLst/>
                  <a:gdLst>
                    <a:gd name="T0" fmla="*/ 0 w 86"/>
                    <a:gd name="T1" fmla="*/ 0 h 50"/>
                    <a:gd name="T2" fmla="*/ 1 w 86"/>
                    <a:gd name="T3" fmla="*/ 0 h 50"/>
                    <a:gd name="T4" fmla="*/ 1 w 86"/>
                    <a:gd name="T5" fmla="*/ 0 h 50"/>
                    <a:gd name="T6" fmla="*/ 1 w 86"/>
                    <a:gd name="T7" fmla="*/ 0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50"/>
                      </a:moveTo>
                      <a:lnTo>
                        <a:pt x="72" y="50"/>
                      </a:lnTo>
                      <a:lnTo>
                        <a:pt x="86" y="0"/>
                      </a:lnTo>
                      <a:lnTo>
                        <a:pt x="26" y="0"/>
                      </a:lnTo>
                      <a:lnTo>
                        <a:pt x="0" y="5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2" name="Line 238"/>
                <p:cNvSpPr>
                  <a:spLocks noChangeAspect="1" noChangeShapeType="1"/>
                </p:cNvSpPr>
                <p:nvPr/>
              </p:nvSpPr>
              <p:spPr bwMode="auto">
                <a:xfrm flipH="1">
                  <a:off x="1995" y="3123"/>
                  <a:ext cx="8" cy="2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3" name="Line 239"/>
                <p:cNvSpPr>
                  <a:spLocks noChangeAspect="1" noChangeShapeType="1"/>
                </p:cNvSpPr>
                <p:nvPr/>
              </p:nvSpPr>
              <p:spPr bwMode="auto">
                <a:xfrm flipH="1">
                  <a:off x="1997" y="3139"/>
                  <a:ext cx="11"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4" name="Freeform 240"/>
                <p:cNvSpPr>
                  <a:spLocks noChangeAspect="1"/>
                </p:cNvSpPr>
                <p:nvPr/>
              </p:nvSpPr>
              <p:spPr bwMode="auto">
                <a:xfrm>
                  <a:off x="2008" y="3123"/>
                  <a:ext cx="6" cy="24"/>
                </a:xfrm>
                <a:custGeom>
                  <a:avLst/>
                  <a:gdLst>
                    <a:gd name="T0" fmla="*/ 0 w 13"/>
                    <a:gd name="T1" fmla="*/ 0 h 50"/>
                    <a:gd name="T2" fmla="*/ 0 w 13"/>
                    <a:gd name="T3" fmla="*/ 0 h 50"/>
                    <a:gd name="T4" fmla="*/ 0 w 13"/>
                    <a:gd name="T5" fmla="*/ 0 h 50"/>
                    <a:gd name="T6" fmla="*/ 0 60000 65536"/>
                    <a:gd name="T7" fmla="*/ 0 60000 65536"/>
                    <a:gd name="T8" fmla="*/ 0 60000 65536"/>
                    <a:gd name="T9" fmla="*/ 0 w 13"/>
                    <a:gd name="T10" fmla="*/ 0 h 50"/>
                    <a:gd name="T11" fmla="*/ 13 w 13"/>
                    <a:gd name="T12" fmla="*/ 50 h 50"/>
                  </a:gdLst>
                  <a:ahLst/>
                  <a:cxnLst>
                    <a:cxn ang="T6">
                      <a:pos x="T0" y="T1"/>
                    </a:cxn>
                    <a:cxn ang="T7">
                      <a:pos x="T2" y="T3"/>
                    </a:cxn>
                    <a:cxn ang="T8">
                      <a:pos x="T4" y="T5"/>
                    </a:cxn>
                  </a:cxnLst>
                  <a:rect l="T9" t="T10" r="T11" b="T12"/>
                  <a:pathLst>
                    <a:path w="13" h="50">
                      <a:moveTo>
                        <a:pt x="13" y="0"/>
                      </a:moveTo>
                      <a:lnTo>
                        <a:pt x="0" y="35"/>
                      </a:lnTo>
                      <a:lnTo>
                        <a:pt x="13" y="5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5" name="Freeform 241"/>
                <p:cNvSpPr>
                  <a:spLocks noChangeAspect="1"/>
                </p:cNvSpPr>
                <p:nvPr/>
              </p:nvSpPr>
              <p:spPr bwMode="auto">
                <a:xfrm>
                  <a:off x="1495" y="3073"/>
                  <a:ext cx="201" cy="31"/>
                </a:xfrm>
                <a:custGeom>
                  <a:avLst/>
                  <a:gdLst>
                    <a:gd name="T0" fmla="*/ 1 w 402"/>
                    <a:gd name="T1" fmla="*/ 1 h 62"/>
                    <a:gd name="T2" fmla="*/ 1 w 402"/>
                    <a:gd name="T3" fmla="*/ 1 h 62"/>
                    <a:gd name="T4" fmla="*/ 1 w 402"/>
                    <a:gd name="T5" fmla="*/ 1 h 62"/>
                    <a:gd name="T6" fmla="*/ 1 w 402"/>
                    <a:gd name="T7" fmla="*/ 1 h 62"/>
                    <a:gd name="T8" fmla="*/ 1 w 402"/>
                    <a:gd name="T9" fmla="*/ 1 h 62"/>
                    <a:gd name="T10" fmla="*/ 1 w 402"/>
                    <a:gd name="T11" fmla="*/ 1 h 62"/>
                    <a:gd name="T12" fmla="*/ 1 w 402"/>
                    <a:gd name="T13" fmla="*/ 1 h 62"/>
                    <a:gd name="T14" fmla="*/ 1 w 402"/>
                    <a:gd name="T15" fmla="*/ 1 h 62"/>
                    <a:gd name="T16" fmla="*/ 1 w 402"/>
                    <a:gd name="T17" fmla="*/ 0 h 62"/>
                    <a:gd name="T18" fmla="*/ 0 w 402"/>
                    <a:gd name="T19" fmla="*/ 1 h 62"/>
                    <a:gd name="T20" fmla="*/ 1 w 402"/>
                    <a:gd name="T21" fmla="*/ 1 h 62"/>
                    <a:gd name="T22" fmla="*/ 1 w 402"/>
                    <a:gd name="T23" fmla="*/ 1 h 62"/>
                    <a:gd name="T24" fmla="*/ 1 w 402"/>
                    <a:gd name="T25" fmla="*/ 1 h 62"/>
                    <a:gd name="T26" fmla="*/ 1 w 402"/>
                    <a:gd name="T27" fmla="*/ 1 h 62"/>
                    <a:gd name="T28" fmla="*/ 1 w 402"/>
                    <a:gd name="T29" fmla="*/ 1 h 62"/>
                    <a:gd name="T30" fmla="*/ 1 w 402"/>
                    <a:gd name="T31" fmla="*/ 1 h 62"/>
                    <a:gd name="T32" fmla="*/ 1 w 402"/>
                    <a:gd name="T33" fmla="*/ 1 h 62"/>
                    <a:gd name="T34" fmla="*/ 1 w 402"/>
                    <a:gd name="T35" fmla="*/ 1 h 62"/>
                    <a:gd name="T36" fmla="*/ 1 w 402"/>
                    <a:gd name="T37" fmla="*/ 1 h 62"/>
                    <a:gd name="T38" fmla="*/ 1 w 402"/>
                    <a:gd name="T39" fmla="*/ 1 h 62"/>
                    <a:gd name="T40" fmla="*/ 1 w 402"/>
                    <a:gd name="T41" fmla="*/ 1 h 62"/>
                    <a:gd name="T42" fmla="*/ 1 w 402"/>
                    <a:gd name="T43" fmla="*/ 1 h 62"/>
                    <a:gd name="T44" fmla="*/ 1 w 402"/>
                    <a:gd name="T45" fmla="*/ 1 h 62"/>
                    <a:gd name="T46" fmla="*/ 1 w 402"/>
                    <a:gd name="T47" fmla="*/ 1 h 62"/>
                    <a:gd name="T48" fmla="*/ 1 w 402"/>
                    <a:gd name="T49" fmla="*/ 1 h 62"/>
                    <a:gd name="T50" fmla="*/ 1 w 402"/>
                    <a:gd name="T51" fmla="*/ 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2"/>
                    <a:gd name="T79" fmla="*/ 0 h 62"/>
                    <a:gd name="T80" fmla="*/ 402 w 402"/>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2" h="62">
                      <a:moveTo>
                        <a:pt x="359" y="62"/>
                      </a:moveTo>
                      <a:lnTo>
                        <a:pt x="360" y="57"/>
                      </a:lnTo>
                      <a:lnTo>
                        <a:pt x="365" y="50"/>
                      </a:lnTo>
                      <a:lnTo>
                        <a:pt x="372" y="42"/>
                      </a:lnTo>
                      <a:lnTo>
                        <a:pt x="379" y="35"/>
                      </a:lnTo>
                      <a:lnTo>
                        <a:pt x="387" y="27"/>
                      </a:lnTo>
                      <a:lnTo>
                        <a:pt x="394" y="18"/>
                      </a:lnTo>
                      <a:lnTo>
                        <a:pt x="399" y="9"/>
                      </a:lnTo>
                      <a:lnTo>
                        <a:pt x="402" y="0"/>
                      </a:lnTo>
                      <a:lnTo>
                        <a:pt x="0" y="20"/>
                      </a:lnTo>
                      <a:lnTo>
                        <a:pt x="14" y="22"/>
                      </a:lnTo>
                      <a:lnTo>
                        <a:pt x="29" y="26"/>
                      </a:lnTo>
                      <a:lnTo>
                        <a:pt x="46" y="28"/>
                      </a:lnTo>
                      <a:lnTo>
                        <a:pt x="64" y="30"/>
                      </a:lnTo>
                      <a:lnTo>
                        <a:pt x="83" y="34"/>
                      </a:lnTo>
                      <a:lnTo>
                        <a:pt x="103" y="36"/>
                      </a:lnTo>
                      <a:lnTo>
                        <a:pt x="125" y="38"/>
                      </a:lnTo>
                      <a:lnTo>
                        <a:pt x="147" y="42"/>
                      </a:lnTo>
                      <a:lnTo>
                        <a:pt x="171" y="44"/>
                      </a:lnTo>
                      <a:lnTo>
                        <a:pt x="196" y="47"/>
                      </a:lnTo>
                      <a:lnTo>
                        <a:pt x="221" y="50"/>
                      </a:lnTo>
                      <a:lnTo>
                        <a:pt x="247" y="52"/>
                      </a:lnTo>
                      <a:lnTo>
                        <a:pt x="274" y="56"/>
                      </a:lnTo>
                      <a:lnTo>
                        <a:pt x="302" y="58"/>
                      </a:lnTo>
                      <a:lnTo>
                        <a:pt x="330" y="60"/>
                      </a:lnTo>
                      <a:lnTo>
                        <a:pt x="359" y="62"/>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16" name="Freeform 242"/>
                <p:cNvSpPr>
                  <a:spLocks noChangeAspect="1"/>
                </p:cNvSpPr>
                <p:nvPr/>
              </p:nvSpPr>
              <p:spPr bwMode="auto">
                <a:xfrm>
                  <a:off x="1495" y="3073"/>
                  <a:ext cx="201" cy="31"/>
                </a:xfrm>
                <a:custGeom>
                  <a:avLst/>
                  <a:gdLst>
                    <a:gd name="T0" fmla="*/ 1 w 402"/>
                    <a:gd name="T1" fmla="*/ 1 h 62"/>
                    <a:gd name="T2" fmla="*/ 1 w 402"/>
                    <a:gd name="T3" fmla="*/ 1 h 62"/>
                    <a:gd name="T4" fmla="*/ 1 w 402"/>
                    <a:gd name="T5" fmla="*/ 1 h 62"/>
                    <a:gd name="T6" fmla="*/ 1 w 402"/>
                    <a:gd name="T7" fmla="*/ 1 h 62"/>
                    <a:gd name="T8" fmla="*/ 1 w 402"/>
                    <a:gd name="T9" fmla="*/ 1 h 62"/>
                    <a:gd name="T10" fmla="*/ 1 w 402"/>
                    <a:gd name="T11" fmla="*/ 1 h 62"/>
                    <a:gd name="T12" fmla="*/ 1 w 402"/>
                    <a:gd name="T13" fmla="*/ 1 h 62"/>
                    <a:gd name="T14" fmla="*/ 1 w 402"/>
                    <a:gd name="T15" fmla="*/ 1 h 62"/>
                    <a:gd name="T16" fmla="*/ 1 w 402"/>
                    <a:gd name="T17" fmla="*/ 1 h 62"/>
                    <a:gd name="T18" fmla="*/ 1 w 402"/>
                    <a:gd name="T19" fmla="*/ 0 h 62"/>
                    <a:gd name="T20" fmla="*/ 0 w 402"/>
                    <a:gd name="T21" fmla="*/ 1 h 62"/>
                    <a:gd name="T22" fmla="*/ 0 w 402"/>
                    <a:gd name="T23" fmla="*/ 1 h 62"/>
                    <a:gd name="T24" fmla="*/ 1 w 402"/>
                    <a:gd name="T25" fmla="*/ 1 h 62"/>
                    <a:gd name="T26" fmla="*/ 1 w 402"/>
                    <a:gd name="T27" fmla="*/ 1 h 62"/>
                    <a:gd name="T28" fmla="*/ 1 w 402"/>
                    <a:gd name="T29" fmla="*/ 1 h 62"/>
                    <a:gd name="T30" fmla="*/ 1 w 402"/>
                    <a:gd name="T31" fmla="*/ 1 h 62"/>
                    <a:gd name="T32" fmla="*/ 1 w 402"/>
                    <a:gd name="T33" fmla="*/ 1 h 62"/>
                    <a:gd name="T34" fmla="*/ 1 w 402"/>
                    <a:gd name="T35" fmla="*/ 1 h 62"/>
                    <a:gd name="T36" fmla="*/ 1 w 402"/>
                    <a:gd name="T37" fmla="*/ 1 h 62"/>
                    <a:gd name="T38" fmla="*/ 1 w 402"/>
                    <a:gd name="T39" fmla="*/ 1 h 62"/>
                    <a:gd name="T40" fmla="*/ 1 w 402"/>
                    <a:gd name="T41" fmla="*/ 1 h 62"/>
                    <a:gd name="T42" fmla="*/ 1 w 402"/>
                    <a:gd name="T43" fmla="*/ 1 h 62"/>
                    <a:gd name="T44" fmla="*/ 1 w 402"/>
                    <a:gd name="T45" fmla="*/ 1 h 62"/>
                    <a:gd name="T46" fmla="*/ 1 w 402"/>
                    <a:gd name="T47" fmla="*/ 1 h 62"/>
                    <a:gd name="T48" fmla="*/ 1 w 402"/>
                    <a:gd name="T49" fmla="*/ 1 h 62"/>
                    <a:gd name="T50" fmla="*/ 1 w 402"/>
                    <a:gd name="T51" fmla="*/ 1 h 62"/>
                    <a:gd name="T52" fmla="*/ 1 w 402"/>
                    <a:gd name="T53" fmla="*/ 1 h 62"/>
                    <a:gd name="T54" fmla="*/ 1 w 402"/>
                    <a:gd name="T55" fmla="*/ 1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2"/>
                    <a:gd name="T85" fmla="*/ 0 h 62"/>
                    <a:gd name="T86" fmla="*/ 402 w 402"/>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2" h="62">
                      <a:moveTo>
                        <a:pt x="359" y="62"/>
                      </a:moveTo>
                      <a:lnTo>
                        <a:pt x="359" y="62"/>
                      </a:lnTo>
                      <a:lnTo>
                        <a:pt x="360" y="57"/>
                      </a:lnTo>
                      <a:lnTo>
                        <a:pt x="365" y="50"/>
                      </a:lnTo>
                      <a:lnTo>
                        <a:pt x="372" y="42"/>
                      </a:lnTo>
                      <a:lnTo>
                        <a:pt x="379" y="35"/>
                      </a:lnTo>
                      <a:lnTo>
                        <a:pt x="387" y="27"/>
                      </a:lnTo>
                      <a:lnTo>
                        <a:pt x="394" y="18"/>
                      </a:lnTo>
                      <a:lnTo>
                        <a:pt x="399" y="9"/>
                      </a:lnTo>
                      <a:lnTo>
                        <a:pt x="402" y="0"/>
                      </a:lnTo>
                      <a:lnTo>
                        <a:pt x="0" y="20"/>
                      </a:lnTo>
                      <a:lnTo>
                        <a:pt x="14" y="22"/>
                      </a:lnTo>
                      <a:lnTo>
                        <a:pt x="29" y="26"/>
                      </a:lnTo>
                      <a:lnTo>
                        <a:pt x="46" y="28"/>
                      </a:lnTo>
                      <a:lnTo>
                        <a:pt x="64" y="30"/>
                      </a:lnTo>
                      <a:lnTo>
                        <a:pt x="83" y="34"/>
                      </a:lnTo>
                      <a:lnTo>
                        <a:pt x="103" y="36"/>
                      </a:lnTo>
                      <a:lnTo>
                        <a:pt x="125" y="38"/>
                      </a:lnTo>
                      <a:lnTo>
                        <a:pt x="147" y="42"/>
                      </a:lnTo>
                      <a:lnTo>
                        <a:pt x="171" y="44"/>
                      </a:lnTo>
                      <a:lnTo>
                        <a:pt x="196" y="47"/>
                      </a:lnTo>
                      <a:lnTo>
                        <a:pt x="221" y="50"/>
                      </a:lnTo>
                      <a:lnTo>
                        <a:pt x="247" y="52"/>
                      </a:lnTo>
                      <a:lnTo>
                        <a:pt x="274" y="56"/>
                      </a:lnTo>
                      <a:lnTo>
                        <a:pt x="302" y="58"/>
                      </a:lnTo>
                      <a:lnTo>
                        <a:pt x="330" y="60"/>
                      </a:lnTo>
                      <a:lnTo>
                        <a:pt x="359" y="62"/>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7" name="Freeform 243"/>
                <p:cNvSpPr>
                  <a:spLocks noChangeAspect="1"/>
                </p:cNvSpPr>
                <p:nvPr/>
              </p:nvSpPr>
              <p:spPr bwMode="auto">
                <a:xfrm>
                  <a:off x="1675" y="3069"/>
                  <a:ext cx="428" cy="51"/>
                </a:xfrm>
                <a:custGeom>
                  <a:avLst/>
                  <a:gdLst>
                    <a:gd name="T0" fmla="*/ 1 w 856"/>
                    <a:gd name="T1" fmla="*/ 0 h 103"/>
                    <a:gd name="T2" fmla="*/ 1 w 856"/>
                    <a:gd name="T3" fmla="*/ 0 h 103"/>
                    <a:gd name="T4" fmla="*/ 1 w 856"/>
                    <a:gd name="T5" fmla="*/ 0 h 103"/>
                    <a:gd name="T6" fmla="*/ 1 w 856"/>
                    <a:gd name="T7" fmla="*/ 0 h 103"/>
                    <a:gd name="T8" fmla="*/ 1 w 856"/>
                    <a:gd name="T9" fmla="*/ 0 h 103"/>
                    <a:gd name="T10" fmla="*/ 1 w 856"/>
                    <a:gd name="T11" fmla="*/ 0 h 103"/>
                    <a:gd name="T12" fmla="*/ 1 w 856"/>
                    <a:gd name="T13" fmla="*/ 0 h 103"/>
                    <a:gd name="T14" fmla="*/ 1 w 856"/>
                    <a:gd name="T15" fmla="*/ 0 h 103"/>
                    <a:gd name="T16" fmla="*/ 0 w 856"/>
                    <a:gd name="T17" fmla="*/ 0 h 103"/>
                    <a:gd name="T18" fmla="*/ 1 w 856"/>
                    <a:gd name="T19" fmla="*/ 0 h 103"/>
                    <a:gd name="T20" fmla="*/ 1 w 856"/>
                    <a:gd name="T21" fmla="*/ 0 h 103"/>
                    <a:gd name="T22" fmla="*/ 1 w 856"/>
                    <a:gd name="T23" fmla="*/ 0 h 103"/>
                    <a:gd name="T24" fmla="*/ 1 w 856"/>
                    <a:gd name="T25" fmla="*/ 0 h 103"/>
                    <a:gd name="T26" fmla="*/ 1 w 856"/>
                    <a:gd name="T27" fmla="*/ 0 h 103"/>
                    <a:gd name="T28" fmla="*/ 1 w 856"/>
                    <a:gd name="T29" fmla="*/ 0 h 103"/>
                    <a:gd name="T30" fmla="*/ 1 w 856"/>
                    <a:gd name="T31" fmla="*/ 0 h 103"/>
                    <a:gd name="T32" fmla="*/ 1 w 856"/>
                    <a:gd name="T33" fmla="*/ 0 h 103"/>
                    <a:gd name="T34" fmla="*/ 1 w 856"/>
                    <a:gd name="T35" fmla="*/ 0 h 103"/>
                    <a:gd name="T36" fmla="*/ 1 w 856"/>
                    <a:gd name="T37" fmla="*/ 0 h 103"/>
                    <a:gd name="T38" fmla="*/ 1 w 856"/>
                    <a:gd name="T39" fmla="*/ 0 h 103"/>
                    <a:gd name="T40" fmla="*/ 1 w 856"/>
                    <a:gd name="T41" fmla="*/ 0 h 103"/>
                    <a:gd name="T42" fmla="*/ 1 w 856"/>
                    <a:gd name="T43" fmla="*/ 0 h 103"/>
                    <a:gd name="T44" fmla="*/ 1 w 856"/>
                    <a:gd name="T45" fmla="*/ 0 h 103"/>
                    <a:gd name="T46" fmla="*/ 1 w 856"/>
                    <a:gd name="T47" fmla="*/ 0 h 103"/>
                    <a:gd name="T48" fmla="*/ 1 w 856"/>
                    <a:gd name="T49" fmla="*/ 0 h 103"/>
                    <a:gd name="T50" fmla="*/ 1 w 856"/>
                    <a:gd name="T51" fmla="*/ 0 h 103"/>
                    <a:gd name="T52" fmla="*/ 1 w 856"/>
                    <a:gd name="T53" fmla="*/ 0 h 103"/>
                    <a:gd name="T54" fmla="*/ 1 w 856"/>
                    <a:gd name="T55" fmla="*/ 0 h 103"/>
                    <a:gd name="T56" fmla="*/ 1 w 856"/>
                    <a:gd name="T57" fmla="*/ 0 h 103"/>
                    <a:gd name="T58" fmla="*/ 1 w 856"/>
                    <a:gd name="T59" fmla="*/ 0 h 103"/>
                    <a:gd name="T60" fmla="*/ 1 w 856"/>
                    <a:gd name="T61" fmla="*/ 0 h 103"/>
                    <a:gd name="T62" fmla="*/ 1 w 856"/>
                    <a:gd name="T63" fmla="*/ 0 h 103"/>
                    <a:gd name="T64" fmla="*/ 1 w 856"/>
                    <a:gd name="T65" fmla="*/ 0 h 103"/>
                    <a:gd name="T66" fmla="*/ 1 w 856"/>
                    <a:gd name="T67" fmla="*/ 0 h 103"/>
                    <a:gd name="T68" fmla="*/ 1 w 856"/>
                    <a:gd name="T69" fmla="*/ 0 h 103"/>
                    <a:gd name="T70" fmla="*/ 1 w 856"/>
                    <a:gd name="T71" fmla="*/ 0 h 103"/>
                    <a:gd name="T72" fmla="*/ 1 w 856"/>
                    <a:gd name="T73" fmla="*/ 0 h 103"/>
                    <a:gd name="T74" fmla="*/ 1 w 856"/>
                    <a:gd name="T75" fmla="*/ 0 h 103"/>
                    <a:gd name="T76" fmla="*/ 1 w 856"/>
                    <a:gd name="T77" fmla="*/ 0 h 103"/>
                    <a:gd name="T78" fmla="*/ 1 w 856"/>
                    <a:gd name="T79" fmla="*/ 0 h 103"/>
                    <a:gd name="T80" fmla="*/ 1 w 856"/>
                    <a:gd name="T81" fmla="*/ 0 h 103"/>
                    <a:gd name="T82" fmla="*/ 1 w 856"/>
                    <a:gd name="T83" fmla="*/ 0 h 103"/>
                    <a:gd name="T84" fmla="*/ 1 w 856"/>
                    <a:gd name="T85" fmla="*/ 0 h 103"/>
                    <a:gd name="T86" fmla="*/ 1 w 856"/>
                    <a:gd name="T87" fmla="*/ 0 h 103"/>
                    <a:gd name="T88" fmla="*/ 1 w 856"/>
                    <a:gd name="T89" fmla="*/ 0 h 103"/>
                    <a:gd name="T90" fmla="*/ 1 w 856"/>
                    <a:gd name="T91" fmla="*/ 0 h 103"/>
                    <a:gd name="T92" fmla="*/ 1 w 856"/>
                    <a:gd name="T93" fmla="*/ 0 h 103"/>
                    <a:gd name="T94" fmla="*/ 1 w 856"/>
                    <a:gd name="T95" fmla="*/ 0 h 103"/>
                    <a:gd name="T96" fmla="*/ 1 w 856"/>
                    <a:gd name="T97" fmla="*/ 0 h 103"/>
                    <a:gd name="T98" fmla="*/ 1 w 856"/>
                    <a:gd name="T99" fmla="*/ 0 h 103"/>
                    <a:gd name="T100" fmla="*/ 1 w 856"/>
                    <a:gd name="T101" fmla="*/ 0 h 103"/>
                    <a:gd name="T102" fmla="*/ 1 w 856"/>
                    <a:gd name="T103" fmla="*/ 0 h 103"/>
                    <a:gd name="T104" fmla="*/ 1 w 856"/>
                    <a:gd name="T105" fmla="*/ 0 h 103"/>
                    <a:gd name="T106" fmla="*/ 1 w 856"/>
                    <a:gd name="T107" fmla="*/ 0 h 103"/>
                    <a:gd name="T108" fmla="*/ 1 w 856"/>
                    <a:gd name="T109" fmla="*/ 0 h 103"/>
                    <a:gd name="T110" fmla="*/ 1 w 856"/>
                    <a:gd name="T111" fmla="*/ 0 h 103"/>
                    <a:gd name="T112" fmla="*/ 1 w 856"/>
                    <a:gd name="T113" fmla="*/ 0 h 103"/>
                    <a:gd name="T114" fmla="*/ 1 w 856"/>
                    <a:gd name="T115" fmla="*/ 0 h 103"/>
                    <a:gd name="T116" fmla="*/ 1 w 856"/>
                    <a:gd name="T117" fmla="*/ 0 h 1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6"/>
                    <a:gd name="T178" fmla="*/ 0 h 103"/>
                    <a:gd name="T179" fmla="*/ 856 w 856"/>
                    <a:gd name="T180" fmla="*/ 103 h 1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6" h="103">
                      <a:moveTo>
                        <a:pt x="43" y="7"/>
                      </a:moveTo>
                      <a:lnTo>
                        <a:pt x="40" y="15"/>
                      </a:lnTo>
                      <a:lnTo>
                        <a:pt x="35" y="25"/>
                      </a:lnTo>
                      <a:lnTo>
                        <a:pt x="28" y="33"/>
                      </a:lnTo>
                      <a:lnTo>
                        <a:pt x="20" y="41"/>
                      </a:lnTo>
                      <a:lnTo>
                        <a:pt x="13" y="49"/>
                      </a:lnTo>
                      <a:lnTo>
                        <a:pt x="6" y="56"/>
                      </a:lnTo>
                      <a:lnTo>
                        <a:pt x="1" y="63"/>
                      </a:lnTo>
                      <a:lnTo>
                        <a:pt x="0" y="69"/>
                      </a:lnTo>
                      <a:lnTo>
                        <a:pt x="31" y="72"/>
                      </a:lnTo>
                      <a:lnTo>
                        <a:pt x="62" y="74"/>
                      </a:lnTo>
                      <a:lnTo>
                        <a:pt x="95" y="77"/>
                      </a:lnTo>
                      <a:lnTo>
                        <a:pt x="127" y="80"/>
                      </a:lnTo>
                      <a:lnTo>
                        <a:pt x="160" y="82"/>
                      </a:lnTo>
                      <a:lnTo>
                        <a:pt x="193" y="84"/>
                      </a:lnTo>
                      <a:lnTo>
                        <a:pt x="225" y="86"/>
                      </a:lnTo>
                      <a:lnTo>
                        <a:pt x="258" y="88"/>
                      </a:lnTo>
                      <a:lnTo>
                        <a:pt x="290" y="90"/>
                      </a:lnTo>
                      <a:lnTo>
                        <a:pt x="324" y="92"/>
                      </a:lnTo>
                      <a:lnTo>
                        <a:pt x="356" y="94"/>
                      </a:lnTo>
                      <a:lnTo>
                        <a:pt x="388" y="95"/>
                      </a:lnTo>
                      <a:lnTo>
                        <a:pt x="419" y="97"/>
                      </a:lnTo>
                      <a:lnTo>
                        <a:pt x="452" y="98"/>
                      </a:lnTo>
                      <a:lnTo>
                        <a:pt x="482" y="99"/>
                      </a:lnTo>
                      <a:lnTo>
                        <a:pt x="513" y="100"/>
                      </a:lnTo>
                      <a:lnTo>
                        <a:pt x="542" y="100"/>
                      </a:lnTo>
                      <a:lnTo>
                        <a:pt x="570" y="102"/>
                      </a:lnTo>
                      <a:lnTo>
                        <a:pt x="599" y="102"/>
                      </a:lnTo>
                      <a:lnTo>
                        <a:pt x="626" y="103"/>
                      </a:lnTo>
                      <a:lnTo>
                        <a:pt x="652" y="103"/>
                      </a:lnTo>
                      <a:lnTo>
                        <a:pt x="677" y="103"/>
                      </a:lnTo>
                      <a:lnTo>
                        <a:pt x="702" y="102"/>
                      </a:lnTo>
                      <a:lnTo>
                        <a:pt x="725" y="102"/>
                      </a:lnTo>
                      <a:lnTo>
                        <a:pt x="747" y="100"/>
                      </a:lnTo>
                      <a:lnTo>
                        <a:pt x="766" y="99"/>
                      </a:lnTo>
                      <a:lnTo>
                        <a:pt x="786" y="98"/>
                      </a:lnTo>
                      <a:lnTo>
                        <a:pt x="803" y="97"/>
                      </a:lnTo>
                      <a:lnTo>
                        <a:pt x="818" y="95"/>
                      </a:lnTo>
                      <a:lnTo>
                        <a:pt x="833" y="92"/>
                      </a:lnTo>
                      <a:lnTo>
                        <a:pt x="846" y="90"/>
                      </a:lnTo>
                      <a:lnTo>
                        <a:pt x="856" y="88"/>
                      </a:lnTo>
                      <a:lnTo>
                        <a:pt x="851" y="86"/>
                      </a:lnTo>
                      <a:lnTo>
                        <a:pt x="843" y="82"/>
                      </a:lnTo>
                      <a:lnTo>
                        <a:pt x="831" y="80"/>
                      </a:lnTo>
                      <a:lnTo>
                        <a:pt x="816" y="76"/>
                      </a:lnTo>
                      <a:lnTo>
                        <a:pt x="796" y="72"/>
                      </a:lnTo>
                      <a:lnTo>
                        <a:pt x="774" y="68"/>
                      </a:lnTo>
                      <a:lnTo>
                        <a:pt x="751" y="65"/>
                      </a:lnTo>
                      <a:lnTo>
                        <a:pt x="725" y="60"/>
                      </a:lnTo>
                      <a:lnTo>
                        <a:pt x="697" y="56"/>
                      </a:lnTo>
                      <a:lnTo>
                        <a:pt x="668" y="51"/>
                      </a:lnTo>
                      <a:lnTo>
                        <a:pt x="638" y="46"/>
                      </a:lnTo>
                      <a:lnTo>
                        <a:pt x="607" y="41"/>
                      </a:lnTo>
                      <a:lnTo>
                        <a:pt x="577" y="36"/>
                      </a:lnTo>
                      <a:lnTo>
                        <a:pt x="547" y="30"/>
                      </a:lnTo>
                      <a:lnTo>
                        <a:pt x="517" y="26"/>
                      </a:lnTo>
                      <a:lnTo>
                        <a:pt x="489" y="20"/>
                      </a:lnTo>
                      <a:lnTo>
                        <a:pt x="189" y="0"/>
                      </a:lnTo>
                      <a:lnTo>
                        <a:pt x="43" y="7"/>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18" name="Freeform 244"/>
                <p:cNvSpPr>
                  <a:spLocks noChangeAspect="1"/>
                </p:cNvSpPr>
                <p:nvPr/>
              </p:nvSpPr>
              <p:spPr bwMode="auto">
                <a:xfrm>
                  <a:off x="1675" y="3069"/>
                  <a:ext cx="428" cy="51"/>
                </a:xfrm>
                <a:custGeom>
                  <a:avLst/>
                  <a:gdLst>
                    <a:gd name="T0" fmla="*/ 1 w 856"/>
                    <a:gd name="T1" fmla="*/ 0 h 103"/>
                    <a:gd name="T2" fmla="*/ 1 w 856"/>
                    <a:gd name="T3" fmla="*/ 0 h 103"/>
                    <a:gd name="T4" fmla="*/ 1 w 856"/>
                    <a:gd name="T5" fmla="*/ 0 h 103"/>
                    <a:gd name="T6" fmla="*/ 1 w 856"/>
                    <a:gd name="T7" fmla="*/ 0 h 103"/>
                    <a:gd name="T8" fmla="*/ 1 w 856"/>
                    <a:gd name="T9" fmla="*/ 0 h 103"/>
                    <a:gd name="T10" fmla="*/ 1 w 856"/>
                    <a:gd name="T11" fmla="*/ 0 h 103"/>
                    <a:gd name="T12" fmla="*/ 1 w 856"/>
                    <a:gd name="T13" fmla="*/ 0 h 103"/>
                    <a:gd name="T14" fmla="*/ 1 w 856"/>
                    <a:gd name="T15" fmla="*/ 0 h 103"/>
                    <a:gd name="T16" fmla="*/ 1 w 856"/>
                    <a:gd name="T17" fmla="*/ 0 h 103"/>
                    <a:gd name="T18" fmla="*/ 0 w 856"/>
                    <a:gd name="T19" fmla="*/ 0 h 103"/>
                    <a:gd name="T20" fmla="*/ 0 w 856"/>
                    <a:gd name="T21" fmla="*/ 0 h 103"/>
                    <a:gd name="T22" fmla="*/ 1 w 856"/>
                    <a:gd name="T23" fmla="*/ 0 h 103"/>
                    <a:gd name="T24" fmla="*/ 1 w 856"/>
                    <a:gd name="T25" fmla="*/ 0 h 103"/>
                    <a:gd name="T26" fmla="*/ 1 w 856"/>
                    <a:gd name="T27" fmla="*/ 0 h 103"/>
                    <a:gd name="T28" fmla="*/ 1 w 856"/>
                    <a:gd name="T29" fmla="*/ 0 h 103"/>
                    <a:gd name="T30" fmla="*/ 1 w 856"/>
                    <a:gd name="T31" fmla="*/ 0 h 103"/>
                    <a:gd name="T32" fmla="*/ 1 w 856"/>
                    <a:gd name="T33" fmla="*/ 0 h 103"/>
                    <a:gd name="T34" fmla="*/ 1 w 856"/>
                    <a:gd name="T35" fmla="*/ 0 h 103"/>
                    <a:gd name="T36" fmla="*/ 1 w 856"/>
                    <a:gd name="T37" fmla="*/ 0 h 103"/>
                    <a:gd name="T38" fmla="*/ 1 w 856"/>
                    <a:gd name="T39" fmla="*/ 0 h 103"/>
                    <a:gd name="T40" fmla="*/ 1 w 856"/>
                    <a:gd name="T41" fmla="*/ 0 h 103"/>
                    <a:gd name="T42" fmla="*/ 1 w 856"/>
                    <a:gd name="T43" fmla="*/ 0 h 103"/>
                    <a:gd name="T44" fmla="*/ 1 w 856"/>
                    <a:gd name="T45" fmla="*/ 0 h 103"/>
                    <a:gd name="T46" fmla="*/ 1 w 856"/>
                    <a:gd name="T47" fmla="*/ 0 h 103"/>
                    <a:gd name="T48" fmla="*/ 1 w 856"/>
                    <a:gd name="T49" fmla="*/ 0 h 103"/>
                    <a:gd name="T50" fmla="*/ 1 w 856"/>
                    <a:gd name="T51" fmla="*/ 0 h 103"/>
                    <a:gd name="T52" fmla="*/ 1 w 856"/>
                    <a:gd name="T53" fmla="*/ 0 h 103"/>
                    <a:gd name="T54" fmla="*/ 1 w 856"/>
                    <a:gd name="T55" fmla="*/ 0 h 103"/>
                    <a:gd name="T56" fmla="*/ 1 w 856"/>
                    <a:gd name="T57" fmla="*/ 0 h 103"/>
                    <a:gd name="T58" fmla="*/ 1 w 856"/>
                    <a:gd name="T59" fmla="*/ 0 h 103"/>
                    <a:gd name="T60" fmla="*/ 1 w 856"/>
                    <a:gd name="T61" fmla="*/ 0 h 103"/>
                    <a:gd name="T62" fmla="*/ 1 w 856"/>
                    <a:gd name="T63" fmla="*/ 0 h 103"/>
                    <a:gd name="T64" fmla="*/ 1 w 856"/>
                    <a:gd name="T65" fmla="*/ 0 h 103"/>
                    <a:gd name="T66" fmla="*/ 1 w 856"/>
                    <a:gd name="T67" fmla="*/ 0 h 103"/>
                    <a:gd name="T68" fmla="*/ 1 w 856"/>
                    <a:gd name="T69" fmla="*/ 0 h 103"/>
                    <a:gd name="T70" fmla="*/ 1 w 856"/>
                    <a:gd name="T71" fmla="*/ 0 h 103"/>
                    <a:gd name="T72" fmla="*/ 1 w 856"/>
                    <a:gd name="T73" fmla="*/ 0 h 103"/>
                    <a:gd name="T74" fmla="*/ 1 w 856"/>
                    <a:gd name="T75" fmla="*/ 0 h 103"/>
                    <a:gd name="T76" fmla="*/ 1 w 856"/>
                    <a:gd name="T77" fmla="*/ 0 h 103"/>
                    <a:gd name="T78" fmla="*/ 1 w 856"/>
                    <a:gd name="T79" fmla="*/ 0 h 103"/>
                    <a:gd name="T80" fmla="*/ 1 w 856"/>
                    <a:gd name="T81" fmla="*/ 0 h 103"/>
                    <a:gd name="T82" fmla="*/ 1 w 856"/>
                    <a:gd name="T83" fmla="*/ 0 h 103"/>
                    <a:gd name="T84" fmla="*/ 1 w 856"/>
                    <a:gd name="T85" fmla="*/ 0 h 103"/>
                    <a:gd name="T86" fmla="*/ 1 w 856"/>
                    <a:gd name="T87" fmla="*/ 0 h 103"/>
                    <a:gd name="T88" fmla="*/ 1 w 856"/>
                    <a:gd name="T89" fmla="*/ 0 h 103"/>
                    <a:gd name="T90" fmla="*/ 1 w 856"/>
                    <a:gd name="T91" fmla="*/ 0 h 103"/>
                    <a:gd name="T92" fmla="*/ 1 w 856"/>
                    <a:gd name="T93" fmla="*/ 0 h 103"/>
                    <a:gd name="T94" fmla="*/ 1 w 856"/>
                    <a:gd name="T95" fmla="*/ 0 h 103"/>
                    <a:gd name="T96" fmla="*/ 1 w 856"/>
                    <a:gd name="T97" fmla="*/ 0 h 103"/>
                    <a:gd name="T98" fmla="*/ 1 w 856"/>
                    <a:gd name="T99" fmla="*/ 0 h 103"/>
                    <a:gd name="T100" fmla="*/ 1 w 856"/>
                    <a:gd name="T101" fmla="*/ 0 h 103"/>
                    <a:gd name="T102" fmla="*/ 1 w 856"/>
                    <a:gd name="T103" fmla="*/ 0 h 103"/>
                    <a:gd name="T104" fmla="*/ 1 w 856"/>
                    <a:gd name="T105" fmla="*/ 0 h 103"/>
                    <a:gd name="T106" fmla="*/ 1 w 856"/>
                    <a:gd name="T107" fmla="*/ 0 h 103"/>
                    <a:gd name="T108" fmla="*/ 1 w 856"/>
                    <a:gd name="T109" fmla="*/ 0 h 103"/>
                    <a:gd name="T110" fmla="*/ 1 w 856"/>
                    <a:gd name="T111" fmla="*/ 0 h 103"/>
                    <a:gd name="T112" fmla="*/ 1 w 856"/>
                    <a:gd name="T113" fmla="*/ 0 h 103"/>
                    <a:gd name="T114" fmla="*/ 1 w 856"/>
                    <a:gd name="T115" fmla="*/ 0 h 103"/>
                    <a:gd name="T116" fmla="*/ 1 w 856"/>
                    <a:gd name="T117" fmla="*/ 0 h 103"/>
                    <a:gd name="T118" fmla="*/ 1 w 856"/>
                    <a:gd name="T119" fmla="*/ 0 h 103"/>
                    <a:gd name="T120" fmla="*/ 1 w 856"/>
                    <a:gd name="T121" fmla="*/ 0 h 103"/>
                    <a:gd name="T122" fmla="*/ 1 w 856"/>
                    <a:gd name="T123" fmla="*/ 0 h 1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6"/>
                    <a:gd name="T187" fmla="*/ 0 h 103"/>
                    <a:gd name="T188" fmla="*/ 856 w 856"/>
                    <a:gd name="T189" fmla="*/ 103 h 1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6" h="103">
                      <a:moveTo>
                        <a:pt x="43" y="7"/>
                      </a:moveTo>
                      <a:lnTo>
                        <a:pt x="43" y="7"/>
                      </a:lnTo>
                      <a:lnTo>
                        <a:pt x="40" y="15"/>
                      </a:lnTo>
                      <a:lnTo>
                        <a:pt x="35" y="25"/>
                      </a:lnTo>
                      <a:lnTo>
                        <a:pt x="28" y="33"/>
                      </a:lnTo>
                      <a:lnTo>
                        <a:pt x="20" y="41"/>
                      </a:lnTo>
                      <a:lnTo>
                        <a:pt x="13" y="49"/>
                      </a:lnTo>
                      <a:lnTo>
                        <a:pt x="6" y="56"/>
                      </a:lnTo>
                      <a:lnTo>
                        <a:pt x="1" y="63"/>
                      </a:lnTo>
                      <a:lnTo>
                        <a:pt x="0" y="69"/>
                      </a:lnTo>
                      <a:lnTo>
                        <a:pt x="31" y="72"/>
                      </a:lnTo>
                      <a:lnTo>
                        <a:pt x="62" y="74"/>
                      </a:lnTo>
                      <a:lnTo>
                        <a:pt x="95" y="77"/>
                      </a:lnTo>
                      <a:lnTo>
                        <a:pt x="127" y="80"/>
                      </a:lnTo>
                      <a:lnTo>
                        <a:pt x="160" y="82"/>
                      </a:lnTo>
                      <a:lnTo>
                        <a:pt x="193" y="84"/>
                      </a:lnTo>
                      <a:lnTo>
                        <a:pt x="225" y="86"/>
                      </a:lnTo>
                      <a:lnTo>
                        <a:pt x="258" y="88"/>
                      </a:lnTo>
                      <a:lnTo>
                        <a:pt x="290" y="90"/>
                      </a:lnTo>
                      <a:lnTo>
                        <a:pt x="324" y="92"/>
                      </a:lnTo>
                      <a:lnTo>
                        <a:pt x="356" y="94"/>
                      </a:lnTo>
                      <a:lnTo>
                        <a:pt x="388" y="95"/>
                      </a:lnTo>
                      <a:lnTo>
                        <a:pt x="419" y="97"/>
                      </a:lnTo>
                      <a:lnTo>
                        <a:pt x="452" y="98"/>
                      </a:lnTo>
                      <a:lnTo>
                        <a:pt x="482" y="99"/>
                      </a:lnTo>
                      <a:lnTo>
                        <a:pt x="513" y="100"/>
                      </a:lnTo>
                      <a:lnTo>
                        <a:pt x="542" y="100"/>
                      </a:lnTo>
                      <a:lnTo>
                        <a:pt x="570" y="102"/>
                      </a:lnTo>
                      <a:lnTo>
                        <a:pt x="599" y="102"/>
                      </a:lnTo>
                      <a:lnTo>
                        <a:pt x="626" y="103"/>
                      </a:lnTo>
                      <a:lnTo>
                        <a:pt x="652" y="103"/>
                      </a:lnTo>
                      <a:lnTo>
                        <a:pt x="677" y="103"/>
                      </a:lnTo>
                      <a:lnTo>
                        <a:pt x="702" y="102"/>
                      </a:lnTo>
                      <a:lnTo>
                        <a:pt x="725" y="102"/>
                      </a:lnTo>
                      <a:lnTo>
                        <a:pt x="747" y="100"/>
                      </a:lnTo>
                      <a:lnTo>
                        <a:pt x="766" y="99"/>
                      </a:lnTo>
                      <a:lnTo>
                        <a:pt x="786" y="98"/>
                      </a:lnTo>
                      <a:lnTo>
                        <a:pt x="803" y="97"/>
                      </a:lnTo>
                      <a:lnTo>
                        <a:pt x="818" y="95"/>
                      </a:lnTo>
                      <a:lnTo>
                        <a:pt x="833" y="92"/>
                      </a:lnTo>
                      <a:lnTo>
                        <a:pt x="846" y="90"/>
                      </a:lnTo>
                      <a:lnTo>
                        <a:pt x="856" y="88"/>
                      </a:lnTo>
                      <a:lnTo>
                        <a:pt x="851" y="86"/>
                      </a:lnTo>
                      <a:lnTo>
                        <a:pt x="843" y="82"/>
                      </a:lnTo>
                      <a:lnTo>
                        <a:pt x="831" y="80"/>
                      </a:lnTo>
                      <a:lnTo>
                        <a:pt x="816" y="76"/>
                      </a:lnTo>
                      <a:lnTo>
                        <a:pt x="796" y="72"/>
                      </a:lnTo>
                      <a:lnTo>
                        <a:pt x="774" y="68"/>
                      </a:lnTo>
                      <a:lnTo>
                        <a:pt x="751" y="65"/>
                      </a:lnTo>
                      <a:lnTo>
                        <a:pt x="725" y="60"/>
                      </a:lnTo>
                      <a:lnTo>
                        <a:pt x="697" y="56"/>
                      </a:lnTo>
                      <a:lnTo>
                        <a:pt x="668" y="51"/>
                      </a:lnTo>
                      <a:lnTo>
                        <a:pt x="638" y="46"/>
                      </a:lnTo>
                      <a:lnTo>
                        <a:pt x="607" y="41"/>
                      </a:lnTo>
                      <a:lnTo>
                        <a:pt x="577" y="36"/>
                      </a:lnTo>
                      <a:lnTo>
                        <a:pt x="547" y="30"/>
                      </a:lnTo>
                      <a:lnTo>
                        <a:pt x="517" y="26"/>
                      </a:lnTo>
                      <a:lnTo>
                        <a:pt x="489" y="20"/>
                      </a:lnTo>
                      <a:lnTo>
                        <a:pt x="189" y="0"/>
                      </a:lnTo>
                      <a:lnTo>
                        <a:pt x="43" y="7"/>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9" name="Freeform 245"/>
                <p:cNvSpPr>
                  <a:spLocks noChangeAspect="1"/>
                </p:cNvSpPr>
                <p:nvPr/>
              </p:nvSpPr>
              <p:spPr bwMode="auto">
                <a:xfrm>
                  <a:off x="1979" y="3107"/>
                  <a:ext cx="96" cy="13"/>
                </a:xfrm>
                <a:custGeom>
                  <a:avLst/>
                  <a:gdLst>
                    <a:gd name="T0" fmla="*/ 0 w 193"/>
                    <a:gd name="T1" fmla="*/ 0 h 28"/>
                    <a:gd name="T2" fmla="*/ 0 w 193"/>
                    <a:gd name="T3" fmla="*/ 0 h 28"/>
                    <a:gd name="T4" fmla="*/ 0 w 193"/>
                    <a:gd name="T5" fmla="*/ 0 h 28"/>
                    <a:gd name="T6" fmla="*/ 0 w 193"/>
                    <a:gd name="T7" fmla="*/ 0 h 28"/>
                    <a:gd name="T8" fmla="*/ 0 w 193"/>
                    <a:gd name="T9" fmla="*/ 0 h 28"/>
                    <a:gd name="T10" fmla="*/ 0 w 193"/>
                    <a:gd name="T11" fmla="*/ 0 h 28"/>
                    <a:gd name="T12" fmla="*/ 0 w 193"/>
                    <a:gd name="T13" fmla="*/ 0 h 28"/>
                    <a:gd name="T14" fmla="*/ 0 w 193"/>
                    <a:gd name="T15" fmla="*/ 0 h 28"/>
                    <a:gd name="T16" fmla="*/ 0 w 193"/>
                    <a:gd name="T17" fmla="*/ 0 h 28"/>
                    <a:gd name="T18" fmla="*/ 0 w 193"/>
                    <a:gd name="T19" fmla="*/ 0 h 28"/>
                    <a:gd name="T20" fmla="*/ 0 w 193"/>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3"/>
                    <a:gd name="T34" fmla="*/ 0 h 28"/>
                    <a:gd name="T35" fmla="*/ 193 w 193"/>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3" h="28">
                      <a:moveTo>
                        <a:pt x="0" y="28"/>
                      </a:moveTo>
                      <a:lnTo>
                        <a:pt x="0" y="28"/>
                      </a:lnTo>
                      <a:lnTo>
                        <a:pt x="2" y="22"/>
                      </a:lnTo>
                      <a:lnTo>
                        <a:pt x="6" y="16"/>
                      </a:lnTo>
                      <a:lnTo>
                        <a:pt x="11" y="13"/>
                      </a:lnTo>
                      <a:lnTo>
                        <a:pt x="17" y="11"/>
                      </a:lnTo>
                      <a:lnTo>
                        <a:pt x="23" y="8"/>
                      </a:lnTo>
                      <a:lnTo>
                        <a:pt x="29" y="8"/>
                      </a:lnTo>
                      <a:lnTo>
                        <a:pt x="35" y="7"/>
                      </a:lnTo>
                      <a:lnTo>
                        <a:pt x="41" y="7"/>
                      </a:lnTo>
                      <a:lnTo>
                        <a:pt x="19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20" name="Freeform 246"/>
                <p:cNvSpPr>
                  <a:spLocks noChangeAspect="1"/>
                </p:cNvSpPr>
                <p:nvPr/>
              </p:nvSpPr>
              <p:spPr bwMode="auto">
                <a:xfrm>
                  <a:off x="1569" y="3077"/>
                  <a:ext cx="80" cy="16"/>
                </a:xfrm>
                <a:custGeom>
                  <a:avLst/>
                  <a:gdLst>
                    <a:gd name="T0" fmla="*/ 0 w 160"/>
                    <a:gd name="T1" fmla="*/ 0 h 34"/>
                    <a:gd name="T2" fmla="*/ 0 w 160"/>
                    <a:gd name="T3" fmla="*/ 0 h 34"/>
                    <a:gd name="T4" fmla="*/ 1 w 160"/>
                    <a:gd name="T5" fmla="*/ 0 h 34"/>
                    <a:gd name="T6" fmla="*/ 1 w 160"/>
                    <a:gd name="T7" fmla="*/ 0 h 34"/>
                    <a:gd name="T8" fmla="*/ 1 w 160"/>
                    <a:gd name="T9" fmla="*/ 0 h 34"/>
                    <a:gd name="T10" fmla="*/ 1 w 160"/>
                    <a:gd name="T11" fmla="*/ 0 h 34"/>
                    <a:gd name="T12" fmla="*/ 1 w 160"/>
                    <a:gd name="T13" fmla="*/ 0 h 34"/>
                    <a:gd name="T14" fmla="*/ 1 w 160"/>
                    <a:gd name="T15" fmla="*/ 0 h 34"/>
                    <a:gd name="T16" fmla="*/ 1 w 160"/>
                    <a:gd name="T17" fmla="*/ 0 h 34"/>
                    <a:gd name="T18" fmla="*/ 1 w 160"/>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34"/>
                    <a:gd name="T32" fmla="*/ 160 w 16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34">
                      <a:moveTo>
                        <a:pt x="0" y="34"/>
                      </a:moveTo>
                      <a:lnTo>
                        <a:pt x="0" y="34"/>
                      </a:lnTo>
                      <a:lnTo>
                        <a:pt x="12" y="26"/>
                      </a:lnTo>
                      <a:lnTo>
                        <a:pt x="25" y="19"/>
                      </a:lnTo>
                      <a:lnTo>
                        <a:pt x="42" y="14"/>
                      </a:lnTo>
                      <a:lnTo>
                        <a:pt x="61" y="11"/>
                      </a:lnTo>
                      <a:lnTo>
                        <a:pt x="82" y="7"/>
                      </a:lnTo>
                      <a:lnTo>
                        <a:pt x="106" y="5"/>
                      </a:lnTo>
                      <a:lnTo>
                        <a:pt x="131" y="3"/>
                      </a:lnTo>
                      <a:lnTo>
                        <a:pt x="16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21" name="Line 247"/>
                <p:cNvSpPr>
                  <a:spLocks noChangeAspect="1" noChangeShapeType="1"/>
                </p:cNvSpPr>
                <p:nvPr/>
              </p:nvSpPr>
              <p:spPr bwMode="auto">
                <a:xfrm>
                  <a:off x="1608" y="3080"/>
                  <a:ext cx="373" cy="3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22" name="Freeform 248"/>
                <p:cNvSpPr>
                  <a:spLocks noChangeAspect="1"/>
                </p:cNvSpPr>
                <p:nvPr/>
              </p:nvSpPr>
              <p:spPr bwMode="auto">
                <a:xfrm>
                  <a:off x="1495" y="3069"/>
                  <a:ext cx="608" cy="51"/>
                </a:xfrm>
                <a:custGeom>
                  <a:avLst/>
                  <a:gdLst>
                    <a:gd name="T0" fmla="*/ 0 w 1215"/>
                    <a:gd name="T1" fmla="*/ 0 h 103"/>
                    <a:gd name="T2" fmla="*/ 1 w 1215"/>
                    <a:gd name="T3" fmla="*/ 0 h 103"/>
                    <a:gd name="T4" fmla="*/ 1 w 1215"/>
                    <a:gd name="T5" fmla="*/ 0 h 103"/>
                    <a:gd name="T6" fmla="*/ 1 w 1215"/>
                    <a:gd name="T7" fmla="*/ 0 h 103"/>
                    <a:gd name="T8" fmla="*/ 1 w 1215"/>
                    <a:gd name="T9" fmla="*/ 0 h 103"/>
                    <a:gd name="T10" fmla="*/ 1 w 1215"/>
                    <a:gd name="T11" fmla="*/ 0 h 103"/>
                    <a:gd name="T12" fmla="*/ 1 w 1215"/>
                    <a:gd name="T13" fmla="*/ 0 h 103"/>
                    <a:gd name="T14" fmla="*/ 1 w 1215"/>
                    <a:gd name="T15" fmla="*/ 0 h 103"/>
                    <a:gd name="T16" fmla="*/ 1 w 1215"/>
                    <a:gd name="T17" fmla="*/ 0 h 103"/>
                    <a:gd name="T18" fmla="*/ 1 w 1215"/>
                    <a:gd name="T19" fmla="*/ 0 h 103"/>
                    <a:gd name="T20" fmla="*/ 1 w 1215"/>
                    <a:gd name="T21" fmla="*/ 0 h 103"/>
                    <a:gd name="T22" fmla="*/ 1 w 1215"/>
                    <a:gd name="T23" fmla="*/ 0 h 103"/>
                    <a:gd name="T24" fmla="*/ 1 w 1215"/>
                    <a:gd name="T25" fmla="*/ 0 h 103"/>
                    <a:gd name="T26" fmla="*/ 1 w 1215"/>
                    <a:gd name="T27" fmla="*/ 0 h 103"/>
                    <a:gd name="T28" fmla="*/ 1 w 1215"/>
                    <a:gd name="T29" fmla="*/ 0 h 103"/>
                    <a:gd name="T30" fmla="*/ 1 w 1215"/>
                    <a:gd name="T31" fmla="*/ 0 h 103"/>
                    <a:gd name="T32" fmla="*/ 1 w 1215"/>
                    <a:gd name="T33" fmla="*/ 0 h 103"/>
                    <a:gd name="T34" fmla="*/ 1 w 1215"/>
                    <a:gd name="T35" fmla="*/ 0 h 103"/>
                    <a:gd name="T36" fmla="*/ 1 w 1215"/>
                    <a:gd name="T37" fmla="*/ 0 h 103"/>
                    <a:gd name="T38" fmla="*/ 1 w 1215"/>
                    <a:gd name="T39" fmla="*/ 0 h 103"/>
                    <a:gd name="T40" fmla="*/ 1 w 1215"/>
                    <a:gd name="T41" fmla="*/ 0 h 103"/>
                    <a:gd name="T42" fmla="*/ 1 w 1215"/>
                    <a:gd name="T43" fmla="*/ 0 h 103"/>
                    <a:gd name="T44" fmla="*/ 1 w 1215"/>
                    <a:gd name="T45" fmla="*/ 0 h 103"/>
                    <a:gd name="T46" fmla="*/ 1 w 1215"/>
                    <a:gd name="T47" fmla="*/ 0 h 103"/>
                    <a:gd name="T48" fmla="*/ 1 w 1215"/>
                    <a:gd name="T49" fmla="*/ 0 h 103"/>
                    <a:gd name="T50" fmla="*/ 1 w 1215"/>
                    <a:gd name="T51" fmla="*/ 0 h 103"/>
                    <a:gd name="T52" fmla="*/ 1 w 1215"/>
                    <a:gd name="T53" fmla="*/ 0 h 103"/>
                    <a:gd name="T54" fmla="*/ 1 w 1215"/>
                    <a:gd name="T55" fmla="*/ 0 h 103"/>
                    <a:gd name="T56" fmla="*/ 1 w 1215"/>
                    <a:gd name="T57" fmla="*/ 0 h 103"/>
                    <a:gd name="T58" fmla="*/ 1 w 1215"/>
                    <a:gd name="T59" fmla="*/ 0 h 103"/>
                    <a:gd name="T60" fmla="*/ 1 w 1215"/>
                    <a:gd name="T61" fmla="*/ 0 h 103"/>
                    <a:gd name="T62" fmla="*/ 1 w 1215"/>
                    <a:gd name="T63" fmla="*/ 0 h 103"/>
                    <a:gd name="T64" fmla="*/ 1 w 1215"/>
                    <a:gd name="T65" fmla="*/ 0 h 103"/>
                    <a:gd name="T66" fmla="*/ 1 w 1215"/>
                    <a:gd name="T67" fmla="*/ 0 h 103"/>
                    <a:gd name="T68" fmla="*/ 1 w 1215"/>
                    <a:gd name="T69" fmla="*/ 0 h 1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15"/>
                    <a:gd name="T106" fmla="*/ 0 h 103"/>
                    <a:gd name="T107" fmla="*/ 1215 w 1215"/>
                    <a:gd name="T108" fmla="*/ 103 h 1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15" h="103">
                      <a:moveTo>
                        <a:pt x="402" y="7"/>
                      </a:moveTo>
                      <a:lnTo>
                        <a:pt x="0" y="26"/>
                      </a:lnTo>
                      <a:lnTo>
                        <a:pt x="14" y="28"/>
                      </a:lnTo>
                      <a:lnTo>
                        <a:pt x="29" y="31"/>
                      </a:lnTo>
                      <a:lnTo>
                        <a:pt x="46" y="34"/>
                      </a:lnTo>
                      <a:lnTo>
                        <a:pt x="64" y="36"/>
                      </a:lnTo>
                      <a:lnTo>
                        <a:pt x="83" y="39"/>
                      </a:lnTo>
                      <a:lnTo>
                        <a:pt x="103" y="42"/>
                      </a:lnTo>
                      <a:lnTo>
                        <a:pt x="125" y="45"/>
                      </a:lnTo>
                      <a:lnTo>
                        <a:pt x="147" y="48"/>
                      </a:lnTo>
                      <a:lnTo>
                        <a:pt x="171" y="50"/>
                      </a:lnTo>
                      <a:lnTo>
                        <a:pt x="196" y="53"/>
                      </a:lnTo>
                      <a:lnTo>
                        <a:pt x="221" y="56"/>
                      </a:lnTo>
                      <a:lnTo>
                        <a:pt x="247" y="59"/>
                      </a:lnTo>
                      <a:lnTo>
                        <a:pt x="274" y="61"/>
                      </a:lnTo>
                      <a:lnTo>
                        <a:pt x="302" y="64"/>
                      </a:lnTo>
                      <a:lnTo>
                        <a:pt x="330" y="67"/>
                      </a:lnTo>
                      <a:lnTo>
                        <a:pt x="359" y="69"/>
                      </a:lnTo>
                      <a:lnTo>
                        <a:pt x="390" y="72"/>
                      </a:lnTo>
                      <a:lnTo>
                        <a:pt x="421" y="74"/>
                      </a:lnTo>
                      <a:lnTo>
                        <a:pt x="454" y="77"/>
                      </a:lnTo>
                      <a:lnTo>
                        <a:pt x="486" y="80"/>
                      </a:lnTo>
                      <a:lnTo>
                        <a:pt x="519" y="82"/>
                      </a:lnTo>
                      <a:lnTo>
                        <a:pt x="552" y="84"/>
                      </a:lnTo>
                      <a:lnTo>
                        <a:pt x="584" y="86"/>
                      </a:lnTo>
                      <a:lnTo>
                        <a:pt x="617" y="88"/>
                      </a:lnTo>
                      <a:lnTo>
                        <a:pt x="649" y="90"/>
                      </a:lnTo>
                      <a:lnTo>
                        <a:pt x="683" y="92"/>
                      </a:lnTo>
                      <a:lnTo>
                        <a:pt x="715" y="94"/>
                      </a:lnTo>
                      <a:lnTo>
                        <a:pt x="747" y="95"/>
                      </a:lnTo>
                      <a:lnTo>
                        <a:pt x="778" y="97"/>
                      </a:lnTo>
                      <a:lnTo>
                        <a:pt x="811" y="98"/>
                      </a:lnTo>
                      <a:lnTo>
                        <a:pt x="841" y="99"/>
                      </a:lnTo>
                      <a:lnTo>
                        <a:pt x="872" y="100"/>
                      </a:lnTo>
                      <a:lnTo>
                        <a:pt x="901" y="100"/>
                      </a:lnTo>
                      <a:lnTo>
                        <a:pt x="929" y="102"/>
                      </a:lnTo>
                      <a:lnTo>
                        <a:pt x="958" y="102"/>
                      </a:lnTo>
                      <a:lnTo>
                        <a:pt x="985" y="103"/>
                      </a:lnTo>
                      <a:lnTo>
                        <a:pt x="1011" y="103"/>
                      </a:lnTo>
                      <a:lnTo>
                        <a:pt x="1036" y="103"/>
                      </a:lnTo>
                      <a:lnTo>
                        <a:pt x="1061" y="102"/>
                      </a:lnTo>
                      <a:lnTo>
                        <a:pt x="1084" y="102"/>
                      </a:lnTo>
                      <a:lnTo>
                        <a:pt x="1106" y="100"/>
                      </a:lnTo>
                      <a:lnTo>
                        <a:pt x="1125" y="99"/>
                      </a:lnTo>
                      <a:lnTo>
                        <a:pt x="1145" y="98"/>
                      </a:lnTo>
                      <a:lnTo>
                        <a:pt x="1162" y="97"/>
                      </a:lnTo>
                      <a:lnTo>
                        <a:pt x="1177" y="95"/>
                      </a:lnTo>
                      <a:lnTo>
                        <a:pt x="1192" y="92"/>
                      </a:lnTo>
                      <a:lnTo>
                        <a:pt x="1205" y="90"/>
                      </a:lnTo>
                      <a:lnTo>
                        <a:pt x="1215" y="88"/>
                      </a:lnTo>
                      <a:lnTo>
                        <a:pt x="1210" y="86"/>
                      </a:lnTo>
                      <a:lnTo>
                        <a:pt x="1202" y="82"/>
                      </a:lnTo>
                      <a:lnTo>
                        <a:pt x="1190" y="80"/>
                      </a:lnTo>
                      <a:lnTo>
                        <a:pt x="1175" y="76"/>
                      </a:lnTo>
                      <a:lnTo>
                        <a:pt x="1155" y="72"/>
                      </a:lnTo>
                      <a:lnTo>
                        <a:pt x="1133" y="68"/>
                      </a:lnTo>
                      <a:lnTo>
                        <a:pt x="1110" y="65"/>
                      </a:lnTo>
                      <a:lnTo>
                        <a:pt x="1084" y="60"/>
                      </a:lnTo>
                      <a:lnTo>
                        <a:pt x="1056" y="56"/>
                      </a:lnTo>
                      <a:lnTo>
                        <a:pt x="1027" y="51"/>
                      </a:lnTo>
                      <a:lnTo>
                        <a:pt x="997" y="46"/>
                      </a:lnTo>
                      <a:lnTo>
                        <a:pt x="966" y="41"/>
                      </a:lnTo>
                      <a:lnTo>
                        <a:pt x="936" y="36"/>
                      </a:lnTo>
                      <a:lnTo>
                        <a:pt x="906" y="30"/>
                      </a:lnTo>
                      <a:lnTo>
                        <a:pt x="876" y="26"/>
                      </a:lnTo>
                      <a:lnTo>
                        <a:pt x="848" y="20"/>
                      </a:lnTo>
                      <a:lnTo>
                        <a:pt x="548" y="0"/>
                      </a:lnTo>
                      <a:lnTo>
                        <a:pt x="402" y="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23" name="Freeform 249"/>
                <p:cNvSpPr>
                  <a:spLocks noChangeAspect="1"/>
                </p:cNvSpPr>
                <p:nvPr/>
              </p:nvSpPr>
              <p:spPr bwMode="auto">
                <a:xfrm>
                  <a:off x="1975" y="3100"/>
                  <a:ext cx="45" cy="9"/>
                </a:xfrm>
                <a:custGeom>
                  <a:avLst/>
                  <a:gdLst>
                    <a:gd name="T0" fmla="*/ 1 w 90"/>
                    <a:gd name="T1" fmla="*/ 0 h 17"/>
                    <a:gd name="T2" fmla="*/ 1 w 90"/>
                    <a:gd name="T3" fmla="*/ 0 h 17"/>
                    <a:gd name="T4" fmla="*/ 1 w 90"/>
                    <a:gd name="T5" fmla="*/ 1 h 17"/>
                    <a:gd name="T6" fmla="*/ 1 w 90"/>
                    <a:gd name="T7" fmla="*/ 1 h 17"/>
                    <a:gd name="T8" fmla="*/ 1 w 90"/>
                    <a:gd name="T9" fmla="*/ 1 h 17"/>
                    <a:gd name="T10" fmla="*/ 1 w 90"/>
                    <a:gd name="T11" fmla="*/ 1 h 17"/>
                    <a:gd name="T12" fmla="*/ 1 w 90"/>
                    <a:gd name="T13" fmla="*/ 1 h 17"/>
                    <a:gd name="T14" fmla="*/ 1 w 90"/>
                    <a:gd name="T15" fmla="*/ 1 h 17"/>
                    <a:gd name="T16" fmla="*/ 1 w 90"/>
                    <a:gd name="T17" fmla="*/ 1 h 17"/>
                    <a:gd name="T18" fmla="*/ 1 w 90"/>
                    <a:gd name="T19" fmla="*/ 1 h 17"/>
                    <a:gd name="T20" fmla="*/ 1 w 90"/>
                    <a:gd name="T21" fmla="*/ 1 h 17"/>
                    <a:gd name="T22" fmla="*/ 1 w 90"/>
                    <a:gd name="T23" fmla="*/ 1 h 17"/>
                    <a:gd name="T24" fmla="*/ 1 w 90"/>
                    <a:gd name="T25" fmla="*/ 1 h 17"/>
                    <a:gd name="T26" fmla="*/ 1 w 90"/>
                    <a:gd name="T27" fmla="*/ 1 h 17"/>
                    <a:gd name="T28" fmla="*/ 1 w 90"/>
                    <a:gd name="T29" fmla="*/ 1 h 17"/>
                    <a:gd name="T30" fmla="*/ 1 w 90"/>
                    <a:gd name="T31" fmla="*/ 1 h 17"/>
                    <a:gd name="T32" fmla="*/ 1 w 90"/>
                    <a:gd name="T33" fmla="*/ 1 h 17"/>
                    <a:gd name="T34" fmla="*/ 1 w 90"/>
                    <a:gd name="T35" fmla="*/ 1 h 17"/>
                    <a:gd name="T36" fmla="*/ 1 w 90"/>
                    <a:gd name="T37" fmla="*/ 1 h 17"/>
                    <a:gd name="T38" fmla="*/ 1 w 90"/>
                    <a:gd name="T39" fmla="*/ 1 h 17"/>
                    <a:gd name="T40" fmla="*/ 1 w 90"/>
                    <a:gd name="T41" fmla="*/ 1 h 17"/>
                    <a:gd name="T42" fmla="*/ 1 w 90"/>
                    <a:gd name="T43" fmla="*/ 1 h 17"/>
                    <a:gd name="T44" fmla="*/ 1 w 90"/>
                    <a:gd name="T45" fmla="*/ 1 h 17"/>
                    <a:gd name="T46" fmla="*/ 1 w 90"/>
                    <a:gd name="T47" fmla="*/ 1 h 17"/>
                    <a:gd name="T48" fmla="*/ 0 w 90"/>
                    <a:gd name="T49" fmla="*/ 1 h 17"/>
                    <a:gd name="T50" fmla="*/ 1 w 90"/>
                    <a:gd name="T51" fmla="*/ 1 h 17"/>
                    <a:gd name="T52" fmla="*/ 1 w 90"/>
                    <a:gd name="T53" fmla="*/ 1 h 17"/>
                    <a:gd name="T54" fmla="*/ 1 w 90"/>
                    <a:gd name="T55" fmla="*/ 1 h 17"/>
                    <a:gd name="T56" fmla="*/ 1 w 90"/>
                    <a:gd name="T57" fmla="*/ 1 h 17"/>
                    <a:gd name="T58" fmla="*/ 1 w 90"/>
                    <a:gd name="T59" fmla="*/ 1 h 17"/>
                    <a:gd name="T60" fmla="*/ 1 w 90"/>
                    <a:gd name="T61" fmla="*/ 1 h 17"/>
                    <a:gd name="T62" fmla="*/ 1 w 90"/>
                    <a:gd name="T63" fmla="*/ 0 h 17"/>
                    <a:gd name="T64" fmla="*/ 1 w 90"/>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
                    <a:gd name="T101" fmla="*/ 90 w 90"/>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
                      <a:moveTo>
                        <a:pt x="45" y="0"/>
                      </a:moveTo>
                      <a:lnTo>
                        <a:pt x="54" y="0"/>
                      </a:lnTo>
                      <a:lnTo>
                        <a:pt x="62" y="1"/>
                      </a:lnTo>
                      <a:lnTo>
                        <a:pt x="71" y="1"/>
                      </a:lnTo>
                      <a:lnTo>
                        <a:pt x="77" y="2"/>
                      </a:lnTo>
                      <a:lnTo>
                        <a:pt x="82" y="3"/>
                      </a:lnTo>
                      <a:lnTo>
                        <a:pt x="87" y="4"/>
                      </a:lnTo>
                      <a:lnTo>
                        <a:pt x="89" y="6"/>
                      </a:lnTo>
                      <a:lnTo>
                        <a:pt x="90" y="8"/>
                      </a:lnTo>
                      <a:lnTo>
                        <a:pt x="89" y="10"/>
                      </a:lnTo>
                      <a:lnTo>
                        <a:pt x="87" y="11"/>
                      </a:lnTo>
                      <a:lnTo>
                        <a:pt x="82" y="13"/>
                      </a:lnTo>
                      <a:lnTo>
                        <a:pt x="77" y="14"/>
                      </a:lnTo>
                      <a:lnTo>
                        <a:pt x="71" y="16"/>
                      </a:lnTo>
                      <a:lnTo>
                        <a:pt x="62" y="16"/>
                      </a:lnTo>
                      <a:lnTo>
                        <a:pt x="54" y="17"/>
                      </a:lnTo>
                      <a:lnTo>
                        <a:pt x="45" y="17"/>
                      </a:lnTo>
                      <a:lnTo>
                        <a:pt x="36" y="17"/>
                      </a:lnTo>
                      <a:lnTo>
                        <a:pt x="28" y="16"/>
                      </a:lnTo>
                      <a:lnTo>
                        <a:pt x="20" y="16"/>
                      </a:lnTo>
                      <a:lnTo>
                        <a:pt x="13" y="14"/>
                      </a:lnTo>
                      <a:lnTo>
                        <a:pt x="8" y="13"/>
                      </a:lnTo>
                      <a:lnTo>
                        <a:pt x="4" y="11"/>
                      </a:lnTo>
                      <a:lnTo>
                        <a:pt x="1" y="10"/>
                      </a:lnTo>
                      <a:lnTo>
                        <a:pt x="0" y="8"/>
                      </a:lnTo>
                      <a:lnTo>
                        <a:pt x="1" y="6"/>
                      </a:lnTo>
                      <a:lnTo>
                        <a:pt x="4" y="4"/>
                      </a:lnTo>
                      <a:lnTo>
                        <a:pt x="8" y="3"/>
                      </a:lnTo>
                      <a:lnTo>
                        <a:pt x="13" y="2"/>
                      </a:lnTo>
                      <a:lnTo>
                        <a:pt x="20" y="1"/>
                      </a:lnTo>
                      <a:lnTo>
                        <a:pt x="28" y="1"/>
                      </a:lnTo>
                      <a:lnTo>
                        <a:pt x="36" y="0"/>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4" name="Freeform 250"/>
                <p:cNvSpPr>
                  <a:spLocks noChangeAspect="1"/>
                </p:cNvSpPr>
                <p:nvPr/>
              </p:nvSpPr>
              <p:spPr bwMode="auto">
                <a:xfrm>
                  <a:off x="1983" y="3101"/>
                  <a:ext cx="29" cy="6"/>
                </a:xfrm>
                <a:custGeom>
                  <a:avLst/>
                  <a:gdLst>
                    <a:gd name="T0" fmla="*/ 1 w 58"/>
                    <a:gd name="T1" fmla="*/ 0 h 11"/>
                    <a:gd name="T2" fmla="*/ 1 w 58"/>
                    <a:gd name="T3" fmla="*/ 0 h 11"/>
                    <a:gd name="T4" fmla="*/ 1 w 58"/>
                    <a:gd name="T5" fmla="*/ 1 h 11"/>
                    <a:gd name="T6" fmla="*/ 1 w 58"/>
                    <a:gd name="T7" fmla="*/ 1 h 11"/>
                    <a:gd name="T8" fmla="*/ 1 w 58"/>
                    <a:gd name="T9" fmla="*/ 1 h 11"/>
                    <a:gd name="T10" fmla="*/ 1 w 58"/>
                    <a:gd name="T11" fmla="*/ 1 h 11"/>
                    <a:gd name="T12" fmla="*/ 1 w 58"/>
                    <a:gd name="T13" fmla="*/ 1 h 11"/>
                    <a:gd name="T14" fmla="*/ 1 w 58"/>
                    <a:gd name="T15" fmla="*/ 1 h 11"/>
                    <a:gd name="T16" fmla="*/ 1 w 58"/>
                    <a:gd name="T17" fmla="*/ 1 h 11"/>
                    <a:gd name="T18" fmla="*/ 1 w 58"/>
                    <a:gd name="T19" fmla="*/ 1 h 11"/>
                    <a:gd name="T20" fmla="*/ 1 w 58"/>
                    <a:gd name="T21" fmla="*/ 1 h 11"/>
                    <a:gd name="T22" fmla="*/ 1 w 58"/>
                    <a:gd name="T23" fmla="*/ 1 h 11"/>
                    <a:gd name="T24" fmla="*/ 0 w 58"/>
                    <a:gd name="T25" fmla="*/ 1 h 11"/>
                    <a:gd name="T26" fmla="*/ 1 w 58"/>
                    <a:gd name="T27" fmla="*/ 1 h 11"/>
                    <a:gd name="T28" fmla="*/ 1 w 58"/>
                    <a:gd name="T29" fmla="*/ 1 h 11"/>
                    <a:gd name="T30" fmla="*/ 1 w 58"/>
                    <a:gd name="T31" fmla="*/ 0 h 11"/>
                    <a:gd name="T32" fmla="*/ 1 w 58"/>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1"/>
                    <a:gd name="T53" fmla="*/ 58 w 58"/>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1">
                      <a:moveTo>
                        <a:pt x="29" y="0"/>
                      </a:moveTo>
                      <a:lnTo>
                        <a:pt x="41" y="0"/>
                      </a:lnTo>
                      <a:lnTo>
                        <a:pt x="50" y="2"/>
                      </a:lnTo>
                      <a:lnTo>
                        <a:pt x="56" y="3"/>
                      </a:lnTo>
                      <a:lnTo>
                        <a:pt x="58" y="6"/>
                      </a:lnTo>
                      <a:lnTo>
                        <a:pt x="56" y="8"/>
                      </a:lnTo>
                      <a:lnTo>
                        <a:pt x="50" y="10"/>
                      </a:lnTo>
                      <a:lnTo>
                        <a:pt x="41" y="11"/>
                      </a:lnTo>
                      <a:lnTo>
                        <a:pt x="29" y="11"/>
                      </a:lnTo>
                      <a:lnTo>
                        <a:pt x="18" y="11"/>
                      </a:lnTo>
                      <a:lnTo>
                        <a:pt x="8" y="10"/>
                      </a:lnTo>
                      <a:lnTo>
                        <a:pt x="3" y="8"/>
                      </a:lnTo>
                      <a:lnTo>
                        <a:pt x="0" y="6"/>
                      </a:lnTo>
                      <a:lnTo>
                        <a:pt x="3" y="3"/>
                      </a:lnTo>
                      <a:lnTo>
                        <a:pt x="8" y="2"/>
                      </a:lnTo>
                      <a:lnTo>
                        <a:pt x="18" y="0"/>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5" name="Freeform 251"/>
                <p:cNvSpPr>
                  <a:spLocks noChangeAspect="1"/>
                </p:cNvSpPr>
                <p:nvPr/>
              </p:nvSpPr>
              <p:spPr bwMode="auto">
                <a:xfrm>
                  <a:off x="1991" y="3103"/>
                  <a:ext cx="14" cy="3"/>
                </a:xfrm>
                <a:custGeom>
                  <a:avLst/>
                  <a:gdLst>
                    <a:gd name="T0" fmla="*/ 1 w 28"/>
                    <a:gd name="T1" fmla="*/ 0 h 6"/>
                    <a:gd name="T2" fmla="*/ 1 w 28"/>
                    <a:gd name="T3" fmla="*/ 0 h 6"/>
                    <a:gd name="T4" fmla="*/ 1 w 28"/>
                    <a:gd name="T5" fmla="*/ 1 h 6"/>
                    <a:gd name="T6" fmla="*/ 1 w 28"/>
                    <a:gd name="T7" fmla="*/ 1 h 6"/>
                    <a:gd name="T8" fmla="*/ 1 w 28"/>
                    <a:gd name="T9" fmla="*/ 1 h 6"/>
                    <a:gd name="T10" fmla="*/ 1 w 28"/>
                    <a:gd name="T11" fmla="*/ 1 h 6"/>
                    <a:gd name="T12" fmla="*/ 1 w 28"/>
                    <a:gd name="T13" fmla="*/ 1 h 6"/>
                    <a:gd name="T14" fmla="*/ 1 w 28"/>
                    <a:gd name="T15" fmla="*/ 1 h 6"/>
                    <a:gd name="T16" fmla="*/ 1 w 28"/>
                    <a:gd name="T17" fmla="*/ 1 h 6"/>
                    <a:gd name="T18" fmla="*/ 1 w 28"/>
                    <a:gd name="T19" fmla="*/ 1 h 6"/>
                    <a:gd name="T20" fmla="*/ 1 w 28"/>
                    <a:gd name="T21" fmla="*/ 1 h 6"/>
                    <a:gd name="T22" fmla="*/ 1 w 28"/>
                    <a:gd name="T23" fmla="*/ 1 h 6"/>
                    <a:gd name="T24" fmla="*/ 0 w 28"/>
                    <a:gd name="T25" fmla="*/ 1 h 6"/>
                    <a:gd name="T26" fmla="*/ 1 w 28"/>
                    <a:gd name="T27" fmla="*/ 1 h 6"/>
                    <a:gd name="T28" fmla="*/ 1 w 28"/>
                    <a:gd name="T29" fmla="*/ 1 h 6"/>
                    <a:gd name="T30" fmla="*/ 1 w 28"/>
                    <a:gd name="T31" fmla="*/ 0 h 6"/>
                    <a:gd name="T32" fmla="*/ 1 w 28"/>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6"/>
                    <a:gd name="T53" fmla="*/ 28 w 2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6">
                      <a:moveTo>
                        <a:pt x="14" y="0"/>
                      </a:moveTo>
                      <a:lnTo>
                        <a:pt x="20" y="0"/>
                      </a:lnTo>
                      <a:lnTo>
                        <a:pt x="25" y="1"/>
                      </a:lnTo>
                      <a:lnTo>
                        <a:pt x="27" y="1"/>
                      </a:lnTo>
                      <a:lnTo>
                        <a:pt x="28" y="3"/>
                      </a:lnTo>
                      <a:lnTo>
                        <a:pt x="27" y="4"/>
                      </a:lnTo>
                      <a:lnTo>
                        <a:pt x="25" y="5"/>
                      </a:lnTo>
                      <a:lnTo>
                        <a:pt x="20" y="6"/>
                      </a:lnTo>
                      <a:lnTo>
                        <a:pt x="14" y="6"/>
                      </a:lnTo>
                      <a:lnTo>
                        <a:pt x="8" y="6"/>
                      </a:lnTo>
                      <a:lnTo>
                        <a:pt x="4" y="5"/>
                      </a:lnTo>
                      <a:lnTo>
                        <a:pt x="2" y="4"/>
                      </a:lnTo>
                      <a:lnTo>
                        <a:pt x="0" y="3"/>
                      </a:lnTo>
                      <a:lnTo>
                        <a:pt x="2" y="1"/>
                      </a:lnTo>
                      <a:lnTo>
                        <a:pt x="4" y="1"/>
                      </a:lnTo>
                      <a:lnTo>
                        <a:pt x="8" y="0"/>
                      </a:lnTo>
                      <a:lnTo>
                        <a:pt x="1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326" name="Group 67"/>
              <p:cNvGrpSpPr>
                <a:grpSpLocks noChangeAspect="1"/>
              </p:cNvGrpSpPr>
              <p:nvPr/>
            </p:nvGrpSpPr>
            <p:grpSpPr bwMode="auto">
              <a:xfrm rot="10771060" flipV="1">
                <a:off x="7391291" y="2939214"/>
                <a:ext cx="592757" cy="196494"/>
                <a:chOff x="792" y="2832"/>
                <a:chExt cx="1722" cy="468"/>
              </a:xfrm>
            </p:grpSpPr>
            <p:sp>
              <p:nvSpPr>
                <p:cNvPr id="327" name="Freeform 68"/>
                <p:cNvSpPr>
                  <a:spLocks noChangeAspect="1"/>
                </p:cNvSpPr>
                <p:nvPr/>
              </p:nvSpPr>
              <p:spPr bwMode="auto">
                <a:xfrm>
                  <a:off x="1495" y="3238"/>
                  <a:ext cx="498" cy="49"/>
                </a:xfrm>
                <a:custGeom>
                  <a:avLst/>
                  <a:gdLst>
                    <a:gd name="T0" fmla="*/ 1 w 995"/>
                    <a:gd name="T1" fmla="*/ 1 h 97"/>
                    <a:gd name="T2" fmla="*/ 1 w 995"/>
                    <a:gd name="T3" fmla="*/ 1 h 97"/>
                    <a:gd name="T4" fmla="*/ 1 w 995"/>
                    <a:gd name="T5" fmla="*/ 1 h 97"/>
                    <a:gd name="T6" fmla="*/ 1 w 995"/>
                    <a:gd name="T7" fmla="*/ 1 h 97"/>
                    <a:gd name="T8" fmla="*/ 1 w 995"/>
                    <a:gd name="T9" fmla="*/ 1 h 97"/>
                    <a:gd name="T10" fmla="*/ 1 w 995"/>
                    <a:gd name="T11" fmla="*/ 1 h 97"/>
                    <a:gd name="T12" fmla="*/ 1 w 995"/>
                    <a:gd name="T13" fmla="*/ 1 h 97"/>
                    <a:gd name="T14" fmla="*/ 1 w 995"/>
                    <a:gd name="T15" fmla="*/ 1 h 97"/>
                    <a:gd name="T16" fmla="*/ 1 w 995"/>
                    <a:gd name="T17" fmla="*/ 1 h 97"/>
                    <a:gd name="T18" fmla="*/ 1 w 995"/>
                    <a:gd name="T19" fmla="*/ 1 h 97"/>
                    <a:gd name="T20" fmla="*/ 1 w 995"/>
                    <a:gd name="T21" fmla="*/ 1 h 97"/>
                    <a:gd name="T22" fmla="*/ 1 w 995"/>
                    <a:gd name="T23" fmla="*/ 1 h 97"/>
                    <a:gd name="T24" fmla="*/ 1 w 995"/>
                    <a:gd name="T25" fmla="*/ 1 h 97"/>
                    <a:gd name="T26" fmla="*/ 1 w 995"/>
                    <a:gd name="T27" fmla="*/ 1 h 97"/>
                    <a:gd name="T28" fmla="*/ 1 w 995"/>
                    <a:gd name="T29" fmla="*/ 1 h 97"/>
                    <a:gd name="T30" fmla="*/ 1 w 995"/>
                    <a:gd name="T31" fmla="*/ 1 h 97"/>
                    <a:gd name="T32" fmla="*/ 1 w 995"/>
                    <a:gd name="T33" fmla="*/ 1 h 97"/>
                    <a:gd name="T34" fmla="*/ 1 w 995"/>
                    <a:gd name="T35" fmla="*/ 1 h 97"/>
                    <a:gd name="T36" fmla="*/ 1 w 995"/>
                    <a:gd name="T37" fmla="*/ 1 h 97"/>
                    <a:gd name="T38" fmla="*/ 1 w 995"/>
                    <a:gd name="T39" fmla="*/ 1 h 97"/>
                    <a:gd name="T40" fmla="*/ 1 w 995"/>
                    <a:gd name="T41" fmla="*/ 1 h 97"/>
                    <a:gd name="T42" fmla="*/ 1 w 995"/>
                    <a:gd name="T43" fmla="*/ 1 h 97"/>
                    <a:gd name="T44" fmla="*/ 1 w 995"/>
                    <a:gd name="T45" fmla="*/ 1 h 97"/>
                    <a:gd name="T46" fmla="*/ 1 w 995"/>
                    <a:gd name="T47" fmla="*/ 1 h 97"/>
                    <a:gd name="T48" fmla="*/ 1 w 995"/>
                    <a:gd name="T49" fmla="*/ 1 h 97"/>
                    <a:gd name="T50" fmla="*/ 1 w 995"/>
                    <a:gd name="T51" fmla="*/ 1 h 97"/>
                    <a:gd name="T52" fmla="*/ 1 w 995"/>
                    <a:gd name="T53" fmla="*/ 1 h 97"/>
                    <a:gd name="T54" fmla="*/ 1 w 995"/>
                    <a:gd name="T55" fmla="*/ 1 h 97"/>
                    <a:gd name="T56" fmla="*/ 1 w 995"/>
                    <a:gd name="T57" fmla="*/ 1 h 97"/>
                    <a:gd name="T58" fmla="*/ 1 w 995"/>
                    <a:gd name="T59" fmla="*/ 1 h 97"/>
                    <a:gd name="T60" fmla="*/ 1 w 995"/>
                    <a:gd name="T61" fmla="*/ 1 h 97"/>
                    <a:gd name="T62" fmla="*/ 1 w 995"/>
                    <a:gd name="T63" fmla="*/ 1 h 97"/>
                    <a:gd name="T64" fmla="*/ 1 w 995"/>
                    <a:gd name="T65" fmla="*/ 1 h 97"/>
                    <a:gd name="T66" fmla="*/ 1 w 995"/>
                    <a:gd name="T67" fmla="*/ 1 h 97"/>
                    <a:gd name="T68" fmla="*/ 1 w 995"/>
                    <a:gd name="T69" fmla="*/ 1 h 97"/>
                    <a:gd name="T70" fmla="*/ 1 w 995"/>
                    <a:gd name="T71" fmla="*/ 1 h 97"/>
                    <a:gd name="T72" fmla="*/ 1 w 995"/>
                    <a:gd name="T73" fmla="*/ 1 h 97"/>
                    <a:gd name="T74" fmla="*/ 1 w 995"/>
                    <a:gd name="T75" fmla="*/ 1 h 97"/>
                    <a:gd name="T76" fmla="*/ 1 w 995"/>
                    <a:gd name="T77" fmla="*/ 1 h 97"/>
                    <a:gd name="T78" fmla="*/ 1 w 995"/>
                    <a:gd name="T79" fmla="*/ 1 h 97"/>
                    <a:gd name="T80" fmla="*/ 1 w 995"/>
                    <a:gd name="T81" fmla="*/ 1 h 97"/>
                    <a:gd name="T82" fmla="*/ 1 w 995"/>
                    <a:gd name="T83" fmla="*/ 1 h 97"/>
                    <a:gd name="T84" fmla="*/ 1 w 995"/>
                    <a:gd name="T85" fmla="*/ 1 h 97"/>
                    <a:gd name="T86" fmla="*/ 1 w 995"/>
                    <a:gd name="T87" fmla="*/ 0 h 97"/>
                    <a:gd name="T88" fmla="*/ 1 w 995"/>
                    <a:gd name="T89" fmla="*/ 0 h 97"/>
                    <a:gd name="T90" fmla="*/ 1 w 995"/>
                    <a:gd name="T91" fmla="*/ 1 h 97"/>
                    <a:gd name="T92" fmla="*/ 1 w 995"/>
                    <a:gd name="T93" fmla="*/ 1 h 97"/>
                    <a:gd name="T94" fmla="*/ 1 w 995"/>
                    <a:gd name="T95" fmla="*/ 1 h 97"/>
                    <a:gd name="T96" fmla="*/ 1 w 995"/>
                    <a:gd name="T97" fmla="*/ 1 h 97"/>
                    <a:gd name="T98" fmla="*/ 1 w 995"/>
                    <a:gd name="T99" fmla="*/ 1 h 97"/>
                    <a:gd name="T100" fmla="*/ 1 w 995"/>
                    <a:gd name="T101" fmla="*/ 1 h 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95"/>
                    <a:gd name="T154" fmla="*/ 0 h 97"/>
                    <a:gd name="T155" fmla="*/ 995 w 995"/>
                    <a:gd name="T156" fmla="*/ 97 h 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95" h="97">
                      <a:moveTo>
                        <a:pt x="967" y="88"/>
                      </a:moveTo>
                      <a:lnTo>
                        <a:pt x="944" y="82"/>
                      </a:lnTo>
                      <a:lnTo>
                        <a:pt x="924" y="75"/>
                      </a:lnTo>
                      <a:lnTo>
                        <a:pt x="903" y="68"/>
                      </a:lnTo>
                      <a:lnTo>
                        <a:pt x="883" y="62"/>
                      </a:lnTo>
                      <a:lnTo>
                        <a:pt x="864" y="57"/>
                      </a:lnTo>
                      <a:lnTo>
                        <a:pt x="843" y="53"/>
                      </a:lnTo>
                      <a:lnTo>
                        <a:pt x="821" y="50"/>
                      </a:lnTo>
                      <a:lnTo>
                        <a:pt x="798" y="50"/>
                      </a:lnTo>
                      <a:lnTo>
                        <a:pt x="778" y="53"/>
                      </a:lnTo>
                      <a:lnTo>
                        <a:pt x="760" y="57"/>
                      </a:lnTo>
                      <a:lnTo>
                        <a:pt x="744" y="64"/>
                      </a:lnTo>
                      <a:lnTo>
                        <a:pt x="729" y="71"/>
                      </a:lnTo>
                      <a:lnTo>
                        <a:pt x="714" y="79"/>
                      </a:lnTo>
                      <a:lnTo>
                        <a:pt x="698" y="86"/>
                      </a:lnTo>
                      <a:lnTo>
                        <a:pt x="679" y="93"/>
                      </a:lnTo>
                      <a:lnTo>
                        <a:pt x="660" y="97"/>
                      </a:lnTo>
                      <a:lnTo>
                        <a:pt x="649" y="97"/>
                      </a:lnTo>
                      <a:lnTo>
                        <a:pt x="636" y="93"/>
                      </a:lnTo>
                      <a:lnTo>
                        <a:pt x="619" y="87"/>
                      </a:lnTo>
                      <a:lnTo>
                        <a:pt x="601" y="82"/>
                      </a:lnTo>
                      <a:lnTo>
                        <a:pt x="584" y="75"/>
                      </a:lnTo>
                      <a:lnTo>
                        <a:pt x="567" y="69"/>
                      </a:lnTo>
                      <a:lnTo>
                        <a:pt x="553" y="64"/>
                      </a:lnTo>
                      <a:lnTo>
                        <a:pt x="542" y="63"/>
                      </a:lnTo>
                      <a:lnTo>
                        <a:pt x="519" y="65"/>
                      </a:lnTo>
                      <a:lnTo>
                        <a:pt x="500" y="69"/>
                      </a:lnTo>
                      <a:lnTo>
                        <a:pt x="480" y="75"/>
                      </a:lnTo>
                      <a:lnTo>
                        <a:pt x="462" y="80"/>
                      </a:lnTo>
                      <a:lnTo>
                        <a:pt x="443" y="86"/>
                      </a:lnTo>
                      <a:lnTo>
                        <a:pt x="424" y="91"/>
                      </a:lnTo>
                      <a:lnTo>
                        <a:pt x="403" y="93"/>
                      </a:lnTo>
                      <a:lnTo>
                        <a:pt x="381" y="94"/>
                      </a:lnTo>
                      <a:lnTo>
                        <a:pt x="371" y="93"/>
                      </a:lnTo>
                      <a:lnTo>
                        <a:pt x="360" y="88"/>
                      </a:lnTo>
                      <a:lnTo>
                        <a:pt x="349" y="83"/>
                      </a:lnTo>
                      <a:lnTo>
                        <a:pt x="337" y="77"/>
                      </a:lnTo>
                      <a:lnTo>
                        <a:pt x="326" y="70"/>
                      </a:lnTo>
                      <a:lnTo>
                        <a:pt x="315" y="64"/>
                      </a:lnTo>
                      <a:lnTo>
                        <a:pt x="305" y="61"/>
                      </a:lnTo>
                      <a:lnTo>
                        <a:pt x="295" y="59"/>
                      </a:lnTo>
                      <a:lnTo>
                        <a:pt x="282" y="60"/>
                      </a:lnTo>
                      <a:lnTo>
                        <a:pt x="269" y="63"/>
                      </a:lnTo>
                      <a:lnTo>
                        <a:pt x="258" y="70"/>
                      </a:lnTo>
                      <a:lnTo>
                        <a:pt x="246" y="77"/>
                      </a:lnTo>
                      <a:lnTo>
                        <a:pt x="234" y="84"/>
                      </a:lnTo>
                      <a:lnTo>
                        <a:pt x="222" y="91"/>
                      </a:lnTo>
                      <a:lnTo>
                        <a:pt x="209" y="94"/>
                      </a:lnTo>
                      <a:lnTo>
                        <a:pt x="197" y="97"/>
                      </a:lnTo>
                      <a:lnTo>
                        <a:pt x="188" y="95"/>
                      </a:lnTo>
                      <a:lnTo>
                        <a:pt x="178" y="92"/>
                      </a:lnTo>
                      <a:lnTo>
                        <a:pt x="169" y="86"/>
                      </a:lnTo>
                      <a:lnTo>
                        <a:pt x="160" y="80"/>
                      </a:lnTo>
                      <a:lnTo>
                        <a:pt x="151" y="75"/>
                      </a:lnTo>
                      <a:lnTo>
                        <a:pt x="141" y="69"/>
                      </a:lnTo>
                      <a:lnTo>
                        <a:pt x="132" y="63"/>
                      </a:lnTo>
                      <a:lnTo>
                        <a:pt x="123" y="61"/>
                      </a:lnTo>
                      <a:lnTo>
                        <a:pt x="114" y="61"/>
                      </a:lnTo>
                      <a:lnTo>
                        <a:pt x="103" y="63"/>
                      </a:lnTo>
                      <a:lnTo>
                        <a:pt x="92" y="68"/>
                      </a:lnTo>
                      <a:lnTo>
                        <a:pt x="80" y="73"/>
                      </a:lnTo>
                      <a:lnTo>
                        <a:pt x="69" y="78"/>
                      </a:lnTo>
                      <a:lnTo>
                        <a:pt x="59" y="84"/>
                      </a:lnTo>
                      <a:lnTo>
                        <a:pt x="48" y="87"/>
                      </a:lnTo>
                      <a:lnTo>
                        <a:pt x="39" y="90"/>
                      </a:lnTo>
                      <a:lnTo>
                        <a:pt x="33" y="86"/>
                      </a:lnTo>
                      <a:lnTo>
                        <a:pt x="26" y="84"/>
                      </a:lnTo>
                      <a:lnTo>
                        <a:pt x="21" y="80"/>
                      </a:lnTo>
                      <a:lnTo>
                        <a:pt x="16" y="76"/>
                      </a:lnTo>
                      <a:lnTo>
                        <a:pt x="11" y="72"/>
                      </a:lnTo>
                      <a:lnTo>
                        <a:pt x="7" y="69"/>
                      </a:lnTo>
                      <a:lnTo>
                        <a:pt x="3" y="64"/>
                      </a:lnTo>
                      <a:lnTo>
                        <a:pt x="0" y="60"/>
                      </a:lnTo>
                      <a:lnTo>
                        <a:pt x="7" y="52"/>
                      </a:lnTo>
                      <a:lnTo>
                        <a:pt x="16" y="44"/>
                      </a:lnTo>
                      <a:lnTo>
                        <a:pt x="26" y="37"/>
                      </a:lnTo>
                      <a:lnTo>
                        <a:pt x="38" y="31"/>
                      </a:lnTo>
                      <a:lnTo>
                        <a:pt x="52" y="25"/>
                      </a:lnTo>
                      <a:lnTo>
                        <a:pt x="67" y="21"/>
                      </a:lnTo>
                      <a:lnTo>
                        <a:pt x="83" y="16"/>
                      </a:lnTo>
                      <a:lnTo>
                        <a:pt x="99" y="12"/>
                      </a:lnTo>
                      <a:lnTo>
                        <a:pt x="116" y="9"/>
                      </a:lnTo>
                      <a:lnTo>
                        <a:pt x="133" y="7"/>
                      </a:lnTo>
                      <a:lnTo>
                        <a:pt x="151" y="4"/>
                      </a:lnTo>
                      <a:lnTo>
                        <a:pt x="169" y="2"/>
                      </a:lnTo>
                      <a:lnTo>
                        <a:pt x="186" y="1"/>
                      </a:lnTo>
                      <a:lnTo>
                        <a:pt x="204" y="1"/>
                      </a:lnTo>
                      <a:lnTo>
                        <a:pt x="220" y="0"/>
                      </a:lnTo>
                      <a:lnTo>
                        <a:pt x="236" y="0"/>
                      </a:lnTo>
                      <a:lnTo>
                        <a:pt x="867" y="0"/>
                      </a:lnTo>
                      <a:lnTo>
                        <a:pt x="881" y="1"/>
                      </a:lnTo>
                      <a:lnTo>
                        <a:pt x="897" y="3"/>
                      </a:lnTo>
                      <a:lnTo>
                        <a:pt x="914" y="8"/>
                      </a:lnTo>
                      <a:lnTo>
                        <a:pt x="933" y="14"/>
                      </a:lnTo>
                      <a:lnTo>
                        <a:pt x="951" y="22"/>
                      </a:lnTo>
                      <a:lnTo>
                        <a:pt x="967" y="32"/>
                      </a:lnTo>
                      <a:lnTo>
                        <a:pt x="982" y="45"/>
                      </a:lnTo>
                      <a:lnTo>
                        <a:pt x="995" y="60"/>
                      </a:lnTo>
                      <a:lnTo>
                        <a:pt x="989" y="68"/>
                      </a:lnTo>
                      <a:lnTo>
                        <a:pt x="982" y="75"/>
                      </a:lnTo>
                      <a:lnTo>
                        <a:pt x="975" y="82"/>
                      </a:lnTo>
                      <a:lnTo>
                        <a:pt x="967" y="88"/>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28" name="Freeform 69"/>
                <p:cNvSpPr>
                  <a:spLocks noChangeAspect="1"/>
                </p:cNvSpPr>
                <p:nvPr/>
              </p:nvSpPr>
              <p:spPr bwMode="auto">
                <a:xfrm>
                  <a:off x="1495" y="3238"/>
                  <a:ext cx="498" cy="49"/>
                </a:xfrm>
                <a:custGeom>
                  <a:avLst/>
                  <a:gdLst>
                    <a:gd name="T0" fmla="*/ 1 w 995"/>
                    <a:gd name="T1" fmla="*/ 1 h 97"/>
                    <a:gd name="T2" fmla="*/ 1 w 995"/>
                    <a:gd name="T3" fmla="*/ 1 h 97"/>
                    <a:gd name="T4" fmla="*/ 1 w 995"/>
                    <a:gd name="T5" fmla="*/ 1 h 97"/>
                    <a:gd name="T6" fmla="*/ 1 w 995"/>
                    <a:gd name="T7" fmla="*/ 1 h 97"/>
                    <a:gd name="T8" fmla="*/ 1 w 995"/>
                    <a:gd name="T9" fmla="*/ 1 h 97"/>
                    <a:gd name="T10" fmla="*/ 1 w 995"/>
                    <a:gd name="T11" fmla="*/ 1 h 97"/>
                    <a:gd name="T12" fmla="*/ 1 w 995"/>
                    <a:gd name="T13" fmla="*/ 1 h 97"/>
                    <a:gd name="T14" fmla="*/ 1 w 995"/>
                    <a:gd name="T15" fmla="*/ 1 h 97"/>
                    <a:gd name="T16" fmla="*/ 1 w 995"/>
                    <a:gd name="T17" fmla="*/ 1 h 97"/>
                    <a:gd name="T18" fmla="*/ 1 w 995"/>
                    <a:gd name="T19" fmla="*/ 1 h 97"/>
                    <a:gd name="T20" fmla="*/ 1 w 995"/>
                    <a:gd name="T21" fmla="*/ 1 h 97"/>
                    <a:gd name="T22" fmla="*/ 1 w 995"/>
                    <a:gd name="T23" fmla="*/ 1 h 97"/>
                    <a:gd name="T24" fmla="*/ 1 w 995"/>
                    <a:gd name="T25" fmla="*/ 1 h 97"/>
                    <a:gd name="T26" fmla="*/ 1 w 995"/>
                    <a:gd name="T27" fmla="*/ 1 h 97"/>
                    <a:gd name="T28" fmla="*/ 1 w 995"/>
                    <a:gd name="T29" fmla="*/ 1 h 97"/>
                    <a:gd name="T30" fmla="*/ 1 w 995"/>
                    <a:gd name="T31" fmla="*/ 1 h 97"/>
                    <a:gd name="T32" fmla="*/ 1 w 995"/>
                    <a:gd name="T33" fmla="*/ 1 h 97"/>
                    <a:gd name="T34" fmla="*/ 1 w 995"/>
                    <a:gd name="T35" fmla="*/ 1 h 97"/>
                    <a:gd name="T36" fmla="*/ 1 w 995"/>
                    <a:gd name="T37" fmla="*/ 1 h 97"/>
                    <a:gd name="T38" fmla="*/ 1 w 995"/>
                    <a:gd name="T39" fmla="*/ 1 h 97"/>
                    <a:gd name="T40" fmla="*/ 1 w 995"/>
                    <a:gd name="T41" fmla="*/ 1 h 97"/>
                    <a:gd name="T42" fmla="*/ 1 w 995"/>
                    <a:gd name="T43" fmla="*/ 1 h 97"/>
                    <a:gd name="T44" fmla="*/ 1 w 995"/>
                    <a:gd name="T45" fmla="*/ 1 h 97"/>
                    <a:gd name="T46" fmla="*/ 1 w 995"/>
                    <a:gd name="T47" fmla="*/ 1 h 97"/>
                    <a:gd name="T48" fmla="*/ 1 w 995"/>
                    <a:gd name="T49" fmla="*/ 1 h 97"/>
                    <a:gd name="T50" fmla="*/ 1 w 995"/>
                    <a:gd name="T51" fmla="*/ 1 h 97"/>
                    <a:gd name="T52" fmla="*/ 1 w 995"/>
                    <a:gd name="T53" fmla="*/ 1 h 97"/>
                    <a:gd name="T54" fmla="*/ 1 w 995"/>
                    <a:gd name="T55" fmla="*/ 1 h 97"/>
                    <a:gd name="T56" fmla="*/ 1 w 995"/>
                    <a:gd name="T57" fmla="*/ 1 h 97"/>
                    <a:gd name="T58" fmla="*/ 1 w 995"/>
                    <a:gd name="T59" fmla="*/ 1 h 97"/>
                    <a:gd name="T60" fmla="*/ 1 w 995"/>
                    <a:gd name="T61" fmla="*/ 1 h 97"/>
                    <a:gd name="T62" fmla="*/ 1 w 995"/>
                    <a:gd name="T63" fmla="*/ 1 h 97"/>
                    <a:gd name="T64" fmla="*/ 1 w 995"/>
                    <a:gd name="T65" fmla="*/ 1 h 97"/>
                    <a:gd name="T66" fmla="*/ 1 w 995"/>
                    <a:gd name="T67" fmla="*/ 1 h 97"/>
                    <a:gd name="T68" fmla="*/ 1 w 995"/>
                    <a:gd name="T69" fmla="*/ 1 h 97"/>
                    <a:gd name="T70" fmla="*/ 1 w 995"/>
                    <a:gd name="T71" fmla="*/ 1 h 97"/>
                    <a:gd name="T72" fmla="*/ 1 w 995"/>
                    <a:gd name="T73" fmla="*/ 1 h 97"/>
                    <a:gd name="T74" fmla="*/ 1 w 995"/>
                    <a:gd name="T75" fmla="*/ 1 h 97"/>
                    <a:gd name="T76" fmla="*/ 1 w 995"/>
                    <a:gd name="T77" fmla="*/ 1 h 97"/>
                    <a:gd name="T78" fmla="*/ 1 w 995"/>
                    <a:gd name="T79" fmla="*/ 1 h 97"/>
                    <a:gd name="T80" fmla="*/ 0 w 995"/>
                    <a:gd name="T81" fmla="*/ 1 h 97"/>
                    <a:gd name="T82" fmla="*/ 1 w 995"/>
                    <a:gd name="T83" fmla="*/ 1 h 97"/>
                    <a:gd name="T84" fmla="*/ 1 w 995"/>
                    <a:gd name="T85" fmla="*/ 1 h 97"/>
                    <a:gd name="T86" fmla="*/ 1 w 995"/>
                    <a:gd name="T87" fmla="*/ 1 h 97"/>
                    <a:gd name="T88" fmla="*/ 1 w 995"/>
                    <a:gd name="T89" fmla="*/ 1 h 97"/>
                    <a:gd name="T90" fmla="*/ 1 w 995"/>
                    <a:gd name="T91" fmla="*/ 1 h 97"/>
                    <a:gd name="T92" fmla="*/ 1 w 995"/>
                    <a:gd name="T93" fmla="*/ 1 h 97"/>
                    <a:gd name="T94" fmla="*/ 1 w 995"/>
                    <a:gd name="T95" fmla="*/ 1 h 97"/>
                    <a:gd name="T96" fmla="*/ 1 w 995"/>
                    <a:gd name="T97" fmla="*/ 0 h 97"/>
                    <a:gd name="T98" fmla="*/ 1 w 995"/>
                    <a:gd name="T99" fmla="*/ 0 h 97"/>
                    <a:gd name="T100" fmla="*/ 1 w 995"/>
                    <a:gd name="T101" fmla="*/ 1 h 97"/>
                    <a:gd name="T102" fmla="*/ 1 w 995"/>
                    <a:gd name="T103" fmla="*/ 1 h 97"/>
                    <a:gd name="T104" fmla="*/ 1 w 995"/>
                    <a:gd name="T105" fmla="*/ 1 h 97"/>
                    <a:gd name="T106" fmla="*/ 1 w 995"/>
                    <a:gd name="T107" fmla="*/ 1 h 97"/>
                    <a:gd name="T108" fmla="*/ 1 w 995"/>
                    <a:gd name="T109" fmla="*/ 1 h 97"/>
                    <a:gd name="T110" fmla="*/ 1 w 995"/>
                    <a:gd name="T111" fmla="*/ 1 h 97"/>
                    <a:gd name="T112" fmla="*/ 1 w 995"/>
                    <a:gd name="T113" fmla="*/ 1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5"/>
                    <a:gd name="T172" fmla="*/ 0 h 97"/>
                    <a:gd name="T173" fmla="*/ 995 w 995"/>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5" h="97">
                      <a:moveTo>
                        <a:pt x="967" y="88"/>
                      </a:moveTo>
                      <a:lnTo>
                        <a:pt x="967" y="88"/>
                      </a:lnTo>
                      <a:lnTo>
                        <a:pt x="944" y="82"/>
                      </a:lnTo>
                      <a:lnTo>
                        <a:pt x="924" y="75"/>
                      </a:lnTo>
                      <a:lnTo>
                        <a:pt x="903" y="68"/>
                      </a:lnTo>
                      <a:lnTo>
                        <a:pt x="883" y="62"/>
                      </a:lnTo>
                      <a:lnTo>
                        <a:pt x="864" y="57"/>
                      </a:lnTo>
                      <a:lnTo>
                        <a:pt x="843" y="53"/>
                      </a:lnTo>
                      <a:lnTo>
                        <a:pt x="821" y="50"/>
                      </a:lnTo>
                      <a:lnTo>
                        <a:pt x="798" y="50"/>
                      </a:lnTo>
                      <a:lnTo>
                        <a:pt x="778" y="53"/>
                      </a:lnTo>
                      <a:lnTo>
                        <a:pt x="760" y="57"/>
                      </a:lnTo>
                      <a:lnTo>
                        <a:pt x="744" y="64"/>
                      </a:lnTo>
                      <a:lnTo>
                        <a:pt x="729" y="71"/>
                      </a:lnTo>
                      <a:lnTo>
                        <a:pt x="714" y="79"/>
                      </a:lnTo>
                      <a:lnTo>
                        <a:pt x="698" y="86"/>
                      </a:lnTo>
                      <a:lnTo>
                        <a:pt x="679" y="93"/>
                      </a:lnTo>
                      <a:lnTo>
                        <a:pt x="660" y="97"/>
                      </a:lnTo>
                      <a:lnTo>
                        <a:pt x="649" y="97"/>
                      </a:lnTo>
                      <a:lnTo>
                        <a:pt x="636" y="93"/>
                      </a:lnTo>
                      <a:lnTo>
                        <a:pt x="619" y="87"/>
                      </a:lnTo>
                      <a:lnTo>
                        <a:pt x="601" y="82"/>
                      </a:lnTo>
                      <a:lnTo>
                        <a:pt x="584" y="75"/>
                      </a:lnTo>
                      <a:lnTo>
                        <a:pt x="567" y="69"/>
                      </a:lnTo>
                      <a:lnTo>
                        <a:pt x="553" y="64"/>
                      </a:lnTo>
                      <a:lnTo>
                        <a:pt x="542" y="63"/>
                      </a:lnTo>
                      <a:lnTo>
                        <a:pt x="519" y="65"/>
                      </a:lnTo>
                      <a:lnTo>
                        <a:pt x="500" y="69"/>
                      </a:lnTo>
                      <a:lnTo>
                        <a:pt x="480" y="75"/>
                      </a:lnTo>
                      <a:lnTo>
                        <a:pt x="462" y="80"/>
                      </a:lnTo>
                      <a:lnTo>
                        <a:pt x="443" y="86"/>
                      </a:lnTo>
                      <a:lnTo>
                        <a:pt x="424" y="91"/>
                      </a:lnTo>
                      <a:lnTo>
                        <a:pt x="403" y="93"/>
                      </a:lnTo>
                      <a:lnTo>
                        <a:pt x="381" y="94"/>
                      </a:lnTo>
                      <a:lnTo>
                        <a:pt x="371" y="93"/>
                      </a:lnTo>
                      <a:lnTo>
                        <a:pt x="360" y="88"/>
                      </a:lnTo>
                      <a:lnTo>
                        <a:pt x="349" y="83"/>
                      </a:lnTo>
                      <a:lnTo>
                        <a:pt x="337" y="77"/>
                      </a:lnTo>
                      <a:lnTo>
                        <a:pt x="326" y="70"/>
                      </a:lnTo>
                      <a:lnTo>
                        <a:pt x="315" y="64"/>
                      </a:lnTo>
                      <a:lnTo>
                        <a:pt x="305" y="61"/>
                      </a:lnTo>
                      <a:lnTo>
                        <a:pt x="295" y="59"/>
                      </a:lnTo>
                      <a:lnTo>
                        <a:pt x="282" y="60"/>
                      </a:lnTo>
                      <a:lnTo>
                        <a:pt x="269" y="63"/>
                      </a:lnTo>
                      <a:lnTo>
                        <a:pt x="258" y="70"/>
                      </a:lnTo>
                      <a:lnTo>
                        <a:pt x="246" y="77"/>
                      </a:lnTo>
                      <a:lnTo>
                        <a:pt x="234" y="84"/>
                      </a:lnTo>
                      <a:lnTo>
                        <a:pt x="222" y="91"/>
                      </a:lnTo>
                      <a:lnTo>
                        <a:pt x="209" y="94"/>
                      </a:lnTo>
                      <a:lnTo>
                        <a:pt x="197" y="97"/>
                      </a:lnTo>
                      <a:lnTo>
                        <a:pt x="188" y="95"/>
                      </a:lnTo>
                      <a:lnTo>
                        <a:pt x="178" y="92"/>
                      </a:lnTo>
                      <a:lnTo>
                        <a:pt x="169" y="86"/>
                      </a:lnTo>
                      <a:lnTo>
                        <a:pt x="160" y="80"/>
                      </a:lnTo>
                      <a:lnTo>
                        <a:pt x="151" y="75"/>
                      </a:lnTo>
                      <a:lnTo>
                        <a:pt x="141" y="69"/>
                      </a:lnTo>
                      <a:lnTo>
                        <a:pt x="132" y="63"/>
                      </a:lnTo>
                      <a:lnTo>
                        <a:pt x="123" y="61"/>
                      </a:lnTo>
                      <a:lnTo>
                        <a:pt x="114" y="61"/>
                      </a:lnTo>
                      <a:lnTo>
                        <a:pt x="103" y="63"/>
                      </a:lnTo>
                      <a:lnTo>
                        <a:pt x="92" y="68"/>
                      </a:lnTo>
                      <a:lnTo>
                        <a:pt x="80" y="73"/>
                      </a:lnTo>
                      <a:lnTo>
                        <a:pt x="69" y="78"/>
                      </a:lnTo>
                      <a:lnTo>
                        <a:pt x="59" y="84"/>
                      </a:lnTo>
                      <a:lnTo>
                        <a:pt x="48" y="87"/>
                      </a:lnTo>
                      <a:lnTo>
                        <a:pt x="39" y="90"/>
                      </a:lnTo>
                      <a:lnTo>
                        <a:pt x="33" y="86"/>
                      </a:lnTo>
                      <a:lnTo>
                        <a:pt x="26" y="84"/>
                      </a:lnTo>
                      <a:lnTo>
                        <a:pt x="21" y="80"/>
                      </a:lnTo>
                      <a:lnTo>
                        <a:pt x="16" y="76"/>
                      </a:lnTo>
                      <a:lnTo>
                        <a:pt x="11" y="72"/>
                      </a:lnTo>
                      <a:lnTo>
                        <a:pt x="7" y="69"/>
                      </a:lnTo>
                      <a:lnTo>
                        <a:pt x="3" y="64"/>
                      </a:lnTo>
                      <a:lnTo>
                        <a:pt x="0" y="60"/>
                      </a:lnTo>
                      <a:lnTo>
                        <a:pt x="7" y="52"/>
                      </a:lnTo>
                      <a:lnTo>
                        <a:pt x="16" y="44"/>
                      </a:lnTo>
                      <a:lnTo>
                        <a:pt x="26" y="37"/>
                      </a:lnTo>
                      <a:lnTo>
                        <a:pt x="38" y="31"/>
                      </a:lnTo>
                      <a:lnTo>
                        <a:pt x="52" y="25"/>
                      </a:lnTo>
                      <a:lnTo>
                        <a:pt x="67" y="21"/>
                      </a:lnTo>
                      <a:lnTo>
                        <a:pt x="83" y="16"/>
                      </a:lnTo>
                      <a:lnTo>
                        <a:pt x="99" y="12"/>
                      </a:lnTo>
                      <a:lnTo>
                        <a:pt x="116" y="9"/>
                      </a:lnTo>
                      <a:lnTo>
                        <a:pt x="133" y="7"/>
                      </a:lnTo>
                      <a:lnTo>
                        <a:pt x="151" y="4"/>
                      </a:lnTo>
                      <a:lnTo>
                        <a:pt x="169" y="2"/>
                      </a:lnTo>
                      <a:lnTo>
                        <a:pt x="186" y="1"/>
                      </a:lnTo>
                      <a:lnTo>
                        <a:pt x="204" y="1"/>
                      </a:lnTo>
                      <a:lnTo>
                        <a:pt x="220" y="0"/>
                      </a:lnTo>
                      <a:lnTo>
                        <a:pt x="236" y="0"/>
                      </a:lnTo>
                      <a:lnTo>
                        <a:pt x="867" y="0"/>
                      </a:lnTo>
                      <a:lnTo>
                        <a:pt x="881" y="1"/>
                      </a:lnTo>
                      <a:lnTo>
                        <a:pt x="897" y="3"/>
                      </a:lnTo>
                      <a:lnTo>
                        <a:pt x="914" y="8"/>
                      </a:lnTo>
                      <a:lnTo>
                        <a:pt x="933" y="14"/>
                      </a:lnTo>
                      <a:lnTo>
                        <a:pt x="951" y="22"/>
                      </a:lnTo>
                      <a:lnTo>
                        <a:pt x="967" y="32"/>
                      </a:lnTo>
                      <a:lnTo>
                        <a:pt x="982" y="45"/>
                      </a:lnTo>
                      <a:lnTo>
                        <a:pt x="995" y="60"/>
                      </a:lnTo>
                      <a:lnTo>
                        <a:pt x="989" y="68"/>
                      </a:lnTo>
                      <a:lnTo>
                        <a:pt x="982" y="75"/>
                      </a:lnTo>
                      <a:lnTo>
                        <a:pt x="975" y="82"/>
                      </a:lnTo>
                      <a:lnTo>
                        <a:pt x="967" y="88"/>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29" name="Freeform 70"/>
                <p:cNvSpPr>
                  <a:spLocks noChangeAspect="1"/>
                </p:cNvSpPr>
                <p:nvPr/>
              </p:nvSpPr>
              <p:spPr bwMode="auto">
                <a:xfrm>
                  <a:off x="1515" y="3264"/>
                  <a:ext cx="464" cy="34"/>
                </a:xfrm>
                <a:custGeom>
                  <a:avLst/>
                  <a:gdLst>
                    <a:gd name="T0" fmla="*/ 1 w 928"/>
                    <a:gd name="T1" fmla="*/ 0 h 70"/>
                    <a:gd name="T2" fmla="*/ 1 w 928"/>
                    <a:gd name="T3" fmla="*/ 0 h 70"/>
                    <a:gd name="T4" fmla="*/ 1 w 928"/>
                    <a:gd name="T5" fmla="*/ 0 h 70"/>
                    <a:gd name="T6" fmla="*/ 1 w 928"/>
                    <a:gd name="T7" fmla="*/ 0 h 70"/>
                    <a:gd name="T8" fmla="*/ 1 w 928"/>
                    <a:gd name="T9" fmla="*/ 0 h 70"/>
                    <a:gd name="T10" fmla="*/ 1 w 928"/>
                    <a:gd name="T11" fmla="*/ 0 h 70"/>
                    <a:gd name="T12" fmla="*/ 1 w 928"/>
                    <a:gd name="T13" fmla="*/ 0 h 70"/>
                    <a:gd name="T14" fmla="*/ 1 w 928"/>
                    <a:gd name="T15" fmla="*/ 0 h 70"/>
                    <a:gd name="T16" fmla="*/ 1 w 928"/>
                    <a:gd name="T17" fmla="*/ 0 h 70"/>
                    <a:gd name="T18" fmla="*/ 1 w 928"/>
                    <a:gd name="T19" fmla="*/ 0 h 70"/>
                    <a:gd name="T20" fmla="*/ 1 w 928"/>
                    <a:gd name="T21" fmla="*/ 0 h 70"/>
                    <a:gd name="T22" fmla="*/ 1 w 928"/>
                    <a:gd name="T23" fmla="*/ 0 h 70"/>
                    <a:gd name="T24" fmla="*/ 1 w 928"/>
                    <a:gd name="T25" fmla="*/ 0 h 70"/>
                    <a:gd name="T26" fmla="*/ 1 w 928"/>
                    <a:gd name="T27" fmla="*/ 0 h 70"/>
                    <a:gd name="T28" fmla="*/ 1 w 928"/>
                    <a:gd name="T29" fmla="*/ 0 h 70"/>
                    <a:gd name="T30" fmla="*/ 1 w 928"/>
                    <a:gd name="T31" fmla="*/ 0 h 70"/>
                    <a:gd name="T32" fmla="*/ 1 w 928"/>
                    <a:gd name="T33" fmla="*/ 0 h 70"/>
                    <a:gd name="T34" fmla="*/ 1 w 928"/>
                    <a:gd name="T35" fmla="*/ 0 h 70"/>
                    <a:gd name="T36" fmla="*/ 1 w 928"/>
                    <a:gd name="T37" fmla="*/ 0 h 70"/>
                    <a:gd name="T38" fmla="*/ 1 w 928"/>
                    <a:gd name="T39" fmla="*/ 0 h 70"/>
                    <a:gd name="T40" fmla="*/ 1 w 928"/>
                    <a:gd name="T41" fmla="*/ 0 h 70"/>
                    <a:gd name="T42" fmla="*/ 1 w 928"/>
                    <a:gd name="T43" fmla="*/ 0 h 70"/>
                    <a:gd name="T44" fmla="*/ 1 w 928"/>
                    <a:gd name="T45" fmla="*/ 0 h 70"/>
                    <a:gd name="T46" fmla="*/ 1 w 928"/>
                    <a:gd name="T47" fmla="*/ 0 h 70"/>
                    <a:gd name="T48" fmla="*/ 1 w 928"/>
                    <a:gd name="T49" fmla="*/ 0 h 70"/>
                    <a:gd name="T50" fmla="*/ 1 w 928"/>
                    <a:gd name="T51" fmla="*/ 0 h 70"/>
                    <a:gd name="T52" fmla="*/ 1 w 928"/>
                    <a:gd name="T53" fmla="*/ 0 h 70"/>
                    <a:gd name="T54" fmla="*/ 1 w 928"/>
                    <a:gd name="T55" fmla="*/ 0 h 70"/>
                    <a:gd name="T56" fmla="*/ 1 w 928"/>
                    <a:gd name="T57" fmla="*/ 0 h 70"/>
                    <a:gd name="T58" fmla="*/ 1 w 928"/>
                    <a:gd name="T59" fmla="*/ 0 h 70"/>
                    <a:gd name="T60" fmla="*/ 1 w 928"/>
                    <a:gd name="T61" fmla="*/ 0 h 70"/>
                    <a:gd name="T62" fmla="*/ 1 w 928"/>
                    <a:gd name="T63" fmla="*/ 0 h 70"/>
                    <a:gd name="T64" fmla="*/ 1 w 928"/>
                    <a:gd name="T65" fmla="*/ 0 h 70"/>
                    <a:gd name="T66" fmla="*/ 1 w 928"/>
                    <a:gd name="T67" fmla="*/ 0 h 70"/>
                    <a:gd name="T68" fmla="*/ 1 w 928"/>
                    <a:gd name="T69" fmla="*/ 0 h 70"/>
                    <a:gd name="T70" fmla="*/ 1 w 928"/>
                    <a:gd name="T71" fmla="*/ 0 h 70"/>
                    <a:gd name="T72" fmla="*/ 1 w 928"/>
                    <a:gd name="T73" fmla="*/ 0 h 70"/>
                    <a:gd name="T74" fmla="*/ 1 w 928"/>
                    <a:gd name="T75" fmla="*/ 0 h 70"/>
                    <a:gd name="T76" fmla="*/ 1 w 928"/>
                    <a:gd name="T77" fmla="*/ 0 h 70"/>
                    <a:gd name="T78" fmla="*/ 1 w 928"/>
                    <a:gd name="T79" fmla="*/ 0 h 70"/>
                    <a:gd name="T80" fmla="*/ 1 w 928"/>
                    <a:gd name="T81" fmla="*/ 0 h 70"/>
                    <a:gd name="T82" fmla="*/ 1 w 928"/>
                    <a:gd name="T83" fmla="*/ 0 h 70"/>
                    <a:gd name="T84" fmla="*/ 1 w 928"/>
                    <a:gd name="T85" fmla="*/ 0 h 70"/>
                    <a:gd name="T86" fmla="*/ 1 w 928"/>
                    <a:gd name="T87" fmla="*/ 0 h 70"/>
                    <a:gd name="T88" fmla="*/ 1 w 928"/>
                    <a:gd name="T89" fmla="*/ 0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28"/>
                    <a:gd name="T136" fmla="*/ 0 h 70"/>
                    <a:gd name="T137" fmla="*/ 928 w 928"/>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28" h="70">
                      <a:moveTo>
                        <a:pt x="928" y="37"/>
                      </a:moveTo>
                      <a:lnTo>
                        <a:pt x="905" y="30"/>
                      </a:lnTo>
                      <a:lnTo>
                        <a:pt x="885" y="23"/>
                      </a:lnTo>
                      <a:lnTo>
                        <a:pt x="864" y="18"/>
                      </a:lnTo>
                      <a:lnTo>
                        <a:pt x="844" y="12"/>
                      </a:lnTo>
                      <a:lnTo>
                        <a:pt x="825" y="6"/>
                      </a:lnTo>
                      <a:lnTo>
                        <a:pt x="805" y="3"/>
                      </a:lnTo>
                      <a:lnTo>
                        <a:pt x="783" y="0"/>
                      </a:lnTo>
                      <a:lnTo>
                        <a:pt x="760" y="0"/>
                      </a:lnTo>
                      <a:lnTo>
                        <a:pt x="739" y="3"/>
                      </a:lnTo>
                      <a:lnTo>
                        <a:pt x="722" y="7"/>
                      </a:lnTo>
                      <a:lnTo>
                        <a:pt x="705" y="13"/>
                      </a:lnTo>
                      <a:lnTo>
                        <a:pt x="690" y="21"/>
                      </a:lnTo>
                      <a:lnTo>
                        <a:pt x="675" y="29"/>
                      </a:lnTo>
                      <a:lnTo>
                        <a:pt x="659" y="36"/>
                      </a:lnTo>
                      <a:lnTo>
                        <a:pt x="640" y="42"/>
                      </a:lnTo>
                      <a:lnTo>
                        <a:pt x="621" y="47"/>
                      </a:lnTo>
                      <a:lnTo>
                        <a:pt x="610" y="45"/>
                      </a:lnTo>
                      <a:lnTo>
                        <a:pt x="597" y="42"/>
                      </a:lnTo>
                      <a:lnTo>
                        <a:pt x="580" y="36"/>
                      </a:lnTo>
                      <a:lnTo>
                        <a:pt x="562" y="30"/>
                      </a:lnTo>
                      <a:lnTo>
                        <a:pt x="545" y="23"/>
                      </a:lnTo>
                      <a:lnTo>
                        <a:pt x="528" y="18"/>
                      </a:lnTo>
                      <a:lnTo>
                        <a:pt x="514" y="14"/>
                      </a:lnTo>
                      <a:lnTo>
                        <a:pt x="503" y="13"/>
                      </a:lnTo>
                      <a:lnTo>
                        <a:pt x="480" y="14"/>
                      </a:lnTo>
                      <a:lnTo>
                        <a:pt x="461" y="19"/>
                      </a:lnTo>
                      <a:lnTo>
                        <a:pt x="441" y="23"/>
                      </a:lnTo>
                      <a:lnTo>
                        <a:pt x="423" y="29"/>
                      </a:lnTo>
                      <a:lnTo>
                        <a:pt x="404" y="35"/>
                      </a:lnTo>
                      <a:lnTo>
                        <a:pt x="385" y="40"/>
                      </a:lnTo>
                      <a:lnTo>
                        <a:pt x="365" y="43"/>
                      </a:lnTo>
                      <a:lnTo>
                        <a:pt x="342" y="44"/>
                      </a:lnTo>
                      <a:lnTo>
                        <a:pt x="332" y="42"/>
                      </a:lnTo>
                      <a:lnTo>
                        <a:pt x="321" y="38"/>
                      </a:lnTo>
                      <a:lnTo>
                        <a:pt x="310" y="33"/>
                      </a:lnTo>
                      <a:lnTo>
                        <a:pt x="299" y="26"/>
                      </a:lnTo>
                      <a:lnTo>
                        <a:pt x="288" y="20"/>
                      </a:lnTo>
                      <a:lnTo>
                        <a:pt x="276" y="14"/>
                      </a:lnTo>
                      <a:lnTo>
                        <a:pt x="266" y="10"/>
                      </a:lnTo>
                      <a:lnTo>
                        <a:pt x="256" y="7"/>
                      </a:lnTo>
                      <a:lnTo>
                        <a:pt x="243" y="9"/>
                      </a:lnTo>
                      <a:lnTo>
                        <a:pt x="230" y="13"/>
                      </a:lnTo>
                      <a:lnTo>
                        <a:pt x="219" y="19"/>
                      </a:lnTo>
                      <a:lnTo>
                        <a:pt x="207" y="26"/>
                      </a:lnTo>
                      <a:lnTo>
                        <a:pt x="195" y="34"/>
                      </a:lnTo>
                      <a:lnTo>
                        <a:pt x="183" y="40"/>
                      </a:lnTo>
                      <a:lnTo>
                        <a:pt x="170" y="44"/>
                      </a:lnTo>
                      <a:lnTo>
                        <a:pt x="158" y="47"/>
                      </a:lnTo>
                      <a:lnTo>
                        <a:pt x="149" y="45"/>
                      </a:lnTo>
                      <a:lnTo>
                        <a:pt x="139" y="42"/>
                      </a:lnTo>
                      <a:lnTo>
                        <a:pt x="130" y="36"/>
                      </a:lnTo>
                      <a:lnTo>
                        <a:pt x="121" y="30"/>
                      </a:lnTo>
                      <a:lnTo>
                        <a:pt x="112" y="23"/>
                      </a:lnTo>
                      <a:lnTo>
                        <a:pt x="102" y="18"/>
                      </a:lnTo>
                      <a:lnTo>
                        <a:pt x="93" y="13"/>
                      </a:lnTo>
                      <a:lnTo>
                        <a:pt x="84" y="11"/>
                      </a:lnTo>
                      <a:lnTo>
                        <a:pt x="75" y="11"/>
                      </a:lnTo>
                      <a:lnTo>
                        <a:pt x="64" y="13"/>
                      </a:lnTo>
                      <a:lnTo>
                        <a:pt x="54" y="17"/>
                      </a:lnTo>
                      <a:lnTo>
                        <a:pt x="43" y="22"/>
                      </a:lnTo>
                      <a:lnTo>
                        <a:pt x="31" y="27"/>
                      </a:lnTo>
                      <a:lnTo>
                        <a:pt x="20" y="33"/>
                      </a:lnTo>
                      <a:lnTo>
                        <a:pt x="9" y="36"/>
                      </a:lnTo>
                      <a:lnTo>
                        <a:pt x="0" y="38"/>
                      </a:lnTo>
                      <a:lnTo>
                        <a:pt x="10" y="43"/>
                      </a:lnTo>
                      <a:lnTo>
                        <a:pt x="21" y="47"/>
                      </a:lnTo>
                      <a:lnTo>
                        <a:pt x="32" y="50"/>
                      </a:lnTo>
                      <a:lnTo>
                        <a:pt x="44" y="53"/>
                      </a:lnTo>
                      <a:lnTo>
                        <a:pt x="56" y="56"/>
                      </a:lnTo>
                      <a:lnTo>
                        <a:pt x="69" y="58"/>
                      </a:lnTo>
                      <a:lnTo>
                        <a:pt x="82" y="60"/>
                      </a:lnTo>
                      <a:lnTo>
                        <a:pt x="96" y="63"/>
                      </a:lnTo>
                      <a:lnTo>
                        <a:pt x="108" y="64"/>
                      </a:lnTo>
                      <a:lnTo>
                        <a:pt x="122" y="66"/>
                      </a:lnTo>
                      <a:lnTo>
                        <a:pt x="135" y="67"/>
                      </a:lnTo>
                      <a:lnTo>
                        <a:pt x="149" y="68"/>
                      </a:lnTo>
                      <a:lnTo>
                        <a:pt x="161" y="68"/>
                      </a:lnTo>
                      <a:lnTo>
                        <a:pt x="174" y="70"/>
                      </a:lnTo>
                      <a:lnTo>
                        <a:pt x="185" y="70"/>
                      </a:lnTo>
                      <a:lnTo>
                        <a:pt x="197" y="70"/>
                      </a:lnTo>
                      <a:lnTo>
                        <a:pt x="828" y="70"/>
                      </a:lnTo>
                      <a:lnTo>
                        <a:pt x="837" y="70"/>
                      </a:lnTo>
                      <a:lnTo>
                        <a:pt x="849" y="67"/>
                      </a:lnTo>
                      <a:lnTo>
                        <a:pt x="862" y="65"/>
                      </a:lnTo>
                      <a:lnTo>
                        <a:pt x="875" y="61"/>
                      </a:lnTo>
                      <a:lnTo>
                        <a:pt x="888" y="57"/>
                      </a:lnTo>
                      <a:lnTo>
                        <a:pt x="902" y="51"/>
                      </a:lnTo>
                      <a:lnTo>
                        <a:pt x="916" y="45"/>
                      </a:lnTo>
                      <a:lnTo>
                        <a:pt x="928" y="37"/>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30" name="Freeform 71"/>
                <p:cNvSpPr>
                  <a:spLocks noChangeAspect="1"/>
                </p:cNvSpPr>
                <p:nvPr/>
              </p:nvSpPr>
              <p:spPr bwMode="auto">
                <a:xfrm>
                  <a:off x="1515" y="3264"/>
                  <a:ext cx="464" cy="34"/>
                </a:xfrm>
                <a:custGeom>
                  <a:avLst/>
                  <a:gdLst>
                    <a:gd name="T0" fmla="*/ 1 w 928"/>
                    <a:gd name="T1" fmla="*/ 0 h 70"/>
                    <a:gd name="T2" fmla="*/ 1 w 928"/>
                    <a:gd name="T3" fmla="*/ 0 h 70"/>
                    <a:gd name="T4" fmla="*/ 1 w 928"/>
                    <a:gd name="T5" fmla="*/ 0 h 70"/>
                    <a:gd name="T6" fmla="*/ 1 w 928"/>
                    <a:gd name="T7" fmla="*/ 0 h 70"/>
                    <a:gd name="T8" fmla="*/ 1 w 928"/>
                    <a:gd name="T9" fmla="*/ 0 h 70"/>
                    <a:gd name="T10" fmla="*/ 1 w 928"/>
                    <a:gd name="T11" fmla="*/ 0 h 70"/>
                    <a:gd name="T12" fmla="*/ 1 w 928"/>
                    <a:gd name="T13" fmla="*/ 0 h 70"/>
                    <a:gd name="T14" fmla="*/ 1 w 928"/>
                    <a:gd name="T15" fmla="*/ 0 h 70"/>
                    <a:gd name="T16" fmla="*/ 1 w 928"/>
                    <a:gd name="T17" fmla="*/ 0 h 70"/>
                    <a:gd name="T18" fmla="*/ 1 w 928"/>
                    <a:gd name="T19" fmla="*/ 0 h 70"/>
                    <a:gd name="T20" fmla="*/ 1 w 928"/>
                    <a:gd name="T21" fmla="*/ 0 h 70"/>
                    <a:gd name="T22" fmla="*/ 1 w 928"/>
                    <a:gd name="T23" fmla="*/ 0 h 70"/>
                    <a:gd name="T24" fmla="*/ 1 w 928"/>
                    <a:gd name="T25" fmla="*/ 0 h 70"/>
                    <a:gd name="T26" fmla="*/ 1 w 928"/>
                    <a:gd name="T27" fmla="*/ 0 h 70"/>
                    <a:gd name="T28" fmla="*/ 1 w 928"/>
                    <a:gd name="T29" fmla="*/ 0 h 70"/>
                    <a:gd name="T30" fmla="*/ 1 w 928"/>
                    <a:gd name="T31" fmla="*/ 0 h 70"/>
                    <a:gd name="T32" fmla="*/ 1 w 928"/>
                    <a:gd name="T33" fmla="*/ 0 h 70"/>
                    <a:gd name="T34" fmla="*/ 1 w 928"/>
                    <a:gd name="T35" fmla="*/ 0 h 70"/>
                    <a:gd name="T36" fmla="*/ 1 w 928"/>
                    <a:gd name="T37" fmla="*/ 0 h 70"/>
                    <a:gd name="T38" fmla="*/ 1 w 928"/>
                    <a:gd name="T39" fmla="*/ 0 h 70"/>
                    <a:gd name="T40" fmla="*/ 1 w 928"/>
                    <a:gd name="T41" fmla="*/ 0 h 70"/>
                    <a:gd name="T42" fmla="*/ 1 w 928"/>
                    <a:gd name="T43" fmla="*/ 0 h 70"/>
                    <a:gd name="T44" fmla="*/ 1 w 928"/>
                    <a:gd name="T45" fmla="*/ 0 h 70"/>
                    <a:gd name="T46" fmla="*/ 1 w 928"/>
                    <a:gd name="T47" fmla="*/ 0 h 70"/>
                    <a:gd name="T48" fmla="*/ 1 w 928"/>
                    <a:gd name="T49" fmla="*/ 0 h 70"/>
                    <a:gd name="T50" fmla="*/ 1 w 928"/>
                    <a:gd name="T51" fmla="*/ 0 h 70"/>
                    <a:gd name="T52" fmla="*/ 1 w 928"/>
                    <a:gd name="T53" fmla="*/ 0 h 70"/>
                    <a:gd name="T54" fmla="*/ 1 w 928"/>
                    <a:gd name="T55" fmla="*/ 0 h 70"/>
                    <a:gd name="T56" fmla="*/ 1 w 928"/>
                    <a:gd name="T57" fmla="*/ 0 h 70"/>
                    <a:gd name="T58" fmla="*/ 1 w 928"/>
                    <a:gd name="T59" fmla="*/ 0 h 70"/>
                    <a:gd name="T60" fmla="*/ 1 w 928"/>
                    <a:gd name="T61" fmla="*/ 0 h 70"/>
                    <a:gd name="T62" fmla="*/ 1 w 928"/>
                    <a:gd name="T63" fmla="*/ 0 h 70"/>
                    <a:gd name="T64" fmla="*/ 1 w 928"/>
                    <a:gd name="T65" fmla="*/ 0 h 70"/>
                    <a:gd name="T66" fmla="*/ 1 w 928"/>
                    <a:gd name="T67" fmla="*/ 0 h 70"/>
                    <a:gd name="T68" fmla="*/ 1 w 928"/>
                    <a:gd name="T69" fmla="*/ 0 h 70"/>
                    <a:gd name="T70" fmla="*/ 1 w 928"/>
                    <a:gd name="T71" fmla="*/ 0 h 70"/>
                    <a:gd name="T72" fmla="*/ 0 w 928"/>
                    <a:gd name="T73" fmla="*/ 0 h 70"/>
                    <a:gd name="T74" fmla="*/ 1 w 928"/>
                    <a:gd name="T75" fmla="*/ 0 h 70"/>
                    <a:gd name="T76" fmla="*/ 1 w 928"/>
                    <a:gd name="T77" fmla="*/ 0 h 70"/>
                    <a:gd name="T78" fmla="*/ 1 w 928"/>
                    <a:gd name="T79" fmla="*/ 0 h 70"/>
                    <a:gd name="T80" fmla="*/ 1 w 928"/>
                    <a:gd name="T81" fmla="*/ 0 h 70"/>
                    <a:gd name="T82" fmla="*/ 1 w 928"/>
                    <a:gd name="T83" fmla="*/ 0 h 70"/>
                    <a:gd name="T84" fmla="*/ 1 w 928"/>
                    <a:gd name="T85" fmla="*/ 0 h 70"/>
                    <a:gd name="T86" fmla="*/ 1 w 928"/>
                    <a:gd name="T87" fmla="*/ 0 h 70"/>
                    <a:gd name="T88" fmla="*/ 1 w 928"/>
                    <a:gd name="T89" fmla="*/ 0 h 70"/>
                    <a:gd name="T90" fmla="*/ 1 w 928"/>
                    <a:gd name="T91" fmla="*/ 0 h 70"/>
                    <a:gd name="T92" fmla="*/ 1 w 928"/>
                    <a:gd name="T93" fmla="*/ 0 h 70"/>
                    <a:gd name="T94" fmla="*/ 1 w 928"/>
                    <a:gd name="T95" fmla="*/ 0 h 70"/>
                    <a:gd name="T96" fmla="*/ 1 w 928"/>
                    <a:gd name="T97" fmla="*/ 0 h 70"/>
                    <a:gd name="T98" fmla="*/ 1 w 928"/>
                    <a:gd name="T99" fmla="*/ 0 h 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8"/>
                    <a:gd name="T151" fmla="*/ 0 h 70"/>
                    <a:gd name="T152" fmla="*/ 928 w 928"/>
                    <a:gd name="T153" fmla="*/ 70 h 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8" h="70">
                      <a:moveTo>
                        <a:pt x="928" y="37"/>
                      </a:moveTo>
                      <a:lnTo>
                        <a:pt x="928" y="37"/>
                      </a:lnTo>
                      <a:lnTo>
                        <a:pt x="905" y="30"/>
                      </a:lnTo>
                      <a:lnTo>
                        <a:pt x="885" y="23"/>
                      </a:lnTo>
                      <a:lnTo>
                        <a:pt x="864" y="18"/>
                      </a:lnTo>
                      <a:lnTo>
                        <a:pt x="844" y="12"/>
                      </a:lnTo>
                      <a:lnTo>
                        <a:pt x="825" y="6"/>
                      </a:lnTo>
                      <a:lnTo>
                        <a:pt x="805" y="3"/>
                      </a:lnTo>
                      <a:lnTo>
                        <a:pt x="783" y="0"/>
                      </a:lnTo>
                      <a:lnTo>
                        <a:pt x="760" y="0"/>
                      </a:lnTo>
                      <a:lnTo>
                        <a:pt x="739" y="3"/>
                      </a:lnTo>
                      <a:lnTo>
                        <a:pt x="722" y="7"/>
                      </a:lnTo>
                      <a:lnTo>
                        <a:pt x="705" y="13"/>
                      </a:lnTo>
                      <a:lnTo>
                        <a:pt x="690" y="21"/>
                      </a:lnTo>
                      <a:lnTo>
                        <a:pt x="675" y="29"/>
                      </a:lnTo>
                      <a:lnTo>
                        <a:pt x="659" y="36"/>
                      </a:lnTo>
                      <a:lnTo>
                        <a:pt x="640" y="42"/>
                      </a:lnTo>
                      <a:lnTo>
                        <a:pt x="621" y="47"/>
                      </a:lnTo>
                      <a:lnTo>
                        <a:pt x="610" y="45"/>
                      </a:lnTo>
                      <a:lnTo>
                        <a:pt x="597" y="42"/>
                      </a:lnTo>
                      <a:lnTo>
                        <a:pt x="580" y="36"/>
                      </a:lnTo>
                      <a:lnTo>
                        <a:pt x="562" y="30"/>
                      </a:lnTo>
                      <a:lnTo>
                        <a:pt x="545" y="23"/>
                      </a:lnTo>
                      <a:lnTo>
                        <a:pt x="528" y="18"/>
                      </a:lnTo>
                      <a:lnTo>
                        <a:pt x="514" y="14"/>
                      </a:lnTo>
                      <a:lnTo>
                        <a:pt x="503" y="13"/>
                      </a:lnTo>
                      <a:lnTo>
                        <a:pt x="480" y="14"/>
                      </a:lnTo>
                      <a:lnTo>
                        <a:pt x="461" y="19"/>
                      </a:lnTo>
                      <a:lnTo>
                        <a:pt x="441" y="23"/>
                      </a:lnTo>
                      <a:lnTo>
                        <a:pt x="423" y="29"/>
                      </a:lnTo>
                      <a:lnTo>
                        <a:pt x="404" y="35"/>
                      </a:lnTo>
                      <a:lnTo>
                        <a:pt x="385" y="40"/>
                      </a:lnTo>
                      <a:lnTo>
                        <a:pt x="365" y="43"/>
                      </a:lnTo>
                      <a:lnTo>
                        <a:pt x="342" y="44"/>
                      </a:lnTo>
                      <a:lnTo>
                        <a:pt x="332" y="42"/>
                      </a:lnTo>
                      <a:lnTo>
                        <a:pt x="321" y="38"/>
                      </a:lnTo>
                      <a:lnTo>
                        <a:pt x="310" y="33"/>
                      </a:lnTo>
                      <a:lnTo>
                        <a:pt x="299" y="26"/>
                      </a:lnTo>
                      <a:lnTo>
                        <a:pt x="288" y="20"/>
                      </a:lnTo>
                      <a:lnTo>
                        <a:pt x="276" y="14"/>
                      </a:lnTo>
                      <a:lnTo>
                        <a:pt x="266" y="10"/>
                      </a:lnTo>
                      <a:lnTo>
                        <a:pt x="256" y="7"/>
                      </a:lnTo>
                      <a:lnTo>
                        <a:pt x="243" y="9"/>
                      </a:lnTo>
                      <a:lnTo>
                        <a:pt x="230" y="13"/>
                      </a:lnTo>
                      <a:lnTo>
                        <a:pt x="219" y="19"/>
                      </a:lnTo>
                      <a:lnTo>
                        <a:pt x="207" y="26"/>
                      </a:lnTo>
                      <a:lnTo>
                        <a:pt x="195" y="34"/>
                      </a:lnTo>
                      <a:lnTo>
                        <a:pt x="183" y="40"/>
                      </a:lnTo>
                      <a:lnTo>
                        <a:pt x="170" y="44"/>
                      </a:lnTo>
                      <a:lnTo>
                        <a:pt x="158" y="47"/>
                      </a:lnTo>
                      <a:lnTo>
                        <a:pt x="149" y="45"/>
                      </a:lnTo>
                      <a:lnTo>
                        <a:pt x="139" y="42"/>
                      </a:lnTo>
                      <a:lnTo>
                        <a:pt x="130" y="36"/>
                      </a:lnTo>
                      <a:lnTo>
                        <a:pt x="121" y="30"/>
                      </a:lnTo>
                      <a:lnTo>
                        <a:pt x="112" y="23"/>
                      </a:lnTo>
                      <a:lnTo>
                        <a:pt x="102" y="18"/>
                      </a:lnTo>
                      <a:lnTo>
                        <a:pt x="93" y="13"/>
                      </a:lnTo>
                      <a:lnTo>
                        <a:pt x="84" y="11"/>
                      </a:lnTo>
                      <a:lnTo>
                        <a:pt x="75" y="11"/>
                      </a:lnTo>
                      <a:lnTo>
                        <a:pt x="64" y="13"/>
                      </a:lnTo>
                      <a:lnTo>
                        <a:pt x="54" y="17"/>
                      </a:lnTo>
                      <a:lnTo>
                        <a:pt x="43" y="22"/>
                      </a:lnTo>
                      <a:lnTo>
                        <a:pt x="31" y="27"/>
                      </a:lnTo>
                      <a:lnTo>
                        <a:pt x="20" y="33"/>
                      </a:lnTo>
                      <a:lnTo>
                        <a:pt x="9" y="36"/>
                      </a:lnTo>
                      <a:lnTo>
                        <a:pt x="0" y="38"/>
                      </a:lnTo>
                      <a:lnTo>
                        <a:pt x="10" y="43"/>
                      </a:lnTo>
                      <a:lnTo>
                        <a:pt x="21" y="47"/>
                      </a:lnTo>
                      <a:lnTo>
                        <a:pt x="32" y="50"/>
                      </a:lnTo>
                      <a:lnTo>
                        <a:pt x="44" y="53"/>
                      </a:lnTo>
                      <a:lnTo>
                        <a:pt x="56" y="56"/>
                      </a:lnTo>
                      <a:lnTo>
                        <a:pt x="69" y="58"/>
                      </a:lnTo>
                      <a:lnTo>
                        <a:pt x="82" y="60"/>
                      </a:lnTo>
                      <a:lnTo>
                        <a:pt x="96" y="63"/>
                      </a:lnTo>
                      <a:lnTo>
                        <a:pt x="108" y="64"/>
                      </a:lnTo>
                      <a:lnTo>
                        <a:pt x="122" y="66"/>
                      </a:lnTo>
                      <a:lnTo>
                        <a:pt x="135" y="67"/>
                      </a:lnTo>
                      <a:lnTo>
                        <a:pt x="149" y="68"/>
                      </a:lnTo>
                      <a:lnTo>
                        <a:pt x="161" y="68"/>
                      </a:lnTo>
                      <a:lnTo>
                        <a:pt x="174" y="70"/>
                      </a:lnTo>
                      <a:lnTo>
                        <a:pt x="185" y="70"/>
                      </a:lnTo>
                      <a:lnTo>
                        <a:pt x="197" y="70"/>
                      </a:lnTo>
                      <a:lnTo>
                        <a:pt x="828" y="70"/>
                      </a:lnTo>
                      <a:lnTo>
                        <a:pt x="837" y="70"/>
                      </a:lnTo>
                      <a:lnTo>
                        <a:pt x="849" y="67"/>
                      </a:lnTo>
                      <a:lnTo>
                        <a:pt x="862" y="65"/>
                      </a:lnTo>
                      <a:lnTo>
                        <a:pt x="875" y="61"/>
                      </a:lnTo>
                      <a:lnTo>
                        <a:pt x="888" y="57"/>
                      </a:lnTo>
                      <a:lnTo>
                        <a:pt x="902" y="51"/>
                      </a:lnTo>
                      <a:lnTo>
                        <a:pt x="916" y="45"/>
                      </a:lnTo>
                      <a:lnTo>
                        <a:pt x="928" y="37"/>
                      </a:lnTo>
                    </a:path>
                  </a:pathLst>
                </a:custGeom>
                <a:noFill/>
                <a:ln w="0" cap="sq">
                  <a:solidFill>
                    <a:srgbClr val="D1E0D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1" name="Freeform 72"/>
                <p:cNvSpPr>
                  <a:spLocks noChangeAspect="1"/>
                </p:cNvSpPr>
                <p:nvPr/>
              </p:nvSpPr>
              <p:spPr bwMode="auto">
                <a:xfrm>
                  <a:off x="1495" y="3238"/>
                  <a:ext cx="498" cy="61"/>
                </a:xfrm>
                <a:custGeom>
                  <a:avLst/>
                  <a:gdLst>
                    <a:gd name="T0" fmla="*/ 1 w 995"/>
                    <a:gd name="T1" fmla="*/ 1 h 121"/>
                    <a:gd name="T2" fmla="*/ 1 w 995"/>
                    <a:gd name="T3" fmla="*/ 1 h 121"/>
                    <a:gd name="T4" fmla="*/ 1 w 995"/>
                    <a:gd name="T5" fmla="*/ 1 h 121"/>
                    <a:gd name="T6" fmla="*/ 1 w 995"/>
                    <a:gd name="T7" fmla="*/ 1 h 121"/>
                    <a:gd name="T8" fmla="*/ 1 w 995"/>
                    <a:gd name="T9" fmla="*/ 1 h 121"/>
                    <a:gd name="T10" fmla="*/ 1 w 995"/>
                    <a:gd name="T11" fmla="*/ 1 h 121"/>
                    <a:gd name="T12" fmla="*/ 1 w 995"/>
                    <a:gd name="T13" fmla="*/ 1 h 121"/>
                    <a:gd name="T14" fmla="*/ 1 w 995"/>
                    <a:gd name="T15" fmla="*/ 1 h 121"/>
                    <a:gd name="T16" fmla="*/ 1 w 995"/>
                    <a:gd name="T17" fmla="*/ 1 h 121"/>
                    <a:gd name="T18" fmla="*/ 1 w 995"/>
                    <a:gd name="T19" fmla="*/ 0 h 121"/>
                    <a:gd name="T20" fmla="*/ 1 w 995"/>
                    <a:gd name="T21" fmla="*/ 0 h 121"/>
                    <a:gd name="T22" fmla="*/ 1 w 995"/>
                    <a:gd name="T23" fmla="*/ 0 h 121"/>
                    <a:gd name="T24" fmla="*/ 1 w 995"/>
                    <a:gd name="T25" fmla="*/ 0 h 121"/>
                    <a:gd name="T26" fmla="*/ 1 w 995"/>
                    <a:gd name="T27" fmla="*/ 1 h 121"/>
                    <a:gd name="T28" fmla="*/ 1 w 995"/>
                    <a:gd name="T29" fmla="*/ 1 h 121"/>
                    <a:gd name="T30" fmla="*/ 1 w 995"/>
                    <a:gd name="T31" fmla="*/ 1 h 121"/>
                    <a:gd name="T32" fmla="*/ 1 w 995"/>
                    <a:gd name="T33" fmla="*/ 1 h 121"/>
                    <a:gd name="T34" fmla="*/ 1 w 995"/>
                    <a:gd name="T35" fmla="*/ 1 h 121"/>
                    <a:gd name="T36" fmla="*/ 1 w 995"/>
                    <a:gd name="T37" fmla="*/ 1 h 121"/>
                    <a:gd name="T38" fmla="*/ 1 w 995"/>
                    <a:gd name="T39" fmla="*/ 1 h 121"/>
                    <a:gd name="T40" fmla="*/ 1 w 995"/>
                    <a:gd name="T41" fmla="*/ 1 h 121"/>
                    <a:gd name="T42" fmla="*/ 1 w 995"/>
                    <a:gd name="T43" fmla="*/ 1 h 121"/>
                    <a:gd name="T44" fmla="*/ 1 w 995"/>
                    <a:gd name="T45" fmla="*/ 1 h 121"/>
                    <a:gd name="T46" fmla="*/ 1 w 995"/>
                    <a:gd name="T47" fmla="*/ 1 h 121"/>
                    <a:gd name="T48" fmla="*/ 1 w 995"/>
                    <a:gd name="T49" fmla="*/ 1 h 121"/>
                    <a:gd name="T50" fmla="*/ 1 w 995"/>
                    <a:gd name="T51" fmla="*/ 1 h 121"/>
                    <a:gd name="T52" fmla="*/ 1 w 995"/>
                    <a:gd name="T53" fmla="*/ 1 h 121"/>
                    <a:gd name="T54" fmla="*/ 0 w 995"/>
                    <a:gd name="T55" fmla="*/ 1 h 121"/>
                    <a:gd name="T56" fmla="*/ 0 w 995"/>
                    <a:gd name="T57" fmla="*/ 1 h 121"/>
                    <a:gd name="T58" fmla="*/ 1 w 995"/>
                    <a:gd name="T59" fmla="*/ 1 h 121"/>
                    <a:gd name="T60" fmla="*/ 1 w 995"/>
                    <a:gd name="T61" fmla="*/ 1 h 121"/>
                    <a:gd name="T62" fmla="*/ 1 w 995"/>
                    <a:gd name="T63" fmla="*/ 1 h 121"/>
                    <a:gd name="T64" fmla="*/ 1 w 995"/>
                    <a:gd name="T65" fmla="*/ 1 h 121"/>
                    <a:gd name="T66" fmla="*/ 1 w 995"/>
                    <a:gd name="T67" fmla="*/ 1 h 121"/>
                    <a:gd name="T68" fmla="*/ 1 w 995"/>
                    <a:gd name="T69" fmla="*/ 1 h 121"/>
                    <a:gd name="T70" fmla="*/ 1 w 995"/>
                    <a:gd name="T71" fmla="*/ 1 h 121"/>
                    <a:gd name="T72" fmla="*/ 1 w 995"/>
                    <a:gd name="T73" fmla="*/ 1 h 121"/>
                    <a:gd name="T74" fmla="*/ 1 w 995"/>
                    <a:gd name="T75" fmla="*/ 1 h 121"/>
                    <a:gd name="T76" fmla="*/ 1 w 995"/>
                    <a:gd name="T77" fmla="*/ 1 h 121"/>
                    <a:gd name="T78" fmla="*/ 1 w 995"/>
                    <a:gd name="T79" fmla="*/ 1 h 121"/>
                    <a:gd name="T80" fmla="*/ 1 w 995"/>
                    <a:gd name="T81" fmla="*/ 1 h 121"/>
                    <a:gd name="T82" fmla="*/ 1 w 995"/>
                    <a:gd name="T83" fmla="*/ 1 h 121"/>
                    <a:gd name="T84" fmla="*/ 1 w 995"/>
                    <a:gd name="T85" fmla="*/ 1 h 121"/>
                    <a:gd name="T86" fmla="*/ 1 w 995"/>
                    <a:gd name="T87" fmla="*/ 1 h 121"/>
                    <a:gd name="T88" fmla="*/ 1 w 995"/>
                    <a:gd name="T89" fmla="*/ 1 h 121"/>
                    <a:gd name="T90" fmla="*/ 1 w 995"/>
                    <a:gd name="T91" fmla="*/ 1 h 121"/>
                    <a:gd name="T92" fmla="*/ 1 w 995"/>
                    <a:gd name="T93" fmla="*/ 1 h 121"/>
                    <a:gd name="T94" fmla="*/ 1 w 995"/>
                    <a:gd name="T95" fmla="*/ 1 h 121"/>
                    <a:gd name="T96" fmla="*/ 1 w 995"/>
                    <a:gd name="T97" fmla="*/ 1 h 121"/>
                    <a:gd name="T98" fmla="*/ 1 w 995"/>
                    <a:gd name="T99" fmla="*/ 1 h 121"/>
                    <a:gd name="T100" fmla="*/ 1 w 995"/>
                    <a:gd name="T101" fmla="*/ 1 h 121"/>
                    <a:gd name="T102" fmla="*/ 1 w 995"/>
                    <a:gd name="T103" fmla="*/ 1 h 121"/>
                    <a:gd name="T104" fmla="*/ 1 w 995"/>
                    <a:gd name="T105" fmla="*/ 1 h 121"/>
                    <a:gd name="T106" fmla="*/ 1 w 995"/>
                    <a:gd name="T107" fmla="*/ 1 h 121"/>
                    <a:gd name="T108" fmla="*/ 1 w 995"/>
                    <a:gd name="T109" fmla="*/ 1 h 1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5"/>
                    <a:gd name="T166" fmla="*/ 0 h 121"/>
                    <a:gd name="T167" fmla="*/ 995 w 995"/>
                    <a:gd name="T168" fmla="*/ 121 h 1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5" h="121">
                      <a:moveTo>
                        <a:pt x="995" y="61"/>
                      </a:moveTo>
                      <a:lnTo>
                        <a:pt x="995" y="61"/>
                      </a:lnTo>
                      <a:lnTo>
                        <a:pt x="982" y="46"/>
                      </a:lnTo>
                      <a:lnTo>
                        <a:pt x="967" y="33"/>
                      </a:lnTo>
                      <a:lnTo>
                        <a:pt x="950" y="23"/>
                      </a:lnTo>
                      <a:lnTo>
                        <a:pt x="933" y="15"/>
                      </a:lnTo>
                      <a:lnTo>
                        <a:pt x="914" y="8"/>
                      </a:lnTo>
                      <a:lnTo>
                        <a:pt x="897" y="3"/>
                      </a:lnTo>
                      <a:lnTo>
                        <a:pt x="881" y="1"/>
                      </a:lnTo>
                      <a:lnTo>
                        <a:pt x="867" y="0"/>
                      </a:lnTo>
                      <a:lnTo>
                        <a:pt x="235" y="0"/>
                      </a:lnTo>
                      <a:lnTo>
                        <a:pt x="219" y="0"/>
                      </a:lnTo>
                      <a:lnTo>
                        <a:pt x="203" y="1"/>
                      </a:lnTo>
                      <a:lnTo>
                        <a:pt x="185" y="1"/>
                      </a:lnTo>
                      <a:lnTo>
                        <a:pt x="168" y="3"/>
                      </a:lnTo>
                      <a:lnTo>
                        <a:pt x="151" y="4"/>
                      </a:lnTo>
                      <a:lnTo>
                        <a:pt x="133" y="7"/>
                      </a:lnTo>
                      <a:lnTo>
                        <a:pt x="116" y="9"/>
                      </a:lnTo>
                      <a:lnTo>
                        <a:pt x="99" y="12"/>
                      </a:lnTo>
                      <a:lnTo>
                        <a:pt x="83" y="16"/>
                      </a:lnTo>
                      <a:lnTo>
                        <a:pt x="67" y="21"/>
                      </a:lnTo>
                      <a:lnTo>
                        <a:pt x="52" y="26"/>
                      </a:lnTo>
                      <a:lnTo>
                        <a:pt x="38" y="31"/>
                      </a:lnTo>
                      <a:lnTo>
                        <a:pt x="26" y="38"/>
                      </a:lnTo>
                      <a:lnTo>
                        <a:pt x="16" y="45"/>
                      </a:lnTo>
                      <a:lnTo>
                        <a:pt x="7" y="53"/>
                      </a:lnTo>
                      <a:lnTo>
                        <a:pt x="0" y="61"/>
                      </a:lnTo>
                      <a:lnTo>
                        <a:pt x="7" y="69"/>
                      </a:lnTo>
                      <a:lnTo>
                        <a:pt x="16" y="77"/>
                      </a:lnTo>
                      <a:lnTo>
                        <a:pt x="26" y="84"/>
                      </a:lnTo>
                      <a:lnTo>
                        <a:pt x="39" y="90"/>
                      </a:lnTo>
                      <a:lnTo>
                        <a:pt x="52" y="95"/>
                      </a:lnTo>
                      <a:lnTo>
                        <a:pt x="67" y="100"/>
                      </a:lnTo>
                      <a:lnTo>
                        <a:pt x="83" y="105"/>
                      </a:lnTo>
                      <a:lnTo>
                        <a:pt x="99" y="108"/>
                      </a:lnTo>
                      <a:lnTo>
                        <a:pt x="116" y="111"/>
                      </a:lnTo>
                      <a:lnTo>
                        <a:pt x="133" y="114"/>
                      </a:lnTo>
                      <a:lnTo>
                        <a:pt x="152" y="116"/>
                      </a:lnTo>
                      <a:lnTo>
                        <a:pt x="169" y="118"/>
                      </a:lnTo>
                      <a:lnTo>
                        <a:pt x="186" y="120"/>
                      </a:lnTo>
                      <a:lnTo>
                        <a:pt x="204" y="120"/>
                      </a:lnTo>
                      <a:lnTo>
                        <a:pt x="220" y="121"/>
                      </a:lnTo>
                      <a:lnTo>
                        <a:pt x="235" y="121"/>
                      </a:lnTo>
                      <a:lnTo>
                        <a:pt x="867" y="121"/>
                      </a:lnTo>
                      <a:lnTo>
                        <a:pt x="880" y="120"/>
                      </a:lnTo>
                      <a:lnTo>
                        <a:pt x="896" y="117"/>
                      </a:lnTo>
                      <a:lnTo>
                        <a:pt x="913" y="113"/>
                      </a:lnTo>
                      <a:lnTo>
                        <a:pt x="932" y="107"/>
                      </a:lnTo>
                      <a:lnTo>
                        <a:pt x="950" y="99"/>
                      </a:lnTo>
                      <a:lnTo>
                        <a:pt x="967" y="88"/>
                      </a:lnTo>
                      <a:lnTo>
                        <a:pt x="982" y="76"/>
                      </a:lnTo>
                      <a:lnTo>
                        <a:pt x="995" y="6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2" name="Freeform 73"/>
                <p:cNvSpPr>
                  <a:spLocks noChangeAspect="1"/>
                </p:cNvSpPr>
                <p:nvPr/>
              </p:nvSpPr>
              <p:spPr bwMode="auto">
                <a:xfrm>
                  <a:off x="1938" y="3252"/>
                  <a:ext cx="86" cy="34"/>
                </a:xfrm>
                <a:custGeom>
                  <a:avLst/>
                  <a:gdLst>
                    <a:gd name="T0" fmla="*/ 1 w 172"/>
                    <a:gd name="T1" fmla="*/ 0 h 69"/>
                    <a:gd name="T2" fmla="*/ 1 w 172"/>
                    <a:gd name="T3" fmla="*/ 0 h 69"/>
                    <a:gd name="T4" fmla="*/ 1 w 172"/>
                    <a:gd name="T5" fmla="*/ 0 h 69"/>
                    <a:gd name="T6" fmla="*/ 1 w 172"/>
                    <a:gd name="T7" fmla="*/ 0 h 69"/>
                    <a:gd name="T8" fmla="*/ 1 w 172"/>
                    <a:gd name="T9" fmla="*/ 0 h 69"/>
                    <a:gd name="T10" fmla="*/ 1 w 172"/>
                    <a:gd name="T11" fmla="*/ 0 h 69"/>
                    <a:gd name="T12" fmla="*/ 1 w 172"/>
                    <a:gd name="T13" fmla="*/ 0 h 69"/>
                    <a:gd name="T14" fmla="*/ 1 w 172"/>
                    <a:gd name="T15" fmla="*/ 0 h 69"/>
                    <a:gd name="T16" fmla="*/ 1 w 172"/>
                    <a:gd name="T17" fmla="*/ 0 h 69"/>
                    <a:gd name="T18" fmla="*/ 1 w 172"/>
                    <a:gd name="T19" fmla="*/ 0 h 69"/>
                    <a:gd name="T20" fmla="*/ 1 w 172"/>
                    <a:gd name="T21" fmla="*/ 0 h 69"/>
                    <a:gd name="T22" fmla="*/ 1 w 172"/>
                    <a:gd name="T23" fmla="*/ 0 h 69"/>
                    <a:gd name="T24" fmla="*/ 1 w 172"/>
                    <a:gd name="T25" fmla="*/ 0 h 69"/>
                    <a:gd name="T26" fmla="*/ 1 w 172"/>
                    <a:gd name="T27" fmla="*/ 0 h 69"/>
                    <a:gd name="T28" fmla="*/ 1 w 172"/>
                    <a:gd name="T29" fmla="*/ 0 h 69"/>
                    <a:gd name="T30" fmla="*/ 1 w 172"/>
                    <a:gd name="T31" fmla="*/ 0 h 69"/>
                    <a:gd name="T32" fmla="*/ 1 w 172"/>
                    <a:gd name="T33" fmla="*/ 0 h 69"/>
                    <a:gd name="T34" fmla="*/ 1 w 172"/>
                    <a:gd name="T35" fmla="*/ 0 h 69"/>
                    <a:gd name="T36" fmla="*/ 1 w 172"/>
                    <a:gd name="T37" fmla="*/ 0 h 69"/>
                    <a:gd name="T38" fmla="*/ 1 w 172"/>
                    <a:gd name="T39" fmla="*/ 0 h 69"/>
                    <a:gd name="T40" fmla="*/ 1 w 172"/>
                    <a:gd name="T41" fmla="*/ 0 h 69"/>
                    <a:gd name="T42" fmla="*/ 1 w 172"/>
                    <a:gd name="T43" fmla="*/ 0 h 69"/>
                    <a:gd name="T44" fmla="*/ 1 w 172"/>
                    <a:gd name="T45" fmla="*/ 0 h 69"/>
                    <a:gd name="T46" fmla="*/ 0 w 172"/>
                    <a:gd name="T47" fmla="*/ 0 h 69"/>
                    <a:gd name="T48" fmla="*/ 1 w 172"/>
                    <a:gd name="T49" fmla="*/ 0 h 69"/>
                    <a:gd name="T50" fmla="*/ 1 w 172"/>
                    <a:gd name="T51" fmla="*/ 0 h 69"/>
                    <a:gd name="T52" fmla="*/ 1 w 172"/>
                    <a:gd name="T53" fmla="*/ 0 h 69"/>
                    <a:gd name="T54" fmla="*/ 1 w 172"/>
                    <a:gd name="T55" fmla="*/ 0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2"/>
                    <a:gd name="T85" fmla="*/ 0 h 69"/>
                    <a:gd name="T86" fmla="*/ 172 w 172"/>
                    <a:gd name="T87" fmla="*/ 69 h 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2" h="69">
                      <a:moveTo>
                        <a:pt x="34" y="15"/>
                      </a:moveTo>
                      <a:lnTo>
                        <a:pt x="137" y="0"/>
                      </a:lnTo>
                      <a:lnTo>
                        <a:pt x="144" y="0"/>
                      </a:lnTo>
                      <a:lnTo>
                        <a:pt x="150" y="1"/>
                      </a:lnTo>
                      <a:lnTo>
                        <a:pt x="157" y="5"/>
                      </a:lnTo>
                      <a:lnTo>
                        <a:pt x="162" y="10"/>
                      </a:lnTo>
                      <a:lnTo>
                        <a:pt x="166" y="15"/>
                      </a:lnTo>
                      <a:lnTo>
                        <a:pt x="170" y="21"/>
                      </a:lnTo>
                      <a:lnTo>
                        <a:pt x="171" y="28"/>
                      </a:lnTo>
                      <a:lnTo>
                        <a:pt x="172" y="35"/>
                      </a:lnTo>
                      <a:lnTo>
                        <a:pt x="171" y="42"/>
                      </a:lnTo>
                      <a:lnTo>
                        <a:pt x="170" y="49"/>
                      </a:lnTo>
                      <a:lnTo>
                        <a:pt x="166" y="54"/>
                      </a:lnTo>
                      <a:lnTo>
                        <a:pt x="162" y="60"/>
                      </a:lnTo>
                      <a:lnTo>
                        <a:pt x="157" y="65"/>
                      </a:lnTo>
                      <a:lnTo>
                        <a:pt x="150" y="68"/>
                      </a:lnTo>
                      <a:lnTo>
                        <a:pt x="144" y="69"/>
                      </a:lnTo>
                      <a:lnTo>
                        <a:pt x="137" y="69"/>
                      </a:lnTo>
                      <a:lnTo>
                        <a:pt x="36" y="59"/>
                      </a:lnTo>
                      <a:lnTo>
                        <a:pt x="20" y="56"/>
                      </a:lnTo>
                      <a:lnTo>
                        <a:pt x="8" y="51"/>
                      </a:lnTo>
                      <a:lnTo>
                        <a:pt x="2" y="44"/>
                      </a:lnTo>
                      <a:lnTo>
                        <a:pt x="0" y="37"/>
                      </a:lnTo>
                      <a:lnTo>
                        <a:pt x="3" y="30"/>
                      </a:lnTo>
                      <a:lnTo>
                        <a:pt x="10" y="24"/>
                      </a:lnTo>
                      <a:lnTo>
                        <a:pt x="20" y="19"/>
                      </a:lnTo>
                      <a:lnTo>
                        <a:pt x="34" y="15"/>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33" name="Freeform 74"/>
                <p:cNvSpPr>
                  <a:spLocks noChangeAspect="1"/>
                </p:cNvSpPr>
                <p:nvPr/>
              </p:nvSpPr>
              <p:spPr bwMode="auto">
                <a:xfrm>
                  <a:off x="1938" y="3252"/>
                  <a:ext cx="86" cy="34"/>
                </a:xfrm>
                <a:custGeom>
                  <a:avLst/>
                  <a:gdLst>
                    <a:gd name="T0" fmla="*/ 1 w 172"/>
                    <a:gd name="T1" fmla="*/ 0 h 69"/>
                    <a:gd name="T2" fmla="*/ 1 w 172"/>
                    <a:gd name="T3" fmla="*/ 0 h 69"/>
                    <a:gd name="T4" fmla="*/ 1 w 172"/>
                    <a:gd name="T5" fmla="*/ 0 h 69"/>
                    <a:gd name="T6" fmla="*/ 1 w 172"/>
                    <a:gd name="T7" fmla="*/ 0 h 69"/>
                    <a:gd name="T8" fmla="*/ 1 w 172"/>
                    <a:gd name="T9" fmla="*/ 0 h 69"/>
                    <a:gd name="T10" fmla="*/ 1 w 172"/>
                    <a:gd name="T11" fmla="*/ 0 h 69"/>
                    <a:gd name="T12" fmla="*/ 1 w 172"/>
                    <a:gd name="T13" fmla="*/ 0 h 69"/>
                    <a:gd name="T14" fmla="*/ 1 w 172"/>
                    <a:gd name="T15" fmla="*/ 0 h 69"/>
                    <a:gd name="T16" fmla="*/ 1 w 172"/>
                    <a:gd name="T17" fmla="*/ 0 h 69"/>
                    <a:gd name="T18" fmla="*/ 1 w 172"/>
                    <a:gd name="T19" fmla="*/ 0 h 69"/>
                    <a:gd name="T20" fmla="*/ 1 w 172"/>
                    <a:gd name="T21" fmla="*/ 0 h 69"/>
                    <a:gd name="T22" fmla="*/ 1 w 172"/>
                    <a:gd name="T23" fmla="*/ 0 h 69"/>
                    <a:gd name="T24" fmla="*/ 1 w 172"/>
                    <a:gd name="T25" fmla="*/ 0 h 69"/>
                    <a:gd name="T26" fmla="*/ 1 w 172"/>
                    <a:gd name="T27" fmla="*/ 0 h 69"/>
                    <a:gd name="T28" fmla="*/ 1 w 172"/>
                    <a:gd name="T29" fmla="*/ 0 h 69"/>
                    <a:gd name="T30" fmla="*/ 1 w 172"/>
                    <a:gd name="T31" fmla="*/ 0 h 69"/>
                    <a:gd name="T32" fmla="*/ 1 w 172"/>
                    <a:gd name="T33" fmla="*/ 0 h 69"/>
                    <a:gd name="T34" fmla="*/ 1 w 172"/>
                    <a:gd name="T35" fmla="*/ 0 h 69"/>
                    <a:gd name="T36" fmla="*/ 1 w 172"/>
                    <a:gd name="T37" fmla="*/ 0 h 69"/>
                    <a:gd name="T38" fmla="*/ 1 w 172"/>
                    <a:gd name="T39" fmla="*/ 0 h 69"/>
                    <a:gd name="T40" fmla="*/ 1 w 172"/>
                    <a:gd name="T41" fmla="*/ 0 h 69"/>
                    <a:gd name="T42" fmla="*/ 1 w 172"/>
                    <a:gd name="T43" fmla="*/ 0 h 69"/>
                    <a:gd name="T44" fmla="*/ 1 w 172"/>
                    <a:gd name="T45" fmla="*/ 0 h 69"/>
                    <a:gd name="T46" fmla="*/ 1 w 172"/>
                    <a:gd name="T47" fmla="*/ 0 h 69"/>
                    <a:gd name="T48" fmla="*/ 1 w 172"/>
                    <a:gd name="T49" fmla="*/ 0 h 69"/>
                    <a:gd name="T50" fmla="*/ 1 w 172"/>
                    <a:gd name="T51" fmla="*/ 0 h 69"/>
                    <a:gd name="T52" fmla="*/ 0 w 172"/>
                    <a:gd name="T53" fmla="*/ 0 h 69"/>
                    <a:gd name="T54" fmla="*/ 1 w 172"/>
                    <a:gd name="T55" fmla="*/ 0 h 69"/>
                    <a:gd name="T56" fmla="*/ 1 w 172"/>
                    <a:gd name="T57" fmla="*/ 0 h 69"/>
                    <a:gd name="T58" fmla="*/ 1 w 172"/>
                    <a:gd name="T59" fmla="*/ 0 h 69"/>
                    <a:gd name="T60" fmla="*/ 1 w 172"/>
                    <a:gd name="T61" fmla="*/ 0 h 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2"/>
                    <a:gd name="T94" fmla="*/ 0 h 69"/>
                    <a:gd name="T95" fmla="*/ 172 w 172"/>
                    <a:gd name="T96" fmla="*/ 69 h 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2" h="69">
                      <a:moveTo>
                        <a:pt x="34" y="15"/>
                      </a:moveTo>
                      <a:lnTo>
                        <a:pt x="137" y="0"/>
                      </a:lnTo>
                      <a:lnTo>
                        <a:pt x="144" y="0"/>
                      </a:lnTo>
                      <a:lnTo>
                        <a:pt x="150" y="1"/>
                      </a:lnTo>
                      <a:lnTo>
                        <a:pt x="157" y="5"/>
                      </a:lnTo>
                      <a:lnTo>
                        <a:pt x="162" y="10"/>
                      </a:lnTo>
                      <a:lnTo>
                        <a:pt x="166" y="15"/>
                      </a:lnTo>
                      <a:lnTo>
                        <a:pt x="170" y="21"/>
                      </a:lnTo>
                      <a:lnTo>
                        <a:pt x="171" y="28"/>
                      </a:lnTo>
                      <a:lnTo>
                        <a:pt x="172" y="35"/>
                      </a:lnTo>
                      <a:lnTo>
                        <a:pt x="171" y="42"/>
                      </a:lnTo>
                      <a:lnTo>
                        <a:pt x="170" y="49"/>
                      </a:lnTo>
                      <a:lnTo>
                        <a:pt x="166" y="54"/>
                      </a:lnTo>
                      <a:lnTo>
                        <a:pt x="162" y="60"/>
                      </a:lnTo>
                      <a:lnTo>
                        <a:pt x="157" y="65"/>
                      </a:lnTo>
                      <a:lnTo>
                        <a:pt x="150" y="68"/>
                      </a:lnTo>
                      <a:lnTo>
                        <a:pt x="144" y="69"/>
                      </a:lnTo>
                      <a:lnTo>
                        <a:pt x="137" y="69"/>
                      </a:lnTo>
                      <a:lnTo>
                        <a:pt x="36" y="59"/>
                      </a:lnTo>
                      <a:lnTo>
                        <a:pt x="20" y="56"/>
                      </a:lnTo>
                      <a:lnTo>
                        <a:pt x="8" y="51"/>
                      </a:lnTo>
                      <a:lnTo>
                        <a:pt x="2" y="44"/>
                      </a:lnTo>
                      <a:lnTo>
                        <a:pt x="0" y="37"/>
                      </a:lnTo>
                      <a:lnTo>
                        <a:pt x="3" y="30"/>
                      </a:lnTo>
                      <a:lnTo>
                        <a:pt x="10" y="24"/>
                      </a:lnTo>
                      <a:lnTo>
                        <a:pt x="20" y="19"/>
                      </a:lnTo>
                      <a:lnTo>
                        <a:pt x="34"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4" name="Line 75"/>
                <p:cNvSpPr>
                  <a:spLocks noChangeAspect="1" noChangeShapeType="1"/>
                </p:cNvSpPr>
                <p:nvPr/>
              </p:nvSpPr>
              <p:spPr bwMode="auto">
                <a:xfrm>
                  <a:off x="1624" y="3237"/>
                  <a:ext cx="1" cy="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5" name="Line 76"/>
                <p:cNvSpPr>
                  <a:spLocks noChangeAspect="1" noChangeShapeType="1"/>
                </p:cNvSpPr>
                <p:nvPr/>
              </p:nvSpPr>
              <p:spPr bwMode="auto">
                <a:xfrm flipV="1">
                  <a:off x="1851" y="3239"/>
                  <a:ext cx="1" cy="6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6" name="Freeform 77"/>
                <p:cNvSpPr>
                  <a:spLocks noChangeAspect="1"/>
                </p:cNvSpPr>
                <p:nvPr/>
              </p:nvSpPr>
              <p:spPr bwMode="auto">
                <a:xfrm>
                  <a:off x="1821" y="3095"/>
                  <a:ext cx="201" cy="105"/>
                </a:xfrm>
                <a:custGeom>
                  <a:avLst/>
                  <a:gdLst>
                    <a:gd name="T0" fmla="*/ 1 w 401"/>
                    <a:gd name="T1" fmla="*/ 0 h 211"/>
                    <a:gd name="T2" fmla="*/ 1 w 401"/>
                    <a:gd name="T3" fmla="*/ 0 h 211"/>
                    <a:gd name="T4" fmla="*/ 1 w 401"/>
                    <a:gd name="T5" fmla="*/ 0 h 211"/>
                    <a:gd name="T6" fmla="*/ 1 w 401"/>
                    <a:gd name="T7" fmla="*/ 0 h 211"/>
                    <a:gd name="T8" fmla="*/ 1 w 401"/>
                    <a:gd name="T9" fmla="*/ 0 h 211"/>
                    <a:gd name="T10" fmla="*/ 1 w 401"/>
                    <a:gd name="T11" fmla="*/ 0 h 211"/>
                    <a:gd name="T12" fmla="*/ 1 w 401"/>
                    <a:gd name="T13" fmla="*/ 0 h 211"/>
                    <a:gd name="T14" fmla="*/ 1 w 401"/>
                    <a:gd name="T15" fmla="*/ 0 h 211"/>
                    <a:gd name="T16" fmla="*/ 1 w 401"/>
                    <a:gd name="T17" fmla="*/ 0 h 211"/>
                    <a:gd name="T18" fmla="*/ 1 w 401"/>
                    <a:gd name="T19" fmla="*/ 0 h 211"/>
                    <a:gd name="T20" fmla="*/ 1 w 401"/>
                    <a:gd name="T21" fmla="*/ 0 h 211"/>
                    <a:gd name="T22" fmla="*/ 1 w 401"/>
                    <a:gd name="T23" fmla="*/ 0 h 211"/>
                    <a:gd name="T24" fmla="*/ 1 w 401"/>
                    <a:gd name="T25" fmla="*/ 0 h 211"/>
                    <a:gd name="T26" fmla="*/ 1 w 401"/>
                    <a:gd name="T27" fmla="*/ 0 h 211"/>
                    <a:gd name="T28" fmla="*/ 1 w 401"/>
                    <a:gd name="T29" fmla="*/ 0 h 211"/>
                    <a:gd name="T30" fmla="*/ 1 w 401"/>
                    <a:gd name="T31" fmla="*/ 0 h 211"/>
                    <a:gd name="T32" fmla="*/ 1 w 401"/>
                    <a:gd name="T33" fmla="*/ 0 h 211"/>
                    <a:gd name="T34" fmla="*/ 1 w 401"/>
                    <a:gd name="T35" fmla="*/ 0 h 211"/>
                    <a:gd name="T36" fmla="*/ 1 w 401"/>
                    <a:gd name="T37" fmla="*/ 0 h 211"/>
                    <a:gd name="T38" fmla="*/ 1 w 401"/>
                    <a:gd name="T39" fmla="*/ 0 h 211"/>
                    <a:gd name="T40" fmla="*/ 1 w 401"/>
                    <a:gd name="T41" fmla="*/ 0 h 211"/>
                    <a:gd name="T42" fmla="*/ 1 w 401"/>
                    <a:gd name="T43" fmla="*/ 0 h 211"/>
                    <a:gd name="T44" fmla="*/ 1 w 401"/>
                    <a:gd name="T45" fmla="*/ 0 h 211"/>
                    <a:gd name="T46" fmla="*/ 1 w 401"/>
                    <a:gd name="T47" fmla="*/ 0 h 211"/>
                    <a:gd name="T48" fmla="*/ 1 w 401"/>
                    <a:gd name="T49" fmla="*/ 0 h 211"/>
                    <a:gd name="T50" fmla="*/ 1 w 401"/>
                    <a:gd name="T51" fmla="*/ 0 h 211"/>
                    <a:gd name="T52" fmla="*/ 1 w 401"/>
                    <a:gd name="T53" fmla="*/ 0 h 211"/>
                    <a:gd name="T54" fmla="*/ 1 w 401"/>
                    <a:gd name="T55" fmla="*/ 0 h 211"/>
                    <a:gd name="T56" fmla="*/ 1 w 401"/>
                    <a:gd name="T57" fmla="*/ 0 h 211"/>
                    <a:gd name="T58" fmla="*/ 1 w 401"/>
                    <a:gd name="T59" fmla="*/ 0 h 211"/>
                    <a:gd name="T60" fmla="*/ 1 w 401"/>
                    <a:gd name="T61" fmla="*/ 0 h 211"/>
                    <a:gd name="T62" fmla="*/ 1 w 401"/>
                    <a:gd name="T63" fmla="*/ 0 h 211"/>
                    <a:gd name="T64" fmla="*/ 1 w 401"/>
                    <a:gd name="T65" fmla="*/ 0 h 211"/>
                    <a:gd name="T66" fmla="*/ 1 w 401"/>
                    <a:gd name="T67" fmla="*/ 0 h 211"/>
                    <a:gd name="T68" fmla="*/ 1 w 401"/>
                    <a:gd name="T69" fmla="*/ 0 h 211"/>
                    <a:gd name="T70" fmla="*/ 1 w 401"/>
                    <a:gd name="T71" fmla="*/ 0 h 211"/>
                    <a:gd name="T72" fmla="*/ 1 w 401"/>
                    <a:gd name="T73" fmla="*/ 0 h 211"/>
                    <a:gd name="T74" fmla="*/ 1 w 401"/>
                    <a:gd name="T75" fmla="*/ 0 h 211"/>
                    <a:gd name="T76" fmla="*/ 1 w 401"/>
                    <a:gd name="T77" fmla="*/ 0 h 211"/>
                    <a:gd name="T78" fmla="*/ 1 w 401"/>
                    <a:gd name="T79" fmla="*/ 0 h 211"/>
                    <a:gd name="T80" fmla="*/ 0 w 401"/>
                    <a:gd name="T81" fmla="*/ 0 h 211"/>
                    <a:gd name="T82" fmla="*/ 1 w 401"/>
                    <a:gd name="T83" fmla="*/ 0 h 211"/>
                    <a:gd name="T84" fmla="*/ 1 w 401"/>
                    <a:gd name="T85" fmla="*/ 0 h 211"/>
                    <a:gd name="T86" fmla="*/ 1 w 401"/>
                    <a:gd name="T87" fmla="*/ 0 h 211"/>
                    <a:gd name="T88" fmla="*/ 1 w 401"/>
                    <a:gd name="T89" fmla="*/ 0 h 211"/>
                    <a:gd name="T90" fmla="*/ 1 w 401"/>
                    <a:gd name="T91" fmla="*/ 0 h 211"/>
                    <a:gd name="T92" fmla="*/ 1 w 401"/>
                    <a:gd name="T93" fmla="*/ 0 h 211"/>
                    <a:gd name="T94" fmla="*/ 1 w 401"/>
                    <a:gd name="T95" fmla="*/ 0 h 211"/>
                    <a:gd name="T96" fmla="*/ 1 w 401"/>
                    <a:gd name="T97" fmla="*/ 0 h 211"/>
                    <a:gd name="T98" fmla="*/ 1 w 401"/>
                    <a:gd name="T99" fmla="*/ 0 h 211"/>
                    <a:gd name="T100" fmla="*/ 1 w 401"/>
                    <a:gd name="T101" fmla="*/ 0 h 211"/>
                    <a:gd name="T102" fmla="*/ 1 w 401"/>
                    <a:gd name="T103" fmla="*/ 0 h 211"/>
                    <a:gd name="T104" fmla="*/ 1 w 401"/>
                    <a:gd name="T105" fmla="*/ 0 h 211"/>
                    <a:gd name="T106" fmla="*/ 1 w 401"/>
                    <a:gd name="T107" fmla="*/ 0 h 211"/>
                    <a:gd name="T108" fmla="*/ 1 w 401"/>
                    <a:gd name="T109" fmla="*/ 0 h 211"/>
                    <a:gd name="T110" fmla="*/ 1 w 401"/>
                    <a:gd name="T111" fmla="*/ 0 h 211"/>
                    <a:gd name="T112" fmla="*/ 1 w 401"/>
                    <a:gd name="T113" fmla="*/ 0 h 2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1"/>
                    <a:gd name="T172" fmla="*/ 0 h 211"/>
                    <a:gd name="T173" fmla="*/ 401 w 401"/>
                    <a:gd name="T174" fmla="*/ 211 h 2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1" h="211">
                      <a:moveTo>
                        <a:pt x="376" y="200"/>
                      </a:moveTo>
                      <a:lnTo>
                        <a:pt x="374" y="174"/>
                      </a:lnTo>
                      <a:lnTo>
                        <a:pt x="378" y="145"/>
                      </a:lnTo>
                      <a:lnTo>
                        <a:pt x="383" y="116"/>
                      </a:lnTo>
                      <a:lnTo>
                        <a:pt x="390" y="89"/>
                      </a:lnTo>
                      <a:lnTo>
                        <a:pt x="397" y="63"/>
                      </a:lnTo>
                      <a:lnTo>
                        <a:pt x="401" y="44"/>
                      </a:lnTo>
                      <a:lnTo>
                        <a:pt x="399" y="29"/>
                      </a:lnTo>
                      <a:lnTo>
                        <a:pt x="393" y="22"/>
                      </a:lnTo>
                      <a:lnTo>
                        <a:pt x="369" y="16"/>
                      </a:lnTo>
                      <a:lnTo>
                        <a:pt x="346" y="13"/>
                      </a:lnTo>
                      <a:lnTo>
                        <a:pt x="323" y="8"/>
                      </a:lnTo>
                      <a:lnTo>
                        <a:pt x="300" y="6"/>
                      </a:lnTo>
                      <a:lnTo>
                        <a:pt x="277" y="4"/>
                      </a:lnTo>
                      <a:lnTo>
                        <a:pt x="254" y="1"/>
                      </a:lnTo>
                      <a:lnTo>
                        <a:pt x="231" y="0"/>
                      </a:lnTo>
                      <a:lnTo>
                        <a:pt x="209" y="0"/>
                      </a:lnTo>
                      <a:lnTo>
                        <a:pt x="186" y="0"/>
                      </a:lnTo>
                      <a:lnTo>
                        <a:pt x="163" y="1"/>
                      </a:lnTo>
                      <a:lnTo>
                        <a:pt x="140" y="4"/>
                      </a:lnTo>
                      <a:lnTo>
                        <a:pt x="117" y="6"/>
                      </a:lnTo>
                      <a:lnTo>
                        <a:pt x="94" y="8"/>
                      </a:lnTo>
                      <a:lnTo>
                        <a:pt x="71" y="12"/>
                      </a:lnTo>
                      <a:lnTo>
                        <a:pt x="48" y="16"/>
                      </a:lnTo>
                      <a:lnTo>
                        <a:pt x="25" y="21"/>
                      </a:lnTo>
                      <a:lnTo>
                        <a:pt x="20" y="23"/>
                      </a:lnTo>
                      <a:lnTo>
                        <a:pt x="17" y="28"/>
                      </a:lnTo>
                      <a:lnTo>
                        <a:pt x="16" y="34"/>
                      </a:lnTo>
                      <a:lnTo>
                        <a:pt x="15" y="42"/>
                      </a:lnTo>
                      <a:lnTo>
                        <a:pt x="14" y="51"/>
                      </a:lnTo>
                      <a:lnTo>
                        <a:pt x="14" y="62"/>
                      </a:lnTo>
                      <a:lnTo>
                        <a:pt x="15" y="75"/>
                      </a:lnTo>
                      <a:lnTo>
                        <a:pt x="15" y="88"/>
                      </a:lnTo>
                      <a:lnTo>
                        <a:pt x="16" y="101"/>
                      </a:lnTo>
                      <a:lnTo>
                        <a:pt x="16" y="116"/>
                      </a:lnTo>
                      <a:lnTo>
                        <a:pt x="16" y="133"/>
                      </a:lnTo>
                      <a:lnTo>
                        <a:pt x="15" y="148"/>
                      </a:lnTo>
                      <a:lnTo>
                        <a:pt x="12" y="164"/>
                      </a:lnTo>
                      <a:lnTo>
                        <a:pt x="10" y="180"/>
                      </a:lnTo>
                      <a:lnTo>
                        <a:pt x="5" y="196"/>
                      </a:lnTo>
                      <a:lnTo>
                        <a:pt x="0" y="211"/>
                      </a:lnTo>
                      <a:lnTo>
                        <a:pt x="23" y="211"/>
                      </a:lnTo>
                      <a:lnTo>
                        <a:pt x="47" y="210"/>
                      </a:lnTo>
                      <a:lnTo>
                        <a:pt x="70" y="210"/>
                      </a:lnTo>
                      <a:lnTo>
                        <a:pt x="94" y="209"/>
                      </a:lnTo>
                      <a:lnTo>
                        <a:pt x="117" y="209"/>
                      </a:lnTo>
                      <a:lnTo>
                        <a:pt x="141" y="207"/>
                      </a:lnTo>
                      <a:lnTo>
                        <a:pt x="164" y="206"/>
                      </a:lnTo>
                      <a:lnTo>
                        <a:pt x="189" y="206"/>
                      </a:lnTo>
                      <a:lnTo>
                        <a:pt x="212" y="205"/>
                      </a:lnTo>
                      <a:lnTo>
                        <a:pt x="236" y="205"/>
                      </a:lnTo>
                      <a:lnTo>
                        <a:pt x="259" y="204"/>
                      </a:lnTo>
                      <a:lnTo>
                        <a:pt x="283" y="203"/>
                      </a:lnTo>
                      <a:lnTo>
                        <a:pt x="306" y="203"/>
                      </a:lnTo>
                      <a:lnTo>
                        <a:pt x="329" y="202"/>
                      </a:lnTo>
                      <a:lnTo>
                        <a:pt x="353" y="202"/>
                      </a:lnTo>
                      <a:lnTo>
                        <a:pt x="376" y="20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37" name="Freeform 78"/>
                <p:cNvSpPr>
                  <a:spLocks noChangeAspect="1"/>
                </p:cNvSpPr>
                <p:nvPr/>
              </p:nvSpPr>
              <p:spPr bwMode="auto">
                <a:xfrm>
                  <a:off x="1821" y="3095"/>
                  <a:ext cx="201" cy="105"/>
                </a:xfrm>
                <a:custGeom>
                  <a:avLst/>
                  <a:gdLst>
                    <a:gd name="T0" fmla="*/ 1 w 401"/>
                    <a:gd name="T1" fmla="*/ 0 h 211"/>
                    <a:gd name="T2" fmla="*/ 1 w 401"/>
                    <a:gd name="T3" fmla="*/ 0 h 211"/>
                    <a:gd name="T4" fmla="*/ 1 w 401"/>
                    <a:gd name="T5" fmla="*/ 0 h 211"/>
                    <a:gd name="T6" fmla="*/ 1 w 401"/>
                    <a:gd name="T7" fmla="*/ 0 h 211"/>
                    <a:gd name="T8" fmla="*/ 1 w 401"/>
                    <a:gd name="T9" fmla="*/ 0 h 211"/>
                    <a:gd name="T10" fmla="*/ 1 w 401"/>
                    <a:gd name="T11" fmla="*/ 0 h 211"/>
                    <a:gd name="T12" fmla="*/ 1 w 401"/>
                    <a:gd name="T13" fmla="*/ 0 h 211"/>
                    <a:gd name="T14" fmla="*/ 1 w 401"/>
                    <a:gd name="T15" fmla="*/ 0 h 211"/>
                    <a:gd name="T16" fmla="*/ 1 w 401"/>
                    <a:gd name="T17" fmla="*/ 0 h 211"/>
                    <a:gd name="T18" fmla="*/ 1 w 401"/>
                    <a:gd name="T19" fmla="*/ 0 h 211"/>
                    <a:gd name="T20" fmla="*/ 1 w 401"/>
                    <a:gd name="T21" fmla="*/ 0 h 211"/>
                    <a:gd name="T22" fmla="*/ 1 w 401"/>
                    <a:gd name="T23" fmla="*/ 0 h 211"/>
                    <a:gd name="T24" fmla="*/ 1 w 401"/>
                    <a:gd name="T25" fmla="*/ 0 h 211"/>
                    <a:gd name="T26" fmla="*/ 1 w 401"/>
                    <a:gd name="T27" fmla="*/ 0 h 211"/>
                    <a:gd name="T28" fmla="*/ 1 w 401"/>
                    <a:gd name="T29" fmla="*/ 0 h 211"/>
                    <a:gd name="T30" fmla="*/ 1 w 401"/>
                    <a:gd name="T31" fmla="*/ 0 h 211"/>
                    <a:gd name="T32" fmla="*/ 1 w 401"/>
                    <a:gd name="T33" fmla="*/ 0 h 211"/>
                    <a:gd name="T34" fmla="*/ 1 w 401"/>
                    <a:gd name="T35" fmla="*/ 0 h 211"/>
                    <a:gd name="T36" fmla="*/ 1 w 401"/>
                    <a:gd name="T37" fmla="*/ 0 h 211"/>
                    <a:gd name="T38" fmla="*/ 1 w 401"/>
                    <a:gd name="T39" fmla="*/ 0 h 211"/>
                    <a:gd name="T40" fmla="*/ 1 w 401"/>
                    <a:gd name="T41" fmla="*/ 0 h 211"/>
                    <a:gd name="T42" fmla="*/ 1 w 401"/>
                    <a:gd name="T43" fmla="*/ 0 h 211"/>
                    <a:gd name="T44" fmla="*/ 1 w 401"/>
                    <a:gd name="T45" fmla="*/ 0 h 211"/>
                    <a:gd name="T46" fmla="*/ 1 w 401"/>
                    <a:gd name="T47" fmla="*/ 0 h 211"/>
                    <a:gd name="T48" fmla="*/ 1 w 401"/>
                    <a:gd name="T49" fmla="*/ 0 h 211"/>
                    <a:gd name="T50" fmla="*/ 1 w 401"/>
                    <a:gd name="T51" fmla="*/ 0 h 211"/>
                    <a:gd name="T52" fmla="*/ 1 w 401"/>
                    <a:gd name="T53" fmla="*/ 0 h 211"/>
                    <a:gd name="T54" fmla="*/ 1 w 401"/>
                    <a:gd name="T55" fmla="*/ 0 h 211"/>
                    <a:gd name="T56" fmla="*/ 1 w 401"/>
                    <a:gd name="T57" fmla="*/ 0 h 211"/>
                    <a:gd name="T58" fmla="*/ 1 w 401"/>
                    <a:gd name="T59" fmla="*/ 0 h 211"/>
                    <a:gd name="T60" fmla="*/ 1 w 401"/>
                    <a:gd name="T61" fmla="*/ 0 h 211"/>
                    <a:gd name="T62" fmla="*/ 1 w 401"/>
                    <a:gd name="T63" fmla="*/ 0 h 211"/>
                    <a:gd name="T64" fmla="*/ 1 w 401"/>
                    <a:gd name="T65" fmla="*/ 0 h 211"/>
                    <a:gd name="T66" fmla="*/ 1 w 401"/>
                    <a:gd name="T67" fmla="*/ 0 h 211"/>
                    <a:gd name="T68" fmla="*/ 1 w 401"/>
                    <a:gd name="T69" fmla="*/ 0 h 211"/>
                    <a:gd name="T70" fmla="*/ 1 w 401"/>
                    <a:gd name="T71" fmla="*/ 0 h 211"/>
                    <a:gd name="T72" fmla="*/ 1 w 401"/>
                    <a:gd name="T73" fmla="*/ 0 h 211"/>
                    <a:gd name="T74" fmla="*/ 1 w 401"/>
                    <a:gd name="T75" fmla="*/ 0 h 211"/>
                    <a:gd name="T76" fmla="*/ 1 w 401"/>
                    <a:gd name="T77" fmla="*/ 0 h 211"/>
                    <a:gd name="T78" fmla="*/ 1 w 401"/>
                    <a:gd name="T79" fmla="*/ 0 h 211"/>
                    <a:gd name="T80" fmla="*/ 1 w 401"/>
                    <a:gd name="T81" fmla="*/ 0 h 211"/>
                    <a:gd name="T82" fmla="*/ 1 w 401"/>
                    <a:gd name="T83" fmla="*/ 0 h 211"/>
                    <a:gd name="T84" fmla="*/ 1 w 401"/>
                    <a:gd name="T85" fmla="*/ 0 h 211"/>
                    <a:gd name="T86" fmla="*/ 0 w 401"/>
                    <a:gd name="T87" fmla="*/ 0 h 211"/>
                    <a:gd name="T88" fmla="*/ 0 w 401"/>
                    <a:gd name="T89" fmla="*/ 0 h 211"/>
                    <a:gd name="T90" fmla="*/ 1 w 401"/>
                    <a:gd name="T91" fmla="*/ 0 h 211"/>
                    <a:gd name="T92" fmla="*/ 1 w 401"/>
                    <a:gd name="T93" fmla="*/ 0 h 211"/>
                    <a:gd name="T94" fmla="*/ 1 w 401"/>
                    <a:gd name="T95" fmla="*/ 0 h 211"/>
                    <a:gd name="T96" fmla="*/ 1 w 401"/>
                    <a:gd name="T97" fmla="*/ 0 h 211"/>
                    <a:gd name="T98" fmla="*/ 1 w 401"/>
                    <a:gd name="T99" fmla="*/ 0 h 211"/>
                    <a:gd name="T100" fmla="*/ 1 w 401"/>
                    <a:gd name="T101" fmla="*/ 0 h 211"/>
                    <a:gd name="T102" fmla="*/ 1 w 401"/>
                    <a:gd name="T103" fmla="*/ 0 h 211"/>
                    <a:gd name="T104" fmla="*/ 1 w 401"/>
                    <a:gd name="T105" fmla="*/ 0 h 211"/>
                    <a:gd name="T106" fmla="*/ 1 w 401"/>
                    <a:gd name="T107" fmla="*/ 0 h 211"/>
                    <a:gd name="T108" fmla="*/ 1 w 401"/>
                    <a:gd name="T109" fmla="*/ 0 h 211"/>
                    <a:gd name="T110" fmla="*/ 1 w 401"/>
                    <a:gd name="T111" fmla="*/ 0 h 211"/>
                    <a:gd name="T112" fmla="*/ 1 w 401"/>
                    <a:gd name="T113" fmla="*/ 0 h 211"/>
                    <a:gd name="T114" fmla="*/ 1 w 401"/>
                    <a:gd name="T115" fmla="*/ 0 h 211"/>
                    <a:gd name="T116" fmla="*/ 1 w 401"/>
                    <a:gd name="T117" fmla="*/ 0 h 211"/>
                    <a:gd name="T118" fmla="*/ 1 w 401"/>
                    <a:gd name="T119" fmla="*/ 0 h 211"/>
                    <a:gd name="T120" fmla="*/ 1 w 401"/>
                    <a:gd name="T121" fmla="*/ 0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01"/>
                    <a:gd name="T184" fmla="*/ 0 h 211"/>
                    <a:gd name="T185" fmla="*/ 401 w 401"/>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01" h="211">
                      <a:moveTo>
                        <a:pt x="376" y="200"/>
                      </a:moveTo>
                      <a:lnTo>
                        <a:pt x="376" y="200"/>
                      </a:lnTo>
                      <a:lnTo>
                        <a:pt x="374" y="174"/>
                      </a:lnTo>
                      <a:lnTo>
                        <a:pt x="378" y="145"/>
                      </a:lnTo>
                      <a:lnTo>
                        <a:pt x="383" y="116"/>
                      </a:lnTo>
                      <a:lnTo>
                        <a:pt x="390" y="89"/>
                      </a:lnTo>
                      <a:lnTo>
                        <a:pt x="397" y="63"/>
                      </a:lnTo>
                      <a:lnTo>
                        <a:pt x="401" y="44"/>
                      </a:lnTo>
                      <a:lnTo>
                        <a:pt x="399" y="29"/>
                      </a:lnTo>
                      <a:lnTo>
                        <a:pt x="393" y="22"/>
                      </a:lnTo>
                      <a:lnTo>
                        <a:pt x="369" y="16"/>
                      </a:lnTo>
                      <a:lnTo>
                        <a:pt x="346" y="13"/>
                      </a:lnTo>
                      <a:lnTo>
                        <a:pt x="323" y="8"/>
                      </a:lnTo>
                      <a:lnTo>
                        <a:pt x="300" y="6"/>
                      </a:lnTo>
                      <a:lnTo>
                        <a:pt x="277" y="4"/>
                      </a:lnTo>
                      <a:lnTo>
                        <a:pt x="254" y="1"/>
                      </a:lnTo>
                      <a:lnTo>
                        <a:pt x="231" y="0"/>
                      </a:lnTo>
                      <a:lnTo>
                        <a:pt x="209" y="0"/>
                      </a:lnTo>
                      <a:lnTo>
                        <a:pt x="186" y="0"/>
                      </a:lnTo>
                      <a:lnTo>
                        <a:pt x="163" y="1"/>
                      </a:lnTo>
                      <a:lnTo>
                        <a:pt x="140" y="4"/>
                      </a:lnTo>
                      <a:lnTo>
                        <a:pt x="117" y="6"/>
                      </a:lnTo>
                      <a:lnTo>
                        <a:pt x="94" y="8"/>
                      </a:lnTo>
                      <a:lnTo>
                        <a:pt x="71" y="12"/>
                      </a:lnTo>
                      <a:lnTo>
                        <a:pt x="48" y="16"/>
                      </a:lnTo>
                      <a:lnTo>
                        <a:pt x="25" y="21"/>
                      </a:lnTo>
                      <a:lnTo>
                        <a:pt x="20" y="23"/>
                      </a:lnTo>
                      <a:lnTo>
                        <a:pt x="17" y="28"/>
                      </a:lnTo>
                      <a:lnTo>
                        <a:pt x="16" y="34"/>
                      </a:lnTo>
                      <a:lnTo>
                        <a:pt x="15" y="42"/>
                      </a:lnTo>
                      <a:lnTo>
                        <a:pt x="14" y="51"/>
                      </a:lnTo>
                      <a:lnTo>
                        <a:pt x="14" y="62"/>
                      </a:lnTo>
                      <a:lnTo>
                        <a:pt x="15" y="75"/>
                      </a:lnTo>
                      <a:lnTo>
                        <a:pt x="15" y="88"/>
                      </a:lnTo>
                      <a:lnTo>
                        <a:pt x="16" y="101"/>
                      </a:lnTo>
                      <a:lnTo>
                        <a:pt x="16" y="116"/>
                      </a:lnTo>
                      <a:lnTo>
                        <a:pt x="16" y="133"/>
                      </a:lnTo>
                      <a:lnTo>
                        <a:pt x="15" y="148"/>
                      </a:lnTo>
                      <a:lnTo>
                        <a:pt x="12" y="164"/>
                      </a:lnTo>
                      <a:lnTo>
                        <a:pt x="10" y="180"/>
                      </a:lnTo>
                      <a:lnTo>
                        <a:pt x="5" y="196"/>
                      </a:lnTo>
                      <a:lnTo>
                        <a:pt x="0" y="211"/>
                      </a:lnTo>
                      <a:lnTo>
                        <a:pt x="23" y="211"/>
                      </a:lnTo>
                      <a:lnTo>
                        <a:pt x="47" y="210"/>
                      </a:lnTo>
                      <a:lnTo>
                        <a:pt x="70" y="210"/>
                      </a:lnTo>
                      <a:lnTo>
                        <a:pt x="94" y="209"/>
                      </a:lnTo>
                      <a:lnTo>
                        <a:pt x="117" y="209"/>
                      </a:lnTo>
                      <a:lnTo>
                        <a:pt x="141" y="207"/>
                      </a:lnTo>
                      <a:lnTo>
                        <a:pt x="164" y="206"/>
                      </a:lnTo>
                      <a:lnTo>
                        <a:pt x="189" y="206"/>
                      </a:lnTo>
                      <a:lnTo>
                        <a:pt x="212" y="205"/>
                      </a:lnTo>
                      <a:lnTo>
                        <a:pt x="236" y="205"/>
                      </a:lnTo>
                      <a:lnTo>
                        <a:pt x="259" y="204"/>
                      </a:lnTo>
                      <a:lnTo>
                        <a:pt x="283" y="203"/>
                      </a:lnTo>
                      <a:lnTo>
                        <a:pt x="306" y="203"/>
                      </a:lnTo>
                      <a:lnTo>
                        <a:pt x="329" y="202"/>
                      </a:lnTo>
                      <a:lnTo>
                        <a:pt x="353" y="202"/>
                      </a:lnTo>
                      <a:lnTo>
                        <a:pt x="376" y="20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8" name="Freeform 79"/>
                <p:cNvSpPr>
                  <a:spLocks noChangeAspect="1"/>
                </p:cNvSpPr>
                <p:nvPr/>
              </p:nvSpPr>
              <p:spPr bwMode="auto">
                <a:xfrm>
                  <a:off x="1817" y="3039"/>
                  <a:ext cx="204" cy="57"/>
                </a:xfrm>
                <a:custGeom>
                  <a:avLst/>
                  <a:gdLst>
                    <a:gd name="T0" fmla="*/ 1 w 407"/>
                    <a:gd name="T1" fmla="*/ 0 h 113"/>
                    <a:gd name="T2" fmla="*/ 1 w 407"/>
                    <a:gd name="T3" fmla="*/ 1 h 113"/>
                    <a:gd name="T4" fmla="*/ 1 w 407"/>
                    <a:gd name="T5" fmla="*/ 1 h 113"/>
                    <a:gd name="T6" fmla="*/ 1 w 407"/>
                    <a:gd name="T7" fmla="*/ 1 h 113"/>
                    <a:gd name="T8" fmla="*/ 1 w 407"/>
                    <a:gd name="T9" fmla="*/ 1 h 113"/>
                    <a:gd name="T10" fmla="*/ 1 w 407"/>
                    <a:gd name="T11" fmla="*/ 1 h 113"/>
                    <a:gd name="T12" fmla="*/ 1 w 407"/>
                    <a:gd name="T13" fmla="*/ 1 h 113"/>
                    <a:gd name="T14" fmla="*/ 1 w 407"/>
                    <a:gd name="T15" fmla="*/ 1 h 113"/>
                    <a:gd name="T16" fmla="*/ 1 w 407"/>
                    <a:gd name="T17" fmla="*/ 1 h 113"/>
                    <a:gd name="T18" fmla="*/ 1 w 407"/>
                    <a:gd name="T19" fmla="*/ 1 h 113"/>
                    <a:gd name="T20" fmla="*/ 1 w 407"/>
                    <a:gd name="T21" fmla="*/ 1 h 113"/>
                    <a:gd name="T22" fmla="*/ 1 w 407"/>
                    <a:gd name="T23" fmla="*/ 1 h 113"/>
                    <a:gd name="T24" fmla="*/ 1 w 407"/>
                    <a:gd name="T25" fmla="*/ 1 h 113"/>
                    <a:gd name="T26" fmla="*/ 1 w 407"/>
                    <a:gd name="T27" fmla="*/ 1 h 113"/>
                    <a:gd name="T28" fmla="*/ 1 w 407"/>
                    <a:gd name="T29" fmla="*/ 1 h 113"/>
                    <a:gd name="T30" fmla="*/ 1 w 407"/>
                    <a:gd name="T31" fmla="*/ 1 h 113"/>
                    <a:gd name="T32" fmla="*/ 1 w 407"/>
                    <a:gd name="T33" fmla="*/ 1 h 113"/>
                    <a:gd name="T34" fmla="*/ 1 w 407"/>
                    <a:gd name="T35" fmla="*/ 1 h 113"/>
                    <a:gd name="T36" fmla="*/ 1 w 407"/>
                    <a:gd name="T37" fmla="*/ 1 h 113"/>
                    <a:gd name="T38" fmla="*/ 1 w 407"/>
                    <a:gd name="T39" fmla="*/ 1 h 113"/>
                    <a:gd name="T40" fmla="*/ 1 w 407"/>
                    <a:gd name="T41" fmla="*/ 1 h 113"/>
                    <a:gd name="T42" fmla="*/ 1 w 407"/>
                    <a:gd name="T43" fmla="*/ 1 h 113"/>
                    <a:gd name="T44" fmla="*/ 1 w 407"/>
                    <a:gd name="T45" fmla="*/ 1 h 113"/>
                    <a:gd name="T46" fmla="*/ 1 w 407"/>
                    <a:gd name="T47" fmla="*/ 1 h 113"/>
                    <a:gd name="T48" fmla="*/ 1 w 407"/>
                    <a:gd name="T49" fmla="*/ 1 h 113"/>
                    <a:gd name="T50" fmla="*/ 1 w 407"/>
                    <a:gd name="T51" fmla="*/ 1 h 113"/>
                    <a:gd name="T52" fmla="*/ 1 w 407"/>
                    <a:gd name="T53" fmla="*/ 1 h 113"/>
                    <a:gd name="T54" fmla="*/ 0 w 407"/>
                    <a:gd name="T55" fmla="*/ 1 h 113"/>
                    <a:gd name="T56" fmla="*/ 0 w 407"/>
                    <a:gd name="T57" fmla="*/ 1 h 113"/>
                    <a:gd name="T58" fmla="*/ 1 w 407"/>
                    <a:gd name="T59" fmla="*/ 1 h 113"/>
                    <a:gd name="T60" fmla="*/ 1 w 407"/>
                    <a:gd name="T61" fmla="*/ 1 h 113"/>
                    <a:gd name="T62" fmla="*/ 1 w 407"/>
                    <a:gd name="T63" fmla="*/ 1 h 113"/>
                    <a:gd name="T64" fmla="*/ 1 w 407"/>
                    <a:gd name="T65" fmla="*/ 1 h 113"/>
                    <a:gd name="T66" fmla="*/ 1 w 407"/>
                    <a:gd name="T67" fmla="*/ 1 h 113"/>
                    <a:gd name="T68" fmla="*/ 1 w 407"/>
                    <a:gd name="T69" fmla="*/ 1 h 113"/>
                    <a:gd name="T70" fmla="*/ 1 w 407"/>
                    <a:gd name="T71" fmla="*/ 1 h 113"/>
                    <a:gd name="T72" fmla="*/ 1 w 407"/>
                    <a:gd name="T73" fmla="*/ 1 h 113"/>
                    <a:gd name="T74" fmla="*/ 1 w 407"/>
                    <a:gd name="T75" fmla="*/ 1 h 113"/>
                    <a:gd name="T76" fmla="*/ 1 w 407"/>
                    <a:gd name="T77" fmla="*/ 1 h 113"/>
                    <a:gd name="T78" fmla="*/ 1 w 407"/>
                    <a:gd name="T79" fmla="*/ 1 h 113"/>
                    <a:gd name="T80" fmla="*/ 1 w 407"/>
                    <a:gd name="T81" fmla="*/ 1 h 113"/>
                    <a:gd name="T82" fmla="*/ 1 w 407"/>
                    <a:gd name="T83" fmla="*/ 1 h 113"/>
                    <a:gd name="T84" fmla="*/ 1 w 407"/>
                    <a:gd name="T85" fmla="*/ 1 h 113"/>
                    <a:gd name="T86" fmla="*/ 1 w 407"/>
                    <a:gd name="T87" fmla="*/ 1 h 113"/>
                    <a:gd name="T88" fmla="*/ 1 w 407"/>
                    <a:gd name="T89" fmla="*/ 1 h 113"/>
                    <a:gd name="T90" fmla="*/ 1 w 407"/>
                    <a:gd name="T91" fmla="*/ 1 h 113"/>
                    <a:gd name="T92" fmla="*/ 1 w 407"/>
                    <a:gd name="T93" fmla="*/ 1 h 113"/>
                    <a:gd name="T94" fmla="*/ 1 w 407"/>
                    <a:gd name="T95" fmla="*/ 1 h 113"/>
                    <a:gd name="T96" fmla="*/ 1 w 407"/>
                    <a:gd name="T97" fmla="*/ 0 h 113"/>
                    <a:gd name="T98" fmla="*/ 1 w 407"/>
                    <a:gd name="T99" fmla="*/ 0 h 1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7"/>
                    <a:gd name="T151" fmla="*/ 0 h 113"/>
                    <a:gd name="T152" fmla="*/ 407 w 407"/>
                    <a:gd name="T153" fmla="*/ 113 h 11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7" h="113">
                      <a:moveTo>
                        <a:pt x="402" y="0"/>
                      </a:moveTo>
                      <a:lnTo>
                        <a:pt x="406" y="10"/>
                      </a:lnTo>
                      <a:lnTo>
                        <a:pt x="407" y="19"/>
                      </a:lnTo>
                      <a:lnTo>
                        <a:pt x="405" y="30"/>
                      </a:lnTo>
                      <a:lnTo>
                        <a:pt x="403" y="43"/>
                      </a:lnTo>
                      <a:lnTo>
                        <a:pt x="399" y="57"/>
                      </a:lnTo>
                      <a:lnTo>
                        <a:pt x="397" y="73"/>
                      </a:lnTo>
                      <a:lnTo>
                        <a:pt x="398" y="91"/>
                      </a:lnTo>
                      <a:lnTo>
                        <a:pt x="403" y="113"/>
                      </a:lnTo>
                      <a:lnTo>
                        <a:pt x="194" y="82"/>
                      </a:lnTo>
                      <a:lnTo>
                        <a:pt x="182" y="81"/>
                      </a:lnTo>
                      <a:lnTo>
                        <a:pt x="169" y="80"/>
                      </a:lnTo>
                      <a:lnTo>
                        <a:pt x="156" y="79"/>
                      </a:lnTo>
                      <a:lnTo>
                        <a:pt x="143" y="79"/>
                      </a:lnTo>
                      <a:lnTo>
                        <a:pt x="130" y="78"/>
                      </a:lnTo>
                      <a:lnTo>
                        <a:pt x="117" y="76"/>
                      </a:lnTo>
                      <a:lnTo>
                        <a:pt x="103" y="76"/>
                      </a:lnTo>
                      <a:lnTo>
                        <a:pt x="91" y="75"/>
                      </a:lnTo>
                      <a:lnTo>
                        <a:pt x="78" y="75"/>
                      </a:lnTo>
                      <a:lnTo>
                        <a:pt x="66" y="74"/>
                      </a:lnTo>
                      <a:lnTo>
                        <a:pt x="55" y="74"/>
                      </a:lnTo>
                      <a:lnTo>
                        <a:pt x="43" y="73"/>
                      </a:lnTo>
                      <a:lnTo>
                        <a:pt x="32" y="73"/>
                      </a:lnTo>
                      <a:lnTo>
                        <a:pt x="22" y="72"/>
                      </a:lnTo>
                      <a:lnTo>
                        <a:pt x="12" y="72"/>
                      </a:lnTo>
                      <a:lnTo>
                        <a:pt x="3" y="71"/>
                      </a:lnTo>
                      <a:lnTo>
                        <a:pt x="1" y="68"/>
                      </a:lnTo>
                      <a:lnTo>
                        <a:pt x="0" y="65"/>
                      </a:lnTo>
                      <a:lnTo>
                        <a:pt x="0" y="60"/>
                      </a:lnTo>
                      <a:lnTo>
                        <a:pt x="1" y="55"/>
                      </a:lnTo>
                      <a:lnTo>
                        <a:pt x="3" y="49"/>
                      </a:lnTo>
                      <a:lnTo>
                        <a:pt x="5" y="42"/>
                      </a:lnTo>
                      <a:lnTo>
                        <a:pt x="7" y="36"/>
                      </a:lnTo>
                      <a:lnTo>
                        <a:pt x="8" y="32"/>
                      </a:lnTo>
                      <a:lnTo>
                        <a:pt x="34" y="29"/>
                      </a:lnTo>
                      <a:lnTo>
                        <a:pt x="60" y="27"/>
                      </a:lnTo>
                      <a:lnTo>
                        <a:pt x="85" y="25"/>
                      </a:lnTo>
                      <a:lnTo>
                        <a:pt x="110" y="22"/>
                      </a:lnTo>
                      <a:lnTo>
                        <a:pt x="134" y="20"/>
                      </a:lnTo>
                      <a:lnTo>
                        <a:pt x="159" y="17"/>
                      </a:lnTo>
                      <a:lnTo>
                        <a:pt x="183" y="14"/>
                      </a:lnTo>
                      <a:lnTo>
                        <a:pt x="207" y="12"/>
                      </a:lnTo>
                      <a:lnTo>
                        <a:pt x="231" y="10"/>
                      </a:lnTo>
                      <a:lnTo>
                        <a:pt x="255" y="7"/>
                      </a:lnTo>
                      <a:lnTo>
                        <a:pt x="280" y="5"/>
                      </a:lnTo>
                      <a:lnTo>
                        <a:pt x="304" y="4"/>
                      </a:lnTo>
                      <a:lnTo>
                        <a:pt x="328" y="2"/>
                      </a:lnTo>
                      <a:lnTo>
                        <a:pt x="352" y="2"/>
                      </a:lnTo>
                      <a:lnTo>
                        <a:pt x="376" y="0"/>
                      </a:lnTo>
                      <a:lnTo>
                        <a:pt x="402" y="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39" name="Freeform 80"/>
                <p:cNvSpPr>
                  <a:spLocks noChangeAspect="1"/>
                </p:cNvSpPr>
                <p:nvPr/>
              </p:nvSpPr>
              <p:spPr bwMode="auto">
                <a:xfrm>
                  <a:off x="1817" y="3039"/>
                  <a:ext cx="204" cy="57"/>
                </a:xfrm>
                <a:custGeom>
                  <a:avLst/>
                  <a:gdLst>
                    <a:gd name="T0" fmla="*/ 1 w 407"/>
                    <a:gd name="T1" fmla="*/ 0 h 113"/>
                    <a:gd name="T2" fmla="*/ 1 w 407"/>
                    <a:gd name="T3" fmla="*/ 0 h 113"/>
                    <a:gd name="T4" fmla="*/ 1 w 407"/>
                    <a:gd name="T5" fmla="*/ 1 h 113"/>
                    <a:gd name="T6" fmla="*/ 1 w 407"/>
                    <a:gd name="T7" fmla="*/ 1 h 113"/>
                    <a:gd name="T8" fmla="*/ 1 w 407"/>
                    <a:gd name="T9" fmla="*/ 1 h 113"/>
                    <a:gd name="T10" fmla="*/ 1 w 407"/>
                    <a:gd name="T11" fmla="*/ 1 h 113"/>
                    <a:gd name="T12" fmla="*/ 1 w 407"/>
                    <a:gd name="T13" fmla="*/ 1 h 113"/>
                    <a:gd name="T14" fmla="*/ 1 w 407"/>
                    <a:gd name="T15" fmla="*/ 1 h 113"/>
                    <a:gd name="T16" fmla="*/ 1 w 407"/>
                    <a:gd name="T17" fmla="*/ 1 h 113"/>
                    <a:gd name="T18" fmla="*/ 1 w 407"/>
                    <a:gd name="T19" fmla="*/ 1 h 113"/>
                    <a:gd name="T20" fmla="*/ 1 w 407"/>
                    <a:gd name="T21" fmla="*/ 1 h 113"/>
                    <a:gd name="T22" fmla="*/ 1 w 407"/>
                    <a:gd name="T23" fmla="*/ 1 h 113"/>
                    <a:gd name="T24" fmla="*/ 1 w 407"/>
                    <a:gd name="T25" fmla="*/ 1 h 113"/>
                    <a:gd name="T26" fmla="*/ 1 w 407"/>
                    <a:gd name="T27" fmla="*/ 1 h 113"/>
                    <a:gd name="T28" fmla="*/ 1 w 407"/>
                    <a:gd name="T29" fmla="*/ 1 h 113"/>
                    <a:gd name="T30" fmla="*/ 1 w 407"/>
                    <a:gd name="T31" fmla="*/ 1 h 113"/>
                    <a:gd name="T32" fmla="*/ 1 w 407"/>
                    <a:gd name="T33" fmla="*/ 1 h 113"/>
                    <a:gd name="T34" fmla="*/ 1 w 407"/>
                    <a:gd name="T35" fmla="*/ 1 h 113"/>
                    <a:gd name="T36" fmla="*/ 1 w 407"/>
                    <a:gd name="T37" fmla="*/ 1 h 113"/>
                    <a:gd name="T38" fmla="*/ 1 w 407"/>
                    <a:gd name="T39" fmla="*/ 1 h 113"/>
                    <a:gd name="T40" fmla="*/ 1 w 407"/>
                    <a:gd name="T41" fmla="*/ 1 h 113"/>
                    <a:gd name="T42" fmla="*/ 1 w 407"/>
                    <a:gd name="T43" fmla="*/ 1 h 113"/>
                    <a:gd name="T44" fmla="*/ 1 w 407"/>
                    <a:gd name="T45" fmla="*/ 1 h 113"/>
                    <a:gd name="T46" fmla="*/ 1 w 407"/>
                    <a:gd name="T47" fmla="*/ 1 h 113"/>
                    <a:gd name="T48" fmla="*/ 1 w 407"/>
                    <a:gd name="T49" fmla="*/ 1 h 113"/>
                    <a:gd name="T50" fmla="*/ 1 w 407"/>
                    <a:gd name="T51" fmla="*/ 1 h 113"/>
                    <a:gd name="T52" fmla="*/ 1 w 407"/>
                    <a:gd name="T53" fmla="*/ 1 h 113"/>
                    <a:gd name="T54" fmla="*/ 1 w 407"/>
                    <a:gd name="T55" fmla="*/ 1 h 113"/>
                    <a:gd name="T56" fmla="*/ 1 w 407"/>
                    <a:gd name="T57" fmla="*/ 1 h 113"/>
                    <a:gd name="T58" fmla="*/ 1 w 407"/>
                    <a:gd name="T59" fmla="*/ 1 h 113"/>
                    <a:gd name="T60" fmla="*/ 0 w 407"/>
                    <a:gd name="T61" fmla="*/ 1 h 113"/>
                    <a:gd name="T62" fmla="*/ 0 w 407"/>
                    <a:gd name="T63" fmla="*/ 1 h 113"/>
                    <a:gd name="T64" fmla="*/ 1 w 407"/>
                    <a:gd name="T65" fmla="*/ 1 h 113"/>
                    <a:gd name="T66" fmla="*/ 1 w 407"/>
                    <a:gd name="T67" fmla="*/ 1 h 113"/>
                    <a:gd name="T68" fmla="*/ 1 w 407"/>
                    <a:gd name="T69" fmla="*/ 1 h 113"/>
                    <a:gd name="T70" fmla="*/ 1 w 407"/>
                    <a:gd name="T71" fmla="*/ 1 h 113"/>
                    <a:gd name="T72" fmla="*/ 1 w 407"/>
                    <a:gd name="T73" fmla="*/ 1 h 113"/>
                    <a:gd name="T74" fmla="*/ 1 w 407"/>
                    <a:gd name="T75" fmla="*/ 1 h 113"/>
                    <a:gd name="T76" fmla="*/ 1 w 407"/>
                    <a:gd name="T77" fmla="*/ 1 h 113"/>
                    <a:gd name="T78" fmla="*/ 1 w 407"/>
                    <a:gd name="T79" fmla="*/ 1 h 113"/>
                    <a:gd name="T80" fmla="*/ 1 w 407"/>
                    <a:gd name="T81" fmla="*/ 1 h 113"/>
                    <a:gd name="T82" fmla="*/ 1 w 407"/>
                    <a:gd name="T83" fmla="*/ 1 h 113"/>
                    <a:gd name="T84" fmla="*/ 1 w 407"/>
                    <a:gd name="T85" fmla="*/ 1 h 113"/>
                    <a:gd name="T86" fmla="*/ 1 w 407"/>
                    <a:gd name="T87" fmla="*/ 1 h 113"/>
                    <a:gd name="T88" fmla="*/ 1 w 407"/>
                    <a:gd name="T89" fmla="*/ 1 h 113"/>
                    <a:gd name="T90" fmla="*/ 1 w 407"/>
                    <a:gd name="T91" fmla="*/ 1 h 113"/>
                    <a:gd name="T92" fmla="*/ 1 w 407"/>
                    <a:gd name="T93" fmla="*/ 1 h 113"/>
                    <a:gd name="T94" fmla="*/ 1 w 407"/>
                    <a:gd name="T95" fmla="*/ 1 h 113"/>
                    <a:gd name="T96" fmla="*/ 1 w 407"/>
                    <a:gd name="T97" fmla="*/ 1 h 113"/>
                    <a:gd name="T98" fmla="*/ 1 w 407"/>
                    <a:gd name="T99" fmla="*/ 1 h 113"/>
                    <a:gd name="T100" fmla="*/ 1 w 407"/>
                    <a:gd name="T101" fmla="*/ 1 h 113"/>
                    <a:gd name="T102" fmla="*/ 1 w 407"/>
                    <a:gd name="T103" fmla="*/ 1 h 113"/>
                    <a:gd name="T104" fmla="*/ 1 w 407"/>
                    <a:gd name="T105" fmla="*/ 0 h 113"/>
                    <a:gd name="T106" fmla="*/ 1 w 407"/>
                    <a:gd name="T107" fmla="*/ 0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7"/>
                    <a:gd name="T163" fmla="*/ 0 h 113"/>
                    <a:gd name="T164" fmla="*/ 407 w 407"/>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7" h="113">
                      <a:moveTo>
                        <a:pt x="402" y="0"/>
                      </a:moveTo>
                      <a:lnTo>
                        <a:pt x="402" y="0"/>
                      </a:lnTo>
                      <a:lnTo>
                        <a:pt x="406" y="10"/>
                      </a:lnTo>
                      <a:lnTo>
                        <a:pt x="407" y="19"/>
                      </a:lnTo>
                      <a:lnTo>
                        <a:pt x="405" y="30"/>
                      </a:lnTo>
                      <a:lnTo>
                        <a:pt x="403" y="43"/>
                      </a:lnTo>
                      <a:lnTo>
                        <a:pt x="399" y="57"/>
                      </a:lnTo>
                      <a:lnTo>
                        <a:pt x="397" y="73"/>
                      </a:lnTo>
                      <a:lnTo>
                        <a:pt x="398" y="91"/>
                      </a:lnTo>
                      <a:lnTo>
                        <a:pt x="403" y="113"/>
                      </a:lnTo>
                      <a:lnTo>
                        <a:pt x="194" y="82"/>
                      </a:lnTo>
                      <a:lnTo>
                        <a:pt x="182" y="81"/>
                      </a:lnTo>
                      <a:lnTo>
                        <a:pt x="169" y="80"/>
                      </a:lnTo>
                      <a:lnTo>
                        <a:pt x="156" y="79"/>
                      </a:lnTo>
                      <a:lnTo>
                        <a:pt x="143" y="79"/>
                      </a:lnTo>
                      <a:lnTo>
                        <a:pt x="130" y="78"/>
                      </a:lnTo>
                      <a:lnTo>
                        <a:pt x="117" y="76"/>
                      </a:lnTo>
                      <a:lnTo>
                        <a:pt x="103" y="76"/>
                      </a:lnTo>
                      <a:lnTo>
                        <a:pt x="91" y="75"/>
                      </a:lnTo>
                      <a:lnTo>
                        <a:pt x="78" y="75"/>
                      </a:lnTo>
                      <a:lnTo>
                        <a:pt x="66" y="74"/>
                      </a:lnTo>
                      <a:lnTo>
                        <a:pt x="55" y="74"/>
                      </a:lnTo>
                      <a:lnTo>
                        <a:pt x="43" y="73"/>
                      </a:lnTo>
                      <a:lnTo>
                        <a:pt x="32" y="73"/>
                      </a:lnTo>
                      <a:lnTo>
                        <a:pt x="22" y="72"/>
                      </a:lnTo>
                      <a:lnTo>
                        <a:pt x="12" y="72"/>
                      </a:lnTo>
                      <a:lnTo>
                        <a:pt x="3" y="71"/>
                      </a:lnTo>
                      <a:lnTo>
                        <a:pt x="1" y="68"/>
                      </a:lnTo>
                      <a:lnTo>
                        <a:pt x="0" y="65"/>
                      </a:lnTo>
                      <a:lnTo>
                        <a:pt x="0" y="60"/>
                      </a:lnTo>
                      <a:lnTo>
                        <a:pt x="1" y="55"/>
                      </a:lnTo>
                      <a:lnTo>
                        <a:pt x="3" y="49"/>
                      </a:lnTo>
                      <a:lnTo>
                        <a:pt x="5" y="42"/>
                      </a:lnTo>
                      <a:lnTo>
                        <a:pt x="7" y="36"/>
                      </a:lnTo>
                      <a:lnTo>
                        <a:pt x="8" y="32"/>
                      </a:lnTo>
                      <a:lnTo>
                        <a:pt x="34" y="29"/>
                      </a:lnTo>
                      <a:lnTo>
                        <a:pt x="60" y="27"/>
                      </a:lnTo>
                      <a:lnTo>
                        <a:pt x="85" y="25"/>
                      </a:lnTo>
                      <a:lnTo>
                        <a:pt x="110" y="22"/>
                      </a:lnTo>
                      <a:lnTo>
                        <a:pt x="134" y="20"/>
                      </a:lnTo>
                      <a:lnTo>
                        <a:pt x="159" y="17"/>
                      </a:lnTo>
                      <a:lnTo>
                        <a:pt x="183" y="14"/>
                      </a:lnTo>
                      <a:lnTo>
                        <a:pt x="207" y="12"/>
                      </a:lnTo>
                      <a:lnTo>
                        <a:pt x="231" y="10"/>
                      </a:lnTo>
                      <a:lnTo>
                        <a:pt x="255" y="7"/>
                      </a:lnTo>
                      <a:lnTo>
                        <a:pt x="280" y="5"/>
                      </a:lnTo>
                      <a:lnTo>
                        <a:pt x="304" y="4"/>
                      </a:lnTo>
                      <a:lnTo>
                        <a:pt x="328" y="2"/>
                      </a:lnTo>
                      <a:lnTo>
                        <a:pt x="352" y="2"/>
                      </a:lnTo>
                      <a:lnTo>
                        <a:pt x="376" y="0"/>
                      </a:lnTo>
                      <a:lnTo>
                        <a:pt x="402" y="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0" name="Freeform 81"/>
                <p:cNvSpPr>
                  <a:spLocks noChangeAspect="1"/>
                </p:cNvSpPr>
                <p:nvPr/>
              </p:nvSpPr>
              <p:spPr bwMode="auto">
                <a:xfrm>
                  <a:off x="1616" y="3055"/>
                  <a:ext cx="84" cy="22"/>
                </a:xfrm>
                <a:custGeom>
                  <a:avLst/>
                  <a:gdLst>
                    <a:gd name="T0" fmla="*/ 1 w 168"/>
                    <a:gd name="T1" fmla="*/ 1 h 44"/>
                    <a:gd name="T2" fmla="*/ 1 w 168"/>
                    <a:gd name="T3" fmla="*/ 1 h 44"/>
                    <a:gd name="T4" fmla="*/ 1 w 168"/>
                    <a:gd name="T5" fmla="*/ 1 h 44"/>
                    <a:gd name="T6" fmla="*/ 1 w 168"/>
                    <a:gd name="T7" fmla="*/ 1 h 44"/>
                    <a:gd name="T8" fmla="*/ 1 w 168"/>
                    <a:gd name="T9" fmla="*/ 1 h 44"/>
                    <a:gd name="T10" fmla="*/ 1 w 168"/>
                    <a:gd name="T11" fmla="*/ 1 h 44"/>
                    <a:gd name="T12" fmla="*/ 1 w 168"/>
                    <a:gd name="T13" fmla="*/ 1 h 44"/>
                    <a:gd name="T14" fmla="*/ 1 w 168"/>
                    <a:gd name="T15" fmla="*/ 1 h 44"/>
                    <a:gd name="T16" fmla="*/ 1 w 168"/>
                    <a:gd name="T17" fmla="*/ 1 h 44"/>
                    <a:gd name="T18" fmla="*/ 1 w 168"/>
                    <a:gd name="T19" fmla="*/ 1 h 44"/>
                    <a:gd name="T20" fmla="*/ 1 w 168"/>
                    <a:gd name="T21" fmla="*/ 1 h 44"/>
                    <a:gd name="T22" fmla="*/ 1 w 168"/>
                    <a:gd name="T23" fmla="*/ 1 h 44"/>
                    <a:gd name="T24" fmla="*/ 1 w 168"/>
                    <a:gd name="T25" fmla="*/ 1 h 44"/>
                    <a:gd name="T26" fmla="*/ 1 w 168"/>
                    <a:gd name="T27" fmla="*/ 1 h 44"/>
                    <a:gd name="T28" fmla="*/ 1 w 168"/>
                    <a:gd name="T29" fmla="*/ 1 h 44"/>
                    <a:gd name="T30" fmla="*/ 1 w 168"/>
                    <a:gd name="T31" fmla="*/ 1 h 44"/>
                    <a:gd name="T32" fmla="*/ 1 w 168"/>
                    <a:gd name="T33" fmla="*/ 1 h 44"/>
                    <a:gd name="T34" fmla="*/ 1 w 168"/>
                    <a:gd name="T35" fmla="*/ 1 h 44"/>
                    <a:gd name="T36" fmla="*/ 0 w 168"/>
                    <a:gd name="T37" fmla="*/ 1 h 44"/>
                    <a:gd name="T38" fmla="*/ 1 w 168"/>
                    <a:gd name="T39" fmla="*/ 1 h 44"/>
                    <a:gd name="T40" fmla="*/ 1 w 168"/>
                    <a:gd name="T41" fmla="*/ 1 h 44"/>
                    <a:gd name="T42" fmla="*/ 1 w 168"/>
                    <a:gd name="T43" fmla="*/ 1 h 44"/>
                    <a:gd name="T44" fmla="*/ 1 w 168"/>
                    <a:gd name="T45" fmla="*/ 1 h 44"/>
                    <a:gd name="T46" fmla="*/ 1 w 168"/>
                    <a:gd name="T47" fmla="*/ 1 h 44"/>
                    <a:gd name="T48" fmla="*/ 1 w 168"/>
                    <a:gd name="T49" fmla="*/ 0 h 44"/>
                    <a:gd name="T50" fmla="*/ 1 w 168"/>
                    <a:gd name="T51" fmla="*/ 1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8"/>
                    <a:gd name="T79" fmla="*/ 0 h 44"/>
                    <a:gd name="T80" fmla="*/ 168 w 168"/>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8" h="44">
                      <a:moveTo>
                        <a:pt x="166" y="2"/>
                      </a:moveTo>
                      <a:lnTo>
                        <a:pt x="167" y="8"/>
                      </a:lnTo>
                      <a:lnTo>
                        <a:pt x="167" y="13"/>
                      </a:lnTo>
                      <a:lnTo>
                        <a:pt x="168" y="18"/>
                      </a:lnTo>
                      <a:lnTo>
                        <a:pt x="168" y="23"/>
                      </a:lnTo>
                      <a:lnTo>
                        <a:pt x="168" y="27"/>
                      </a:lnTo>
                      <a:lnTo>
                        <a:pt x="167" y="31"/>
                      </a:lnTo>
                      <a:lnTo>
                        <a:pt x="166" y="35"/>
                      </a:lnTo>
                      <a:lnTo>
                        <a:pt x="162" y="39"/>
                      </a:lnTo>
                      <a:lnTo>
                        <a:pt x="143" y="40"/>
                      </a:lnTo>
                      <a:lnTo>
                        <a:pt x="124" y="40"/>
                      </a:lnTo>
                      <a:lnTo>
                        <a:pt x="106" y="41"/>
                      </a:lnTo>
                      <a:lnTo>
                        <a:pt x="87" y="41"/>
                      </a:lnTo>
                      <a:lnTo>
                        <a:pt x="68" y="42"/>
                      </a:lnTo>
                      <a:lnTo>
                        <a:pt x="48" y="42"/>
                      </a:lnTo>
                      <a:lnTo>
                        <a:pt x="27" y="43"/>
                      </a:lnTo>
                      <a:lnTo>
                        <a:pt x="4" y="44"/>
                      </a:lnTo>
                      <a:lnTo>
                        <a:pt x="1" y="42"/>
                      </a:lnTo>
                      <a:lnTo>
                        <a:pt x="0" y="40"/>
                      </a:lnTo>
                      <a:lnTo>
                        <a:pt x="1" y="35"/>
                      </a:lnTo>
                      <a:lnTo>
                        <a:pt x="3" y="29"/>
                      </a:lnTo>
                      <a:lnTo>
                        <a:pt x="4" y="24"/>
                      </a:lnTo>
                      <a:lnTo>
                        <a:pt x="5" y="17"/>
                      </a:lnTo>
                      <a:lnTo>
                        <a:pt x="4" y="9"/>
                      </a:lnTo>
                      <a:lnTo>
                        <a:pt x="1" y="0"/>
                      </a:lnTo>
                      <a:lnTo>
                        <a:pt x="166" y="2"/>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41" name="Freeform 82"/>
                <p:cNvSpPr>
                  <a:spLocks noChangeAspect="1"/>
                </p:cNvSpPr>
                <p:nvPr/>
              </p:nvSpPr>
              <p:spPr bwMode="auto">
                <a:xfrm>
                  <a:off x="1616" y="3055"/>
                  <a:ext cx="84" cy="22"/>
                </a:xfrm>
                <a:custGeom>
                  <a:avLst/>
                  <a:gdLst>
                    <a:gd name="T0" fmla="*/ 1 w 168"/>
                    <a:gd name="T1" fmla="*/ 1 h 44"/>
                    <a:gd name="T2" fmla="*/ 1 w 168"/>
                    <a:gd name="T3" fmla="*/ 1 h 44"/>
                    <a:gd name="T4" fmla="*/ 1 w 168"/>
                    <a:gd name="T5" fmla="*/ 1 h 44"/>
                    <a:gd name="T6" fmla="*/ 1 w 168"/>
                    <a:gd name="T7" fmla="*/ 1 h 44"/>
                    <a:gd name="T8" fmla="*/ 1 w 168"/>
                    <a:gd name="T9" fmla="*/ 1 h 44"/>
                    <a:gd name="T10" fmla="*/ 1 w 168"/>
                    <a:gd name="T11" fmla="*/ 1 h 44"/>
                    <a:gd name="T12" fmla="*/ 1 w 168"/>
                    <a:gd name="T13" fmla="*/ 1 h 44"/>
                    <a:gd name="T14" fmla="*/ 1 w 168"/>
                    <a:gd name="T15" fmla="*/ 1 h 44"/>
                    <a:gd name="T16" fmla="*/ 1 w 168"/>
                    <a:gd name="T17" fmla="*/ 1 h 44"/>
                    <a:gd name="T18" fmla="*/ 1 w 168"/>
                    <a:gd name="T19" fmla="*/ 1 h 44"/>
                    <a:gd name="T20" fmla="*/ 1 w 168"/>
                    <a:gd name="T21" fmla="*/ 1 h 44"/>
                    <a:gd name="T22" fmla="*/ 1 w 168"/>
                    <a:gd name="T23" fmla="*/ 1 h 44"/>
                    <a:gd name="T24" fmla="*/ 1 w 168"/>
                    <a:gd name="T25" fmla="*/ 1 h 44"/>
                    <a:gd name="T26" fmla="*/ 1 w 168"/>
                    <a:gd name="T27" fmla="*/ 1 h 44"/>
                    <a:gd name="T28" fmla="*/ 1 w 168"/>
                    <a:gd name="T29" fmla="*/ 1 h 44"/>
                    <a:gd name="T30" fmla="*/ 1 w 168"/>
                    <a:gd name="T31" fmla="*/ 1 h 44"/>
                    <a:gd name="T32" fmla="*/ 1 w 168"/>
                    <a:gd name="T33" fmla="*/ 1 h 44"/>
                    <a:gd name="T34" fmla="*/ 1 w 168"/>
                    <a:gd name="T35" fmla="*/ 1 h 44"/>
                    <a:gd name="T36" fmla="*/ 1 w 168"/>
                    <a:gd name="T37" fmla="*/ 1 h 44"/>
                    <a:gd name="T38" fmla="*/ 1 w 168"/>
                    <a:gd name="T39" fmla="*/ 1 h 44"/>
                    <a:gd name="T40" fmla="*/ 1 w 168"/>
                    <a:gd name="T41" fmla="*/ 1 h 44"/>
                    <a:gd name="T42" fmla="*/ 0 w 168"/>
                    <a:gd name="T43" fmla="*/ 1 h 44"/>
                    <a:gd name="T44" fmla="*/ 1 w 168"/>
                    <a:gd name="T45" fmla="*/ 1 h 44"/>
                    <a:gd name="T46" fmla="*/ 1 w 168"/>
                    <a:gd name="T47" fmla="*/ 1 h 44"/>
                    <a:gd name="T48" fmla="*/ 1 w 168"/>
                    <a:gd name="T49" fmla="*/ 1 h 44"/>
                    <a:gd name="T50" fmla="*/ 1 w 168"/>
                    <a:gd name="T51" fmla="*/ 1 h 44"/>
                    <a:gd name="T52" fmla="*/ 1 w 168"/>
                    <a:gd name="T53" fmla="*/ 1 h 44"/>
                    <a:gd name="T54" fmla="*/ 1 w 168"/>
                    <a:gd name="T55" fmla="*/ 0 h 44"/>
                    <a:gd name="T56" fmla="*/ 1 w 168"/>
                    <a:gd name="T57" fmla="*/ 1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44"/>
                    <a:gd name="T89" fmla="*/ 168 w 168"/>
                    <a:gd name="T90" fmla="*/ 44 h 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44">
                      <a:moveTo>
                        <a:pt x="166" y="2"/>
                      </a:moveTo>
                      <a:lnTo>
                        <a:pt x="166" y="2"/>
                      </a:lnTo>
                      <a:lnTo>
                        <a:pt x="167" y="8"/>
                      </a:lnTo>
                      <a:lnTo>
                        <a:pt x="167" y="13"/>
                      </a:lnTo>
                      <a:lnTo>
                        <a:pt x="168" y="18"/>
                      </a:lnTo>
                      <a:lnTo>
                        <a:pt x="168" y="23"/>
                      </a:lnTo>
                      <a:lnTo>
                        <a:pt x="168" y="27"/>
                      </a:lnTo>
                      <a:lnTo>
                        <a:pt x="167" y="31"/>
                      </a:lnTo>
                      <a:lnTo>
                        <a:pt x="166" y="35"/>
                      </a:lnTo>
                      <a:lnTo>
                        <a:pt x="162" y="39"/>
                      </a:lnTo>
                      <a:lnTo>
                        <a:pt x="143" y="40"/>
                      </a:lnTo>
                      <a:lnTo>
                        <a:pt x="124" y="40"/>
                      </a:lnTo>
                      <a:lnTo>
                        <a:pt x="106" y="41"/>
                      </a:lnTo>
                      <a:lnTo>
                        <a:pt x="87" y="41"/>
                      </a:lnTo>
                      <a:lnTo>
                        <a:pt x="68" y="42"/>
                      </a:lnTo>
                      <a:lnTo>
                        <a:pt x="48" y="42"/>
                      </a:lnTo>
                      <a:lnTo>
                        <a:pt x="27" y="43"/>
                      </a:lnTo>
                      <a:lnTo>
                        <a:pt x="4" y="44"/>
                      </a:lnTo>
                      <a:lnTo>
                        <a:pt x="1" y="42"/>
                      </a:lnTo>
                      <a:lnTo>
                        <a:pt x="0" y="40"/>
                      </a:lnTo>
                      <a:lnTo>
                        <a:pt x="1" y="35"/>
                      </a:lnTo>
                      <a:lnTo>
                        <a:pt x="3" y="29"/>
                      </a:lnTo>
                      <a:lnTo>
                        <a:pt x="4" y="24"/>
                      </a:lnTo>
                      <a:lnTo>
                        <a:pt x="5" y="17"/>
                      </a:lnTo>
                      <a:lnTo>
                        <a:pt x="4" y="9"/>
                      </a:lnTo>
                      <a:lnTo>
                        <a:pt x="1" y="0"/>
                      </a:lnTo>
                      <a:lnTo>
                        <a:pt x="166" y="2"/>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2" name="Freeform 83"/>
                <p:cNvSpPr>
                  <a:spLocks noChangeAspect="1"/>
                </p:cNvSpPr>
                <p:nvPr/>
              </p:nvSpPr>
              <p:spPr bwMode="auto">
                <a:xfrm>
                  <a:off x="1534" y="3160"/>
                  <a:ext cx="122" cy="47"/>
                </a:xfrm>
                <a:custGeom>
                  <a:avLst/>
                  <a:gdLst>
                    <a:gd name="T0" fmla="*/ 1 w 243"/>
                    <a:gd name="T1" fmla="*/ 0 h 95"/>
                    <a:gd name="T2" fmla="*/ 1 w 243"/>
                    <a:gd name="T3" fmla="*/ 0 h 95"/>
                    <a:gd name="T4" fmla="*/ 1 w 243"/>
                    <a:gd name="T5" fmla="*/ 0 h 95"/>
                    <a:gd name="T6" fmla="*/ 1 w 243"/>
                    <a:gd name="T7" fmla="*/ 0 h 95"/>
                    <a:gd name="T8" fmla="*/ 1 w 243"/>
                    <a:gd name="T9" fmla="*/ 0 h 95"/>
                    <a:gd name="T10" fmla="*/ 1 w 243"/>
                    <a:gd name="T11" fmla="*/ 0 h 95"/>
                    <a:gd name="T12" fmla="*/ 1 w 243"/>
                    <a:gd name="T13" fmla="*/ 0 h 95"/>
                    <a:gd name="T14" fmla="*/ 1 w 243"/>
                    <a:gd name="T15" fmla="*/ 0 h 95"/>
                    <a:gd name="T16" fmla="*/ 1 w 243"/>
                    <a:gd name="T17" fmla="*/ 0 h 95"/>
                    <a:gd name="T18" fmla="*/ 1 w 243"/>
                    <a:gd name="T19" fmla="*/ 0 h 95"/>
                    <a:gd name="T20" fmla="*/ 1 w 243"/>
                    <a:gd name="T21" fmla="*/ 0 h 95"/>
                    <a:gd name="T22" fmla="*/ 1 w 243"/>
                    <a:gd name="T23" fmla="*/ 0 h 95"/>
                    <a:gd name="T24" fmla="*/ 1 w 243"/>
                    <a:gd name="T25" fmla="*/ 0 h 95"/>
                    <a:gd name="T26" fmla="*/ 1 w 243"/>
                    <a:gd name="T27" fmla="*/ 0 h 95"/>
                    <a:gd name="T28" fmla="*/ 1 w 243"/>
                    <a:gd name="T29" fmla="*/ 0 h 95"/>
                    <a:gd name="T30" fmla="*/ 1 w 243"/>
                    <a:gd name="T31" fmla="*/ 0 h 95"/>
                    <a:gd name="T32" fmla="*/ 1 w 243"/>
                    <a:gd name="T33" fmla="*/ 0 h 95"/>
                    <a:gd name="T34" fmla="*/ 1 w 243"/>
                    <a:gd name="T35" fmla="*/ 0 h 95"/>
                    <a:gd name="T36" fmla="*/ 1 w 243"/>
                    <a:gd name="T37" fmla="*/ 0 h 95"/>
                    <a:gd name="T38" fmla="*/ 1 w 243"/>
                    <a:gd name="T39" fmla="*/ 0 h 95"/>
                    <a:gd name="T40" fmla="*/ 1 w 243"/>
                    <a:gd name="T41" fmla="*/ 0 h 95"/>
                    <a:gd name="T42" fmla="*/ 1 w 243"/>
                    <a:gd name="T43" fmla="*/ 0 h 95"/>
                    <a:gd name="T44" fmla="*/ 1 w 243"/>
                    <a:gd name="T45" fmla="*/ 0 h 95"/>
                    <a:gd name="T46" fmla="*/ 1 w 243"/>
                    <a:gd name="T47" fmla="*/ 0 h 95"/>
                    <a:gd name="T48" fmla="*/ 0 w 243"/>
                    <a:gd name="T49" fmla="*/ 0 h 95"/>
                    <a:gd name="T50" fmla="*/ 1 w 243"/>
                    <a:gd name="T51" fmla="*/ 0 h 95"/>
                    <a:gd name="T52" fmla="*/ 1 w 243"/>
                    <a:gd name="T53" fmla="*/ 0 h 95"/>
                    <a:gd name="T54" fmla="*/ 1 w 243"/>
                    <a:gd name="T55" fmla="*/ 0 h 95"/>
                    <a:gd name="T56" fmla="*/ 1 w 243"/>
                    <a:gd name="T57" fmla="*/ 0 h 95"/>
                    <a:gd name="T58" fmla="*/ 1 w 243"/>
                    <a:gd name="T59" fmla="*/ 0 h 95"/>
                    <a:gd name="T60" fmla="*/ 1 w 243"/>
                    <a:gd name="T61" fmla="*/ 0 h 95"/>
                    <a:gd name="T62" fmla="*/ 1 w 243"/>
                    <a:gd name="T63" fmla="*/ 0 h 95"/>
                    <a:gd name="T64" fmla="*/ 1 w 243"/>
                    <a:gd name="T65" fmla="*/ 0 h 95"/>
                    <a:gd name="T66" fmla="*/ 1 w 243"/>
                    <a:gd name="T67" fmla="*/ 0 h 95"/>
                    <a:gd name="T68" fmla="*/ 1 w 243"/>
                    <a:gd name="T69" fmla="*/ 0 h 95"/>
                    <a:gd name="T70" fmla="*/ 1 w 243"/>
                    <a:gd name="T71" fmla="*/ 0 h 95"/>
                    <a:gd name="T72" fmla="*/ 1 w 243"/>
                    <a:gd name="T73" fmla="*/ 0 h 95"/>
                    <a:gd name="T74" fmla="*/ 1 w 243"/>
                    <a:gd name="T75" fmla="*/ 0 h 95"/>
                    <a:gd name="T76" fmla="*/ 1 w 243"/>
                    <a:gd name="T77" fmla="*/ 0 h 95"/>
                    <a:gd name="T78" fmla="*/ 1 w 243"/>
                    <a:gd name="T79" fmla="*/ 0 h 95"/>
                    <a:gd name="T80" fmla="*/ 1 w 243"/>
                    <a:gd name="T81" fmla="*/ 0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3"/>
                    <a:gd name="T124" fmla="*/ 0 h 95"/>
                    <a:gd name="T125" fmla="*/ 243 w 243"/>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3" h="95">
                      <a:moveTo>
                        <a:pt x="243" y="90"/>
                      </a:moveTo>
                      <a:lnTo>
                        <a:pt x="240" y="70"/>
                      </a:lnTo>
                      <a:lnTo>
                        <a:pt x="237" y="52"/>
                      </a:lnTo>
                      <a:lnTo>
                        <a:pt x="235" y="35"/>
                      </a:lnTo>
                      <a:lnTo>
                        <a:pt x="230" y="20"/>
                      </a:lnTo>
                      <a:lnTo>
                        <a:pt x="223" y="8"/>
                      </a:lnTo>
                      <a:lnTo>
                        <a:pt x="213" y="1"/>
                      </a:lnTo>
                      <a:lnTo>
                        <a:pt x="197" y="0"/>
                      </a:lnTo>
                      <a:lnTo>
                        <a:pt x="174" y="5"/>
                      </a:lnTo>
                      <a:lnTo>
                        <a:pt x="159" y="4"/>
                      </a:lnTo>
                      <a:lnTo>
                        <a:pt x="142" y="4"/>
                      </a:lnTo>
                      <a:lnTo>
                        <a:pt x="124" y="4"/>
                      </a:lnTo>
                      <a:lnTo>
                        <a:pt x="106" y="3"/>
                      </a:lnTo>
                      <a:lnTo>
                        <a:pt x="86" y="3"/>
                      </a:lnTo>
                      <a:lnTo>
                        <a:pt x="66" y="3"/>
                      </a:lnTo>
                      <a:lnTo>
                        <a:pt x="44" y="1"/>
                      </a:lnTo>
                      <a:lnTo>
                        <a:pt x="21" y="0"/>
                      </a:lnTo>
                      <a:lnTo>
                        <a:pt x="17" y="8"/>
                      </a:lnTo>
                      <a:lnTo>
                        <a:pt x="15" y="19"/>
                      </a:lnTo>
                      <a:lnTo>
                        <a:pt x="13" y="30"/>
                      </a:lnTo>
                      <a:lnTo>
                        <a:pt x="10" y="42"/>
                      </a:lnTo>
                      <a:lnTo>
                        <a:pt x="9" y="55"/>
                      </a:lnTo>
                      <a:lnTo>
                        <a:pt x="7" y="68"/>
                      </a:lnTo>
                      <a:lnTo>
                        <a:pt x="3" y="82"/>
                      </a:lnTo>
                      <a:lnTo>
                        <a:pt x="0" y="95"/>
                      </a:lnTo>
                      <a:lnTo>
                        <a:pt x="15" y="95"/>
                      </a:lnTo>
                      <a:lnTo>
                        <a:pt x="30" y="95"/>
                      </a:lnTo>
                      <a:lnTo>
                        <a:pt x="45" y="93"/>
                      </a:lnTo>
                      <a:lnTo>
                        <a:pt x="60" y="93"/>
                      </a:lnTo>
                      <a:lnTo>
                        <a:pt x="75" y="93"/>
                      </a:lnTo>
                      <a:lnTo>
                        <a:pt x="90" y="93"/>
                      </a:lnTo>
                      <a:lnTo>
                        <a:pt x="105" y="92"/>
                      </a:lnTo>
                      <a:lnTo>
                        <a:pt x="120" y="92"/>
                      </a:lnTo>
                      <a:lnTo>
                        <a:pt x="135" y="92"/>
                      </a:lnTo>
                      <a:lnTo>
                        <a:pt x="151" y="91"/>
                      </a:lnTo>
                      <a:lnTo>
                        <a:pt x="166" y="91"/>
                      </a:lnTo>
                      <a:lnTo>
                        <a:pt x="181" y="91"/>
                      </a:lnTo>
                      <a:lnTo>
                        <a:pt x="197" y="91"/>
                      </a:lnTo>
                      <a:lnTo>
                        <a:pt x="212" y="90"/>
                      </a:lnTo>
                      <a:lnTo>
                        <a:pt x="228" y="90"/>
                      </a:lnTo>
                      <a:lnTo>
                        <a:pt x="243" y="9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43" name="Freeform 84"/>
                <p:cNvSpPr>
                  <a:spLocks noChangeAspect="1"/>
                </p:cNvSpPr>
                <p:nvPr/>
              </p:nvSpPr>
              <p:spPr bwMode="auto">
                <a:xfrm>
                  <a:off x="1534" y="3160"/>
                  <a:ext cx="122" cy="47"/>
                </a:xfrm>
                <a:custGeom>
                  <a:avLst/>
                  <a:gdLst>
                    <a:gd name="T0" fmla="*/ 1 w 243"/>
                    <a:gd name="T1" fmla="*/ 0 h 95"/>
                    <a:gd name="T2" fmla="*/ 1 w 243"/>
                    <a:gd name="T3" fmla="*/ 0 h 95"/>
                    <a:gd name="T4" fmla="*/ 1 w 243"/>
                    <a:gd name="T5" fmla="*/ 0 h 95"/>
                    <a:gd name="T6" fmla="*/ 1 w 243"/>
                    <a:gd name="T7" fmla="*/ 0 h 95"/>
                    <a:gd name="T8" fmla="*/ 1 w 243"/>
                    <a:gd name="T9" fmla="*/ 0 h 95"/>
                    <a:gd name="T10" fmla="*/ 1 w 243"/>
                    <a:gd name="T11" fmla="*/ 0 h 95"/>
                    <a:gd name="T12" fmla="*/ 1 w 243"/>
                    <a:gd name="T13" fmla="*/ 0 h 95"/>
                    <a:gd name="T14" fmla="*/ 1 w 243"/>
                    <a:gd name="T15" fmla="*/ 0 h 95"/>
                    <a:gd name="T16" fmla="*/ 1 w 243"/>
                    <a:gd name="T17" fmla="*/ 0 h 95"/>
                    <a:gd name="T18" fmla="*/ 1 w 243"/>
                    <a:gd name="T19" fmla="*/ 0 h 95"/>
                    <a:gd name="T20" fmla="*/ 1 w 243"/>
                    <a:gd name="T21" fmla="*/ 0 h 95"/>
                    <a:gd name="T22" fmla="*/ 1 w 243"/>
                    <a:gd name="T23" fmla="*/ 0 h 95"/>
                    <a:gd name="T24" fmla="*/ 1 w 243"/>
                    <a:gd name="T25" fmla="*/ 0 h 95"/>
                    <a:gd name="T26" fmla="*/ 1 w 243"/>
                    <a:gd name="T27" fmla="*/ 0 h 95"/>
                    <a:gd name="T28" fmla="*/ 1 w 243"/>
                    <a:gd name="T29" fmla="*/ 0 h 95"/>
                    <a:gd name="T30" fmla="*/ 1 w 243"/>
                    <a:gd name="T31" fmla="*/ 0 h 95"/>
                    <a:gd name="T32" fmla="*/ 1 w 243"/>
                    <a:gd name="T33" fmla="*/ 0 h 95"/>
                    <a:gd name="T34" fmla="*/ 1 w 243"/>
                    <a:gd name="T35" fmla="*/ 0 h 95"/>
                    <a:gd name="T36" fmla="*/ 1 w 243"/>
                    <a:gd name="T37" fmla="*/ 0 h 95"/>
                    <a:gd name="T38" fmla="*/ 1 w 243"/>
                    <a:gd name="T39" fmla="*/ 0 h 95"/>
                    <a:gd name="T40" fmla="*/ 1 w 243"/>
                    <a:gd name="T41" fmla="*/ 0 h 95"/>
                    <a:gd name="T42" fmla="*/ 1 w 243"/>
                    <a:gd name="T43" fmla="*/ 0 h 95"/>
                    <a:gd name="T44" fmla="*/ 1 w 243"/>
                    <a:gd name="T45" fmla="*/ 0 h 95"/>
                    <a:gd name="T46" fmla="*/ 1 w 243"/>
                    <a:gd name="T47" fmla="*/ 0 h 95"/>
                    <a:gd name="T48" fmla="*/ 1 w 243"/>
                    <a:gd name="T49" fmla="*/ 0 h 95"/>
                    <a:gd name="T50" fmla="*/ 1 w 243"/>
                    <a:gd name="T51" fmla="*/ 0 h 95"/>
                    <a:gd name="T52" fmla="*/ 1 w 243"/>
                    <a:gd name="T53" fmla="*/ 0 h 95"/>
                    <a:gd name="T54" fmla="*/ 0 w 243"/>
                    <a:gd name="T55" fmla="*/ 0 h 95"/>
                    <a:gd name="T56" fmla="*/ 0 w 243"/>
                    <a:gd name="T57" fmla="*/ 0 h 95"/>
                    <a:gd name="T58" fmla="*/ 1 w 243"/>
                    <a:gd name="T59" fmla="*/ 0 h 95"/>
                    <a:gd name="T60" fmla="*/ 1 w 243"/>
                    <a:gd name="T61" fmla="*/ 0 h 95"/>
                    <a:gd name="T62" fmla="*/ 1 w 243"/>
                    <a:gd name="T63" fmla="*/ 0 h 95"/>
                    <a:gd name="T64" fmla="*/ 1 w 243"/>
                    <a:gd name="T65" fmla="*/ 0 h 95"/>
                    <a:gd name="T66" fmla="*/ 1 w 243"/>
                    <a:gd name="T67" fmla="*/ 0 h 95"/>
                    <a:gd name="T68" fmla="*/ 1 w 243"/>
                    <a:gd name="T69" fmla="*/ 0 h 95"/>
                    <a:gd name="T70" fmla="*/ 1 w 243"/>
                    <a:gd name="T71" fmla="*/ 0 h 95"/>
                    <a:gd name="T72" fmla="*/ 1 w 243"/>
                    <a:gd name="T73" fmla="*/ 0 h 95"/>
                    <a:gd name="T74" fmla="*/ 1 w 243"/>
                    <a:gd name="T75" fmla="*/ 0 h 95"/>
                    <a:gd name="T76" fmla="*/ 1 w 243"/>
                    <a:gd name="T77" fmla="*/ 0 h 95"/>
                    <a:gd name="T78" fmla="*/ 1 w 243"/>
                    <a:gd name="T79" fmla="*/ 0 h 95"/>
                    <a:gd name="T80" fmla="*/ 1 w 243"/>
                    <a:gd name="T81" fmla="*/ 0 h 95"/>
                    <a:gd name="T82" fmla="*/ 1 w 243"/>
                    <a:gd name="T83" fmla="*/ 0 h 95"/>
                    <a:gd name="T84" fmla="*/ 1 w 243"/>
                    <a:gd name="T85" fmla="*/ 0 h 95"/>
                    <a:gd name="T86" fmla="*/ 1 w 243"/>
                    <a:gd name="T87" fmla="*/ 0 h 95"/>
                    <a:gd name="T88" fmla="*/ 1 w 243"/>
                    <a:gd name="T89" fmla="*/ 0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3"/>
                    <a:gd name="T136" fmla="*/ 0 h 95"/>
                    <a:gd name="T137" fmla="*/ 243 w 243"/>
                    <a:gd name="T138" fmla="*/ 95 h 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3" h="95">
                      <a:moveTo>
                        <a:pt x="243" y="90"/>
                      </a:moveTo>
                      <a:lnTo>
                        <a:pt x="243" y="90"/>
                      </a:lnTo>
                      <a:lnTo>
                        <a:pt x="240" y="70"/>
                      </a:lnTo>
                      <a:lnTo>
                        <a:pt x="237" y="52"/>
                      </a:lnTo>
                      <a:lnTo>
                        <a:pt x="235" y="35"/>
                      </a:lnTo>
                      <a:lnTo>
                        <a:pt x="230" y="20"/>
                      </a:lnTo>
                      <a:lnTo>
                        <a:pt x="223" y="8"/>
                      </a:lnTo>
                      <a:lnTo>
                        <a:pt x="213" y="1"/>
                      </a:lnTo>
                      <a:lnTo>
                        <a:pt x="197" y="0"/>
                      </a:lnTo>
                      <a:lnTo>
                        <a:pt x="174" y="5"/>
                      </a:lnTo>
                      <a:lnTo>
                        <a:pt x="159" y="4"/>
                      </a:lnTo>
                      <a:lnTo>
                        <a:pt x="142" y="4"/>
                      </a:lnTo>
                      <a:lnTo>
                        <a:pt x="124" y="4"/>
                      </a:lnTo>
                      <a:lnTo>
                        <a:pt x="106" y="3"/>
                      </a:lnTo>
                      <a:lnTo>
                        <a:pt x="86" y="3"/>
                      </a:lnTo>
                      <a:lnTo>
                        <a:pt x="66" y="3"/>
                      </a:lnTo>
                      <a:lnTo>
                        <a:pt x="44" y="1"/>
                      </a:lnTo>
                      <a:lnTo>
                        <a:pt x="21" y="0"/>
                      </a:lnTo>
                      <a:lnTo>
                        <a:pt x="17" y="8"/>
                      </a:lnTo>
                      <a:lnTo>
                        <a:pt x="15" y="19"/>
                      </a:lnTo>
                      <a:lnTo>
                        <a:pt x="13" y="30"/>
                      </a:lnTo>
                      <a:lnTo>
                        <a:pt x="10" y="42"/>
                      </a:lnTo>
                      <a:lnTo>
                        <a:pt x="9" y="55"/>
                      </a:lnTo>
                      <a:lnTo>
                        <a:pt x="7" y="68"/>
                      </a:lnTo>
                      <a:lnTo>
                        <a:pt x="3" y="82"/>
                      </a:lnTo>
                      <a:lnTo>
                        <a:pt x="0" y="95"/>
                      </a:lnTo>
                      <a:lnTo>
                        <a:pt x="15" y="95"/>
                      </a:lnTo>
                      <a:lnTo>
                        <a:pt x="30" y="95"/>
                      </a:lnTo>
                      <a:lnTo>
                        <a:pt x="45" y="93"/>
                      </a:lnTo>
                      <a:lnTo>
                        <a:pt x="60" y="93"/>
                      </a:lnTo>
                      <a:lnTo>
                        <a:pt x="75" y="93"/>
                      </a:lnTo>
                      <a:lnTo>
                        <a:pt x="90" y="93"/>
                      </a:lnTo>
                      <a:lnTo>
                        <a:pt x="105" y="92"/>
                      </a:lnTo>
                      <a:lnTo>
                        <a:pt x="120" y="92"/>
                      </a:lnTo>
                      <a:lnTo>
                        <a:pt x="135" y="92"/>
                      </a:lnTo>
                      <a:lnTo>
                        <a:pt x="151" y="91"/>
                      </a:lnTo>
                      <a:lnTo>
                        <a:pt x="166" y="91"/>
                      </a:lnTo>
                      <a:lnTo>
                        <a:pt x="181" y="91"/>
                      </a:lnTo>
                      <a:lnTo>
                        <a:pt x="197" y="91"/>
                      </a:lnTo>
                      <a:lnTo>
                        <a:pt x="212" y="90"/>
                      </a:lnTo>
                      <a:lnTo>
                        <a:pt x="228" y="90"/>
                      </a:lnTo>
                      <a:lnTo>
                        <a:pt x="243" y="9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4" name="Freeform 85"/>
                <p:cNvSpPr>
                  <a:spLocks noChangeAspect="1"/>
                </p:cNvSpPr>
                <p:nvPr/>
              </p:nvSpPr>
              <p:spPr bwMode="auto">
                <a:xfrm>
                  <a:off x="2093" y="2879"/>
                  <a:ext cx="387" cy="313"/>
                </a:xfrm>
                <a:custGeom>
                  <a:avLst/>
                  <a:gdLst>
                    <a:gd name="T0" fmla="*/ 1 w 774"/>
                    <a:gd name="T1" fmla="*/ 1 h 626"/>
                    <a:gd name="T2" fmla="*/ 1 w 774"/>
                    <a:gd name="T3" fmla="*/ 1 h 626"/>
                    <a:gd name="T4" fmla="*/ 1 w 774"/>
                    <a:gd name="T5" fmla="*/ 1 h 626"/>
                    <a:gd name="T6" fmla="*/ 1 w 774"/>
                    <a:gd name="T7" fmla="*/ 1 h 626"/>
                    <a:gd name="T8" fmla="*/ 1 w 774"/>
                    <a:gd name="T9" fmla="*/ 1 h 626"/>
                    <a:gd name="T10" fmla="*/ 1 w 774"/>
                    <a:gd name="T11" fmla="*/ 1 h 626"/>
                    <a:gd name="T12" fmla="*/ 1 w 774"/>
                    <a:gd name="T13" fmla="*/ 1 h 626"/>
                    <a:gd name="T14" fmla="*/ 1 w 774"/>
                    <a:gd name="T15" fmla="*/ 1 h 626"/>
                    <a:gd name="T16" fmla="*/ 1 w 774"/>
                    <a:gd name="T17" fmla="*/ 1 h 626"/>
                    <a:gd name="T18" fmla="*/ 1 w 774"/>
                    <a:gd name="T19" fmla="*/ 1 h 626"/>
                    <a:gd name="T20" fmla="*/ 1 w 774"/>
                    <a:gd name="T21" fmla="*/ 1 h 626"/>
                    <a:gd name="T22" fmla="*/ 1 w 774"/>
                    <a:gd name="T23" fmla="*/ 1 h 626"/>
                    <a:gd name="T24" fmla="*/ 1 w 774"/>
                    <a:gd name="T25" fmla="*/ 1 h 626"/>
                    <a:gd name="T26" fmla="*/ 1 w 774"/>
                    <a:gd name="T27" fmla="*/ 1 h 626"/>
                    <a:gd name="T28" fmla="*/ 1 w 774"/>
                    <a:gd name="T29" fmla="*/ 1 h 626"/>
                    <a:gd name="T30" fmla="*/ 1 w 774"/>
                    <a:gd name="T31" fmla="*/ 1 h 626"/>
                    <a:gd name="T32" fmla="*/ 1 w 774"/>
                    <a:gd name="T33" fmla="*/ 1 h 626"/>
                    <a:gd name="T34" fmla="*/ 1 w 774"/>
                    <a:gd name="T35" fmla="*/ 1 h 626"/>
                    <a:gd name="T36" fmla="*/ 1 w 774"/>
                    <a:gd name="T37" fmla="*/ 1 h 626"/>
                    <a:gd name="T38" fmla="*/ 1 w 774"/>
                    <a:gd name="T39" fmla="*/ 1 h 626"/>
                    <a:gd name="T40" fmla="*/ 1 w 774"/>
                    <a:gd name="T41" fmla="*/ 1 h 626"/>
                    <a:gd name="T42" fmla="*/ 1 w 774"/>
                    <a:gd name="T43" fmla="*/ 1 h 626"/>
                    <a:gd name="T44" fmla="*/ 1 w 774"/>
                    <a:gd name="T45" fmla="*/ 1 h 626"/>
                    <a:gd name="T46" fmla="*/ 1 w 774"/>
                    <a:gd name="T47" fmla="*/ 1 h 626"/>
                    <a:gd name="T48" fmla="*/ 1 w 774"/>
                    <a:gd name="T49" fmla="*/ 1 h 626"/>
                    <a:gd name="T50" fmla="*/ 1 w 774"/>
                    <a:gd name="T51" fmla="*/ 1 h 626"/>
                    <a:gd name="T52" fmla="*/ 1 w 774"/>
                    <a:gd name="T53" fmla="*/ 1 h 626"/>
                    <a:gd name="T54" fmla="*/ 1 w 774"/>
                    <a:gd name="T55" fmla="*/ 1 h 626"/>
                    <a:gd name="T56" fmla="*/ 1 w 774"/>
                    <a:gd name="T57" fmla="*/ 1 h 626"/>
                    <a:gd name="T58" fmla="*/ 1 w 774"/>
                    <a:gd name="T59" fmla="*/ 1 h 626"/>
                    <a:gd name="T60" fmla="*/ 1 w 774"/>
                    <a:gd name="T61" fmla="*/ 1 h 626"/>
                    <a:gd name="T62" fmla="*/ 1 w 774"/>
                    <a:gd name="T63" fmla="*/ 1 h 626"/>
                    <a:gd name="T64" fmla="*/ 1 w 774"/>
                    <a:gd name="T65" fmla="*/ 1 h 626"/>
                    <a:gd name="T66" fmla="*/ 1 w 774"/>
                    <a:gd name="T67" fmla="*/ 1 h 626"/>
                    <a:gd name="T68" fmla="*/ 1 w 774"/>
                    <a:gd name="T69" fmla="*/ 1 h 626"/>
                    <a:gd name="T70" fmla="*/ 1 w 774"/>
                    <a:gd name="T71" fmla="*/ 1 h 626"/>
                    <a:gd name="T72" fmla="*/ 1 w 774"/>
                    <a:gd name="T73" fmla="*/ 1 h 626"/>
                    <a:gd name="T74" fmla="*/ 1 w 774"/>
                    <a:gd name="T75" fmla="*/ 1 h 626"/>
                    <a:gd name="T76" fmla="*/ 1 w 774"/>
                    <a:gd name="T77" fmla="*/ 1 h 626"/>
                    <a:gd name="T78" fmla="*/ 1 w 774"/>
                    <a:gd name="T79" fmla="*/ 1 h 626"/>
                    <a:gd name="T80" fmla="*/ 1 w 774"/>
                    <a:gd name="T81" fmla="*/ 1 h 626"/>
                    <a:gd name="T82" fmla="*/ 1 w 774"/>
                    <a:gd name="T83" fmla="*/ 1 h 626"/>
                    <a:gd name="T84" fmla="*/ 1 w 774"/>
                    <a:gd name="T85" fmla="*/ 1 h 626"/>
                    <a:gd name="T86" fmla="*/ 1 w 774"/>
                    <a:gd name="T87" fmla="*/ 1 h 626"/>
                    <a:gd name="T88" fmla="*/ 1 w 774"/>
                    <a:gd name="T89" fmla="*/ 1 h 626"/>
                    <a:gd name="T90" fmla="*/ 1 w 774"/>
                    <a:gd name="T91" fmla="*/ 1 h 626"/>
                    <a:gd name="T92" fmla="*/ 1 w 774"/>
                    <a:gd name="T93" fmla="*/ 1 h 626"/>
                    <a:gd name="T94" fmla="*/ 1 w 774"/>
                    <a:gd name="T95" fmla="*/ 1 h 626"/>
                    <a:gd name="T96" fmla="*/ 1 w 774"/>
                    <a:gd name="T97" fmla="*/ 1 h 626"/>
                    <a:gd name="T98" fmla="*/ 1 w 774"/>
                    <a:gd name="T99" fmla="*/ 1 h 626"/>
                    <a:gd name="T100" fmla="*/ 1 w 774"/>
                    <a:gd name="T101" fmla="*/ 1 h 6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74"/>
                    <a:gd name="T154" fmla="*/ 0 h 626"/>
                    <a:gd name="T155" fmla="*/ 774 w 774"/>
                    <a:gd name="T156" fmla="*/ 626 h 6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74" h="626">
                      <a:moveTo>
                        <a:pt x="0" y="626"/>
                      </a:moveTo>
                      <a:lnTo>
                        <a:pt x="27" y="605"/>
                      </a:lnTo>
                      <a:lnTo>
                        <a:pt x="43" y="582"/>
                      </a:lnTo>
                      <a:lnTo>
                        <a:pt x="53" y="558"/>
                      </a:lnTo>
                      <a:lnTo>
                        <a:pt x="61" y="535"/>
                      </a:lnTo>
                      <a:lnTo>
                        <a:pt x="71" y="513"/>
                      </a:lnTo>
                      <a:lnTo>
                        <a:pt x="82" y="494"/>
                      </a:lnTo>
                      <a:lnTo>
                        <a:pt x="102" y="479"/>
                      </a:lnTo>
                      <a:lnTo>
                        <a:pt x="132" y="470"/>
                      </a:lnTo>
                      <a:lnTo>
                        <a:pt x="142" y="468"/>
                      </a:lnTo>
                      <a:lnTo>
                        <a:pt x="153" y="466"/>
                      </a:lnTo>
                      <a:lnTo>
                        <a:pt x="165" y="463"/>
                      </a:lnTo>
                      <a:lnTo>
                        <a:pt x="176" y="461"/>
                      </a:lnTo>
                      <a:lnTo>
                        <a:pt x="187" y="457"/>
                      </a:lnTo>
                      <a:lnTo>
                        <a:pt x="195" y="452"/>
                      </a:lnTo>
                      <a:lnTo>
                        <a:pt x="201" y="445"/>
                      </a:lnTo>
                      <a:lnTo>
                        <a:pt x="203" y="437"/>
                      </a:lnTo>
                      <a:lnTo>
                        <a:pt x="201" y="424"/>
                      </a:lnTo>
                      <a:lnTo>
                        <a:pt x="196" y="414"/>
                      </a:lnTo>
                      <a:lnTo>
                        <a:pt x="189" y="403"/>
                      </a:lnTo>
                      <a:lnTo>
                        <a:pt x="181" y="393"/>
                      </a:lnTo>
                      <a:lnTo>
                        <a:pt x="173" y="383"/>
                      </a:lnTo>
                      <a:lnTo>
                        <a:pt x="165" y="370"/>
                      </a:lnTo>
                      <a:lnTo>
                        <a:pt x="159" y="355"/>
                      </a:lnTo>
                      <a:lnTo>
                        <a:pt x="157" y="337"/>
                      </a:lnTo>
                      <a:lnTo>
                        <a:pt x="302" y="208"/>
                      </a:lnTo>
                      <a:lnTo>
                        <a:pt x="327" y="210"/>
                      </a:lnTo>
                      <a:lnTo>
                        <a:pt x="347" y="218"/>
                      </a:lnTo>
                      <a:lnTo>
                        <a:pt x="362" y="231"/>
                      </a:lnTo>
                      <a:lnTo>
                        <a:pt x="376" y="243"/>
                      </a:lnTo>
                      <a:lnTo>
                        <a:pt x="391" y="254"/>
                      </a:lnTo>
                      <a:lnTo>
                        <a:pt x="408" y="259"/>
                      </a:lnTo>
                      <a:lnTo>
                        <a:pt x="430" y="257"/>
                      </a:lnTo>
                      <a:lnTo>
                        <a:pt x="459" y="244"/>
                      </a:lnTo>
                      <a:lnTo>
                        <a:pt x="479" y="228"/>
                      </a:lnTo>
                      <a:lnTo>
                        <a:pt x="494" y="209"/>
                      </a:lnTo>
                      <a:lnTo>
                        <a:pt x="502" y="186"/>
                      </a:lnTo>
                      <a:lnTo>
                        <a:pt x="505" y="163"/>
                      </a:lnTo>
                      <a:lnTo>
                        <a:pt x="500" y="140"/>
                      </a:lnTo>
                      <a:lnTo>
                        <a:pt x="487" y="119"/>
                      </a:lnTo>
                      <a:lnTo>
                        <a:pt x="467" y="101"/>
                      </a:lnTo>
                      <a:lnTo>
                        <a:pt x="439" y="88"/>
                      </a:lnTo>
                      <a:lnTo>
                        <a:pt x="498" y="35"/>
                      </a:lnTo>
                      <a:lnTo>
                        <a:pt x="441" y="29"/>
                      </a:lnTo>
                      <a:lnTo>
                        <a:pt x="513" y="19"/>
                      </a:lnTo>
                      <a:lnTo>
                        <a:pt x="535" y="0"/>
                      </a:lnTo>
                      <a:lnTo>
                        <a:pt x="545" y="5"/>
                      </a:lnTo>
                      <a:lnTo>
                        <a:pt x="557" y="10"/>
                      </a:lnTo>
                      <a:lnTo>
                        <a:pt x="568" y="13"/>
                      </a:lnTo>
                      <a:lnTo>
                        <a:pt x="582" y="15"/>
                      </a:lnTo>
                      <a:lnTo>
                        <a:pt x="595" y="18"/>
                      </a:lnTo>
                      <a:lnTo>
                        <a:pt x="610" y="19"/>
                      </a:lnTo>
                      <a:lnTo>
                        <a:pt x="623" y="20"/>
                      </a:lnTo>
                      <a:lnTo>
                        <a:pt x="638" y="21"/>
                      </a:lnTo>
                      <a:lnTo>
                        <a:pt x="652" y="21"/>
                      </a:lnTo>
                      <a:lnTo>
                        <a:pt x="666" y="21"/>
                      </a:lnTo>
                      <a:lnTo>
                        <a:pt x="681" y="20"/>
                      </a:lnTo>
                      <a:lnTo>
                        <a:pt x="694" y="20"/>
                      </a:lnTo>
                      <a:lnTo>
                        <a:pt x="707" y="19"/>
                      </a:lnTo>
                      <a:lnTo>
                        <a:pt x="719" y="18"/>
                      </a:lnTo>
                      <a:lnTo>
                        <a:pt x="731" y="17"/>
                      </a:lnTo>
                      <a:lnTo>
                        <a:pt x="741" y="15"/>
                      </a:lnTo>
                      <a:lnTo>
                        <a:pt x="774" y="25"/>
                      </a:lnTo>
                      <a:lnTo>
                        <a:pt x="737" y="34"/>
                      </a:lnTo>
                      <a:lnTo>
                        <a:pt x="735" y="57"/>
                      </a:lnTo>
                      <a:lnTo>
                        <a:pt x="721" y="59"/>
                      </a:lnTo>
                      <a:lnTo>
                        <a:pt x="706" y="60"/>
                      </a:lnTo>
                      <a:lnTo>
                        <a:pt x="690" y="60"/>
                      </a:lnTo>
                      <a:lnTo>
                        <a:pt x="674" y="61"/>
                      </a:lnTo>
                      <a:lnTo>
                        <a:pt x="658" y="63"/>
                      </a:lnTo>
                      <a:lnTo>
                        <a:pt x="643" y="66"/>
                      </a:lnTo>
                      <a:lnTo>
                        <a:pt x="631" y="72"/>
                      </a:lnTo>
                      <a:lnTo>
                        <a:pt x="622" y="80"/>
                      </a:lnTo>
                      <a:lnTo>
                        <a:pt x="614" y="91"/>
                      </a:lnTo>
                      <a:lnTo>
                        <a:pt x="607" y="104"/>
                      </a:lnTo>
                      <a:lnTo>
                        <a:pt x="602" y="118"/>
                      </a:lnTo>
                      <a:lnTo>
                        <a:pt x="596" y="132"/>
                      </a:lnTo>
                      <a:lnTo>
                        <a:pt x="591" y="147"/>
                      </a:lnTo>
                      <a:lnTo>
                        <a:pt x="587" y="162"/>
                      </a:lnTo>
                      <a:lnTo>
                        <a:pt x="583" y="177"/>
                      </a:lnTo>
                      <a:lnTo>
                        <a:pt x="580" y="192"/>
                      </a:lnTo>
                      <a:lnTo>
                        <a:pt x="576" y="208"/>
                      </a:lnTo>
                      <a:lnTo>
                        <a:pt x="574" y="224"/>
                      </a:lnTo>
                      <a:lnTo>
                        <a:pt x="572" y="240"/>
                      </a:lnTo>
                      <a:lnTo>
                        <a:pt x="569" y="257"/>
                      </a:lnTo>
                      <a:lnTo>
                        <a:pt x="567" y="273"/>
                      </a:lnTo>
                      <a:lnTo>
                        <a:pt x="565" y="289"/>
                      </a:lnTo>
                      <a:lnTo>
                        <a:pt x="564" y="305"/>
                      </a:lnTo>
                      <a:lnTo>
                        <a:pt x="561" y="322"/>
                      </a:lnTo>
                      <a:lnTo>
                        <a:pt x="564" y="335"/>
                      </a:lnTo>
                      <a:lnTo>
                        <a:pt x="572" y="343"/>
                      </a:lnTo>
                      <a:lnTo>
                        <a:pt x="587" y="349"/>
                      </a:lnTo>
                      <a:lnTo>
                        <a:pt x="605" y="350"/>
                      </a:lnTo>
                      <a:lnTo>
                        <a:pt x="627" y="352"/>
                      </a:lnTo>
                      <a:lnTo>
                        <a:pt x="650" y="350"/>
                      </a:lnTo>
                      <a:lnTo>
                        <a:pt x="672" y="349"/>
                      </a:lnTo>
                      <a:lnTo>
                        <a:pt x="693" y="349"/>
                      </a:lnTo>
                      <a:lnTo>
                        <a:pt x="684" y="399"/>
                      </a:lnTo>
                      <a:lnTo>
                        <a:pt x="696" y="400"/>
                      </a:lnTo>
                      <a:lnTo>
                        <a:pt x="709" y="402"/>
                      </a:lnTo>
                      <a:lnTo>
                        <a:pt x="722" y="403"/>
                      </a:lnTo>
                      <a:lnTo>
                        <a:pt x="735" y="406"/>
                      </a:lnTo>
                      <a:lnTo>
                        <a:pt x="747" y="408"/>
                      </a:lnTo>
                      <a:lnTo>
                        <a:pt x="757" y="411"/>
                      </a:lnTo>
                      <a:lnTo>
                        <a:pt x="763" y="415"/>
                      </a:lnTo>
                      <a:lnTo>
                        <a:pt x="766" y="421"/>
                      </a:lnTo>
                      <a:lnTo>
                        <a:pt x="766" y="426"/>
                      </a:lnTo>
                      <a:lnTo>
                        <a:pt x="763" y="431"/>
                      </a:lnTo>
                      <a:lnTo>
                        <a:pt x="758" y="437"/>
                      </a:lnTo>
                      <a:lnTo>
                        <a:pt x="751" y="441"/>
                      </a:lnTo>
                      <a:lnTo>
                        <a:pt x="741" y="445"/>
                      </a:lnTo>
                      <a:lnTo>
                        <a:pt x="729" y="449"/>
                      </a:lnTo>
                      <a:lnTo>
                        <a:pt x="716" y="453"/>
                      </a:lnTo>
                      <a:lnTo>
                        <a:pt x="699" y="455"/>
                      </a:lnTo>
                      <a:lnTo>
                        <a:pt x="681" y="457"/>
                      </a:lnTo>
                      <a:lnTo>
                        <a:pt x="660" y="461"/>
                      </a:lnTo>
                      <a:lnTo>
                        <a:pt x="636" y="464"/>
                      </a:lnTo>
                      <a:lnTo>
                        <a:pt x="610" y="468"/>
                      </a:lnTo>
                      <a:lnTo>
                        <a:pt x="581" y="472"/>
                      </a:lnTo>
                      <a:lnTo>
                        <a:pt x="552" y="476"/>
                      </a:lnTo>
                      <a:lnTo>
                        <a:pt x="521" y="480"/>
                      </a:lnTo>
                      <a:lnTo>
                        <a:pt x="491" y="484"/>
                      </a:lnTo>
                      <a:lnTo>
                        <a:pt x="460" y="487"/>
                      </a:lnTo>
                      <a:lnTo>
                        <a:pt x="430" y="491"/>
                      </a:lnTo>
                      <a:lnTo>
                        <a:pt x="401" y="494"/>
                      </a:lnTo>
                      <a:lnTo>
                        <a:pt x="375" y="497"/>
                      </a:lnTo>
                      <a:lnTo>
                        <a:pt x="349" y="498"/>
                      </a:lnTo>
                      <a:lnTo>
                        <a:pt x="326" y="499"/>
                      </a:lnTo>
                      <a:lnTo>
                        <a:pt x="307" y="499"/>
                      </a:lnTo>
                      <a:lnTo>
                        <a:pt x="291" y="498"/>
                      </a:lnTo>
                      <a:lnTo>
                        <a:pt x="219" y="480"/>
                      </a:lnTo>
                      <a:lnTo>
                        <a:pt x="220" y="497"/>
                      </a:lnTo>
                      <a:lnTo>
                        <a:pt x="220" y="514"/>
                      </a:lnTo>
                      <a:lnTo>
                        <a:pt x="220" y="531"/>
                      </a:lnTo>
                      <a:lnTo>
                        <a:pt x="220" y="547"/>
                      </a:lnTo>
                      <a:lnTo>
                        <a:pt x="219" y="565"/>
                      </a:lnTo>
                      <a:lnTo>
                        <a:pt x="218" y="582"/>
                      </a:lnTo>
                      <a:lnTo>
                        <a:pt x="217" y="600"/>
                      </a:lnTo>
                      <a:lnTo>
                        <a:pt x="215" y="617"/>
                      </a:lnTo>
                      <a:lnTo>
                        <a:pt x="202" y="617"/>
                      </a:lnTo>
                      <a:lnTo>
                        <a:pt x="188" y="619"/>
                      </a:lnTo>
                      <a:lnTo>
                        <a:pt x="175" y="619"/>
                      </a:lnTo>
                      <a:lnTo>
                        <a:pt x="162" y="620"/>
                      </a:lnTo>
                      <a:lnTo>
                        <a:pt x="149" y="620"/>
                      </a:lnTo>
                      <a:lnTo>
                        <a:pt x="135" y="621"/>
                      </a:lnTo>
                      <a:lnTo>
                        <a:pt x="122" y="621"/>
                      </a:lnTo>
                      <a:lnTo>
                        <a:pt x="109" y="621"/>
                      </a:lnTo>
                      <a:lnTo>
                        <a:pt x="95" y="622"/>
                      </a:lnTo>
                      <a:lnTo>
                        <a:pt x="82" y="622"/>
                      </a:lnTo>
                      <a:lnTo>
                        <a:pt x="68" y="623"/>
                      </a:lnTo>
                      <a:lnTo>
                        <a:pt x="54" y="623"/>
                      </a:lnTo>
                      <a:lnTo>
                        <a:pt x="41" y="624"/>
                      </a:lnTo>
                      <a:lnTo>
                        <a:pt x="28" y="624"/>
                      </a:lnTo>
                      <a:lnTo>
                        <a:pt x="14" y="626"/>
                      </a:lnTo>
                      <a:lnTo>
                        <a:pt x="0" y="626"/>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45" name="Freeform 86"/>
                <p:cNvSpPr>
                  <a:spLocks noChangeAspect="1"/>
                </p:cNvSpPr>
                <p:nvPr/>
              </p:nvSpPr>
              <p:spPr bwMode="auto">
                <a:xfrm>
                  <a:off x="2093" y="2879"/>
                  <a:ext cx="387" cy="313"/>
                </a:xfrm>
                <a:custGeom>
                  <a:avLst/>
                  <a:gdLst>
                    <a:gd name="T0" fmla="*/ 1 w 774"/>
                    <a:gd name="T1" fmla="*/ 1 h 626"/>
                    <a:gd name="T2" fmla="*/ 1 w 774"/>
                    <a:gd name="T3" fmla="*/ 1 h 626"/>
                    <a:gd name="T4" fmla="*/ 1 w 774"/>
                    <a:gd name="T5" fmla="*/ 1 h 626"/>
                    <a:gd name="T6" fmla="*/ 1 w 774"/>
                    <a:gd name="T7" fmla="*/ 1 h 626"/>
                    <a:gd name="T8" fmla="*/ 1 w 774"/>
                    <a:gd name="T9" fmla="*/ 1 h 626"/>
                    <a:gd name="T10" fmla="*/ 1 w 774"/>
                    <a:gd name="T11" fmla="*/ 1 h 626"/>
                    <a:gd name="T12" fmla="*/ 1 w 774"/>
                    <a:gd name="T13" fmla="*/ 1 h 626"/>
                    <a:gd name="T14" fmla="*/ 1 w 774"/>
                    <a:gd name="T15" fmla="*/ 1 h 626"/>
                    <a:gd name="T16" fmla="*/ 1 w 774"/>
                    <a:gd name="T17" fmla="*/ 1 h 626"/>
                    <a:gd name="T18" fmla="*/ 1 w 774"/>
                    <a:gd name="T19" fmla="*/ 1 h 626"/>
                    <a:gd name="T20" fmla="*/ 1 w 774"/>
                    <a:gd name="T21" fmla="*/ 1 h 626"/>
                    <a:gd name="T22" fmla="*/ 1 w 774"/>
                    <a:gd name="T23" fmla="*/ 1 h 626"/>
                    <a:gd name="T24" fmla="*/ 1 w 774"/>
                    <a:gd name="T25" fmla="*/ 1 h 626"/>
                    <a:gd name="T26" fmla="*/ 1 w 774"/>
                    <a:gd name="T27" fmla="*/ 1 h 626"/>
                    <a:gd name="T28" fmla="*/ 1 w 774"/>
                    <a:gd name="T29" fmla="*/ 1 h 626"/>
                    <a:gd name="T30" fmla="*/ 1 w 774"/>
                    <a:gd name="T31" fmla="*/ 1 h 626"/>
                    <a:gd name="T32" fmla="*/ 1 w 774"/>
                    <a:gd name="T33" fmla="*/ 0 h 626"/>
                    <a:gd name="T34" fmla="*/ 1 w 774"/>
                    <a:gd name="T35" fmla="*/ 1 h 626"/>
                    <a:gd name="T36" fmla="*/ 1 w 774"/>
                    <a:gd name="T37" fmla="*/ 1 h 626"/>
                    <a:gd name="T38" fmla="*/ 1 w 774"/>
                    <a:gd name="T39" fmla="*/ 1 h 626"/>
                    <a:gd name="T40" fmla="*/ 1 w 774"/>
                    <a:gd name="T41" fmla="*/ 1 h 626"/>
                    <a:gd name="T42" fmla="*/ 1 w 774"/>
                    <a:gd name="T43" fmla="*/ 1 h 626"/>
                    <a:gd name="T44" fmla="*/ 1 w 774"/>
                    <a:gd name="T45" fmla="*/ 1 h 626"/>
                    <a:gd name="T46" fmla="*/ 1 w 774"/>
                    <a:gd name="T47" fmla="*/ 1 h 626"/>
                    <a:gd name="T48" fmla="*/ 1 w 774"/>
                    <a:gd name="T49" fmla="*/ 1 h 626"/>
                    <a:gd name="T50" fmla="*/ 1 w 774"/>
                    <a:gd name="T51" fmla="*/ 1 h 626"/>
                    <a:gd name="T52" fmla="*/ 1 w 774"/>
                    <a:gd name="T53" fmla="*/ 1 h 626"/>
                    <a:gd name="T54" fmla="*/ 1 w 774"/>
                    <a:gd name="T55" fmla="*/ 1 h 626"/>
                    <a:gd name="T56" fmla="*/ 1 w 774"/>
                    <a:gd name="T57" fmla="*/ 1 h 626"/>
                    <a:gd name="T58" fmla="*/ 1 w 774"/>
                    <a:gd name="T59" fmla="*/ 1 h 626"/>
                    <a:gd name="T60" fmla="*/ 1 w 774"/>
                    <a:gd name="T61" fmla="*/ 1 h 626"/>
                    <a:gd name="T62" fmla="*/ 1 w 774"/>
                    <a:gd name="T63" fmla="*/ 1 h 626"/>
                    <a:gd name="T64" fmla="*/ 1 w 774"/>
                    <a:gd name="T65" fmla="*/ 1 h 626"/>
                    <a:gd name="T66" fmla="*/ 1 w 774"/>
                    <a:gd name="T67" fmla="*/ 1 h 626"/>
                    <a:gd name="T68" fmla="*/ 1 w 774"/>
                    <a:gd name="T69" fmla="*/ 1 h 626"/>
                    <a:gd name="T70" fmla="*/ 1 w 774"/>
                    <a:gd name="T71" fmla="*/ 1 h 626"/>
                    <a:gd name="T72" fmla="*/ 1 w 774"/>
                    <a:gd name="T73" fmla="*/ 1 h 626"/>
                    <a:gd name="T74" fmla="*/ 1 w 774"/>
                    <a:gd name="T75" fmla="*/ 1 h 626"/>
                    <a:gd name="T76" fmla="*/ 1 w 774"/>
                    <a:gd name="T77" fmla="*/ 1 h 626"/>
                    <a:gd name="T78" fmla="*/ 1 w 774"/>
                    <a:gd name="T79" fmla="*/ 1 h 626"/>
                    <a:gd name="T80" fmla="*/ 1 w 774"/>
                    <a:gd name="T81" fmla="*/ 1 h 626"/>
                    <a:gd name="T82" fmla="*/ 1 w 774"/>
                    <a:gd name="T83" fmla="*/ 1 h 626"/>
                    <a:gd name="T84" fmla="*/ 1 w 774"/>
                    <a:gd name="T85" fmla="*/ 1 h 626"/>
                    <a:gd name="T86" fmla="*/ 1 w 774"/>
                    <a:gd name="T87" fmla="*/ 1 h 626"/>
                    <a:gd name="T88" fmla="*/ 1 w 774"/>
                    <a:gd name="T89" fmla="*/ 1 h 626"/>
                    <a:gd name="T90" fmla="*/ 1 w 774"/>
                    <a:gd name="T91" fmla="*/ 1 h 626"/>
                    <a:gd name="T92" fmla="*/ 1 w 774"/>
                    <a:gd name="T93" fmla="*/ 1 h 626"/>
                    <a:gd name="T94" fmla="*/ 1 w 774"/>
                    <a:gd name="T95" fmla="*/ 1 h 626"/>
                    <a:gd name="T96" fmla="*/ 1 w 774"/>
                    <a:gd name="T97" fmla="*/ 1 h 626"/>
                    <a:gd name="T98" fmla="*/ 1 w 774"/>
                    <a:gd name="T99" fmla="*/ 1 h 626"/>
                    <a:gd name="T100" fmla="*/ 1 w 774"/>
                    <a:gd name="T101" fmla="*/ 1 h 626"/>
                    <a:gd name="T102" fmla="*/ 1 w 774"/>
                    <a:gd name="T103" fmla="*/ 1 h 626"/>
                    <a:gd name="T104" fmla="*/ 1 w 774"/>
                    <a:gd name="T105" fmla="*/ 1 h 626"/>
                    <a:gd name="T106" fmla="*/ 1 w 774"/>
                    <a:gd name="T107" fmla="*/ 1 h 626"/>
                    <a:gd name="T108" fmla="*/ 1 w 774"/>
                    <a:gd name="T109" fmla="*/ 1 h 626"/>
                    <a:gd name="T110" fmla="*/ 1 w 774"/>
                    <a:gd name="T111" fmla="*/ 1 h 6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74"/>
                    <a:gd name="T169" fmla="*/ 0 h 626"/>
                    <a:gd name="T170" fmla="*/ 774 w 774"/>
                    <a:gd name="T171" fmla="*/ 626 h 6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74" h="626">
                      <a:moveTo>
                        <a:pt x="0" y="626"/>
                      </a:moveTo>
                      <a:lnTo>
                        <a:pt x="0" y="626"/>
                      </a:lnTo>
                      <a:lnTo>
                        <a:pt x="27" y="605"/>
                      </a:lnTo>
                      <a:lnTo>
                        <a:pt x="43" y="582"/>
                      </a:lnTo>
                      <a:lnTo>
                        <a:pt x="53" y="558"/>
                      </a:lnTo>
                      <a:lnTo>
                        <a:pt x="61" y="535"/>
                      </a:lnTo>
                      <a:lnTo>
                        <a:pt x="71" y="513"/>
                      </a:lnTo>
                      <a:lnTo>
                        <a:pt x="82" y="494"/>
                      </a:lnTo>
                      <a:lnTo>
                        <a:pt x="102" y="479"/>
                      </a:lnTo>
                      <a:lnTo>
                        <a:pt x="132" y="470"/>
                      </a:lnTo>
                      <a:lnTo>
                        <a:pt x="142" y="468"/>
                      </a:lnTo>
                      <a:lnTo>
                        <a:pt x="153" y="466"/>
                      </a:lnTo>
                      <a:lnTo>
                        <a:pt x="165" y="463"/>
                      </a:lnTo>
                      <a:lnTo>
                        <a:pt x="176" y="461"/>
                      </a:lnTo>
                      <a:lnTo>
                        <a:pt x="187" y="457"/>
                      </a:lnTo>
                      <a:lnTo>
                        <a:pt x="195" y="452"/>
                      </a:lnTo>
                      <a:lnTo>
                        <a:pt x="201" y="445"/>
                      </a:lnTo>
                      <a:lnTo>
                        <a:pt x="203" y="437"/>
                      </a:lnTo>
                      <a:lnTo>
                        <a:pt x="201" y="424"/>
                      </a:lnTo>
                      <a:lnTo>
                        <a:pt x="196" y="414"/>
                      </a:lnTo>
                      <a:lnTo>
                        <a:pt x="189" y="403"/>
                      </a:lnTo>
                      <a:lnTo>
                        <a:pt x="181" y="393"/>
                      </a:lnTo>
                      <a:lnTo>
                        <a:pt x="173" y="383"/>
                      </a:lnTo>
                      <a:lnTo>
                        <a:pt x="165" y="370"/>
                      </a:lnTo>
                      <a:lnTo>
                        <a:pt x="159" y="355"/>
                      </a:lnTo>
                      <a:lnTo>
                        <a:pt x="157" y="337"/>
                      </a:lnTo>
                      <a:lnTo>
                        <a:pt x="302" y="208"/>
                      </a:lnTo>
                      <a:lnTo>
                        <a:pt x="327" y="210"/>
                      </a:lnTo>
                      <a:lnTo>
                        <a:pt x="347" y="218"/>
                      </a:lnTo>
                      <a:lnTo>
                        <a:pt x="362" y="231"/>
                      </a:lnTo>
                      <a:lnTo>
                        <a:pt x="376" y="243"/>
                      </a:lnTo>
                      <a:lnTo>
                        <a:pt x="391" y="254"/>
                      </a:lnTo>
                      <a:lnTo>
                        <a:pt x="408" y="259"/>
                      </a:lnTo>
                      <a:lnTo>
                        <a:pt x="430" y="257"/>
                      </a:lnTo>
                      <a:lnTo>
                        <a:pt x="459" y="244"/>
                      </a:lnTo>
                      <a:lnTo>
                        <a:pt x="479" y="228"/>
                      </a:lnTo>
                      <a:lnTo>
                        <a:pt x="494" y="209"/>
                      </a:lnTo>
                      <a:lnTo>
                        <a:pt x="502" y="186"/>
                      </a:lnTo>
                      <a:lnTo>
                        <a:pt x="505" y="163"/>
                      </a:lnTo>
                      <a:lnTo>
                        <a:pt x="500" y="140"/>
                      </a:lnTo>
                      <a:lnTo>
                        <a:pt x="487" y="119"/>
                      </a:lnTo>
                      <a:lnTo>
                        <a:pt x="467" y="101"/>
                      </a:lnTo>
                      <a:lnTo>
                        <a:pt x="439" y="88"/>
                      </a:lnTo>
                      <a:lnTo>
                        <a:pt x="498" y="35"/>
                      </a:lnTo>
                      <a:lnTo>
                        <a:pt x="441" y="29"/>
                      </a:lnTo>
                      <a:lnTo>
                        <a:pt x="513" y="19"/>
                      </a:lnTo>
                      <a:lnTo>
                        <a:pt x="535" y="0"/>
                      </a:lnTo>
                      <a:lnTo>
                        <a:pt x="545" y="5"/>
                      </a:lnTo>
                      <a:lnTo>
                        <a:pt x="557" y="10"/>
                      </a:lnTo>
                      <a:lnTo>
                        <a:pt x="568" y="13"/>
                      </a:lnTo>
                      <a:lnTo>
                        <a:pt x="582" y="15"/>
                      </a:lnTo>
                      <a:lnTo>
                        <a:pt x="595" y="18"/>
                      </a:lnTo>
                      <a:lnTo>
                        <a:pt x="610" y="19"/>
                      </a:lnTo>
                      <a:lnTo>
                        <a:pt x="623" y="20"/>
                      </a:lnTo>
                      <a:lnTo>
                        <a:pt x="638" y="21"/>
                      </a:lnTo>
                      <a:lnTo>
                        <a:pt x="652" y="21"/>
                      </a:lnTo>
                      <a:lnTo>
                        <a:pt x="666" y="21"/>
                      </a:lnTo>
                      <a:lnTo>
                        <a:pt x="681" y="20"/>
                      </a:lnTo>
                      <a:lnTo>
                        <a:pt x="694" y="20"/>
                      </a:lnTo>
                      <a:lnTo>
                        <a:pt x="707" y="19"/>
                      </a:lnTo>
                      <a:lnTo>
                        <a:pt x="719" y="18"/>
                      </a:lnTo>
                      <a:lnTo>
                        <a:pt x="731" y="17"/>
                      </a:lnTo>
                      <a:lnTo>
                        <a:pt x="741" y="15"/>
                      </a:lnTo>
                      <a:lnTo>
                        <a:pt x="774" y="25"/>
                      </a:lnTo>
                      <a:lnTo>
                        <a:pt x="737" y="34"/>
                      </a:lnTo>
                      <a:lnTo>
                        <a:pt x="735" y="57"/>
                      </a:lnTo>
                      <a:lnTo>
                        <a:pt x="721" y="59"/>
                      </a:lnTo>
                      <a:lnTo>
                        <a:pt x="706" y="60"/>
                      </a:lnTo>
                      <a:lnTo>
                        <a:pt x="690" y="60"/>
                      </a:lnTo>
                      <a:lnTo>
                        <a:pt x="674" y="61"/>
                      </a:lnTo>
                      <a:lnTo>
                        <a:pt x="658" y="63"/>
                      </a:lnTo>
                      <a:lnTo>
                        <a:pt x="643" y="66"/>
                      </a:lnTo>
                      <a:lnTo>
                        <a:pt x="631" y="72"/>
                      </a:lnTo>
                      <a:lnTo>
                        <a:pt x="622" y="80"/>
                      </a:lnTo>
                      <a:lnTo>
                        <a:pt x="614" y="91"/>
                      </a:lnTo>
                      <a:lnTo>
                        <a:pt x="607" y="104"/>
                      </a:lnTo>
                      <a:lnTo>
                        <a:pt x="602" y="118"/>
                      </a:lnTo>
                      <a:lnTo>
                        <a:pt x="596" y="132"/>
                      </a:lnTo>
                      <a:lnTo>
                        <a:pt x="591" y="147"/>
                      </a:lnTo>
                      <a:lnTo>
                        <a:pt x="587" y="162"/>
                      </a:lnTo>
                      <a:lnTo>
                        <a:pt x="583" y="177"/>
                      </a:lnTo>
                      <a:lnTo>
                        <a:pt x="580" y="192"/>
                      </a:lnTo>
                      <a:lnTo>
                        <a:pt x="576" y="208"/>
                      </a:lnTo>
                      <a:lnTo>
                        <a:pt x="574" y="224"/>
                      </a:lnTo>
                      <a:lnTo>
                        <a:pt x="572" y="240"/>
                      </a:lnTo>
                      <a:lnTo>
                        <a:pt x="569" y="257"/>
                      </a:lnTo>
                      <a:lnTo>
                        <a:pt x="567" y="273"/>
                      </a:lnTo>
                      <a:lnTo>
                        <a:pt x="565" y="289"/>
                      </a:lnTo>
                      <a:lnTo>
                        <a:pt x="564" y="305"/>
                      </a:lnTo>
                      <a:lnTo>
                        <a:pt x="561" y="322"/>
                      </a:lnTo>
                      <a:lnTo>
                        <a:pt x="564" y="335"/>
                      </a:lnTo>
                      <a:lnTo>
                        <a:pt x="572" y="343"/>
                      </a:lnTo>
                      <a:lnTo>
                        <a:pt x="587" y="349"/>
                      </a:lnTo>
                      <a:lnTo>
                        <a:pt x="605" y="350"/>
                      </a:lnTo>
                      <a:lnTo>
                        <a:pt x="627" y="352"/>
                      </a:lnTo>
                      <a:lnTo>
                        <a:pt x="650" y="350"/>
                      </a:lnTo>
                      <a:lnTo>
                        <a:pt x="672" y="349"/>
                      </a:lnTo>
                      <a:lnTo>
                        <a:pt x="693" y="349"/>
                      </a:lnTo>
                      <a:lnTo>
                        <a:pt x="684" y="399"/>
                      </a:lnTo>
                      <a:lnTo>
                        <a:pt x="696" y="400"/>
                      </a:lnTo>
                      <a:lnTo>
                        <a:pt x="709" y="402"/>
                      </a:lnTo>
                      <a:lnTo>
                        <a:pt x="722" y="403"/>
                      </a:lnTo>
                      <a:lnTo>
                        <a:pt x="735" y="406"/>
                      </a:lnTo>
                      <a:lnTo>
                        <a:pt x="747" y="408"/>
                      </a:lnTo>
                      <a:lnTo>
                        <a:pt x="757" y="411"/>
                      </a:lnTo>
                      <a:lnTo>
                        <a:pt x="763" y="415"/>
                      </a:lnTo>
                      <a:lnTo>
                        <a:pt x="766" y="421"/>
                      </a:lnTo>
                      <a:lnTo>
                        <a:pt x="766" y="426"/>
                      </a:lnTo>
                      <a:lnTo>
                        <a:pt x="763" y="431"/>
                      </a:lnTo>
                      <a:lnTo>
                        <a:pt x="758" y="437"/>
                      </a:lnTo>
                      <a:lnTo>
                        <a:pt x="751" y="441"/>
                      </a:lnTo>
                      <a:lnTo>
                        <a:pt x="741" y="445"/>
                      </a:lnTo>
                      <a:lnTo>
                        <a:pt x="729" y="449"/>
                      </a:lnTo>
                      <a:lnTo>
                        <a:pt x="716" y="453"/>
                      </a:lnTo>
                      <a:lnTo>
                        <a:pt x="699" y="455"/>
                      </a:lnTo>
                      <a:lnTo>
                        <a:pt x="681" y="457"/>
                      </a:lnTo>
                      <a:lnTo>
                        <a:pt x="660" y="461"/>
                      </a:lnTo>
                      <a:lnTo>
                        <a:pt x="636" y="464"/>
                      </a:lnTo>
                      <a:lnTo>
                        <a:pt x="610" y="468"/>
                      </a:lnTo>
                      <a:lnTo>
                        <a:pt x="581" y="472"/>
                      </a:lnTo>
                      <a:lnTo>
                        <a:pt x="552" y="476"/>
                      </a:lnTo>
                      <a:lnTo>
                        <a:pt x="521" y="480"/>
                      </a:lnTo>
                      <a:lnTo>
                        <a:pt x="491" y="484"/>
                      </a:lnTo>
                      <a:lnTo>
                        <a:pt x="460" y="487"/>
                      </a:lnTo>
                      <a:lnTo>
                        <a:pt x="430" y="491"/>
                      </a:lnTo>
                      <a:lnTo>
                        <a:pt x="401" y="494"/>
                      </a:lnTo>
                      <a:lnTo>
                        <a:pt x="375" y="497"/>
                      </a:lnTo>
                      <a:lnTo>
                        <a:pt x="349" y="498"/>
                      </a:lnTo>
                      <a:lnTo>
                        <a:pt x="326" y="499"/>
                      </a:lnTo>
                      <a:lnTo>
                        <a:pt x="307" y="499"/>
                      </a:lnTo>
                      <a:lnTo>
                        <a:pt x="291" y="498"/>
                      </a:lnTo>
                      <a:lnTo>
                        <a:pt x="219" y="480"/>
                      </a:lnTo>
                      <a:lnTo>
                        <a:pt x="220" y="497"/>
                      </a:lnTo>
                      <a:lnTo>
                        <a:pt x="220" y="514"/>
                      </a:lnTo>
                      <a:lnTo>
                        <a:pt x="220" y="531"/>
                      </a:lnTo>
                      <a:lnTo>
                        <a:pt x="220" y="547"/>
                      </a:lnTo>
                      <a:lnTo>
                        <a:pt x="219" y="565"/>
                      </a:lnTo>
                      <a:lnTo>
                        <a:pt x="218" y="582"/>
                      </a:lnTo>
                      <a:lnTo>
                        <a:pt x="217" y="600"/>
                      </a:lnTo>
                      <a:lnTo>
                        <a:pt x="215" y="617"/>
                      </a:lnTo>
                      <a:lnTo>
                        <a:pt x="202" y="617"/>
                      </a:lnTo>
                      <a:lnTo>
                        <a:pt x="188" y="619"/>
                      </a:lnTo>
                      <a:lnTo>
                        <a:pt x="175" y="619"/>
                      </a:lnTo>
                      <a:lnTo>
                        <a:pt x="162" y="620"/>
                      </a:lnTo>
                      <a:lnTo>
                        <a:pt x="149" y="620"/>
                      </a:lnTo>
                      <a:lnTo>
                        <a:pt x="135" y="621"/>
                      </a:lnTo>
                      <a:lnTo>
                        <a:pt x="122" y="621"/>
                      </a:lnTo>
                      <a:lnTo>
                        <a:pt x="109" y="621"/>
                      </a:lnTo>
                      <a:lnTo>
                        <a:pt x="95" y="622"/>
                      </a:lnTo>
                      <a:lnTo>
                        <a:pt x="82" y="622"/>
                      </a:lnTo>
                      <a:lnTo>
                        <a:pt x="68" y="623"/>
                      </a:lnTo>
                      <a:lnTo>
                        <a:pt x="54" y="623"/>
                      </a:lnTo>
                      <a:lnTo>
                        <a:pt x="41" y="624"/>
                      </a:lnTo>
                      <a:lnTo>
                        <a:pt x="28" y="624"/>
                      </a:lnTo>
                      <a:lnTo>
                        <a:pt x="14" y="626"/>
                      </a:lnTo>
                      <a:lnTo>
                        <a:pt x="0" y="626"/>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6" name="Freeform 87"/>
                <p:cNvSpPr>
                  <a:spLocks noChangeAspect="1"/>
                </p:cNvSpPr>
                <p:nvPr/>
              </p:nvSpPr>
              <p:spPr bwMode="auto">
                <a:xfrm>
                  <a:off x="1021" y="3025"/>
                  <a:ext cx="534" cy="186"/>
                </a:xfrm>
                <a:custGeom>
                  <a:avLst/>
                  <a:gdLst>
                    <a:gd name="T0" fmla="*/ 1 w 1066"/>
                    <a:gd name="T1" fmla="*/ 0 h 373"/>
                    <a:gd name="T2" fmla="*/ 1 w 1066"/>
                    <a:gd name="T3" fmla="*/ 0 h 373"/>
                    <a:gd name="T4" fmla="*/ 1 w 1066"/>
                    <a:gd name="T5" fmla="*/ 0 h 373"/>
                    <a:gd name="T6" fmla="*/ 1 w 1066"/>
                    <a:gd name="T7" fmla="*/ 0 h 373"/>
                    <a:gd name="T8" fmla="*/ 1 w 1066"/>
                    <a:gd name="T9" fmla="*/ 0 h 373"/>
                    <a:gd name="T10" fmla="*/ 1 w 1066"/>
                    <a:gd name="T11" fmla="*/ 0 h 373"/>
                    <a:gd name="T12" fmla="*/ 1 w 1066"/>
                    <a:gd name="T13" fmla="*/ 0 h 373"/>
                    <a:gd name="T14" fmla="*/ 1 w 1066"/>
                    <a:gd name="T15" fmla="*/ 0 h 373"/>
                    <a:gd name="T16" fmla="*/ 1 w 1066"/>
                    <a:gd name="T17" fmla="*/ 0 h 373"/>
                    <a:gd name="T18" fmla="*/ 1 w 1066"/>
                    <a:gd name="T19" fmla="*/ 0 h 373"/>
                    <a:gd name="T20" fmla="*/ 1 w 1066"/>
                    <a:gd name="T21" fmla="*/ 0 h 373"/>
                    <a:gd name="T22" fmla="*/ 1 w 1066"/>
                    <a:gd name="T23" fmla="*/ 0 h 373"/>
                    <a:gd name="T24" fmla="*/ 1 w 1066"/>
                    <a:gd name="T25" fmla="*/ 0 h 373"/>
                    <a:gd name="T26" fmla="*/ 1 w 1066"/>
                    <a:gd name="T27" fmla="*/ 0 h 373"/>
                    <a:gd name="T28" fmla="*/ 1 w 1066"/>
                    <a:gd name="T29" fmla="*/ 0 h 373"/>
                    <a:gd name="T30" fmla="*/ 1 w 1066"/>
                    <a:gd name="T31" fmla="*/ 0 h 373"/>
                    <a:gd name="T32" fmla="*/ 1 w 1066"/>
                    <a:gd name="T33" fmla="*/ 0 h 373"/>
                    <a:gd name="T34" fmla="*/ 1 w 1066"/>
                    <a:gd name="T35" fmla="*/ 0 h 373"/>
                    <a:gd name="T36" fmla="*/ 1 w 1066"/>
                    <a:gd name="T37" fmla="*/ 0 h 373"/>
                    <a:gd name="T38" fmla="*/ 1 w 1066"/>
                    <a:gd name="T39" fmla="*/ 0 h 373"/>
                    <a:gd name="T40" fmla="*/ 1 w 1066"/>
                    <a:gd name="T41" fmla="*/ 0 h 373"/>
                    <a:gd name="T42" fmla="*/ 1 w 1066"/>
                    <a:gd name="T43" fmla="*/ 0 h 373"/>
                    <a:gd name="T44" fmla="*/ 1 w 1066"/>
                    <a:gd name="T45" fmla="*/ 0 h 373"/>
                    <a:gd name="T46" fmla="*/ 1 w 1066"/>
                    <a:gd name="T47" fmla="*/ 0 h 373"/>
                    <a:gd name="T48" fmla="*/ 1 w 1066"/>
                    <a:gd name="T49" fmla="*/ 0 h 373"/>
                    <a:gd name="T50" fmla="*/ 1 w 1066"/>
                    <a:gd name="T51" fmla="*/ 0 h 373"/>
                    <a:gd name="T52" fmla="*/ 1 w 1066"/>
                    <a:gd name="T53" fmla="*/ 0 h 373"/>
                    <a:gd name="T54" fmla="*/ 1 w 1066"/>
                    <a:gd name="T55" fmla="*/ 0 h 373"/>
                    <a:gd name="T56" fmla="*/ 1 w 1066"/>
                    <a:gd name="T57" fmla="*/ 0 h 373"/>
                    <a:gd name="T58" fmla="*/ 1 w 1066"/>
                    <a:gd name="T59" fmla="*/ 0 h 373"/>
                    <a:gd name="T60" fmla="*/ 0 w 1066"/>
                    <a:gd name="T61" fmla="*/ 0 h 373"/>
                    <a:gd name="T62" fmla="*/ 1 w 1066"/>
                    <a:gd name="T63" fmla="*/ 0 h 373"/>
                    <a:gd name="T64" fmla="*/ 1 w 1066"/>
                    <a:gd name="T65" fmla="*/ 0 h 373"/>
                    <a:gd name="T66" fmla="*/ 1 w 1066"/>
                    <a:gd name="T67" fmla="*/ 0 h 373"/>
                    <a:gd name="T68" fmla="*/ 1 w 1066"/>
                    <a:gd name="T69" fmla="*/ 0 h 373"/>
                    <a:gd name="T70" fmla="*/ 1 w 1066"/>
                    <a:gd name="T71" fmla="*/ 0 h 373"/>
                    <a:gd name="T72" fmla="*/ 1 w 1066"/>
                    <a:gd name="T73" fmla="*/ 0 h 373"/>
                    <a:gd name="T74" fmla="*/ 1 w 1066"/>
                    <a:gd name="T75" fmla="*/ 0 h 373"/>
                    <a:gd name="T76" fmla="*/ 1 w 1066"/>
                    <a:gd name="T77" fmla="*/ 0 h 373"/>
                    <a:gd name="T78" fmla="*/ 1 w 1066"/>
                    <a:gd name="T79" fmla="*/ 0 h 373"/>
                    <a:gd name="T80" fmla="*/ 1 w 1066"/>
                    <a:gd name="T81" fmla="*/ 0 h 373"/>
                    <a:gd name="T82" fmla="*/ 1 w 1066"/>
                    <a:gd name="T83" fmla="*/ 0 h 373"/>
                    <a:gd name="T84" fmla="*/ 1 w 1066"/>
                    <a:gd name="T85" fmla="*/ 0 h 373"/>
                    <a:gd name="T86" fmla="*/ 1 w 1066"/>
                    <a:gd name="T87" fmla="*/ 0 h 373"/>
                    <a:gd name="T88" fmla="*/ 1 w 1066"/>
                    <a:gd name="T89" fmla="*/ 0 h 373"/>
                    <a:gd name="T90" fmla="*/ 1 w 1066"/>
                    <a:gd name="T91" fmla="*/ 0 h 373"/>
                    <a:gd name="T92" fmla="*/ 1 w 1066"/>
                    <a:gd name="T93" fmla="*/ 0 h 3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6"/>
                    <a:gd name="T142" fmla="*/ 0 h 373"/>
                    <a:gd name="T143" fmla="*/ 1066 w 1066"/>
                    <a:gd name="T144" fmla="*/ 373 h 3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6" h="373">
                      <a:moveTo>
                        <a:pt x="527" y="370"/>
                      </a:moveTo>
                      <a:lnTo>
                        <a:pt x="531" y="354"/>
                      </a:lnTo>
                      <a:lnTo>
                        <a:pt x="533" y="337"/>
                      </a:lnTo>
                      <a:lnTo>
                        <a:pt x="535" y="320"/>
                      </a:lnTo>
                      <a:lnTo>
                        <a:pt x="538" y="302"/>
                      </a:lnTo>
                      <a:lnTo>
                        <a:pt x="540" y="288"/>
                      </a:lnTo>
                      <a:lnTo>
                        <a:pt x="546" y="274"/>
                      </a:lnTo>
                      <a:lnTo>
                        <a:pt x="555" y="264"/>
                      </a:lnTo>
                      <a:lnTo>
                        <a:pt x="568" y="258"/>
                      </a:lnTo>
                      <a:lnTo>
                        <a:pt x="584" y="254"/>
                      </a:lnTo>
                      <a:lnTo>
                        <a:pt x="598" y="253"/>
                      </a:lnTo>
                      <a:lnTo>
                        <a:pt x="611" y="253"/>
                      </a:lnTo>
                      <a:lnTo>
                        <a:pt x="625" y="255"/>
                      </a:lnTo>
                      <a:lnTo>
                        <a:pt x="637" y="260"/>
                      </a:lnTo>
                      <a:lnTo>
                        <a:pt x="649" y="264"/>
                      </a:lnTo>
                      <a:lnTo>
                        <a:pt x="662" y="269"/>
                      </a:lnTo>
                      <a:lnTo>
                        <a:pt x="674" y="275"/>
                      </a:lnTo>
                      <a:lnTo>
                        <a:pt x="686" y="281"/>
                      </a:lnTo>
                      <a:lnTo>
                        <a:pt x="699" y="285"/>
                      </a:lnTo>
                      <a:lnTo>
                        <a:pt x="713" y="289"/>
                      </a:lnTo>
                      <a:lnTo>
                        <a:pt x="728" y="291"/>
                      </a:lnTo>
                      <a:lnTo>
                        <a:pt x="744" y="292"/>
                      </a:lnTo>
                      <a:lnTo>
                        <a:pt x="761" y="291"/>
                      </a:lnTo>
                      <a:lnTo>
                        <a:pt x="781" y="288"/>
                      </a:lnTo>
                      <a:lnTo>
                        <a:pt x="802" y="282"/>
                      </a:lnTo>
                      <a:lnTo>
                        <a:pt x="802" y="256"/>
                      </a:lnTo>
                      <a:lnTo>
                        <a:pt x="796" y="251"/>
                      </a:lnTo>
                      <a:lnTo>
                        <a:pt x="793" y="244"/>
                      </a:lnTo>
                      <a:lnTo>
                        <a:pt x="793" y="237"/>
                      </a:lnTo>
                      <a:lnTo>
                        <a:pt x="793" y="231"/>
                      </a:lnTo>
                      <a:lnTo>
                        <a:pt x="796" y="151"/>
                      </a:lnTo>
                      <a:lnTo>
                        <a:pt x="796" y="141"/>
                      </a:lnTo>
                      <a:lnTo>
                        <a:pt x="798" y="134"/>
                      </a:lnTo>
                      <a:lnTo>
                        <a:pt x="803" y="130"/>
                      </a:lnTo>
                      <a:lnTo>
                        <a:pt x="810" y="127"/>
                      </a:lnTo>
                      <a:lnTo>
                        <a:pt x="820" y="126"/>
                      </a:lnTo>
                      <a:lnTo>
                        <a:pt x="831" y="125"/>
                      </a:lnTo>
                      <a:lnTo>
                        <a:pt x="844" y="124"/>
                      </a:lnTo>
                      <a:lnTo>
                        <a:pt x="858" y="123"/>
                      </a:lnTo>
                      <a:lnTo>
                        <a:pt x="874" y="122"/>
                      </a:lnTo>
                      <a:lnTo>
                        <a:pt x="890" y="121"/>
                      </a:lnTo>
                      <a:lnTo>
                        <a:pt x="906" y="119"/>
                      </a:lnTo>
                      <a:lnTo>
                        <a:pt x="924" y="118"/>
                      </a:lnTo>
                      <a:lnTo>
                        <a:pt x="942" y="117"/>
                      </a:lnTo>
                      <a:lnTo>
                        <a:pt x="959" y="116"/>
                      </a:lnTo>
                      <a:lnTo>
                        <a:pt x="978" y="115"/>
                      </a:lnTo>
                      <a:lnTo>
                        <a:pt x="995" y="114"/>
                      </a:lnTo>
                      <a:lnTo>
                        <a:pt x="1013" y="114"/>
                      </a:lnTo>
                      <a:lnTo>
                        <a:pt x="1031" y="113"/>
                      </a:lnTo>
                      <a:lnTo>
                        <a:pt x="1047" y="111"/>
                      </a:lnTo>
                      <a:lnTo>
                        <a:pt x="1063" y="111"/>
                      </a:lnTo>
                      <a:lnTo>
                        <a:pt x="1065" y="106"/>
                      </a:lnTo>
                      <a:lnTo>
                        <a:pt x="1066" y="99"/>
                      </a:lnTo>
                      <a:lnTo>
                        <a:pt x="1066" y="91"/>
                      </a:lnTo>
                      <a:lnTo>
                        <a:pt x="1066" y="83"/>
                      </a:lnTo>
                      <a:lnTo>
                        <a:pt x="1065" y="76"/>
                      </a:lnTo>
                      <a:lnTo>
                        <a:pt x="1064" y="69"/>
                      </a:lnTo>
                      <a:lnTo>
                        <a:pt x="1063" y="63"/>
                      </a:lnTo>
                      <a:lnTo>
                        <a:pt x="1061" y="58"/>
                      </a:lnTo>
                      <a:lnTo>
                        <a:pt x="1027" y="58"/>
                      </a:lnTo>
                      <a:lnTo>
                        <a:pt x="1019" y="47"/>
                      </a:lnTo>
                      <a:lnTo>
                        <a:pt x="895" y="32"/>
                      </a:lnTo>
                      <a:lnTo>
                        <a:pt x="906" y="8"/>
                      </a:lnTo>
                      <a:lnTo>
                        <a:pt x="893" y="0"/>
                      </a:lnTo>
                      <a:lnTo>
                        <a:pt x="872" y="28"/>
                      </a:lnTo>
                      <a:lnTo>
                        <a:pt x="840" y="27"/>
                      </a:lnTo>
                      <a:lnTo>
                        <a:pt x="829" y="48"/>
                      </a:lnTo>
                      <a:lnTo>
                        <a:pt x="800" y="47"/>
                      </a:lnTo>
                      <a:lnTo>
                        <a:pt x="783" y="107"/>
                      </a:lnTo>
                      <a:lnTo>
                        <a:pt x="778" y="116"/>
                      </a:lnTo>
                      <a:lnTo>
                        <a:pt x="774" y="122"/>
                      </a:lnTo>
                      <a:lnTo>
                        <a:pt x="768" y="125"/>
                      </a:lnTo>
                      <a:lnTo>
                        <a:pt x="762" y="126"/>
                      </a:lnTo>
                      <a:lnTo>
                        <a:pt x="567" y="157"/>
                      </a:lnTo>
                      <a:lnTo>
                        <a:pt x="520" y="65"/>
                      </a:lnTo>
                      <a:lnTo>
                        <a:pt x="330" y="161"/>
                      </a:lnTo>
                      <a:lnTo>
                        <a:pt x="287" y="185"/>
                      </a:lnTo>
                      <a:lnTo>
                        <a:pt x="266" y="190"/>
                      </a:lnTo>
                      <a:lnTo>
                        <a:pt x="246" y="194"/>
                      </a:lnTo>
                      <a:lnTo>
                        <a:pt x="227" y="199"/>
                      </a:lnTo>
                      <a:lnTo>
                        <a:pt x="208" y="203"/>
                      </a:lnTo>
                      <a:lnTo>
                        <a:pt x="190" y="208"/>
                      </a:lnTo>
                      <a:lnTo>
                        <a:pt x="171" y="213"/>
                      </a:lnTo>
                      <a:lnTo>
                        <a:pt x="153" y="217"/>
                      </a:lnTo>
                      <a:lnTo>
                        <a:pt x="136" y="223"/>
                      </a:lnTo>
                      <a:lnTo>
                        <a:pt x="118" y="228"/>
                      </a:lnTo>
                      <a:lnTo>
                        <a:pt x="101" y="233"/>
                      </a:lnTo>
                      <a:lnTo>
                        <a:pt x="84" y="238"/>
                      </a:lnTo>
                      <a:lnTo>
                        <a:pt x="67" y="244"/>
                      </a:lnTo>
                      <a:lnTo>
                        <a:pt x="49" y="250"/>
                      </a:lnTo>
                      <a:lnTo>
                        <a:pt x="33" y="254"/>
                      </a:lnTo>
                      <a:lnTo>
                        <a:pt x="16" y="260"/>
                      </a:lnTo>
                      <a:lnTo>
                        <a:pt x="0" y="266"/>
                      </a:lnTo>
                      <a:lnTo>
                        <a:pt x="2" y="275"/>
                      </a:lnTo>
                      <a:lnTo>
                        <a:pt x="8" y="283"/>
                      </a:lnTo>
                      <a:lnTo>
                        <a:pt x="16" y="289"/>
                      </a:lnTo>
                      <a:lnTo>
                        <a:pt x="26" y="292"/>
                      </a:lnTo>
                      <a:lnTo>
                        <a:pt x="38" y="294"/>
                      </a:lnTo>
                      <a:lnTo>
                        <a:pt x="49" y="297"/>
                      </a:lnTo>
                      <a:lnTo>
                        <a:pt x="60" y="297"/>
                      </a:lnTo>
                      <a:lnTo>
                        <a:pt x="69" y="296"/>
                      </a:lnTo>
                      <a:lnTo>
                        <a:pt x="83" y="292"/>
                      </a:lnTo>
                      <a:lnTo>
                        <a:pt x="98" y="289"/>
                      </a:lnTo>
                      <a:lnTo>
                        <a:pt x="112" y="283"/>
                      </a:lnTo>
                      <a:lnTo>
                        <a:pt x="125" y="277"/>
                      </a:lnTo>
                      <a:lnTo>
                        <a:pt x="139" y="270"/>
                      </a:lnTo>
                      <a:lnTo>
                        <a:pt x="153" y="263"/>
                      </a:lnTo>
                      <a:lnTo>
                        <a:pt x="167" y="256"/>
                      </a:lnTo>
                      <a:lnTo>
                        <a:pt x="181" y="250"/>
                      </a:lnTo>
                      <a:lnTo>
                        <a:pt x="194" y="243"/>
                      </a:lnTo>
                      <a:lnTo>
                        <a:pt x="208" y="237"/>
                      </a:lnTo>
                      <a:lnTo>
                        <a:pt x="222" y="232"/>
                      </a:lnTo>
                      <a:lnTo>
                        <a:pt x="235" y="229"/>
                      </a:lnTo>
                      <a:lnTo>
                        <a:pt x="249" y="225"/>
                      </a:lnTo>
                      <a:lnTo>
                        <a:pt x="262" y="225"/>
                      </a:lnTo>
                      <a:lnTo>
                        <a:pt x="275" y="225"/>
                      </a:lnTo>
                      <a:lnTo>
                        <a:pt x="289" y="229"/>
                      </a:lnTo>
                      <a:lnTo>
                        <a:pt x="302" y="237"/>
                      </a:lnTo>
                      <a:lnTo>
                        <a:pt x="310" y="251"/>
                      </a:lnTo>
                      <a:lnTo>
                        <a:pt x="312" y="268"/>
                      </a:lnTo>
                      <a:lnTo>
                        <a:pt x="312" y="289"/>
                      </a:lnTo>
                      <a:lnTo>
                        <a:pt x="310" y="311"/>
                      </a:lnTo>
                      <a:lnTo>
                        <a:pt x="307" y="332"/>
                      </a:lnTo>
                      <a:lnTo>
                        <a:pt x="305" y="354"/>
                      </a:lnTo>
                      <a:lnTo>
                        <a:pt x="305" y="373"/>
                      </a:lnTo>
                      <a:lnTo>
                        <a:pt x="318" y="373"/>
                      </a:lnTo>
                      <a:lnTo>
                        <a:pt x="332" y="373"/>
                      </a:lnTo>
                      <a:lnTo>
                        <a:pt x="345" y="372"/>
                      </a:lnTo>
                      <a:lnTo>
                        <a:pt x="358" y="372"/>
                      </a:lnTo>
                      <a:lnTo>
                        <a:pt x="372" y="372"/>
                      </a:lnTo>
                      <a:lnTo>
                        <a:pt x="386" y="372"/>
                      </a:lnTo>
                      <a:lnTo>
                        <a:pt x="400" y="372"/>
                      </a:lnTo>
                      <a:lnTo>
                        <a:pt x="413" y="372"/>
                      </a:lnTo>
                      <a:lnTo>
                        <a:pt x="427" y="370"/>
                      </a:lnTo>
                      <a:lnTo>
                        <a:pt x="442" y="370"/>
                      </a:lnTo>
                      <a:lnTo>
                        <a:pt x="456" y="370"/>
                      </a:lnTo>
                      <a:lnTo>
                        <a:pt x="470" y="370"/>
                      </a:lnTo>
                      <a:lnTo>
                        <a:pt x="485" y="370"/>
                      </a:lnTo>
                      <a:lnTo>
                        <a:pt x="499" y="370"/>
                      </a:lnTo>
                      <a:lnTo>
                        <a:pt x="512" y="370"/>
                      </a:lnTo>
                      <a:lnTo>
                        <a:pt x="527" y="37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47" name="Freeform 88"/>
                <p:cNvSpPr>
                  <a:spLocks noChangeAspect="1"/>
                </p:cNvSpPr>
                <p:nvPr/>
              </p:nvSpPr>
              <p:spPr bwMode="auto">
                <a:xfrm>
                  <a:off x="1021" y="3025"/>
                  <a:ext cx="534" cy="186"/>
                </a:xfrm>
                <a:custGeom>
                  <a:avLst/>
                  <a:gdLst>
                    <a:gd name="T0" fmla="*/ 1 w 1066"/>
                    <a:gd name="T1" fmla="*/ 0 h 373"/>
                    <a:gd name="T2" fmla="*/ 1 w 1066"/>
                    <a:gd name="T3" fmla="*/ 0 h 373"/>
                    <a:gd name="T4" fmla="*/ 1 w 1066"/>
                    <a:gd name="T5" fmla="*/ 0 h 373"/>
                    <a:gd name="T6" fmla="*/ 1 w 1066"/>
                    <a:gd name="T7" fmla="*/ 0 h 373"/>
                    <a:gd name="T8" fmla="*/ 1 w 1066"/>
                    <a:gd name="T9" fmla="*/ 0 h 373"/>
                    <a:gd name="T10" fmla="*/ 1 w 1066"/>
                    <a:gd name="T11" fmla="*/ 0 h 373"/>
                    <a:gd name="T12" fmla="*/ 1 w 1066"/>
                    <a:gd name="T13" fmla="*/ 0 h 373"/>
                    <a:gd name="T14" fmla="*/ 1 w 1066"/>
                    <a:gd name="T15" fmla="*/ 0 h 373"/>
                    <a:gd name="T16" fmla="*/ 1 w 1066"/>
                    <a:gd name="T17" fmla="*/ 0 h 373"/>
                    <a:gd name="T18" fmla="*/ 1 w 1066"/>
                    <a:gd name="T19" fmla="*/ 0 h 373"/>
                    <a:gd name="T20" fmla="*/ 1 w 1066"/>
                    <a:gd name="T21" fmla="*/ 0 h 373"/>
                    <a:gd name="T22" fmla="*/ 1 w 1066"/>
                    <a:gd name="T23" fmla="*/ 0 h 373"/>
                    <a:gd name="T24" fmla="*/ 1 w 1066"/>
                    <a:gd name="T25" fmla="*/ 0 h 373"/>
                    <a:gd name="T26" fmla="*/ 1 w 1066"/>
                    <a:gd name="T27" fmla="*/ 0 h 373"/>
                    <a:gd name="T28" fmla="*/ 1 w 1066"/>
                    <a:gd name="T29" fmla="*/ 0 h 373"/>
                    <a:gd name="T30" fmla="*/ 1 w 1066"/>
                    <a:gd name="T31" fmla="*/ 0 h 373"/>
                    <a:gd name="T32" fmla="*/ 1 w 1066"/>
                    <a:gd name="T33" fmla="*/ 0 h 373"/>
                    <a:gd name="T34" fmla="*/ 1 w 1066"/>
                    <a:gd name="T35" fmla="*/ 0 h 373"/>
                    <a:gd name="T36" fmla="*/ 1 w 1066"/>
                    <a:gd name="T37" fmla="*/ 0 h 373"/>
                    <a:gd name="T38" fmla="*/ 1 w 1066"/>
                    <a:gd name="T39" fmla="*/ 0 h 373"/>
                    <a:gd name="T40" fmla="*/ 1 w 1066"/>
                    <a:gd name="T41" fmla="*/ 0 h 373"/>
                    <a:gd name="T42" fmla="*/ 1 w 1066"/>
                    <a:gd name="T43" fmla="*/ 0 h 373"/>
                    <a:gd name="T44" fmla="*/ 1 w 1066"/>
                    <a:gd name="T45" fmla="*/ 0 h 373"/>
                    <a:gd name="T46" fmla="*/ 1 w 1066"/>
                    <a:gd name="T47" fmla="*/ 0 h 373"/>
                    <a:gd name="T48" fmla="*/ 1 w 1066"/>
                    <a:gd name="T49" fmla="*/ 0 h 373"/>
                    <a:gd name="T50" fmla="*/ 1 w 1066"/>
                    <a:gd name="T51" fmla="*/ 0 h 373"/>
                    <a:gd name="T52" fmla="*/ 1 w 1066"/>
                    <a:gd name="T53" fmla="*/ 0 h 373"/>
                    <a:gd name="T54" fmla="*/ 1 w 1066"/>
                    <a:gd name="T55" fmla="*/ 0 h 373"/>
                    <a:gd name="T56" fmla="*/ 1 w 1066"/>
                    <a:gd name="T57" fmla="*/ 0 h 373"/>
                    <a:gd name="T58" fmla="*/ 1 w 1066"/>
                    <a:gd name="T59" fmla="*/ 0 h 373"/>
                    <a:gd name="T60" fmla="*/ 1 w 1066"/>
                    <a:gd name="T61" fmla="*/ 0 h 373"/>
                    <a:gd name="T62" fmla="*/ 1 w 1066"/>
                    <a:gd name="T63" fmla="*/ 0 h 373"/>
                    <a:gd name="T64" fmla="*/ 1 w 1066"/>
                    <a:gd name="T65" fmla="*/ 0 h 373"/>
                    <a:gd name="T66" fmla="*/ 0 w 1066"/>
                    <a:gd name="T67" fmla="*/ 0 h 373"/>
                    <a:gd name="T68" fmla="*/ 1 w 1066"/>
                    <a:gd name="T69" fmla="*/ 0 h 373"/>
                    <a:gd name="T70" fmla="*/ 1 w 1066"/>
                    <a:gd name="T71" fmla="*/ 0 h 373"/>
                    <a:gd name="T72" fmla="*/ 1 w 1066"/>
                    <a:gd name="T73" fmla="*/ 0 h 373"/>
                    <a:gd name="T74" fmla="*/ 1 w 1066"/>
                    <a:gd name="T75" fmla="*/ 0 h 373"/>
                    <a:gd name="T76" fmla="*/ 1 w 1066"/>
                    <a:gd name="T77" fmla="*/ 0 h 373"/>
                    <a:gd name="T78" fmla="*/ 1 w 1066"/>
                    <a:gd name="T79" fmla="*/ 0 h 373"/>
                    <a:gd name="T80" fmla="*/ 1 w 1066"/>
                    <a:gd name="T81" fmla="*/ 0 h 373"/>
                    <a:gd name="T82" fmla="*/ 1 w 1066"/>
                    <a:gd name="T83" fmla="*/ 0 h 373"/>
                    <a:gd name="T84" fmla="*/ 1 w 1066"/>
                    <a:gd name="T85" fmla="*/ 0 h 373"/>
                    <a:gd name="T86" fmla="*/ 1 w 1066"/>
                    <a:gd name="T87" fmla="*/ 0 h 373"/>
                    <a:gd name="T88" fmla="*/ 1 w 1066"/>
                    <a:gd name="T89" fmla="*/ 0 h 373"/>
                    <a:gd name="T90" fmla="*/ 1 w 1066"/>
                    <a:gd name="T91" fmla="*/ 0 h 373"/>
                    <a:gd name="T92" fmla="*/ 1 w 1066"/>
                    <a:gd name="T93" fmla="*/ 0 h 373"/>
                    <a:gd name="T94" fmla="*/ 1 w 1066"/>
                    <a:gd name="T95" fmla="*/ 0 h 373"/>
                    <a:gd name="T96" fmla="*/ 1 w 1066"/>
                    <a:gd name="T97" fmla="*/ 0 h 373"/>
                    <a:gd name="T98" fmla="*/ 1 w 1066"/>
                    <a:gd name="T99" fmla="*/ 0 h 373"/>
                    <a:gd name="T100" fmla="*/ 1 w 1066"/>
                    <a:gd name="T101" fmla="*/ 0 h 3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6"/>
                    <a:gd name="T154" fmla="*/ 0 h 373"/>
                    <a:gd name="T155" fmla="*/ 1066 w 1066"/>
                    <a:gd name="T156" fmla="*/ 373 h 3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6" h="373">
                      <a:moveTo>
                        <a:pt x="527" y="370"/>
                      </a:moveTo>
                      <a:lnTo>
                        <a:pt x="527" y="370"/>
                      </a:lnTo>
                      <a:lnTo>
                        <a:pt x="531" y="354"/>
                      </a:lnTo>
                      <a:lnTo>
                        <a:pt x="533" y="337"/>
                      </a:lnTo>
                      <a:lnTo>
                        <a:pt x="535" y="320"/>
                      </a:lnTo>
                      <a:lnTo>
                        <a:pt x="538" y="302"/>
                      </a:lnTo>
                      <a:lnTo>
                        <a:pt x="540" y="288"/>
                      </a:lnTo>
                      <a:lnTo>
                        <a:pt x="546" y="274"/>
                      </a:lnTo>
                      <a:lnTo>
                        <a:pt x="555" y="264"/>
                      </a:lnTo>
                      <a:lnTo>
                        <a:pt x="568" y="258"/>
                      </a:lnTo>
                      <a:lnTo>
                        <a:pt x="584" y="254"/>
                      </a:lnTo>
                      <a:lnTo>
                        <a:pt x="598" y="253"/>
                      </a:lnTo>
                      <a:lnTo>
                        <a:pt x="611" y="253"/>
                      </a:lnTo>
                      <a:lnTo>
                        <a:pt x="625" y="255"/>
                      </a:lnTo>
                      <a:lnTo>
                        <a:pt x="637" y="260"/>
                      </a:lnTo>
                      <a:lnTo>
                        <a:pt x="649" y="264"/>
                      </a:lnTo>
                      <a:lnTo>
                        <a:pt x="662" y="269"/>
                      </a:lnTo>
                      <a:lnTo>
                        <a:pt x="674" y="275"/>
                      </a:lnTo>
                      <a:lnTo>
                        <a:pt x="686" y="281"/>
                      </a:lnTo>
                      <a:lnTo>
                        <a:pt x="699" y="285"/>
                      </a:lnTo>
                      <a:lnTo>
                        <a:pt x="713" y="289"/>
                      </a:lnTo>
                      <a:lnTo>
                        <a:pt x="728" y="291"/>
                      </a:lnTo>
                      <a:lnTo>
                        <a:pt x="744" y="292"/>
                      </a:lnTo>
                      <a:lnTo>
                        <a:pt x="761" y="291"/>
                      </a:lnTo>
                      <a:lnTo>
                        <a:pt x="781" y="288"/>
                      </a:lnTo>
                      <a:lnTo>
                        <a:pt x="802" y="282"/>
                      </a:lnTo>
                      <a:lnTo>
                        <a:pt x="802" y="256"/>
                      </a:lnTo>
                      <a:lnTo>
                        <a:pt x="796" y="251"/>
                      </a:lnTo>
                      <a:lnTo>
                        <a:pt x="793" y="244"/>
                      </a:lnTo>
                      <a:lnTo>
                        <a:pt x="793" y="237"/>
                      </a:lnTo>
                      <a:lnTo>
                        <a:pt x="793" y="231"/>
                      </a:lnTo>
                      <a:lnTo>
                        <a:pt x="796" y="151"/>
                      </a:lnTo>
                      <a:lnTo>
                        <a:pt x="796" y="141"/>
                      </a:lnTo>
                      <a:lnTo>
                        <a:pt x="798" y="134"/>
                      </a:lnTo>
                      <a:lnTo>
                        <a:pt x="803" y="130"/>
                      </a:lnTo>
                      <a:lnTo>
                        <a:pt x="810" y="127"/>
                      </a:lnTo>
                      <a:lnTo>
                        <a:pt x="820" y="126"/>
                      </a:lnTo>
                      <a:lnTo>
                        <a:pt x="831" y="125"/>
                      </a:lnTo>
                      <a:lnTo>
                        <a:pt x="844" y="124"/>
                      </a:lnTo>
                      <a:lnTo>
                        <a:pt x="858" y="123"/>
                      </a:lnTo>
                      <a:lnTo>
                        <a:pt x="874" y="122"/>
                      </a:lnTo>
                      <a:lnTo>
                        <a:pt x="890" y="121"/>
                      </a:lnTo>
                      <a:lnTo>
                        <a:pt x="906" y="119"/>
                      </a:lnTo>
                      <a:lnTo>
                        <a:pt x="924" y="118"/>
                      </a:lnTo>
                      <a:lnTo>
                        <a:pt x="942" y="117"/>
                      </a:lnTo>
                      <a:lnTo>
                        <a:pt x="959" y="116"/>
                      </a:lnTo>
                      <a:lnTo>
                        <a:pt x="978" y="115"/>
                      </a:lnTo>
                      <a:lnTo>
                        <a:pt x="995" y="114"/>
                      </a:lnTo>
                      <a:lnTo>
                        <a:pt x="1013" y="114"/>
                      </a:lnTo>
                      <a:lnTo>
                        <a:pt x="1031" y="113"/>
                      </a:lnTo>
                      <a:lnTo>
                        <a:pt x="1047" y="111"/>
                      </a:lnTo>
                      <a:lnTo>
                        <a:pt x="1063" y="111"/>
                      </a:lnTo>
                      <a:lnTo>
                        <a:pt x="1065" y="106"/>
                      </a:lnTo>
                      <a:lnTo>
                        <a:pt x="1066" y="99"/>
                      </a:lnTo>
                      <a:lnTo>
                        <a:pt x="1066" y="91"/>
                      </a:lnTo>
                      <a:lnTo>
                        <a:pt x="1066" y="83"/>
                      </a:lnTo>
                      <a:lnTo>
                        <a:pt x="1065" y="76"/>
                      </a:lnTo>
                      <a:lnTo>
                        <a:pt x="1064" y="69"/>
                      </a:lnTo>
                      <a:lnTo>
                        <a:pt x="1063" y="63"/>
                      </a:lnTo>
                      <a:lnTo>
                        <a:pt x="1061" y="58"/>
                      </a:lnTo>
                      <a:lnTo>
                        <a:pt x="1027" y="58"/>
                      </a:lnTo>
                      <a:lnTo>
                        <a:pt x="1019" y="47"/>
                      </a:lnTo>
                      <a:lnTo>
                        <a:pt x="895" y="32"/>
                      </a:lnTo>
                      <a:lnTo>
                        <a:pt x="906" y="8"/>
                      </a:lnTo>
                      <a:lnTo>
                        <a:pt x="893" y="0"/>
                      </a:lnTo>
                      <a:lnTo>
                        <a:pt x="872" y="28"/>
                      </a:lnTo>
                      <a:lnTo>
                        <a:pt x="840" y="27"/>
                      </a:lnTo>
                      <a:lnTo>
                        <a:pt x="829" y="48"/>
                      </a:lnTo>
                      <a:lnTo>
                        <a:pt x="800" y="47"/>
                      </a:lnTo>
                      <a:lnTo>
                        <a:pt x="783" y="107"/>
                      </a:lnTo>
                      <a:lnTo>
                        <a:pt x="778" y="116"/>
                      </a:lnTo>
                      <a:lnTo>
                        <a:pt x="774" y="122"/>
                      </a:lnTo>
                      <a:lnTo>
                        <a:pt x="768" y="125"/>
                      </a:lnTo>
                      <a:lnTo>
                        <a:pt x="762" y="126"/>
                      </a:lnTo>
                      <a:lnTo>
                        <a:pt x="567" y="157"/>
                      </a:lnTo>
                      <a:lnTo>
                        <a:pt x="520" y="65"/>
                      </a:lnTo>
                      <a:lnTo>
                        <a:pt x="330" y="161"/>
                      </a:lnTo>
                      <a:lnTo>
                        <a:pt x="287" y="185"/>
                      </a:lnTo>
                      <a:lnTo>
                        <a:pt x="266" y="190"/>
                      </a:lnTo>
                      <a:lnTo>
                        <a:pt x="246" y="194"/>
                      </a:lnTo>
                      <a:lnTo>
                        <a:pt x="227" y="199"/>
                      </a:lnTo>
                      <a:lnTo>
                        <a:pt x="208" y="203"/>
                      </a:lnTo>
                      <a:lnTo>
                        <a:pt x="190" y="208"/>
                      </a:lnTo>
                      <a:lnTo>
                        <a:pt x="171" y="213"/>
                      </a:lnTo>
                      <a:lnTo>
                        <a:pt x="153" y="217"/>
                      </a:lnTo>
                      <a:lnTo>
                        <a:pt x="136" y="223"/>
                      </a:lnTo>
                      <a:lnTo>
                        <a:pt x="118" y="228"/>
                      </a:lnTo>
                      <a:lnTo>
                        <a:pt x="101" y="233"/>
                      </a:lnTo>
                      <a:lnTo>
                        <a:pt x="84" y="238"/>
                      </a:lnTo>
                      <a:lnTo>
                        <a:pt x="67" y="244"/>
                      </a:lnTo>
                      <a:lnTo>
                        <a:pt x="49" y="250"/>
                      </a:lnTo>
                      <a:lnTo>
                        <a:pt x="33" y="254"/>
                      </a:lnTo>
                      <a:lnTo>
                        <a:pt x="16" y="260"/>
                      </a:lnTo>
                      <a:lnTo>
                        <a:pt x="0" y="266"/>
                      </a:lnTo>
                      <a:lnTo>
                        <a:pt x="2" y="275"/>
                      </a:lnTo>
                      <a:lnTo>
                        <a:pt x="8" y="283"/>
                      </a:lnTo>
                      <a:lnTo>
                        <a:pt x="16" y="289"/>
                      </a:lnTo>
                      <a:lnTo>
                        <a:pt x="26" y="292"/>
                      </a:lnTo>
                      <a:lnTo>
                        <a:pt x="38" y="294"/>
                      </a:lnTo>
                      <a:lnTo>
                        <a:pt x="49" y="297"/>
                      </a:lnTo>
                      <a:lnTo>
                        <a:pt x="60" y="297"/>
                      </a:lnTo>
                      <a:lnTo>
                        <a:pt x="69" y="296"/>
                      </a:lnTo>
                      <a:lnTo>
                        <a:pt x="83" y="292"/>
                      </a:lnTo>
                      <a:lnTo>
                        <a:pt x="98" y="289"/>
                      </a:lnTo>
                      <a:lnTo>
                        <a:pt x="112" y="283"/>
                      </a:lnTo>
                      <a:lnTo>
                        <a:pt x="125" y="277"/>
                      </a:lnTo>
                      <a:lnTo>
                        <a:pt x="139" y="270"/>
                      </a:lnTo>
                      <a:lnTo>
                        <a:pt x="153" y="263"/>
                      </a:lnTo>
                      <a:lnTo>
                        <a:pt x="167" y="256"/>
                      </a:lnTo>
                      <a:lnTo>
                        <a:pt x="181" y="250"/>
                      </a:lnTo>
                      <a:lnTo>
                        <a:pt x="194" y="243"/>
                      </a:lnTo>
                      <a:lnTo>
                        <a:pt x="208" y="237"/>
                      </a:lnTo>
                      <a:lnTo>
                        <a:pt x="222" y="232"/>
                      </a:lnTo>
                      <a:lnTo>
                        <a:pt x="235" y="229"/>
                      </a:lnTo>
                      <a:lnTo>
                        <a:pt x="249" y="225"/>
                      </a:lnTo>
                      <a:lnTo>
                        <a:pt x="262" y="225"/>
                      </a:lnTo>
                      <a:lnTo>
                        <a:pt x="275" y="225"/>
                      </a:lnTo>
                      <a:lnTo>
                        <a:pt x="289" y="229"/>
                      </a:lnTo>
                      <a:lnTo>
                        <a:pt x="302" y="237"/>
                      </a:lnTo>
                      <a:lnTo>
                        <a:pt x="310" y="251"/>
                      </a:lnTo>
                      <a:lnTo>
                        <a:pt x="312" y="268"/>
                      </a:lnTo>
                      <a:lnTo>
                        <a:pt x="312" y="289"/>
                      </a:lnTo>
                      <a:lnTo>
                        <a:pt x="310" y="311"/>
                      </a:lnTo>
                      <a:lnTo>
                        <a:pt x="307" y="332"/>
                      </a:lnTo>
                      <a:lnTo>
                        <a:pt x="305" y="354"/>
                      </a:lnTo>
                      <a:lnTo>
                        <a:pt x="305" y="373"/>
                      </a:lnTo>
                      <a:lnTo>
                        <a:pt x="318" y="373"/>
                      </a:lnTo>
                      <a:lnTo>
                        <a:pt x="332" y="373"/>
                      </a:lnTo>
                      <a:lnTo>
                        <a:pt x="345" y="372"/>
                      </a:lnTo>
                      <a:lnTo>
                        <a:pt x="358" y="372"/>
                      </a:lnTo>
                      <a:lnTo>
                        <a:pt x="372" y="372"/>
                      </a:lnTo>
                      <a:lnTo>
                        <a:pt x="386" y="372"/>
                      </a:lnTo>
                      <a:lnTo>
                        <a:pt x="400" y="372"/>
                      </a:lnTo>
                      <a:lnTo>
                        <a:pt x="413" y="372"/>
                      </a:lnTo>
                      <a:lnTo>
                        <a:pt x="427" y="370"/>
                      </a:lnTo>
                      <a:lnTo>
                        <a:pt x="442" y="370"/>
                      </a:lnTo>
                      <a:lnTo>
                        <a:pt x="456" y="370"/>
                      </a:lnTo>
                      <a:lnTo>
                        <a:pt x="470" y="370"/>
                      </a:lnTo>
                      <a:lnTo>
                        <a:pt x="485" y="370"/>
                      </a:lnTo>
                      <a:lnTo>
                        <a:pt x="499" y="370"/>
                      </a:lnTo>
                      <a:lnTo>
                        <a:pt x="512" y="370"/>
                      </a:lnTo>
                      <a:lnTo>
                        <a:pt x="527" y="37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8" name="Freeform 89"/>
                <p:cNvSpPr>
                  <a:spLocks noChangeAspect="1"/>
                </p:cNvSpPr>
                <p:nvPr/>
              </p:nvSpPr>
              <p:spPr bwMode="auto">
                <a:xfrm>
                  <a:off x="936" y="3107"/>
                  <a:ext cx="1507" cy="153"/>
                </a:xfrm>
                <a:custGeom>
                  <a:avLst/>
                  <a:gdLst>
                    <a:gd name="T0" fmla="*/ 1 w 3014"/>
                    <a:gd name="T1" fmla="*/ 1 h 306"/>
                    <a:gd name="T2" fmla="*/ 1 w 3014"/>
                    <a:gd name="T3" fmla="*/ 1 h 306"/>
                    <a:gd name="T4" fmla="*/ 1 w 3014"/>
                    <a:gd name="T5" fmla="*/ 1 h 306"/>
                    <a:gd name="T6" fmla="*/ 1 w 3014"/>
                    <a:gd name="T7" fmla="*/ 1 h 306"/>
                    <a:gd name="T8" fmla="*/ 1 w 3014"/>
                    <a:gd name="T9" fmla="*/ 1 h 306"/>
                    <a:gd name="T10" fmla="*/ 1 w 3014"/>
                    <a:gd name="T11" fmla="*/ 1 h 306"/>
                    <a:gd name="T12" fmla="*/ 1 w 3014"/>
                    <a:gd name="T13" fmla="*/ 1 h 306"/>
                    <a:gd name="T14" fmla="*/ 1 w 3014"/>
                    <a:gd name="T15" fmla="*/ 1 h 306"/>
                    <a:gd name="T16" fmla="*/ 1 w 3014"/>
                    <a:gd name="T17" fmla="*/ 1 h 306"/>
                    <a:gd name="T18" fmla="*/ 1 w 3014"/>
                    <a:gd name="T19" fmla="*/ 1 h 306"/>
                    <a:gd name="T20" fmla="*/ 1 w 3014"/>
                    <a:gd name="T21" fmla="*/ 1 h 306"/>
                    <a:gd name="T22" fmla="*/ 1 w 3014"/>
                    <a:gd name="T23" fmla="*/ 1 h 306"/>
                    <a:gd name="T24" fmla="*/ 1 w 3014"/>
                    <a:gd name="T25" fmla="*/ 1 h 306"/>
                    <a:gd name="T26" fmla="*/ 1 w 3014"/>
                    <a:gd name="T27" fmla="*/ 1 h 306"/>
                    <a:gd name="T28" fmla="*/ 1 w 3014"/>
                    <a:gd name="T29" fmla="*/ 1 h 306"/>
                    <a:gd name="T30" fmla="*/ 1 w 3014"/>
                    <a:gd name="T31" fmla="*/ 1 h 306"/>
                    <a:gd name="T32" fmla="*/ 1 w 3014"/>
                    <a:gd name="T33" fmla="*/ 1 h 306"/>
                    <a:gd name="T34" fmla="*/ 1 w 3014"/>
                    <a:gd name="T35" fmla="*/ 1 h 306"/>
                    <a:gd name="T36" fmla="*/ 1 w 3014"/>
                    <a:gd name="T37" fmla="*/ 1 h 306"/>
                    <a:gd name="T38" fmla="*/ 1 w 3014"/>
                    <a:gd name="T39" fmla="*/ 1 h 306"/>
                    <a:gd name="T40" fmla="*/ 1 w 3014"/>
                    <a:gd name="T41" fmla="*/ 1 h 306"/>
                    <a:gd name="T42" fmla="*/ 1 w 3014"/>
                    <a:gd name="T43" fmla="*/ 1 h 306"/>
                    <a:gd name="T44" fmla="*/ 1 w 3014"/>
                    <a:gd name="T45" fmla="*/ 1 h 306"/>
                    <a:gd name="T46" fmla="*/ 1 w 3014"/>
                    <a:gd name="T47" fmla="*/ 1 h 306"/>
                    <a:gd name="T48" fmla="*/ 1 w 3014"/>
                    <a:gd name="T49" fmla="*/ 1 h 306"/>
                    <a:gd name="T50" fmla="*/ 1 w 3014"/>
                    <a:gd name="T51" fmla="*/ 1 h 306"/>
                    <a:gd name="T52" fmla="*/ 1 w 3014"/>
                    <a:gd name="T53" fmla="*/ 1 h 306"/>
                    <a:gd name="T54" fmla="*/ 1 w 3014"/>
                    <a:gd name="T55" fmla="*/ 1 h 306"/>
                    <a:gd name="T56" fmla="*/ 1 w 3014"/>
                    <a:gd name="T57" fmla="*/ 1 h 306"/>
                    <a:gd name="T58" fmla="*/ 1 w 3014"/>
                    <a:gd name="T59" fmla="*/ 1 h 306"/>
                    <a:gd name="T60" fmla="*/ 1 w 3014"/>
                    <a:gd name="T61" fmla="*/ 1 h 306"/>
                    <a:gd name="T62" fmla="*/ 1 w 3014"/>
                    <a:gd name="T63" fmla="*/ 1 h 306"/>
                    <a:gd name="T64" fmla="*/ 1 w 3014"/>
                    <a:gd name="T65" fmla="*/ 1 h 306"/>
                    <a:gd name="T66" fmla="*/ 1 w 3014"/>
                    <a:gd name="T67" fmla="*/ 1 h 306"/>
                    <a:gd name="T68" fmla="*/ 1 w 3014"/>
                    <a:gd name="T69" fmla="*/ 1 h 306"/>
                    <a:gd name="T70" fmla="*/ 1 w 3014"/>
                    <a:gd name="T71" fmla="*/ 1 h 306"/>
                    <a:gd name="T72" fmla="*/ 1 w 3014"/>
                    <a:gd name="T73" fmla="*/ 1 h 306"/>
                    <a:gd name="T74" fmla="*/ 1 w 3014"/>
                    <a:gd name="T75" fmla="*/ 1 h 306"/>
                    <a:gd name="T76" fmla="*/ 1 w 3014"/>
                    <a:gd name="T77" fmla="*/ 1 h 306"/>
                    <a:gd name="T78" fmla="*/ 1 w 3014"/>
                    <a:gd name="T79" fmla="*/ 1 h 306"/>
                    <a:gd name="T80" fmla="*/ 1 w 3014"/>
                    <a:gd name="T81" fmla="*/ 1 h 306"/>
                    <a:gd name="T82" fmla="*/ 1 w 3014"/>
                    <a:gd name="T83" fmla="*/ 1 h 306"/>
                    <a:gd name="T84" fmla="*/ 1 w 3014"/>
                    <a:gd name="T85" fmla="*/ 1 h 306"/>
                    <a:gd name="T86" fmla="*/ 1 w 3014"/>
                    <a:gd name="T87" fmla="*/ 1 h 306"/>
                    <a:gd name="T88" fmla="*/ 1 w 3014"/>
                    <a:gd name="T89" fmla="*/ 1 h 306"/>
                    <a:gd name="T90" fmla="*/ 1 w 3014"/>
                    <a:gd name="T91" fmla="*/ 1 h 306"/>
                    <a:gd name="T92" fmla="*/ 1 w 3014"/>
                    <a:gd name="T93" fmla="*/ 1 h 306"/>
                    <a:gd name="T94" fmla="*/ 1 w 3014"/>
                    <a:gd name="T95" fmla="*/ 1 h 306"/>
                    <a:gd name="T96" fmla="*/ 1 w 3014"/>
                    <a:gd name="T97" fmla="*/ 1 h 306"/>
                    <a:gd name="T98" fmla="*/ 1 w 3014"/>
                    <a:gd name="T99" fmla="*/ 1 h 306"/>
                    <a:gd name="T100" fmla="*/ 1 w 3014"/>
                    <a:gd name="T101" fmla="*/ 1 h 306"/>
                    <a:gd name="T102" fmla="*/ 1 w 3014"/>
                    <a:gd name="T103" fmla="*/ 1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14"/>
                    <a:gd name="T157" fmla="*/ 0 h 306"/>
                    <a:gd name="T158" fmla="*/ 3014 w 3014"/>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14" h="306">
                      <a:moveTo>
                        <a:pt x="0" y="200"/>
                      </a:moveTo>
                      <a:lnTo>
                        <a:pt x="10" y="202"/>
                      </a:lnTo>
                      <a:lnTo>
                        <a:pt x="21" y="203"/>
                      </a:lnTo>
                      <a:lnTo>
                        <a:pt x="33" y="204"/>
                      </a:lnTo>
                      <a:lnTo>
                        <a:pt x="44" y="204"/>
                      </a:lnTo>
                      <a:lnTo>
                        <a:pt x="58" y="205"/>
                      </a:lnTo>
                      <a:lnTo>
                        <a:pt x="71" y="206"/>
                      </a:lnTo>
                      <a:lnTo>
                        <a:pt x="86" y="207"/>
                      </a:lnTo>
                      <a:lnTo>
                        <a:pt x="99" y="209"/>
                      </a:lnTo>
                      <a:lnTo>
                        <a:pt x="114" y="210"/>
                      </a:lnTo>
                      <a:lnTo>
                        <a:pt x="129" y="211"/>
                      </a:lnTo>
                      <a:lnTo>
                        <a:pt x="144" y="211"/>
                      </a:lnTo>
                      <a:lnTo>
                        <a:pt x="159" y="212"/>
                      </a:lnTo>
                      <a:lnTo>
                        <a:pt x="174" y="212"/>
                      </a:lnTo>
                      <a:lnTo>
                        <a:pt x="189" y="213"/>
                      </a:lnTo>
                      <a:lnTo>
                        <a:pt x="203" y="213"/>
                      </a:lnTo>
                      <a:lnTo>
                        <a:pt x="217" y="213"/>
                      </a:lnTo>
                      <a:lnTo>
                        <a:pt x="266" y="213"/>
                      </a:lnTo>
                      <a:lnTo>
                        <a:pt x="318" y="212"/>
                      </a:lnTo>
                      <a:lnTo>
                        <a:pt x="374" y="212"/>
                      </a:lnTo>
                      <a:lnTo>
                        <a:pt x="431" y="212"/>
                      </a:lnTo>
                      <a:lnTo>
                        <a:pt x="491" y="211"/>
                      </a:lnTo>
                      <a:lnTo>
                        <a:pt x="554" y="211"/>
                      </a:lnTo>
                      <a:lnTo>
                        <a:pt x="619" y="210"/>
                      </a:lnTo>
                      <a:lnTo>
                        <a:pt x="686" y="209"/>
                      </a:lnTo>
                      <a:lnTo>
                        <a:pt x="754" y="209"/>
                      </a:lnTo>
                      <a:lnTo>
                        <a:pt x="824" y="207"/>
                      </a:lnTo>
                      <a:lnTo>
                        <a:pt x="896" y="206"/>
                      </a:lnTo>
                      <a:lnTo>
                        <a:pt x="969" y="205"/>
                      </a:lnTo>
                      <a:lnTo>
                        <a:pt x="1044" y="205"/>
                      </a:lnTo>
                      <a:lnTo>
                        <a:pt x="1120" y="204"/>
                      </a:lnTo>
                      <a:lnTo>
                        <a:pt x="1197" y="202"/>
                      </a:lnTo>
                      <a:lnTo>
                        <a:pt x="1274" y="200"/>
                      </a:lnTo>
                      <a:lnTo>
                        <a:pt x="1354" y="199"/>
                      </a:lnTo>
                      <a:lnTo>
                        <a:pt x="1432" y="198"/>
                      </a:lnTo>
                      <a:lnTo>
                        <a:pt x="1513" y="196"/>
                      </a:lnTo>
                      <a:lnTo>
                        <a:pt x="1592" y="195"/>
                      </a:lnTo>
                      <a:lnTo>
                        <a:pt x="1673" y="192"/>
                      </a:lnTo>
                      <a:lnTo>
                        <a:pt x="1753" y="190"/>
                      </a:lnTo>
                      <a:lnTo>
                        <a:pt x="1833" y="188"/>
                      </a:lnTo>
                      <a:lnTo>
                        <a:pt x="1914" y="186"/>
                      </a:lnTo>
                      <a:lnTo>
                        <a:pt x="1993" y="183"/>
                      </a:lnTo>
                      <a:lnTo>
                        <a:pt x="2073" y="181"/>
                      </a:lnTo>
                      <a:lnTo>
                        <a:pt x="2151" y="179"/>
                      </a:lnTo>
                      <a:lnTo>
                        <a:pt x="2228" y="175"/>
                      </a:lnTo>
                      <a:lnTo>
                        <a:pt x="2305" y="173"/>
                      </a:lnTo>
                      <a:lnTo>
                        <a:pt x="2381" y="169"/>
                      </a:lnTo>
                      <a:lnTo>
                        <a:pt x="2455" y="166"/>
                      </a:lnTo>
                      <a:lnTo>
                        <a:pt x="2529" y="162"/>
                      </a:lnTo>
                      <a:lnTo>
                        <a:pt x="2531" y="145"/>
                      </a:lnTo>
                      <a:lnTo>
                        <a:pt x="2532" y="128"/>
                      </a:lnTo>
                      <a:lnTo>
                        <a:pt x="2533" y="111"/>
                      </a:lnTo>
                      <a:lnTo>
                        <a:pt x="2534" y="93"/>
                      </a:lnTo>
                      <a:lnTo>
                        <a:pt x="2534" y="76"/>
                      </a:lnTo>
                      <a:lnTo>
                        <a:pt x="2534" y="59"/>
                      </a:lnTo>
                      <a:lnTo>
                        <a:pt x="2534" y="43"/>
                      </a:lnTo>
                      <a:lnTo>
                        <a:pt x="2533" y="27"/>
                      </a:lnTo>
                      <a:lnTo>
                        <a:pt x="2605" y="43"/>
                      </a:lnTo>
                      <a:lnTo>
                        <a:pt x="2621" y="44"/>
                      </a:lnTo>
                      <a:lnTo>
                        <a:pt x="2640" y="44"/>
                      </a:lnTo>
                      <a:lnTo>
                        <a:pt x="2663" y="43"/>
                      </a:lnTo>
                      <a:lnTo>
                        <a:pt x="2689" y="42"/>
                      </a:lnTo>
                      <a:lnTo>
                        <a:pt x="2715" y="39"/>
                      </a:lnTo>
                      <a:lnTo>
                        <a:pt x="2745" y="36"/>
                      </a:lnTo>
                      <a:lnTo>
                        <a:pt x="2775" y="32"/>
                      </a:lnTo>
                      <a:lnTo>
                        <a:pt x="2805" y="29"/>
                      </a:lnTo>
                      <a:lnTo>
                        <a:pt x="2836" y="25"/>
                      </a:lnTo>
                      <a:lnTo>
                        <a:pt x="2866" y="21"/>
                      </a:lnTo>
                      <a:lnTo>
                        <a:pt x="2896" y="17"/>
                      </a:lnTo>
                      <a:lnTo>
                        <a:pt x="2924" y="13"/>
                      </a:lnTo>
                      <a:lnTo>
                        <a:pt x="2950" y="9"/>
                      </a:lnTo>
                      <a:lnTo>
                        <a:pt x="2974" y="6"/>
                      </a:lnTo>
                      <a:lnTo>
                        <a:pt x="2995" y="2"/>
                      </a:lnTo>
                      <a:lnTo>
                        <a:pt x="3014" y="0"/>
                      </a:lnTo>
                      <a:lnTo>
                        <a:pt x="2984" y="5"/>
                      </a:lnTo>
                      <a:lnTo>
                        <a:pt x="2955" y="11"/>
                      </a:lnTo>
                      <a:lnTo>
                        <a:pt x="2927" y="17"/>
                      </a:lnTo>
                      <a:lnTo>
                        <a:pt x="2901" y="24"/>
                      </a:lnTo>
                      <a:lnTo>
                        <a:pt x="2875" y="32"/>
                      </a:lnTo>
                      <a:lnTo>
                        <a:pt x="2850" y="40"/>
                      </a:lnTo>
                      <a:lnTo>
                        <a:pt x="2827" y="50"/>
                      </a:lnTo>
                      <a:lnTo>
                        <a:pt x="2803" y="60"/>
                      </a:lnTo>
                      <a:lnTo>
                        <a:pt x="2780" y="69"/>
                      </a:lnTo>
                      <a:lnTo>
                        <a:pt x="2756" y="80"/>
                      </a:lnTo>
                      <a:lnTo>
                        <a:pt x="2733" y="90"/>
                      </a:lnTo>
                      <a:lnTo>
                        <a:pt x="2708" y="99"/>
                      </a:lnTo>
                      <a:lnTo>
                        <a:pt x="2684" y="110"/>
                      </a:lnTo>
                      <a:lnTo>
                        <a:pt x="2659" y="119"/>
                      </a:lnTo>
                      <a:lnTo>
                        <a:pt x="2632" y="128"/>
                      </a:lnTo>
                      <a:lnTo>
                        <a:pt x="2606" y="137"/>
                      </a:lnTo>
                      <a:lnTo>
                        <a:pt x="2601" y="169"/>
                      </a:lnTo>
                      <a:lnTo>
                        <a:pt x="2601" y="177"/>
                      </a:lnTo>
                      <a:lnTo>
                        <a:pt x="2600" y="186"/>
                      </a:lnTo>
                      <a:lnTo>
                        <a:pt x="2595" y="191"/>
                      </a:lnTo>
                      <a:lnTo>
                        <a:pt x="2582" y="194"/>
                      </a:lnTo>
                      <a:lnTo>
                        <a:pt x="2507" y="194"/>
                      </a:lnTo>
                      <a:lnTo>
                        <a:pt x="2508" y="262"/>
                      </a:lnTo>
                      <a:lnTo>
                        <a:pt x="2318" y="306"/>
                      </a:lnTo>
                      <a:lnTo>
                        <a:pt x="2203" y="217"/>
                      </a:lnTo>
                      <a:lnTo>
                        <a:pt x="2100" y="215"/>
                      </a:lnTo>
                      <a:lnTo>
                        <a:pt x="2093" y="250"/>
                      </a:lnTo>
                      <a:lnTo>
                        <a:pt x="2079" y="247"/>
                      </a:lnTo>
                      <a:lnTo>
                        <a:pt x="2069" y="215"/>
                      </a:lnTo>
                      <a:lnTo>
                        <a:pt x="2037" y="222"/>
                      </a:lnTo>
                      <a:lnTo>
                        <a:pt x="2037" y="235"/>
                      </a:lnTo>
                      <a:lnTo>
                        <a:pt x="1949" y="238"/>
                      </a:lnTo>
                      <a:lnTo>
                        <a:pt x="1942" y="220"/>
                      </a:lnTo>
                      <a:lnTo>
                        <a:pt x="1832" y="228"/>
                      </a:lnTo>
                      <a:lnTo>
                        <a:pt x="1853" y="238"/>
                      </a:lnTo>
                      <a:lnTo>
                        <a:pt x="1995" y="256"/>
                      </a:lnTo>
                      <a:lnTo>
                        <a:pt x="1341" y="268"/>
                      </a:lnTo>
                      <a:lnTo>
                        <a:pt x="1336" y="232"/>
                      </a:lnTo>
                      <a:lnTo>
                        <a:pt x="1310" y="232"/>
                      </a:lnTo>
                      <a:lnTo>
                        <a:pt x="1282" y="232"/>
                      </a:lnTo>
                      <a:lnTo>
                        <a:pt x="1255" y="230"/>
                      </a:lnTo>
                      <a:lnTo>
                        <a:pt x="1227" y="230"/>
                      </a:lnTo>
                      <a:lnTo>
                        <a:pt x="1199" y="230"/>
                      </a:lnTo>
                      <a:lnTo>
                        <a:pt x="1172" y="230"/>
                      </a:lnTo>
                      <a:lnTo>
                        <a:pt x="1144" y="230"/>
                      </a:lnTo>
                      <a:lnTo>
                        <a:pt x="1116" y="230"/>
                      </a:lnTo>
                      <a:lnTo>
                        <a:pt x="1089" y="230"/>
                      </a:lnTo>
                      <a:lnTo>
                        <a:pt x="1061" y="230"/>
                      </a:lnTo>
                      <a:lnTo>
                        <a:pt x="1034" y="230"/>
                      </a:lnTo>
                      <a:lnTo>
                        <a:pt x="1007" y="230"/>
                      </a:lnTo>
                      <a:lnTo>
                        <a:pt x="979" y="230"/>
                      </a:lnTo>
                      <a:lnTo>
                        <a:pt x="953" y="230"/>
                      </a:lnTo>
                      <a:lnTo>
                        <a:pt x="926" y="230"/>
                      </a:lnTo>
                      <a:lnTo>
                        <a:pt x="900" y="230"/>
                      </a:lnTo>
                      <a:lnTo>
                        <a:pt x="873" y="230"/>
                      </a:lnTo>
                      <a:lnTo>
                        <a:pt x="848" y="230"/>
                      </a:lnTo>
                      <a:lnTo>
                        <a:pt x="823" y="230"/>
                      </a:lnTo>
                      <a:lnTo>
                        <a:pt x="797" y="230"/>
                      </a:lnTo>
                      <a:lnTo>
                        <a:pt x="773" y="230"/>
                      </a:lnTo>
                      <a:lnTo>
                        <a:pt x="749" y="230"/>
                      </a:lnTo>
                      <a:lnTo>
                        <a:pt x="726" y="230"/>
                      </a:lnTo>
                      <a:lnTo>
                        <a:pt x="703" y="230"/>
                      </a:lnTo>
                      <a:lnTo>
                        <a:pt x="681" y="230"/>
                      </a:lnTo>
                      <a:lnTo>
                        <a:pt x="659" y="230"/>
                      </a:lnTo>
                      <a:lnTo>
                        <a:pt x="637" y="230"/>
                      </a:lnTo>
                      <a:lnTo>
                        <a:pt x="618" y="229"/>
                      </a:lnTo>
                      <a:lnTo>
                        <a:pt x="598" y="229"/>
                      </a:lnTo>
                      <a:lnTo>
                        <a:pt x="580" y="229"/>
                      </a:lnTo>
                      <a:lnTo>
                        <a:pt x="561" y="228"/>
                      </a:lnTo>
                      <a:lnTo>
                        <a:pt x="544" y="228"/>
                      </a:lnTo>
                      <a:lnTo>
                        <a:pt x="379" y="222"/>
                      </a:lnTo>
                      <a:lnTo>
                        <a:pt x="374" y="233"/>
                      </a:lnTo>
                      <a:lnTo>
                        <a:pt x="364" y="240"/>
                      </a:lnTo>
                      <a:lnTo>
                        <a:pt x="353" y="245"/>
                      </a:lnTo>
                      <a:lnTo>
                        <a:pt x="340" y="247"/>
                      </a:lnTo>
                      <a:lnTo>
                        <a:pt x="329" y="245"/>
                      </a:lnTo>
                      <a:lnTo>
                        <a:pt x="318" y="241"/>
                      </a:lnTo>
                      <a:lnTo>
                        <a:pt x="312" y="233"/>
                      </a:lnTo>
                      <a:lnTo>
                        <a:pt x="310" y="222"/>
                      </a:lnTo>
                      <a:lnTo>
                        <a:pt x="215" y="220"/>
                      </a:lnTo>
                      <a:lnTo>
                        <a:pt x="203" y="235"/>
                      </a:lnTo>
                      <a:lnTo>
                        <a:pt x="31" y="238"/>
                      </a:lnTo>
                      <a:lnTo>
                        <a:pt x="0" y="200"/>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49" name="Freeform 90"/>
                <p:cNvSpPr>
                  <a:spLocks noChangeAspect="1"/>
                </p:cNvSpPr>
                <p:nvPr/>
              </p:nvSpPr>
              <p:spPr bwMode="auto">
                <a:xfrm>
                  <a:off x="936" y="3107"/>
                  <a:ext cx="1507" cy="153"/>
                </a:xfrm>
                <a:custGeom>
                  <a:avLst/>
                  <a:gdLst>
                    <a:gd name="T0" fmla="*/ 1 w 3014"/>
                    <a:gd name="T1" fmla="*/ 1 h 306"/>
                    <a:gd name="T2" fmla="*/ 1 w 3014"/>
                    <a:gd name="T3" fmla="*/ 1 h 306"/>
                    <a:gd name="T4" fmla="*/ 1 w 3014"/>
                    <a:gd name="T5" fmla="*/ 1 h 306"/>
                    <a:gd name="T6" fmla="*/ 1 w 3014"/>
                    <a:gd name="T7" fmla="*/ 1 h 306"/>
                    <a:gd name="T8" fmla="*/ 1 w 3014"/>
                    <a:gd name="T9" fmla="*/ 1 h 306"/>
                    <a:gd name="T10" fmla="*/ 1 w 3014"/>
                    <a:gd name="T11" fmla="*/ 1 h 306"/>
                    <a:gd name="T12" fmla="*/ 1 w 3014"/>
                    <a:gd name="T13" fmla="*/ 1 h 306"/>
                    <a:gd name="T14" fmla="*/ 1 w 3014"/>
                    <a:gd name="T15" fmla="*/ 1 h 306"/>
                    <a:gd name="T16" fmla="*/ 1 w 3014"/>
                    <a:gd name="T17" fmla="*/ 1 h 306"/>
                    <a:gd name="T18" fmla="*/ 1 w 3014"/>
                    <a:gd name="T19" fmla="*/ 1 h 306"/>
                    <a:gd name="T20" fmla="*/ 1 w 3014"/>
                    <a:gd name="T21" fmla="*/ 1 h 306"/>
                    <a:gd name="T22" fmla="*/ 1 w 3014"/>
                    <a:gd name="T23" fmla="*/ 1 h 306"/>
                    <a:gd name="T24" fmla="*/ 1 w 3014"/>
                    <a:gd name="T25" fmla="*/ 1 h 306"/>
                    <a:gd name="T26" fmla="*/ 1 w 3014"/>
                    <a:gd name="T27" fmla="*/ 1 h 306"/>
                    <a:gd name="T28" fmla="*/ 1 w 3014"/>
                    <a:gd name="T29" fmla="*/ 1 h 306"/>
                    <a:gd name="T30" fmla="*/ 1 w 3014"/>
                    <a:gd name="T31" fmla="*/ 1 h 306"/>
                    <a:gd name="T32" fmla="*/ 1 w 3014"/>
                    <a:gd name="T33" fmla="*/ 1 h 306"/>
                    <a:gd name="T34" fmla="*/ 1 w 3014"/>
                    <a:gd name="T35" fmla="*/ 1 h 306"/>
                    <a:gd name="T36" fmla="*/ 1 w 3014"/>
                    <a:gd name="T37" fmla="*/ 1 h 306"/>
                    <a:gd name="T38" fmla="*/ 1 w 3014"/>
                    <a:gd name="T39" fmla="*/ 1 h 306"/>
                    <a:gd name="T40" fmla="*/ 1 w 3014"/>
                    <a:gd name="T41" fmla="*/ 1 h 306"/>
                    <a:gd name="T42" fmla="*/ 1 w 3014"/>
                    <a:gd name="T43" fmla="*/ 1 h 306"/>
                    <a:gd name="T44" fmla="*/ 1 w 3014"/>
                    <a:gd name="T45" fmla="*/ 1 h 306"/>
                    <a:gd name="T46" fmla="*/ 1 w 3014"/>
                    <a:gd name="T47" fmla="*/ 1 h 306"/>
                    <a:gd name="T48" fmla="*/ 1 w 3014"/>
                    <a:gd name="T49" fmla="*/ 1 h 306"/>
                    <a:gd name="T50" fmla="*/ 1 w 3014"/>
                    <a:gd name="T51" fmla="*/ 0 h 306"/>
                    <a:gd name="T52" fmla="*/ 1 w 3014"/>
                    <a:gd name="T53" fmla="*/ 1 h 306"/>
                    <a:gd name="T54" fmla="*/ 1 w 3014"/>
                    <a:gd name="T55" fmla="*/ 1 h 306"/>
                    <a:gd name="T56" fmla="*/ 1 w 3014"/>
                    <a:gd name="T57" fmla="*/ 1 h 306"/>
                    <a:gd name="T58" fmla="*/ 1 w 3014"/>
                    <a:gd name="T59" fmla="*/ 1 h 306"/>
                    <a:gd name="T60" fmla="*/ 1 w 3014"/>
                    <a:gd name="T61" fmla="*/ 1 h 306"/>
                    <a:gd name="T62" fmla="*/ 1 w 3014"/>
                    <a:gd name="T63" fmla="*/ 1 h 306"/>
                    <a:gd name="T64" fmla="*/ 1 w 3014"/>
                    <a:gd name="T65" fmla="*/ 1 h 306"/>
                    <a:gd name="T66" fmla="*/ 1 w 3014"/>
                    <a:gd name="T67" fmla="*/ 1 h 306"/>
                    <a:gd name="T68" fmla="*/ 1 w 3014"/>
                    <a:gd name="T69" fmla="*/ 1 h 306"/>
                    <a:gd name="T70" fmla="*/ 1 w 3014"/>
                    <a:gd name="T71" fmla="*/ 1 h 306"/>
                    <a:gd name="T72" fmla="*/ 1 w 3014"/>
                    <a:gd name="T73" fmla="*/ 1 h 306"/>
                    <a:gd name="T74" fmla="*/ 1 w 3014"/>
                    <a:gd name="T75" fmla="*/ 1 h 306"/>
                    <a:gd name="T76" fmla="*/ 1 w 3014"/>
                    <a:gd name="T77" fmla="*/ 1 h 306"/>
                    <a:gd name="T78" fmla="*/ 1 w 3014"/>
                    <a:gd name="T79" fmla="*/ 1 h 306"/>
                    <a:gd name="T80" fmla="*/ 1 w 3014"/>
                    <a:gd name="T81" fmla="*/ 1 h 306"/>
                    <a:gd name="T82" fmla="*/ 1 w 3014"/>
                    <a:gd name="T83" fmla="*/ 1 h 306"/>
                    <a:gd name="T84" fmla="*/ 1 w 3014"/>
                    <a:gd name="T85" fmla="*/ 1 h 306"/>
                    <a:gd name="T86" fmla="*/ 1 w 3014"/>
                    <a:gd name="T87" fmla="*/ 1 h 306"/>
                    <a:gd name="T88" fmla="*/ 1 w 3014"/>
                    <a:gd name="T89" fmla="*/ 1 h 306"/>
                    <a:gd name="T90" fmla="*/ 1 w 3014"/>
                    <a:gd name="T91" fmla="*/ 1 h 306"/>
                    <a:gd name="T92" fmla="*/ 1 w 3014"/>
                    <a:gd name="T93" fmla="*/ 1 h 306"/>
                    <a:gd name="T94" fmla="*/ 1 w 3014"/>
                    <a:gd name="T95" fmla="*/ 1 h 306"/>
                    <a:gd name="T96" fmla="*/ 1 w 3014"/>
                    <a:gd name="T97" fmla="*/ 1 h 306"/>
                    <a:gd name="T98" fmla="*/ 1 w 3014"/>
                    <a:gd name="T99" fmla="*/ 1 h 306"/>
                    <a:gd name="T100" fmla="*/ 1 w 3014"/>
                    <a:gd name="T101" fmla="*/ 1 h 306"/>
                    <a:gd name="T102" fmla="*/ 1 w 3014"/>
                    <a:gd name="T103" fmla="*/ 1 h 306"/>
                    <a:gd name="T104" fmla="*/ 1 w 3014"/>
                    <a:gd name="T105" fmla="*/ 1 h 306"/>
                    <a:gd name="T106" fmla="*/ 1 w 3014"/>
                    <a:gd name="T107" fmla="*/ 1 h 306"/>
                    <a:gd name="T108" fmla="*/ 0 w 3014"/>
                    <a:gd name="T109" fmla="*/ 1 h 3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14"/>
                    <a:gd name="T166" fmla="*/ 0 h 306"/>
                    <a:gd name="T167" fmla="*/ 3014 w 3014"/>
                    <a:gd name="T168" fmla="*/ 306 h 3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14" h="306">
                      <a:moveTo>
                        <a:pt x="0" y="200"/>
                      </a:moveTo>
                      <a:lnTo>
                        <a:pt x="0" y="200"/>
                      </a:lnTo>
                      <a:lnTo>
                        <a:pt x="10" y="202"/>
                      </a:lnTo>
                      <a:lnTo>
                        <a:pt x="21" y="203"/>
                      </a:lnTo>
                      <a:lnTo>
                        <a:pt x="33" y="204"/>
                      </a:lnTo>
                      <a:lnTo>
                        <a:pt x="44" y="204"/>
                      </a:lnTo>
                      <a:lnTo>
                        <a:pt x="58" y="205"/>
                      </a:lnTo>
                      <a:lnTo>
                        <a:pt x="71" y="206"/>
                      </a:lnTo>
                      <a:lnTo>
                        <a:pt x="86" y="207"/>
                      </a:lnTo>
                      <a:lnTo>
                        <a:pt x="99" y="209"/>
                      </a:lnTo>
                      <a:lnTo>
                        <a:pt x="114" y="210"/>
                      </a:lnTo>
                      <a:lnTo>
                        <a:pt x="129" y="211"/>
                      </a:lnTo>
                      <a:lnTo>
                        <a:pt x="144" y="211"/>
                      </a:lnTo>
                      <a:lnTo>
                        <a:pt x="159" y="212"/>
                      </a:lnTo>
                      <a:lnTo>
                        <a:pt x="174" y="212"/>
                      </a:lnTo>
                      <a:lnTo>
                        <a:pt x="189" y="213"/>
                      </a:lnTo>
                      <a:lnTo>
                        <a:pt x="203" y="213"/>
                      </a:lnTo>
                      <a:lnTo>
                        <a:pt x="217" y="213"/>
                      </a:lnTo>
                      <a:lnTo>
                        <a:pt x="266" y="213"/>
                      </a:lnTo>
                      <a:lnTo>
                        <a:pt x="318" y="212"/>
                      </a:lnTo>
                      <a:lnTo>
                        <a:pt x="374" y="212"/>
                      </a:lnTo>
                      <a:lnTo>
                        <a:pt x="431" y="212"/>
                      </a:lnTo>
                      <a:lnTo>
                        <a:pt x="491" y="211"/>
                      </a:lnTo>
                      <a:lnTo>
                        <a:pt x="554" y="211"/>
                      </a:lnTo>
                      <a:lnTo>
                        <a:pt x="619" y="210"/>
                      </a:lnTo>
                      <a:lnTo>
                        <a:pt x="686" y="209"/>
                      </a:lnTo>
                      <a:lnTo>
                        <a:pt x="754" y="209"/>
                      </a:lnTo>
                      <a:lnTo>
                        <a:pt x="824" y="207"/>
                      </a:lnTo>
                      <a:lnTo>
                        <a:pt x="896" y="206"/>
                      </a:lnTo>
                      <a:lnTo>
                        <a:pt x="969" y="205"/>
                      </a:lnTo>
                      <a:lnTo>
                        <a:pt x="1044" y="205"/>
                      </a:lnTo>
                      <a:lnTo>
                        <a:pt x="1120" y="204"/>
                      </a:lnTo>
                      <a:lnTo>
                        <a:pt x="1197" y="202"/>
                      </a:lnTo>
                      <a:lnTo>
                        <a:pt x="1274" y="200"/>
                      </a:lnTo>
                      <a:lnTo>
                        <a:pt x="1354" y="199"/>
                      </a:lnTo>
                      <a:lnTo>
                        <a:pt x="1432" y="198"/>
                      </a:lnTo>
                      <a:lnTo>
                        <a:pt x="1513" y="196"/>
                      </a:lnTo>
                      <a:lnTo>
                        <a:pt x="1592" y="195"/>
                      </a:lnTo>
                      <a:lnTo>
                        <a:pt x="1673" y="192"/>
                      </a:lnTo>
                      <a:lnTo>
                        <a:pt x="1753" y="190"/>
                      </a:lnTo>
                      <a:lnTo>
                        <a:pt x="1833" y="188"/>
                      </a:lnTo>
                      <a:lnTo>
                        <a:pt x="1914" y="186"/>
                      </a:lnTo>
                      <a:lnTo>
                        <a:pt x="1993" y="183"/>
                      </a:lnTo>
                      <a:lnTo>
                        <a:pt x="2073" y="181"/>
                      </a:lnTo>
                      <a:lnTo>
                        <a:pt x="2151" y="179"/>
                      </a:lnTo>
                      <a:lnTo>
                        <a:pt x="2228" y="175"/>
                      </a:lnTo>
                      <a:lnTo>
                        <a:pt x="2305" y="173"/>
                      </a:lnTo>
                      <a:lnTo>
                        <a:pt x="2381" y="169"/>
                      </a:lnTo>
                      <a:lnTo>
                        <a:pt x="2455" y="166"/>
                      </a:lnTo>
                      <a:lnTo>
                        <a:pt x="2529" y="162"/>
                      </a:lnTo>
                      <a:lnTo>
                        <a:pt x="2531" y="145"/>
                      </a:lnTo>
                      <a:lnTo>
                        <a:pt x="2532" y="128"/>
                      </a:lnTo>
                      <a:lnTo>
                        <a:pt x="2533" y="111"/>
                      </a:lnTo>
                      <a:lnTo>
                        <a:pt x="2534" y="93"/>
                      </a:lnTo>
                      <a:lnTo>
                        <a:pt x="2534" y="76"/>
                      </a:lnTo>
                      <a:lnTo>
                        <a:pt x="2534" y="59"/>
                      </a:lnTo>
                      <a:lnTo>
                        <a:pt x="2534" y="43"/>
                      </a:lnTo>
                      <a:lnTo>
                        <a:pt x="2533" y="27"/>
                      </a:lnTo>
                      <a:lnTo>
                        <a:pt x="2605" y="43"/>
                      </a:lnTo>
                      <a:lnTo>
                        <a:pt x="2621" y="44"/>
                      </a:lnTo>
                      <a:lnTo>
                        <a:pt x="2640" y="44"/>
                      </a:lnTo>
                      <a:lnTo>
                        <a:pt x="2663" y="43"/>
                      </a:lnTo>
                      <a:lnTo>
                        <a:pt x="2689" y="42"/>
                      </a:lnTo>
                      <a:lnTo>
                        <a:pt x="2715" y="39"/>
                      </a:lnTo>
                      <a:lnTo>
                        <a:pt x="2745" y="36"/>
                      </a:lnTo>
                      <a:lnTo>
                        <a:pt x="2775" y="32"/>
                      </a:lnTo>
                      <a:lnTo>
                        <a:pt x="2805" y="29"/>
                      </a:lnTo>
                      <a:lnTo>
                        <a:pt x="2836" y="25"/>
                      </a:lnTo>
                      <a:lnTo>
                        <a:pt x="2866" y="21"/>
                      </a:lnTo>
                      <a:lnTo>
                        <a:pt x="2896" y="17"/>
                      </a:lnTo>
                      <a:lnTo>
                        <a:pt x="2924" y="13"/>
                      </a:lnTo>
                      <a:lnTo>
                        <a:pt x="2950" y="9"/>
                      </a:lnTo>
                      <a:lnTo>
                        <a:pt x="2974" y="6"/>
                      </a:lnTo>
                      <a:lnTo>
                        <a:pt x="2995" y="2"/>
                      </a:lnTo>
                      <a:lnTo>
                        <a:pt x="3014" y="0"/>
                      </a:lnTo>
                      <a:lnTo>
                        <a:pt x="2984" y="5"/>
                      </a:lnTo>
                      <a:lnTo>
                        <a:pt x="2955" y="11"/>
                      </a:lnTo>
                      <a:lnTo>
                        <a:pt x="2927" y="17"/>
                      </a:lnTo>
                      <a:lnTo>
                        <a:pt x="2901" y="24"/>
                      </a:lnTo>
                      <a:lnTo>
                        <a:pt x="2875" y="32"/>
                      </a:lnTo>
                      <a:lnTo>
                        <a:pt x="2850" y="40"/>
                      </a:lnTo>
                      <a:lnTo>
                        <a:pt x="2827" y="50"/>
                      </a:lnTo>
                      <a:lnTo>
                        <a:pt x="2803" y="60"/>
                      </a:lnTo>
                      <a:lnTo>
                        <a:pt x="2780" y="69"/>
                      </a:lnTo>
                      <a:lnTo>
                        <a:pt x="2756" y="80"/>
                      </a:lnTo>
                      <a:lnTo>
                        <a:pt x="2733" y="90"/>
                      </a:lnTo>
                      <a:lnTo>
                        <a:pt x="2708" y="99"/>
                      </a:lnTo>
                      <a:lnTo>
                        <a:pt x="2684" y="110"/>
                      </a:lnTo>
                      <a:lnTo>
                        <a:pt x="2659" y="119"/>
                      </a:lnTo>
                      <a:lnTo>
                        <a:pt x="2632" y="128"/>
                      </a:lnTo>
                      <a:lnTo>
                        <a:pt x="2606" y="137"/>
                      </a:lnTo>
                      <a:lnTo>
                        <a:pt x="2601" y="169"/>
                      </a:lnTo>
                      <a:lnTo>
                        <a:pt x="2601" y="177"/>
                      </a:lnTo>
                      <a:lnTo>
                        <a:pt x="2600" y="186"/>
                      </a:lnTo>
                      <a:lnTo>
                        <a:pt x="2595" y="191"/>
                      </a:lnTo>
                      <a:lnTo>
                        <a:pt x="2582" y="194"/>
                      </a:lnTo>
                      <a:lnTo>
                        <a:pt x="2507" y="194"/>
                      </a:lnTo>
                      <a:lnTo>
                        <a:pt x="2508" y="262"/>
                      </a:lnTo>
                      <a:lnTo>
                        <a:pt x="2318" y="306"/>
                      </a:lnTo>
                      <a:lnTo>
                        <a:pt x="2203" y="217"/>
                      </a:lnTo>
                      <a:lnTo>
                        <a:pt x="2100" y="215"/>
                      </a:lnTo>
                      <a:lnTo>
                        <a:pt x="2093" y="250"/>
                      </a:lnTo>
                      <a:lnTo>
                        <a:pt x="2079" y="247"/>
                      </a:lnTo>
                      <a:lnTo>
                        <a:pt x="2069" y="215"/>
                      </a:lnTo>
                      <a:lnTo>
                        <a:pt x="2037" y="222"/>
                      </a:lnTo>
                      <a:lnTo>
                        <a:pt x="2037" y="235"/>
                      </a:lnTo>
                      <a:lnTo>
                        <a:pt x="1949" y="238"/>
                      </a:lnTo>
                      <a:lnTo>
                        <a:pt x="1942" y="220"/>
                      </a:lnTo>
                      <a:lnTo>
                        <a:pt x="1832" y="228"/>
                      </a:lnTo>
                      <a:lnTo>
                        <a:pt x="1853" y="238"/>
                      </a:lnTo>
                      <a:lnTo>
                        <a:pt x="1995" y="256"/>
                      </a:lnTo>
                      <a:lnTo>
                        <a:pt x="1341" y="268"/>
                      </a:lnTo>
                      <a:lnTo>
                        <a:pt x="1336" y="232"/>
                      </a:lnTo>
                      <a:lnTo>
                        <a:pt x="1310" y="232"/>
                      </a:lnTo>
                      <a:lnTo>
                        <a:pt x="1282" y="232"/>
                      </a:lnTo>
                      <a:lnTo>
                        <a:pt x="1255" y="230"/>
                      </a:lnTo>
                      <a:lnTo>
                        <a:pt x="1227" y="230"/>
                      </a:lnTo>
                      <a:lnTo>
                        <a:pt x="1199" y="230"/>
                      </a:lnTo>
                      <a:lnTo>
                        <a:pt x="1172" y="230"/>
                      </a:lnTo>
                      <a:lnTo>
                        <a:pt x="1144" y="230"/>
                      </a:lnTo>
                      <a:lnTo>
                        <a:pt x="1116" y="230"/>
                      </a:lnTo>
                      <a:lnTo>
                        <a:pt x="1089" y="230"/>
                      </a:lnTo>
                      <a:lnTo>
                        <a:pt x="1061" y="230"/>
                      </a:lnTo>
                      <a:lnTo>
                        <a:pt x="1034" y="230"/>
                      </a:lnTo>
                      <a:lnTo>
                        <a:pt x="1007" y="230"/>
                      </a:lnTo>
                      <a:lnTo>
                        <a:pt x="979" y="230"/>
                      </a:lnTo>
                      <a:lnTo>
                        <a:pt x="953" y="230"/>
                      </a:lnTo>
                      <a:lnTo>
                        <a:pt x="926" y="230"/>
                      </a:lnTo>
                      <a:lnTo>
                        <a:pt x="900" y="230"/>
                      </a:lnTo>
                      <a:lnTo>
                        <a:pt x="873" y="230"/>
                      </a:lnTo>
                      <a:lnTo>
                        <a:pt x="848" y="230"/>
                      </a:lnTo>
                      <a:lnTo>
                        <a:pt x="823" y="230"/>
                      </a:lnTo>
                      <a:lnTo>
                        <a:pt x="797" y="230"/>
                      </a:lnTo>
                      <a:lnTo>
                        <a:pt x="773" y="230"/>
                      </a:lnTo>
                      <a:lnTo>
                        <a:pt x="749" y="230"/>
                      </a:lnTo>
                      <a:lnTo>
                        <a:pt x="726" y="230"/>
                      </a:lnTo>
                      <a:lnTo>
                        <a:pt x="703" y="230"/>
                      </a:lnTo>
                      <a:lnTo>
                        <a:pt x="681" y="230"/>
                      </a:lnTo>
                      <a:lnTo>
                        <a:pt x="659" y="230"/>
                      </a:lnTo>
                      <a:lnTo>
                        <a:pt x="637" y="230"/>
                      </a:lnTo>
                      <a:lnTo>
                        <a:pt x="618" y="229"/>
                      </a:lnTo>
                      <a:lnTo>
                        <a:pt x="598" y="229"/>
                      </a:lnTo>
                      <a:lnTo>
                        <a:pt x="580" y="229"/>
                      </a:lnTo>
                      <a:lnTo>
                        <a:pt x="561" y="228"/>
                      </a:lnTo>
                      <a:lnTo>
                        <a:pt x="544" y="228"/>
                      </a:lnTo>
                      <a:lnTo>
                        <a:pt x="379" y="222"/>
                      </a:lnTo>
                      <a:lnTo>
                        <a:pt x="374" y="233"/>
                      </a:lnTo>
                      <a:lnTo>
                        <a:pt x="364" y="240"/>
                      </a:lnTo>
                      <a:lnTo>
                        <a:pt x="353" y="245"/>
                      </a:lnTo>
                      <a:lnTo>
                        <a:pt x="340" y="247"/>
                      </a:lnTo>
                      <a:lnTo>
                        <a:pt x="329" y="245"/>
                      </a:lnTo>
                      <a:lnTo>
                        <a:pt x="318" y="241"/>
                      </a:lnTo>
                      <a:lnTo>
                        <a:pt x="312" y="233"/>
                      </a:lnTo>
                      <a:lnTo>
                        <a:pt x="310" y="222"/>
                      </a:lnTo>
                      <a:lnTo>
                        <a:pt x="215" y="220"/>
                      </a:lnTo>
                      <a:lnTo>
                        <a:pt x="203" y="235"/>
                      </a:lnTo>
                      <a:lnTo>
                        <a:pt x="31" y="238"/>
                      </a:lnTo>
                      <a:lnTo>
                        <a:pt x="0" y="200"/>
                      </a:lnTo>
                    </a:path>
                  </a:pathLst>
                </a:custGeom>
                <a:noFill/>
                <a:ln w="0" cap="sq">
                  <a:solidFill>
                    <a:srgbClr val="D1E0D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0" name="Freeform 91"/>
                <p:cNvSpPr>
                  <a:spLocks noChangeAspect="1"/>
                </p:cNvSpPr>
                <p:nvPr/>
              </p:nvSpPr>
              <p:spPr bwMode="auto">
                <a:xfrm>
                  <a:off x="1285" y="3039"/>
                  <a:ext cx="909" cy="172"/>
                </a:xfrm>
                <a:custGeom>
                  <a:avLst/>
                  <a:gdLst>
                    <a:gd name="T0" fmla="*/ 0 w 1819"/>
                    <a:gd name="T1" fmla="*/ 1 h 344"/>
                    <a:gd name="T2" fmla="*/ 0 w 1819"/>
                    <a:gd name="T3" fmla="*/ 1 h 344"/>
                    <a:gd name="T4" fmla="*/ 0 w 1819"/>
                    <a:gd name="T5" fmla="*/ 1 h 344"/>
                    <a:gd name="T6" fmla="*/ 0 w 1819"/>
                    <a:gd name="T7" fmla="*/ 1 h 344"/>
                    <a:gd name="T8" fmla="*/ 0 w 1819"/>
                    <a:gd name="T9" fmla="*/ 1 h 344"/>
                    <a:gd name="T10" fmla="*/ 0 w 1819"/>
                    <a:gd name="T11" fmla="*/ 1 h 344"/>
                    <a:gd name="T12" fmla="*/ 0 w 1819"/>
                    <a:gd name="T13" fmla="*/ 1 h 344"/>
                    <a:gd name="T14" fmla="*/ 0 w 1819"/>
                    <a:gd name="T15" fmla="*/ 1 h 344"/>
                    <a:gd name="T16" fmla="*/ 0 w 1819"/>
                    <a:gd name="T17" fmla="*/ 1 h 344"/>
                    <a:gd name="T18" fmla="*/ 0 w 1819"/>
                    <a:gd name="T19" fmla="*/ 1 h 344"/>
                    <a:gd name="T20" fmla="*/ 0 w 1819"/>
                    <a:gd name="T21" fmla="*/ 1 h 344"/>
                    <a:gd name="T22" fmla="*/ 0 w 1819"/>
                    <a:gd name="T23" fmla="*/ 1 h 344"/>
                    <a:gd name="T24" fmla="*/ 0 w 1819"/>
                    <a:gd name="T25" fmla="*/ 1 h 344"/>
                    <a:gd name="T26" fmla="*/ 0 w 1819"/>
                    <a:gd name="T27" fmla="*/ 1 h 344"/>
                    <a:gd name="T28" fmla="*/ 0 w 1819"/>
                    <a:gd name="T29" fmla="*/ 1 h 344"/>
                    <a:gd name="T30" fmla="*/ 0 w 1819"/>
                    <a:gd name="T31" fmla="*/ 1 h 344"/>
                    <a:gd name="T32" fmla="*/ 0 w 1819"/>
                    <a:gd name="T33" fmla="*/ 1 h 344"/>
                    <a:gd name="T34" fmla="*/ 0 w 1819"/>
                    <a:gd name="T35" fmla="*/ 1 h 344"/>
                    <a:gd name="T36" fmla="*/ 0 w 1819"/>
                    <a:gd name="T37" fmla="*/ 1 h 344"/>
                    <a:gd name="T38" fmla="*/ 0 w 1819"/>
                    <a:gd name="T39" fmla="*/ 1 h 344"/>
                    <a:gd name="T40" fmla="*/ 0 w 1819"/>
                    <a:gd name="T41" fmla="*/ 1 h 344"/>
                    <a:gd name="T42" fmla="*/ 0 w 1819"/>
                    <a:gd name="T43" fmla="*/ 1 h 344"/>
                    <a:gd name="T44" fmla="*/ 0 w 1819"/>
                    <a:gd name="T45" fmla="*/ 1 h 344"/>
                    <a:gd name="T46" fmla="*/ 0 w 1819"/>
                    <a:gd name="T47" fmla="*/ 1 h 344"/>
                    <a:gd name="T48" fmla="*/ 0 w 1819"/>
                    <a:gd name="T49" fmla="*/ 1 h 344"/>
                    <a:gd name="T50" fmla="*/ 0 w 1819"/>
                    <a:gd name="T51" fmla="*/ 1 h 344"/>
                    <a:gd name="T52" fmla="*/ 0 w 1819"/>
                    <a:gd name="T53" fmla="*/ 1 h 344"/>
                    <a:gd name="T54" fmla="*/ 0 w 1819"/>
                    <a:gd name="T55" fmla="*/ 1 h 344"/>
                    <a:gd name="T56" fmla="*/ 0 w 1819"/>
                    <a:gd name="T57" fmla="*/ 1 h 344"/>
                    <a:gd name="T58" fmla="*/ 0 w 1819"/>
                    <a:gd name="T59" fmla="*/ 1 h 344"/>
                    <a:gd name="T60" fmla="*/ 0 w 1819"/>
                    <a:gd name="T61" fmla="*/ 1 h 344"/>
                    <a:gd name="T62" fmla="*/ 0 w 1819"/>
                    <a:gd name="T63" fmla="*/ 1 h 344"/>
                    <a:gd name="T64" fmla="*/ 0 w 1819"/>
                    <a:gd name="T65" fmla="*/ 1 h 344"/>
                    <a:gd name="T66" fmla="*/ 0 w 1819"/>
                    <a:gd name="T67" fmla="*/ 1 h 344"/>
                    <a:gd name="T68" fmla="*/ 0 w 1819"/>
                    <a:gd name="T69" fmla="*/ 1 h 344"/>
                    <a:gd name="T70" fmla="*/ 0 w 1819"/>
                    <a:gd name="T71" fmla="*/ 1 h 344"/>
                    <a:gd name="T72" fmla="*/ 0 w 1819"/>
                    <a:gd name="T73" fmla="*/ 1 h 344"/>
                    <a:gd name="T74" fmla="*/ 0 w 1819"/>
                    <a:gd name="T75" fmla="*/ 1 h 344"/>
                    <a:gd name="T76" fmla="*/ 0 w 1819"/>
                    <a:gd name="T77" fmla="*/ 1 h 344"/>
                    <a:gd name="T78" fmla="*/ 0 w 1819"/>
                    <a:gd name="T79" fmla="*/ 1 h 344"/>
                    <a:gd name="T80" fmla="*/ 0 w 1819"/>
                    <a:gd name="T81" fmla="*/ 1 h 344"/>
                    <a:gd name="T82" fmla="*/ 0 w 1819"/>
                    <a:gd name="T83" fmla="*/ 1 h 344"/>
                    <a:gd name="T84" fmla="*/ 0 w 1819"/>
                    <a:gd name="T85" fmla="*/ 1 h 344"/>
                    <a:gd name="T86" fmla="*/ 0 w 1819"/>
                    <a:gd name="T87" fmla="*/ 1 h 344"/>
                    <a:gd name="T88" fmla="*/ 0 w 1819"/>
                    <a:gd name="T89" fmla="*/ 1 h 344"/>
                    <a:gd name="T90" fmla="*/ 0 w 1819"/>
                    <a:gd name="T91" fmla="*/ 0 h 344"/>
                    <a:gd name="T92" fmla="*/ 0 w 1819"/>
                    <a:gd name="T93" fmla="*/ 1 h 344"/>
                    <a:gd name="T94" fmla="*/ 0 w 1819"/>
                    <a:gd name="T95" fmla="*/ 1 h 344"/>
                    <a:gd name="T96" fmla="*/ 0 w 1819"/>
                    <a:gd name="T97" fmla="*/ 1 h 344"/>
                    <a:gd name="T98" fmla="*/ 0 w 1819"/>
                    <a:gd name="T99" fmla="*/ 1 h 344"/>
                    <a:gd name="T100" fmla="*/ 0 w 1819"/>
                    <a:gd name="T101" fmla="*/ 1 h 344"/>
                    <a:gd name="T102" fmla="*/ 0 w 1819"/>
                    <a:gd name="T103" fmla="*/ 1 h 344"/>
                    <a:gd name="T104" fmla="*/ 0 w 1819"/>
                    <a:gd name="T105" fmla="*/ 1 h 344"/>
                    <a:gd name="T106" fmla="*/ 0 w 1819"/>
                    <a:gd name="T107" fmla="*/ 1 h 344"/>
                    <a:gd name="T108" fmla="*/ 0 w 1819"/>
                    <a:gd name="T109" fmla="*/ 1 h 3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19"/>
                    <a:gd name="T166" fmla="*/ 0 h 344"/>
                    <a:gd name="T167" fmla="*/ 1819 w 1819"/>
                    <a:gd name="T168" fmla="*/ 344 h 3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19" h="344">
                      <a:moveTo>
                        <a:pt x="1450" y="312"/>
                      </a:moveTo>
                      <a:lnTo>
                        <a:pt x="1448" y="286"/>
                      </a:lnTo>
                      <a:lnTo>
                        <a:pt x="1452" y="257"/>
                      </a:lnTo>
                      <a:lnTo>
                        <a:pt x="1457" y="228"/>
                      </a:lnTo>
                      <a:lnTo>
                        <a:pt x="1464" y="201"/>
                      </a:lnTo>
                      <a:lnTo>
                        <a:pt x="1471" y="177"/>
                      </a:lnTo>
                      <a:lnTo>
                        <a:pt x="1475" y="156"/>
                      </a:lnTo>
                      <a:lnTo>
                        <a:pt x="1473" y="141"/>
                      </a:lnTo>
                      <a:lnTo>
                        <a:pt x="1467" y="134"/>
                      </a:lnTo>
                      <a:lnTo>
                        <a:pt x="1443" y="129"/>
                      </a:lnTo>
                      <a:lnTo>
                        <a:pt x="1420" y="125"/>
                      </a:lnTo>
                      <a:lnTo>
                        <a:pt x="1397" y="121"/>
                      </a:lnTo>
                      <a:lnTo>
                        <a:pt x="1374" y="118"/>
                      </a:lnTo>
                      <a:lnTo>
                        <a:pt x="1351" y="116"/>
                      </a:lnTo>
                      <a:lnTo>
                        <a:pt x="1328" y="114"/>
                      </a:lnTo>
                      <a:lnTo>
                        <a:pt x="1305" y="113"/>
                      </a:lnTo>
                      <a:lnTo>
                        <a:pt x="1283" y="113"/>
                      </a:lnTo>
                      <a:lnTo>
                        <a:pt x="1260" y="113"/>
                      </a:lnTo>
                      <a:lnTo>
                        <a:pt x="1237" y="114"/>
                      </a:lnTo>
                      <a:lnTo>
                        <a:pt x="1214" y="116"/>
                      </a:lnTo>
                      <a:lnTo>
                        <a:pt x="1191" y="118"/>
                      </a:lnTo>
                      <a:lnTo>
                        <a:pt x="1168" y="121"/>
                      </a:lnTo>
                      <a:lnTo>
                        <a:pt x="1145" y="125"/>
                      </a:lnTo>
                      <a:lnTo>
                        <a:pt x="1122" y="129"/>
                      </a:lnTo>
                      <a:lnTo>
                        <a:pt x="1099" y="134"/>
                      </a:lnTo>
                      <a:lnTo>
                        <a:pt x="1094" y="136"/>
                      </a:lnTo>
                      <a:lnTo>
                        <a:pt x="1091" y="141"/>
                      </a:lnTo>
                      <a:lnTo>
                        <a:pt x="1090" y="147"/>
                      </a:lnTo>
                      <a:lnTo>
                        <a:pt x="1089" y="155"/>
                      </a:lnTo>
                      <a:lnTo>
                        <a:pt x="1088" y="164"/>
                      </a:lnTo>
                      <a:lnTo>
                        <a:pt x="1088" y="175"/>
                      </a:lnTo>
                      <a:lnTo>
                        <a:pt x="1089" y="187"/>
                      </a:lnTo>
                      <a:lnTo>
                        <a:pt x="1089" y="201"/>
                      </a:lnTo>
                      <a:lnTo>
                        <a:pt x="1090" y="215"/>
                      </a:lnTo>
                      <a:lnTo>
                        <a:pt x="1090" y="230"/>
                      </a:lnTo>
                      <a:lnTo>
                        <a:pt x="1090" y="245"/>
                      </a:lnTo>
                      <a:lnTo>
                        <a:pt x="1089" y="261"/>
                      </a:lnTo>
                      <a:lnTo>
                        <a:pt x="1086" y="277"/>
                      </a:lnTo>
                      <a:lnTo>
                        <a:pt x="1084" y="293"/>
                      </a:lnTo>
                      <a:lnTo>
                        <a:pt x="1079" y="309"/>
                      </a:lnTo>
                      <a:lnTo>
                        <a:pt x="1074" y="324"/>
                      </a:lnTo>
                      <a:lnTo>
                        <a:pt x="1053" y="324"/>
                      </a:lnTo>
                      <a:lnTo>
                        <a:pt x="1032" y="325"/>
                      </a:lnTo>
                      <a:lnTo>
                        <a:pt x="1010" y="325"/>
                      </a:lnTo>
                      <a:lnTo>
                        <a:pt x="990" y="326"/>
                      </a:lnTo>
                      <a:lnTo>
                        <a:pt x="969" y="326"/>
                      </a:lnTo>
                      <a:lnTo>
                        <a:pt x="948" y="327"/>
                      </a:lnTo>
                      <a:lnTo>
                        <a:pt x="927" y="327"/>
                      </a:lnTo>
                      <a:lnTo>
                        <a:pt x="907" y="327"/>
                      </a:lnTo>
                      <a:lnTo>
                        <a:pt x="886" y="329"/>
                      </a:lnTo>
                      <a:lnTo>
                        <a:pt x="865" y="329"/>
                      </a:lnTo>
                      <a:lnTo>
                        <a:pt x="845" y="330"/>
                      </a:lnTo>
                      <a:lnTo>
                        <a:pt x="824" y="330"/>
                      </a:lnTo>
                      <a:lnTo>
                        <a:pt x="803" y="331"/>
                      </a:lnTo>
                      <a:lnTo>
                        <a:pt x="782" y="331"/>
                      </a:lnTo>
                      <a:lnTo>
                        <a:pt x="763" y="332"/>
                      </a:lnTo>
                      <a:lnTo>
                        <a:pt x="742" y="332"/>
                      </a:lnTo>
                      <a:lnTo>
                        <a:pt x="739" y="314"/>
                      </a:lnTo>
                      <a:lnTo>
                        <a:pt x="736" y="294"/>
                      </a:lnTo>
                      <a:lnTo>
                        <a:pt x="734" y="277"/>
                      </a:lnTo>
                      <a:lnTo>
                        <a:pt x="729" y="262"/>
                      </a:lnTo>
                      <a:lnTo>
                        <a:pt x="722" y="251"/>
                      </a:lnTo>
                      <a:lnTo>
                        <a:pt x="712" y="243"/>
                      </a:lnTo>
                      <a:lnTo>
                        <a:pt x="696" y="242"/>
                      </a:lnTo>
                      <a:lnTo>
                        <a:pt x="673" y="248"/>
                      </a:lnTo>
                      <a:lnTo>
                        <a:pt x="658" y="247"/>
                      </a:lnTo>
                      <a:lnTo>
                        <a:pt x="641" y="246"/>
                      </a:lnTo>
                      <a:lnTo>
                        <a:pt x="623" y="246"/>
                      </a:lnTo>
                      <a:lnTo>
                        <a:pt x="605" y="245"/>
                      </a:lnTo>
                      <a:lnTo>
                        <a:pt x="585" y="245"/>
                      </a:lnTo>
                      <a:lnTo>
                        <a:pt x="565" y="245"/>
                      </a:lnTo>
                      <a:lnTo>
                        <a:pt x="543" y="243"/>
                      </a:lnTo>
                      <a:lnTo>
                        <a:pt x="520" y="242"/>
                      </a:lnTo>
                      <a:lnTo>
                        <a:pt x="516" y="250"/>
                      </a:lnTo>
                      <a:lnTo>
                        <a:pt x="514" y="261"/>
                      </a:lnTo>
                      <a:lnTo>
                        <a:pt x="512" y="272"/>
                      </a:lnTo>
                      <a:lnTo>
                        <a:pt x="509" y="285"/>
                      </a:lnTo>
                      <a:lnTo>
                        <a:pt x="508" y="297"/>
                      </a:lnTo>
                      <a:lnTo>
                        <a:pt x="506" y="311"/>
                      </a:lnTo>
                      <a:lnTo>
                        <a:pt x="502" y="324"/>
                      </a:lnTo>
                      <a:lnTo>
                        <a:pt x="499" y="337"/>
                      </a:lnTo>
                      <a:lnTo>
                        <a:pt x="466" y="337"/>
                      </a:lnTo>
                      <a:lnTo>
                        <a:pt x="433" y="338"/>
                      </a:lnTo>
                      <a:lnTo>
                        <a:pt x="401" y="338"/>
                      </a:lnTo>
                      <a:lnTo>
                        <a:pt x="369" y="339"/>
                      </a:lnTo>
                      <a:lnTo>
                        <a:pt x="337" y="339"/>
                      </a:lnTo>
                      <a:lnTo>
                        <a:pt x="304" y="340"/>
                      </a:lnTo>
                      <a:lnTo>
                        <a:pt x="273" y="340"/>
                      </a:lnTo>
                      <a:lnTo>
                        <a:pt x="241" y="340"/>
                      </a:lnTo>
                      <a:lnTo>
                        <a:pt x="210" y="341"/>
                      </a:lnTo>
                      <a:lnTo>
                        <a:pt x="180" y="341"/>
                      </a:lnTo>
                      <a:lnTo>
                        <a:pt x="149" y="342"/>
                      </a:lnTo>
                      <a:lnTo>
                        <a:pt x="119" y="342"/>
                      </a:lnTo>
                      <a:lnTo>
                        <a:pt x="89" y="342"/>
                      </a:lnTo>
                      <a:lnTo>
                        <a:pt x="59" y="344"/>
                      </a:lnTo>
                      <a:lnTo>
                        <a:pt x="29" y="344"/>
                      </a:lnTo>
                      <a:lnTo>
                        <a:pt x="0" y="344"/>
                      </a:lnTo>
                      <a:lnTo>
                        <a:pt x="5" y="327"/>
                      </a:lnTo>
                      <a:lnTo>
                        <a:pt x="7" y="310"/>
                      </a:lnTo>
                      <a:lnTo>
                        <a:pt x="9" y="293"/>
                      </a:lnTo>
                      <a:lnTo>
                        <a:pt x="11" y="276"/>
                      </a:lnTo>
                      <a:lnTo>
                        <a:pt x="14" y="261"/>
                      </a:lnTo>
                      <a:lnTo>
                        <a:pt x="20" y="247"/>
                      </a:lnTo>
                      <a:lnTo>
                        <a:pt x="28" y="236"/>
                      </a:lnTo>
                      <a:lnTo>
                        <a:pt x="41" y="230"/>
                      </a:lnTo>
                      <a:lnTo>
                        <a:pt x="57" y="226"/>
                      </a:lnTo>
                      <a:lnTo>
                        <a:pt x="72" y="225"/>
                      </a:lnTo>
                      <a:lnTo>
                        <a:pt x="85" y="226"/>
                      </a:lnTo>
                      <a:lnTo>
                        <a:pt x="98" y="228"/>
                      </a:lnTo>
                      <a:lnTo>
                        <a:pt x="111" y="232"/>
                      </a:lnTo>
                      <a:lnTo>
                        <a:pt x="123" y="236"/>
                      </a:lnTo>
                      <a:lnTo>
                        <a:pt x="135" y="242"/>
                      </a:lnTo>
                      <a:lnTo>
                        <a:pt x="148" y="248"/>
                      </a:lnTo>
                      <a:lnTo>
                        <a:pt x="160" y="253"/>
                      </a:lnTo>
                      <a:lnTo>
                        <a:pt x="173" y="257"/>
                      </a:lnTo>
                      <a:lnTo>
                        <a:pt x="187" y="262"/>
                      </a:lnTo>
                      <a:lnTo>
                        <a:pt x="202" y="264"/>
                      </a:lnTo>
                      <a:lnTo>
                        <a:pt x="218" y="265"/>
                      </a:lnTo>
                      <a:lnTo>
                        <a:pt x="235" y="264"/>
                      </a:lnTo>
                      <a:lnTo>
                        <a:pt x="255" y="260"/>
                      </a:lnTo>
                      <a:lnTo>
                        <a:pt x="276" y="254"/>
                      </a:lnTo>
                      <a:lnTo>
                        <a:pt x="276" y="228"/>
                      </a:lnTo>
                      <a:lnTo>
                        <a:pt x="270" y="223"/>
                      </a:lnTo>
                      <a:lnTo>
                        <a:pt x="267" y="216"/>
                      </a:lnTo>
                      <a:lnTo>
                        <a:pt x="267" y="209"/>
                      </a:lnTo>
                      <a:lnTo>
                        <a:pt x="267" y="204"/>
                      </a:lnTo>
                      <a:lnTo>
                        <a:pt x="270" y="124"/>
                      </a:lnTo>
                      <a:lnTo>
                        <a:pt x="270" y="114"/>
                      </a:lnTo>
                      <a:lnTo>
                        <a:pt x="272" y="108"/>
                      </a:lnTo>
                      <a:lnTo>
                        <a:pt x="277" y="103"/>
                      </a:lnTo>
                      <a:lnTo>
                        <a:pt x="284" y="101"/>
                      </a:lnTo>
                      <a:lnTo>
                        <a:pt x="294" y="99"/>
                      </a:lnTo>
                      <a:lnTo>
                        <a:pt x="305" y="98"/>
                      </a:lnTo>
                      <a:lnTo>
                        <a:pt x="318" y="97"/>
                      </a:lnTo>
                      <a:lnTo>
                        <a:pt x="332" y="95"/>
                      </a:lnTo>
                      <a:lnTo>
                        <a:pt x="348" y="94"/>
                      </a:lnTo>
                      <a:lnTo>
                        <a:pt x="364" y="93"/>
                      </a:lnTo>
                      <a:lnTo>
                        <a:pt x="380" y="91"/>
                      </a:lnTo>
                      <a:lnTo>
                        <a:pt x="398" y="90"/>
                      </a:lnTo>
                      <a:lnTo>
                        <a:pt x="416" y="89"/>
                      </a:lnTo>
                      <a:lnTo>
                        <a:pt x="433" y="88"/>
                      </a:lnTo>
                      <a:lnTo>
                        <a:pt x="452" y="87"/>
                      </a:lnTo>
                      <a:lnTo>
                        <a:pt x="469" y="86"/>
                      </a:lnTo>
                      <a:lnTo>
                        <a:pt x="487" y="86"/>
                      </a:lnTo>
                      <a:lnTo>
                        <a:pt x="505" y="85"/>
                      </a:lnTo>
                      <a:lnTo>
                        <a:pt x="521" y="83"/>
                      </a:lnTo>
                      <a:lnTo>
                        <a:pt x="537" y="83"/>
                      </a:lnTo>
                      <a:lnTo>
                        <a:pt x="539" y="78"/>
                      </a:lnTo>
                      <a:lnTo>
                        <a:pt x="540" y="71"/>
                      </a:lnTo>
                      <a:lnTo>
                        <a:pt x="540" y="63"/>
                      </a:lnTo>
                      <a:lnTo>
                        <a:pt x="540" y="55"/>
                      </a:lnTo>
                      <a:lnTo>
                        <a:pt x="539" y="48"/>
                      </a:lnTo>
                      <a:lnTo>
                        <a:pt x="538" y="41"/>
                      </a:lnTo>
                      <a:lnTo>
                        <a:pt x="537" y="35"/>
                      </a:lnTo>
                      <a:lnTo>
                        <a:pt x="535" y="30"/>
                      </a:lnTo>
                      <a:lnTo>
                        <a:pt x="665" y="33"/>
                      </a:lnTo>
                      <a:lnTo>
                        <a:pt x="668" y="42"/>
                      </a:lnTo>
                      <a:lnTo>
                        <a:pt x="669" y="50"/>
                      </a:lnTo>
                      <a:lnTo>
                        <a:pt x="668" y="57"/>
                      </a:lnTo>
                      <a:lnTo>
                        <a:pt x="667" y="63"/>
                      </a:lnTo>
                      <a:lnTo>
                        <a:pt x="665" y="68"/>
                      </a:lnTo>
                      <a:lnTo>
                        <a:pt x="664" y="73"/>
                      </a:lnTo>
                      <a:lnTo>
                        <a:pt x="665" y="75"/>
                      </a:lnTo>
                      <a:lnTo>
                        <a:pt x="668" y="78"/>
                      </a:lnTo>
                      <a:lnTo>
                        <a:pt x="691" y="76"/>
                      </a:lnTo>
                      <a:lnTo>
                        <a:pt x="712" y="75"/>
                      </a:lnTo>
                      <a:lnTo>
                        <a:pt x="732" y="74"/>
                      </a:lnTo>
                      <a:lnTo>
                        <a:pt x="751" y="73"/>
                      </a:lnTo>
                      <a:lnTo>
                        <a:pt x="770" y="73"/>
                      </a:lnTo>
                      <a:lnTo>
                        <a:pt x="788" y="72"/>
                      </a:lnTo>
                      <a:lnTo>
                        <a:pt x="807" y="72"/>
                      </a:lnTo>
                      <a:lnTo>
                        <a:pt x="826" y="71"/>
                      </a:lnTo>
                      <a:lnTo>
                        <a:pt x="830" y="67"/>
                      </a:lnTo>
                      <a:lnTo>
                        <a:pt x="831" y="63"/>
                      </a:lnTo>
                      <a:lnTo>
                        <a:pt x="832" y="59"/>
                      </a:lnTo>
                      <a:lnTo>
                        <a:pt x="832" y="55"/>
                      </a:lnTo>
                      <a:lnTo>
                        <a:pt x="832" y="51"/>
                      </a:lnTo>
                      <a:lnTo>
                        <a:pt x="831" y="45"/>
                      </a:lnTo>
                      <a:lnTo>
                        <a:pt x="831" y="41"/>
                      </a:lnTo>
                      <a:lnTo>
                        <a:pt x="830" y="35"/>
                      </a:lnTo>
                      <a:lnTo>
                        <a:pt x="888" y="35"/>
                      </a:lnTo>
                      <a:lnTo>
                        <a:pt x="901" y="35"/>
                      </a:lnTo>
                      <a:lnTo>
                        <a:pt x="914" y="36"/>
                      </a:lnTo>
                      <a:lnTo>
                        <a:pt x="925" y="36"/>
                      </a:lnTo>
                      <a:lnTo>
                        <a:pt x="938" y="36"/>
                      </a:lnTo>
                      <a:lnTo>
                        <a:pt x="949" y="36"/>
                      </a:lnTo>
                      <a:lnTo>
                        <a:pt x="961" y="36"/>
                      </a:lnTo>
                      <a:lnTo>
                        <a:pt x="972" y="36"/>
                      </a:lnTo>
                      <a:lnTo>
                        <a:pt x="985" y="35"/>
                      </a:lnTo>
                      <a:lnTo>
                        <a:pt x="995" y="35"/>
                      </a:lnTo>
                      <a:lnTo>
                        <a:pt x="1007" y="35"/>
                      </a:lnTo>
                      <a:lnTo>
                        <a:pt x="1018" y="34"/>
                      </a:lnTo>
                      <a:lnTo>
                        <a:pt x="1030" y="34"/>
                      </a:lnTo>
                      <a:lnTo>
                        <a:pt x="1041" y="34"/>
                      </a:lnTo>
                      <a:lnTo>
                        <a:pt x="1052" y="33"/>
                      </a:lnTo>
                      <a:lnTo>
                        <a:pt x="1063" y="33"/>
                      </a:lnTo>
                      <a:lnTo>
                        <a:pt x="1074" y="32"/>
                      </a:lnTo>
                      <a:lnTo>
                        <a:pt x="1073" y="36"/>
                      </a:lnTo>
                      <a:lnTo>
                        <a:pt x="1071" y="42"/>
                      </a:lnTo>
                      <a:lnTo>
                        <a:pt x="1069" y="49"/>
                      </a:lnTo>
                      <a:lnTo>
                        <a:pt x="1067" y="55"/>
                      </a:lnTo>
                      <a:lnTo>
                        <a:pt x="1066" y="60"/>
                      </a:lnTo>
                      <a:lnTo>
                        <a:pt x="1066" y="65"/>
                      </a:lnTo>
                      <a:lnTo>
                        <a:pt x="1067" y="68"/>
                      </a:lnTo>
                      <a:lnTo>
                        <a:pt x="1069" y="71"/>
                      </a:lnTo>
                      <a:lnTo>
                        <a:pt x="1078" y="72"/>
                      </a:lnTo>
                      <a:lnTo>
                        <a:pt x="1088" y="72"/>
                      </a:lnTo>
                      <a:lnTo>
                        <a:pt x="1098" y="73"/>
                      </a:lnTo>
                      <a:lnTo>
                        <a:pt x="1109" y="73"/>
                      </a:lnTo>
                      <a:lnTo>
                        <a:pt x="1121" y="74"/>
                      </a:lnTo>
                      <a:lnTo>
                        <a:pt x="1132" y="74"/>
                      </a:lnTo>
                      <a:lnTo>
                        <a:pt x="1144" y="75"/>
                      </a:lnTo>
                      <a:lnTo>
                        <a:pt x="1157" y="76"/>
                      </a:lnTo>
                      <a:lnTo>
                        <a:pt x="1169" y="76"/>
                      </a:lnTo>
                      <a:lnTo>
                        <a:pt x="1183" y="78"/>
                      </a:lnTo>
                      <a:lnTo>
                        <a:pt x="1196" y="79"/>
                      </a:lnTo>
                      <a:lnTo>
                        <a:pt x="1209" y="79"/>
                      </a:lnTo>
                      <a:lnTo>
                        <a:pt x="1222" y="80"/>
                      </a:lnTo>
                      <a:lnTo>
                        <a:pt x="1235" y="81"/>
                      </a:lnTo>
                      <a:lnTo>
                        <a:pt x="1248" y="81"/>
                      </a:lnTo>
                      <a:lnTo>
                        <a:pt x="1260" y="82"/>
                      </a:lnTo>
                      <a:lnTo>
                        <a:pt x="1469" y="114"/>
                      </a:lnTo>
                      <a:lnTo>
                        <a:pt x="1464" y="93"/>
                      </a:lnTo>
                      <a:lnTo>
                        <a:pt x="1463" y="74"/>
                      </a:lnTo>
                      <a:lnTo>
                        <a:pt x="1465" y="58"/>
                      </a:lnTo>
                      <a:lnTo>
                        <a:pt x="1469" y="43"/>
                      </a:lnTo>
                      <a:lnTo>
                        <a:pt x="1471" y="32"/>
                      </a:lnTo>
                      <a:lnTo>
                        <a:pt x="1473" y="20"/>
                      </a:lnTo>
                      <a:lnTo>
                        <a:pt x="1472" y="10"/>
                      </a:lnTo>
                      <a:lnTo>
                        <a:pt x="1468" y="0"/>
                      </a:lnTo>
                      <a:lnTo>
                        <a:pt x="1486" y="0"/>
                      </a:lnTo>
                      <a:lnTo>
                        <a:pt x="1506" y="2"/>
                      </a:lnTo>
                      <a:lnTo>
                        <a:pt x="1524" y="2"/>
                      </a:lnTo>
                      <a:lnTo>
                        <a:pt x="1544" y="3"/>
                      </a:lnTo>
                      <a:lnTo>
                        <a:pt x="1562" y="4"/>
                      </a:lnTo>
                      <a:lnTo>
                        <a:pt x="1582" y="5"/>
                      </a:lnTo>
                      <a:lnTo>
                        <a:pt x="1600" y="5"/>
                      </a:lnTo>
                      <a:lnTo>
                        <a:pt x="1620" y="6"/>
                      </a:lnTo>
                      <a:lnTo>
                        <a:pt x="1639" y="9"/>
                      </a:lnTo>
                      <a:lnTo>
                        <a:pt x="1658" y="10"/>
                      </a:lnTo>
                      <a:lnTo>
                        <a:pt x="1677" y="11"/>
                      </a:lnTo>
                      <a:lnTo>
                        <a:pt x="1697" y="12"/>
                      </a:lnTo>
                      <a:lnTo>
                        <a:pt x="1715" y="13"/>
                      </a:lnTo>
                      <a:lnTo>
                        <a:pt x="1735" y="14"/>
                      </a:lnTo>
                      <a:lnTo>
                        <a:pt x="1753" y="15"/>
                      </a:lnTo>
                      <a:lnTo>
                        <a:pt x="1773" y="17"/>
                      </a:lnTo>
                      <a:lnTo>
                        <a:pt x="1775" y="35"/>
                      </a:lnTo>
                      <a:lnTo>
                        <a:pt x="1781" y="50"/>
                      </a:lnTo>
                      <a:lnTo>
                        <a:pt x="1789" y="63"/>
                      </a:lnTo>
                      <a:lnTo>
                        <a:pt x="1797" y="74"/>
                      </a:lnTo>
                      <a:lnTo>
                        <a:pt x="1805" y="85"/>
                      </a:lnTo>
                      <a:lnTo>
                        <a:pt x="1812" y="94"/>
                      </a:lnTo>
                      <a:lnTo>
                        <a:pt x="1817" y="105"/>
                      </a:lnTo>
                      <a:lnTo>
                        <a:pt x="1819" y="117"/>
                      </a:lnTo>
                      <a:lnTo>
                        <a:pt x="1817" y="126"/>
                      </a:lnTo>
                      <a:lnTo>
                        <a:pt x="1811" y="133"/>
                      </a:lnTo>
                      <a:lnTo>
                        <a:pt x="1802" y="137"/>
                      </a:lnTo>
                      <a:lnTo>
                        <a:pt x="1792" y="142"/>
                      </a:lnTo>
                      <a:lnTo>
                        <a:pt x="1781" y="146"/>
                      </a:lnTo>
                      <a:lnTo>
                        <a:pt x="1768" y="147"/>
                      </a:lnTo>
                      <a:lnTo>
                        <a:pt x="1758" y="149"/>
                      </a:lnTo>
                      <a:lnTo>
                        <a:pt x="1748" y="150"/>
                      </a:lnTo>
                      <a:lnTo>
                        <a:pt x="1718" y="159"/>
                      </a:lnTo>
                      <a:lnTo>
                        <a:pt x="1698" y="174"/>
                      </a:lnTo>
                      <a:lnTo>
                        <a:pt x="1687" y="193"/>
                      </a:lnTo>
                      <a:lnTo>
                        <a:pt x="1677" y="215"/>
                      </a:lnTo>
                      <a:lnTo>
                        <a:pt x="1669" y="238"/>
                      </a:lnTo>
                      <a:lnTo>
                        <a:pt x="1659" y="262"/>
                      </a:lnTo>
                      <a:lnTo>
                        <a:pt x="1643" y="285"/>
                      </a:lnTo>
                      <a:lnTo>
                        <a:pt x="1616" y="307"/>
                      </a:lnTo>
                      <a:lnTo>
                        <a:pt x="1596" y="308"/>
                      </a:lnTo>
                      <a:lnTo>
                        <a:pt x="1576" y="308"/>
                      </a:lnTo>
                      <a:lnTo>
                        <a:pt x="1555" y="309"/>
                      </a:lnTo>
                      <a:lnTo>
                        <a:pt x="1534" y="309"/>
                      </a:lnTo>
                      <a:lnTo>
                        <a:pt x="1514" y="310"/>
                      </a:lnTo>
                      <a:lnTo>
                        <a:pt x="1493" y="311"/>
                      </a:lnTo>
                      <a:lnTo>
                        <a:pt x="1471" y="311"/>
                      </a:lnTo>
                      <a:lnTo>
                        <a:pt x="1450" y="312"/>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51" name="Freeform 92"/>
                <p:cNvSpPr>
                  <a:spLocks noChangeAspect="1"/>
                </p:cNvSpPr>
                <p:nvPr/>
              </p:nvSpPr>
              <p:spPr bwMode="auto">
                <a:xfrm>
                  <a:off x="1285" y="3039"/>
                  <a:ext cx="909" cy="172"/>
                </a:xfrm>
                <a:custGeom>
                  <a:avLst/>
                  <a:gdLst>
                    <a:gd name="T0" fmla="*/ 0 w 1819"/>
                    <a:gd name="T1" fmla="*/ 1 h 344"/>
                    <a:gd name="T2" fmla="*/ 0 w 1819"/>
                    <a:gd name="T3" fmla="*/ 1 h 344"/>
                    <a:gd name="T4" fmla="*/ 0 w 1819"/>
                    <a:gd name="T5" fmla="*/ 1 h 344"/>
                    <a:gd name="T6" fmla="*/ 0 w 1819"/>
                    <a:gd name="T7" fmla="*/ 1 h 344"/>
                    <a:gd name="T8" fmla="*/ 0 w 1819"/>
                    <a:gd name="T9" fmla="*/ 1 h 344"/>
                    <a:gd name="T10" fmla="*/ 0 w 1819"/>
                    <a:gd name="T11" fmla="*/ 1 h 344"/>
                    <a:gd name="T12" fmla="*/ 0 w 1819"/>
                    <a:gd name="T13" fmla="*/ 1 h 344"/>
                    <a:gd name="T14" fmla="*/ 0 w 1819"/>
                    <a:gd name="T15" fmla="*/ 1 h 344"/>
                    <a:gd name="T16" fmla="*/ 0 w 1819"/>
                    <a:gd name="T17" fmla="*/ 1 h 344"/>
                    <a:gd name="T18" fmla="*/ 0 w 1819"/>
                    <a:gd name="T19" fmla="*/ 1 h 344"/>
                    <a:gd name="T20" fmla="*/ 0 w 1819"/>
                    <a:gd name="T21" fmla="*/ 1 h 344"/>
                    <a:gd name="T22" fmla="*/ 0 w 1819"/>
                    <a:gd name="T23" fmla="*/ 1 h 344"/>
                    <a:gd name="T24" fmla="*/ 0 w 1819"/>
                    <a:gd name="T25" fmla="*/ 1 h 344"/>
                    <a:gd name="T26" fmla="*/ 0 w 1819"/>
                    <a:gd name="T27" fmla="*/ 1 h 344"/>
                    <a:gd name="T28" fmla="*/ 0 w 1819"/>
                    <a:gd name="T29" fmla="*/ 1 h 344"/>
                    <a:gd name="T30" fmla="*/ 0 w 1819"/>
                    <a:gd name="T31" fmla="*/ 1 h 344"/>
                    <a:gd name="T32" fmla="*/ 0 w 1819"/>
                    <a:gd name="T33" fmla="*/ 1 h 344"/>
                    <a:gd name="T34" fmla="*/ 0 w 1819"/>
                    <a:gd name="T35" fmla="*/ 1 h 344"/>
                    <a:gd name="T36" fmla="*/ 0 w 1819"/>
                    <a:gd name="T37" fmla="*/ 1 h 344"/>
                    <a:gd name="T38" fmla="*/ 0 w 1819"/>
                    <a:gd name="T39" fmla="*/ 1 h 344"/>
                    <a:gd name="T40" fmla="*/ 0 w 1819"/>
                    <a:gd name="T41" fmla="*/ 1 h 344"/>
                    <a:gd name="T42" fmla="*/ 0 w 1819"/>
                    <a:gd name="T43" fmla="*/ 1 h 344"/>
                    <a:gd name="T44" fmla="*/ 0 w 1819"/>
                    <a:gd name="T45" fmla="*/ 1 h 344"/>
                    <a:gd name="T46" fmla="*/ 0 w 1819"/>
                    <a:gd name="T47" fmla="*/ 1 h 344"/>
                    <a:gd name="T48" fmla="*/ 0 w 1819"/>
                    <a:gd name="T49" fmla="*/ 1 h 344"/>
                    <a:gd name="T50" fmla="*/ 0 w 1819"/>
                    <a:gd name="T51" fmla="*/ 1 h 344"/>
                    <a:gd name="T52" fmla="*/ 0 w 1819"/>
                    <a:gd name="T53" fmla="*/ 1 h 344"/>
                    <a:gd name="T54" fmla="*/ 0 w 1819"/>
                    <a:gd name="T55" fmla="*/ 1 h 344"/>
                    <a:gd name="T56" fmla="*/ 0 w 1819"/>
                    <a:gd name="T57" fmla="*/ 1 h 344"/>
                    <a:gd name="T58" fmla="*/ 0 w 1819"/>
                    <a:gd name="T59" fmla="*/ 1 h 344"/>
                    <a:gd name="T60" fmla="*/ 0 w 1819"/>
                    <a:gd name="T61" fmla="*/ 1 h 344"/>
                    <a:gd name="T62" fmla="*/ 0 w 1819"/>
                    <a:gd name="T63" fmla="*/ 1 h 344"/>
                    <a:gd name="T64" fmla="*/ 0 w 1819"/>
                    <a:gd name="T65" fmla="*/ 1 h 344"/>
                    <a:gd name="T66" fmla="*/ 0 w 1819"/>
                    <a:gd name="T67" fmla="*/ 1 h 344"/>
                    <a:gd name="T68" fmla="*/ 0 w 1819"/>
                    <a:gd name="T69" fmla="*/ 1 h 344"/>
                    <a:gd name="T70" fmla="*/ 0 w 1819"/>
                    <a:gd name="T71" fmla="*/ 1 h 344"/>
                    <a:gd name="T72" fmla="*/ 0 w 1819"/>
                    <a:gd name="T73" fmla="*/ 1 h 344"/>
                    <a:gd name="T74" fmla="*/ 0 w 1819"/>
                    <a:gd name="T75" fmla="*/ 1 h 344"/>
                    <a:gd name="T76" fmla="*/ 0 w 1819"/>
                    <a:gd name="T77" fmla="*/ 1 h 344"/>
                    <a:gd name="T78" fmla="*/ 0 w 1819"/>
                    <a:gd name="T79" fmla="*/ 1 h 344"/>
                    <a:gd name="T80" fmla="*/ 0 w 1819"/>
                    <a:gd name="T81" fmla="*/ 1 h 344"/>
                    <a:gd name="T82" fmla="*/ 0 w 1819"/>
                    <a:gd name="T83" fmla="*/ 1 h 344"/>
                    <a:gd name="T84" fmla="*/ 0 w 1819"/>
                    <a:gd name="T85" fmla="*/ 1 h 344"/>
                    <a:gd name="T86" fmla="*/ 0 w 1819"/>
                    <a:gd name="T87" fmla="*/ 1 h 344"/>
                    <a:gd name="T88" fmla="*/ 0 w 1819"/>
                    <a:gd name="T89" fmla="*/ 1 h 344"/>
                    <a:gd name="T90" fmla="*/ 0 w 1819"/>
                    <a:gd name="T91" fmla="*/ 1 h 344"/>
                    <a:gd name="T92" fmla="*/ 0 w 1819"/>
                    <a:gd name="T93" fmla="*/ 1 h 344"/>
                    <a:gd name="T94" fmla="*/ 0 w 1819"/>
                    <a:gd name="T95" fmla="*/ 1 h 344"/>
                    <a:gd name="T96" fmla="*/ 0 w 1819"/>
                    <a:gd name="T97" fmla="*/ 1 h 344"/>
                    <a:gd name="T98" fmla="*/ 0 w 1819"/>
                    <a:gd name="T99" fmla="*/ 1 h 344"/>
                    <a:gd name="T100" fmla="*/ 0 w 1819"/>
                    <a:gd name="T101" fmla="*/ 1 h 344"/>
                    <a:gd name="T102" fmla="*/ 0 w 1819"/>
                    <a:gd name="T103" fmla="*/ 1 h 344"/>
                    <a:gd name="T104" fmla="*/ 0 w 1819"/>
                    <a:gd name="T105" fmla="*/ 1 h 344"/>
                    <a:gd name="T106" fmla="*/ 0 w 1819"/>
                    <a:gd name="T107" fmla="*/ 1 h 344"/>
                    <a:gd name="T108" fmla="*/ 0 w 1819"/>
                    <a:gd name="T109" fmla="*/ 1 h 344"/>
                    <a:gd name="T110" fmla="*/ 0 w 1819"/>
                    <a:gd name="T111" fmla="*/ 1 h 344"/>
                    <a:gd name="T112" fmla="*/ 0 w 1819"/>
                    <a:gd name="T113" fmla="*/ 1 h 344"/>
                    <a:gd name="T114" fmla="*/ 0 w 1819"/>
                    <a:gd name="T115" fmla="*/ 1 h 344"/>
                    <a:gd name="T116" fmla="*/ 0 w 1819"/>
                    <a:gd name="T117" fmla="*/ 1 h 344"/>
                    <a:gd name="T118" fmla="*/ 0 w 1819"/>
                    <a:gd name="T119" fmla="*/ 1 h 3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19"/>
                    <a:gd name="T181" fmla="*/ 0 h 344"/>
                    <a:gd name="T182" fmla="*/ 1819 w 1819"/>
                    <a:gd name="T183" fmla="*/ 344 h 3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19" h="344">
                      <a:moveTo>
                        <a:pt x="1450" y="312"/>
                      </a:moveTo>
                      <a:lnTo>
                        <a:pt x="1450" y="312"/>
                      </a:lnTo>
                      <a:lnTo>
                        <a:pt x="1448" y="286"/>
                      </a:lnTo>
                      <a:lnTo>
                        <a:pt x="1452" y="257"/>
                      </a:lnTo>
                      <a:lnTo>
                        <a:pt x="1457" y="228"/>
                      </a:lnTo>
                      <a:lnTo>
                        <a:pt x="1464" y="201"/>
                      </a:lnTo>
                      <a:lnTo>
                        <a:pt x="1471" y="177"/>
                      </a:lnTo>
                      <a:lnTo>
                        <a:pt x="1475" y="156"/>
                      </a:lnTo>
                      <a:lnTo>
                        <a:pt x="1473" y="141"/>
                      </a:lnTo>
                      <a:lnTo>
                        <a:pt x="1467" y="134"/>
                      </a:lnTo>
                      <a:lnTo>
                        <a:pt x="1443" y="129"/>
                      </a:lnTo>
                      <a:lnTo>
                        <a:pt x="1420" y="125"/>
                      </a:lnTo>
                      <a:lnTo>
                        <a:pt x="1397" y="121"/>
                      </a:lnTo>
                      <a:lnTo>
                        <a:pt x="1374" y="118"/>
                      </a:lnTo>
                      <a:lnTo>
                        <a:pt x="1351" y="116"/>
                      </a:lnTo>
                      <a:lnTo>
                        <a:pt x="1328" y="114"/>
                      </a:lnTo>
                      <a:lnTo>
                        <a:pt x="1305" y="113"/>
                      </a:lnTo>
                      <a:lnTo>
                        <a:pt x="1283" y="113"/>
                      </a:lnTo>
                      <a:lnTo>
                        <a:pt x="1260" y="113"/>
                      </a:lnTo>
                      <a:lnTo>
                        <a:pt x="1237" y="114"/>
                      </a:lnTo>
                      <a:lnTo>
                        <a:pt x="1214" y="116"/>
                      </a:lnTo>
                      <a:lnTo>
                        <a:pt x="1191" y="118"/>
                      </a:lnTo>
                      <a:lnTo>
                        <a:pt x="1168" y="121"/>
                      </a:lnTo>
                      <a:lnTo>
                        <a:pt x="1145" y="125"/>
                      </a:lnTo>
                      <a:lnTo>
                        <a:pt x="1122" y="129"/>
                      </a:lnTo>
                      <a:lnTo>
                        <a:pt x="1099" y="134"/>
                      </a:lnTo>
                      <a:lnTo>
                        <a:pt x="1094" y="136"/>
                      </a:lnTo>
                      <a:lnTo>
                        <a:pt x="1091" y="141"/>
                      </a:lnTo>
                      <a:lnTo>
                        <a:pt x="1090" y="147"/>
                      </a:lnTo>
                      <a:lnTo>
                        <a:pt x="1089" y="155"/>
                      </a:lnTo>
                      <a:lnTo>
                        <a:pt x="1088" y="164"/>
                      </a:lnTo>
                      <a:lnTo>
                        <a:pt x="1088" y="175"/>
                      </a:lnTo>
                      <a:lnTo>
                        <a:pt x="1089" y="187"/>
                      </a:lnTo>
                      <a:lnTo>
                        <a:pt x="1089" y="201"/>
                      </a:lnTo>
                      <a:lnTo>
                        <a:pt x="1090" y="215"/>
                      </a:lnTo>
                      <a:lnTo>
                        <a:pt x="1090" y="230"/>
                      </a:lnTo>
                      <a:lnTo>
                        <a:pt x="1090" y="245"/>
                      </a:lnTo>
                      <a:lnTo>
                        <a:pt x="1089" y="261"/>
                      </a:lnTo>
                      <a:lnTo>
                        <a:pt x="1086" y="277"/>
                      </a:lnTo>
                      <a:lnTo>
                        <a:pt x="1084" y="293"/>
                      </a:lnTo>
                      <a:lnTo>
                        <a:pt x="1079" y="309"/>
                      </a:lnTo>
                      <a:lnTo>
                        <a:pt x="1074" y="324"/>
                      </a:lnTo>
                      <a:lnTo>
                        <a:pt x="1053" y="324"/>
                      </a:lnTo>
                      <a:lnTo>
                        <a:pt x="1032" y="325"/>
                      </a:lnTo>
                      <a:lnTo>
                        <a:pt x="1010" y="325"/>
                      </a:lnTo>
                      <a:lnTo>
                        <a:pt x="990" y="326"/>
                      </a:lnTo>
                      <a:lnTo>
                        <a:pt x="969" y="326"/>
                      </a:lnTo>
                      <a:lnTo>
                        <a:pt x="948" y="327"/>
                      </a:lnTo>
                      <a:lnTo>
                        <a:pt x="927" y="327"/>
                      </a:lnTo>
                      <a:lnTo>
                        <a:pt x="907" y="327"/>
                      </a:lnTo>
                      <a:lnTo>
                        <a:pt x="886" y="329"/>
                      </a:lnTo>
                      <a:lnTo>
                        <a:pt x="865" y="329"/>
                      </a:lnTo>
                      <a:lnTo>
                        <a:pt x="845" y="330"/>
                      </a:lnTo>
                      <a:lnTo>
                        <a:pt x="824" y="330"/>
                      </a:lnTo>
                      <a:lnTo>
                        <a:pt x="803" y="331"/>
                      </a:lnTo>
                      <a:lnTo>
                        <a:pt x="782" y="331"/>
                      </a:lnTo>
                      <a:lnTo>
                        <a:pt x="763" y="332"/>
                      </a:lnTo>
                      <a:lnTo>
                        <a:pt x="742" y="332"/>
                      </a:lnTo>
                      <a:lnTo>
                        <a:pt x="739" y="314"/>
                      </a:lnTo>
                      <a:lnTo>
                        <a:pt x="736" y="294"/>
                      </a:lnTo>
                      <a:lnTo>
                        <a:pt x="734" y="277"/>
                      </a:lnTo>
                      <a:lnTo>
                        <a:pt x="729" y="262"/>
                      </a:lnTo>
                      <a:lnTo>
                        <a:pt x="722" y="251"/>
                      </a:lnTo>
                      <a:lnTo>
                        <a:pt x="712" y="243"/>
                      </a:lnTo>
                      <a:lnTo>
                        <a:pt x="696" y="242"/>
                      </a:lnTo>
                      <a:lnTo>
                        <a:pt x="673" y="248"/>
                      </a:lnTo>
                      <a:lnTo>
                        <a:pt x="658" y="247"/>
                      </a:lnTo>
                      <a:lnTo>
                        <a:pt x="641" y="246"/>
                      </a:lnTo>
                      <a:lnTo>
                        <a:pt x="623" y="246"/>
                      </a:lnTo>
                      <a:lnTo>
                        <a:pt x="605" y="245"/>
                      </a:lnTo>
                      <a:lnTo>
                        <a:pt x="585" y="245"/>
                      </a:lnTo>
                      <a:lnTo>
                        <a:pt x="565" y="245"/>
                      </a:lnTo>
                      <a:lnTo>
                        <a:pt x="543" y="243"/>
                      </a:lnTo>
                      <a:lnTo>
                        <a:pt x="520" y="242"/>
                      </a:lnTo>
                      <a:lnTo>
                        <a:pt x="516" y="250"/>
                      </a:lnTo>
                      <a:lnTo>
                        <a:pt x="514" y="261"/>
                      </a:lnTo>
                      <a:lnTo>
                        <a:pt x="512" y="272"/>
                      </a:lnTo>
                      <a:lnTo>
                        <a:pt x="509" y="285"/>
                      </a:lnTo>
                      <a:lnTo>
                        <a:pt x="508" y="297"/>
                      </a:lnTo>
                      <a:lnTo>
                        <a:pt x="506" y="311"/>
                      </a:lnTo>
                      <a:lnTo>
                        <a:pt x="502" y="324"/>
                      </a:lnTo>
                      <a:lnTo>
                        <a:pt x="499" y="337"/>
                      </a:lnTo>
                      <a:lnTo>
                        <a:pt x="466" y="337"/>
                      </a:lnTo>
                      <a:lnTo>
                        <a:pt x="433" y="338"/>
                      </a:lnTo>
                      <a:lnTo>
                        <a:pt x="401" y="338"/>
                      </a:lnTo>
                      <a:lnTo>
                        <a:pt x="369" y="339"/>
                      </a:lnTo>
                      <a:lnTo>
                        <a:pt x="337" y="339"/>
                      </a:lnTo>
                      <a:lnTo>
                        <a:pt x="304" y="340"/>
                      </a:lnTo>
                      <a:lnTo>
                        <a:pt x="273" y="340"/>
                      </a:lnTo>
                      <a:lnTo>
                        <a:pt x="241" y="340"/>
                      </a:lnTo>
                      <a:lnTo>
                        <a:pt x="210" y="341"/>
                      </a:lnTo>
                      <a:lnTo>
                        <a:pt x="180" y="341"/>
                      </a:lnTo>
                      <a:lnTo>
                        <a:pt x="149" y="342"/>
                      </a:lnTo>
                      <a:lnTo>
                        <a:pt x="119" y="342"/>
                      </a:lnTo>
                      <a:lnTo>
                        <a:pt x="89" y="342"/>
                      </a:lnTo>
                      <a:lnTo>
                        <a:pt x="59" y="344"/>
                      </a:lnTo>
                      <a:lnTo>
                        <a:pt x="29" y="344"/>
                      </a:lnTo>
                      <a:lnTo>
                        <a:pt x="0" y="344"/>
                      </a:lnTo>
                      <a:lnTo>
                        <a:pt x="5" y="327"/>
                      </a:lnTo>
                      <a:lnTo>
                        <a:pt x="7" y="310"/>
                      </a:lnTo>
                      <a:lnTo>
                        <a:pt x="9" y="293"/>
                      </a:lnTo>
                      <a:lnTo>
                        <a:pt x="11" y="276"/>
                      </a:lnTo>
                      <a:lnTo>
                        <a:pt x="14" y="261"/>
                      </a:lnTo>
                      <a:lnTo>
                        <a:pt x="20" y="247"/>
                      </a:lnTo>
                      <a:lnTo>
                        <a:pt x="28" y="236"/>
                      </a:lnTo>
                      <a:lnTo>
                        <a:pt x="41" y="230"/>
                      </a:lnTo>
                      <a:lnTo>
                        <a:pt x="57" y="226"/>
                      </a:lnTo>
                      <a:lnTo>
                        <a:pt x="72" y="225"/>
                      </a:lnTo>
                      <a:lnTo>
                        <a:pt x="85" y="226"/>
                      </a:lnTo>
                      <a:lnTo>
                        <a:pt x="98" y="228"/>
                      </a:lnTo>
                      <a:lnTo>
                        <a:pt x="111" y="232"/>
                      </a:lnTo>
                      <a:lnTo>
                        <a:pt x="123" y="236"/>
                      </a:lnTo>
                      <a:lnTo>
                        <a:pt x="135" y="242"/>
                      </a:lnTo>
                      <a:lnTo>
                        <a:pt x="148" y="248"/>
                      </a:lnTo>
                      <a:lnTo>
                        <a:pt x="160" y="253"/>
                      </a:lnTo>
                      <a:lnTo>
                        <a:pt x="173" y="257"/>
                      </a:lnTo>
                      <a:lnTo>
                        <a:pt x="187" y="262"/>
                      </a:lnTo>
                      <a:lnTo>
                        <a:pt x="202" y="264"/>
                      </a:lnTo>
                      <a:lnTo>
                        <a:pt x="218" y="265"/>
                      </a:lnTo>
                      <a:lnTo>
                        <a:pt x="235" y="264"/>
                      </a:lnTo>
                      <a:lnTo>
                        <a:pt x="255" y="260"/>
                      </a:lnTo>
                      <a:lnTo>
                        <a:pt x="276" y="254"/>
                      </a:lnTo>
                      <a:lnTo>
                        <a:pt x="276" y="228"/>
                      </a:lnTo>
                      <a:lnTo>
                        <a:pt x="270" y="223"/>
                      </a:lnTo>
                      <a:lnTo>
                        <a:pt x="267" y="216"/>
                      </a:lnTo>
                      <a:lnTo>
                        <a:pt x="267" y="209"/>
                      </a:lnTo>
                      <a:lnTo>
                        <a:pt x="267" y="204"/>
                      </a:lnTo>
                      <a:lnTo>
                        <a:pt x="270" y="124"/>
                      </a:lnTo>
                      <a:lnTo>
                        <a:pt x="270" y="114"/>
                      </a:lnTo>
                      <a:lnTo>
                        <a:pt x="272" y="108"/>
                      </a:lnTo>
                      <a:lnTo>
                        <a:pt x="277" y="103"/>
                      </a:lnTo>
                      <a:lnTo>
                        <a:pt x="284" y="101"/>
                      </a:lnTo>
                      <a:lnTo>
                        <a:pt x="294" y="99"/>
                      </a:lnTo>
                      <a:lnTo>
                        <a:pt x="305" y="98"/>
                      </a:lnTo>
                      <a:lnTo>
                        <a:pt x="318" y="97"/>
                      </a:lnTo>
                      <a:lnTo>
                        <a:pt x="332" y="95"/>
                      </a:lnTo>
                      <a:lnTo>
                        <a:pt x="348" y="94"/>
                      </a:lnTo>
                      <a:lnTo>
                        <a:pt x="364" y="93"/>
                      </a:lnTo>
                      <a:lnTo>
                        <a:pt x="380" y="91"/>
                      </a:lnTo>
                      <a:lnTo>
                        <a:pt x="398" y="90"/>
                      </a:lnTo>
                      <a:lnTo>
                        <a:pt x="416" y="89"/>
                      </a:lnTo>
                      <a:lnTo>
                        <a:pt x="433" y="88"/>
                      </a:lnTo>
                      <a:lnTo>
                        <a:pt x="452" y="87"/>
                      </a:lnTo>
                      <a:lnTo>
                        <a:pt x="469" y="86"/>
                      </a:lnTo>
                      <a:lnTo>
                        <a:pt x="487" y="86"/>
                      </a:lnTo>
                      <a:lnTo>
                        <a:pt x="505" y="85"/>
                      </a:lnTo>
                      <a:lnTo>
                        <a:pt x="521" y="83"/>
                      </a:lnTo>
                      <a:lnTo>
                        <a:pt x="537" y="83"/>
                      </a:lnTo>
                      <a:lnTo>
                        <a:pt x="539" y="78"/>
                      </a:lnTo>
                      <a:lnTo>
                        <a:pt x="540" y="71"/>
                      </a:lnTo>
                      <a:lnTo>
                        <a:pt x="540" y="63"/>
                      </a:lnTo>
                      <a:lnTo>
                        <a:pt x="540" y="55"/>
                      </a:lnTo>
                      <a:lnTo>
                        <a:pt x="539" y="48"/>
                      </a:lnTo>
                      <a:lnTo>
                        <a:pt x="538" y="41"/>
                      </a:lnTo>
                      <a:lnTo>
                        <a:pt x="537" y="35"/>
                      </a:lnTo>
                      <a:lnTo>
                        <a:pt x="535" y="30"/>
                      </a:lnTo>
                      <a:lnTo>
                        <a:pt x="665" y="33"/>
                      </a:lnTo>
                      <a:lnTo>
                        <a:pt x="668" y="42"/>
                      </a:lnTo>
                      <a:lnTo>
                        <a:pt x="669" y="50"/>
                      </a:lnTo>
                      <a:lnTo>
                        <a:pt x="668" y="57"/>
                      </a:lnTo>
                      <a:lnTo>
                        <a:pt x="667" y="63"/>
                      </a:lnTo>
                      <a:lnTo>
                        <a:pt x="665" y="68"/>
                      </a:lnTo>
                      <a:lnTo>
                        <a:pt x="664" y="73"/>
                      </a:lnTo>
                      <a:lnTo>
                        <a:pt x="665" y="75"/>
                      </a:lnTo>
                      <a:lnTo>
                        <a:pt x="668" y="78"/>
                      </a:lnTo>
                      <a:lnTo>
                        <a:pt x="691" y="76"/>
                      </a:lnTo>
                      <a:lnTo>
                        <a:pt x="712" y="75"/>
                      </a:lnTo>
                      <a:lnTo>
                        <a:pt x="732" y="74"/>
                      </a:lnTo>
                      <a:lnTo>
                        <a:pt x="751" y="73"/>
                      </a:lnTo>
                      <a:lnTo>
                        <a:pt x="770" y="73"/>
                      </a:lnTo>
                      <a:lnTo>
                        <a:pt x="788" y="72"/>
                      </a:lnTo>
                      <a:lnTo>
                        <a:pt x="807" y="72"/>
                      </a:lnTo>
                      <a:lnTo>
                        <a:pt x="826" y="71"/>
                      </a:lnTo>
                      <a:lnTo>
                        <a:pt x="830" y="67"/>
                      </a:lnTo>
                      <a:lnTo>
                        <a:pt x="831" y="63"/>
                      </a:lnTo>
                      <a:lnTo>
                        <a:pt x="832" y="59"/>
                      </a:lnTo>
                      <a:lnTo>
                        <a:pt x="832" y="55"/>
                      </a:lnTo>
                      <a:lnTo>
                        <a:pt x="832" y="51"/>
                      </a:lnTo>
                      <a:lnTo>
                        <a:pt x="831" y="45"/>
                      </a:lnTo>
                      <a:lnTo>
                        <a:pt x="831" y="41"/>
                      </a:lnTo>
                      <a:lnTo>
                        <a:pt x="830" y="35"/>
                      </a:lnTo>
                      <a:lnTo>
                        <a:pt x="888" y="35"/>
                      </a:lnTo>
                      <a:lnTo>
                        <a:pt x="901" y="35"/>
                      </a:lnTo>
                      <a:lnTo>
                        <a:pt x="914" y="36"/>
                      </a:lnTo>
                      <a:lnTo>
                        <a:pt x="925" y="36"/>
                      </a:lnTo>
                      <a:lnTo>
                        <a:pt x="938" y="36"/>
                      </a:lnTo>
                      <a:lnTo>
                        <a:pt x="949" y="36"/>
                      </a:lnTo>
                      <a:lnTo>
                        <a:pt x="961" y="36"/>
                      </a:lnTo>
                      <a:lnTo>
                        <a:pt x="972" y="36"/>
                      </a:lnTo>
                      <a:lnTo>
                        <a:pt x="985" y="35"/>
                      </a:lnTo>
                      <a:lnTo>
                        <a:pt x="995" y="35"/>
                      </a:lnTo>
                      <a:lnTo>
                        <a:pt x="1007" y="35"/>
                      </a:lnTo>
                      <a:lnTo>
                        <a:pt x="1018" y="34"/>
                      </a:lnTo>
                      <a:lnTo>
                        <a:pt x="1030" y="34"/>
                      </a:lnTo>
                      <a:lnTo>
                        <a:pt x="1041" y="34"/>
                      </a:lnTo>
                      <a:lnTo>
                        <a:pt x="1052" y="33"/>
                      </a:lnTo>
                      <a:lnTo>
                        <a:pt x="1063" y="33"/>
                      </a:lnTo>
                      <a:lnTo>
                        <a:pt x="1074" y="32"/>
                      </a:lnTo>
                      <a:lnTo>
                        <a:pt x="1073" y="36"/>
                      </a:lnTo>
                      <a:lnTo>
                        <a:pt x="1071" y="42"/>
                      </a:lnTo>
                      <a:lnTo>
                        <a:pt x="1069" y="49"/>
                      </a:lnTo>
                      <a:lnTo>
                        <a:pt x="1067" y="55"/>
                      </a:lnTo>
                      <a:lnTo>
                        <a:pt x="1066" y="60"/>
                      </a:lnTo>
                      <a:lnTo>
                        <a:pt x="1066" y="65"/>
                      </a:lnTo>
                      <a:lnTo>
                        <a:pt x="1067" y="68"/>
                      </a:lnTo>
                      <a:lnTo>
                        <a:pt x="1069" y="71"/>
                      </a:lnTo>
                      <a:lnTo>
                        <a:pt x="1078" y="72"/>
                      </a:lnTo>
                      <a:lnTo>
                        <a:pt x="1088" y="72"/>
                      </a:lnTo>
                      <a:lnTo>
                        <a:pt x="1098" y="73"/>
                      </a:lnTo>
                      <a:lnTo>
                        <a:pt x="1109" y="73"/>
                      </a:lnTo>
                      <a:lnTo>
                        <a:pt x="1121" y="74"/>
                      </a:lnTo>
                      <a:lnTo>
                        <a:pt x="1132" y="74"/>
                      </a:lnTo>
                      <a:lnTo>
                        <a:pt x="1144" y="75"/>
                      </a:lnTo>
                      <a:lnTo>
                        <a:pt x="1157" y="76"/>
                      </a:lnTo>
                      <a:lnTo>
                        <a:pt x="1169" y="76"/>
                      </a:lnTo>
                      <a:lnTo>
                        <a:pt x="1183" y="78"/>
                      </a:lnTo>
                      <a:lnTo>
                        <a:pt x="1196" y="79"/>
                      </a:lnTo>
                      <a:lnTo>
                        <a:pt x="1209" y="79"/>
                      </a:lnTo>
                      <a:lnTo>
                        <a:pt x="1222" y="80"/>
                      </a:lnTo>
                      <a:lnTo>
                        <a:pt x="1235" y="81"/>
                      </a:lnTo>
                      <a:lnTo>
                        <a:pt x="1248" y="81"/>
                      </a:lnTo>
                      <a:lnTo>
                        <a:pt x="1260" y="82"/>
                      </a:lnTo>
                      <a:lnTo>
                        <a:pt x="1469" y="114"/>
                      </a:lnTo>
                      <a:lnTo>
                        <a:pt x="1464" y="93"/>
                      </a:lnTo>
                      <a:lnTo>
                        <a:pt x="1463" y="74"/>
                      </a:lnTo>
                      <a:lnTo>
                        <a:pt x="1465" y="58"/>
                      </a:lnTo>
                      <a:lnTo>
                        <a:pt x="1469" y="43"/>
                      </a:lnTo>
                      <a:lnTo>
                        <a:pt x="1471" y="32"/>
                      </a:lnTo>
                      <a:lnTo>
                        <a:pt x="1473" y="20"/>
                      </a:lnTo>
                      <a:lnTo>
                        <a:pt x="1472" y="10"/>
                      </a:lnTo>
                      <a:lnTo>
                        <a:pt x="1468" y="0"/>
                      </a:lnTo>
                      <a:lnTo>
                        <a:pt x="1486" y="0"/>
                      </a:lnTo>
                      <a:lnTo>
                        <a:pt x="1506" y="2"/>
                      </a:lnTo>
                      <a:lnTo>
                        <a:pt x="1524" y="2"/>
                      </a:lnTo>
                      <a:lnTo>
                        <a:pt x="1544" y="3"/>
                      </a:lnTo>
                      <a:lnTo>
                        <a:pt x="1562" y="4"/>
                      </a:lnTo>
                      <a:lnTo>
                        <a:pt x="1582" y="5"/>
                      </a:lnTo>
                      <a:lnTo>
                        <a:pt x="1600" y="5"/>
                      </a:lnTo>
                      <a:lnTo>
                        <a:pt x="1620" y="6"/>
                      </a:lnTo>
                      <a:lnTo>
                        <a:pt x="1639" y="9"/>
                      </a:lnTo>
                      <a:lnTo>
                        <a:pt x="1658" y="10"/>
                      </a:lnTo>
                      <a:lnTo>
                        <a:pt x="1677" y="11"/>
                      </a:lnTo>
                      <a:lnTo>
                        <a:pt x="1697" y="12"/>
                      </a:lnTo>
                      <a:lnTo>
                        <a:pt x="1715" y="13"/>
                      </a:lnTo>
                      <a:lnTo>
                        <a:pt x="1735" y="14"/>
                      </a:lnTo>
                      <a:lnTo>
                        <a:pt x="1753" y="15"/>
                      </a:lnTo>
                      <a:lnTo>
                        <a:pt x="1773" y="17"/>
                      </a:lnTo>
                      <a:lnTo>
                        <a:pt x="1775" y="35"/>
                      </a:lnTo>
                      <a:lnTo>
                        <a:pt x="1781" y="50"/>
                      </a:lnTo>
                      <a:lnTo>
                        <a:pt x="1789" y="63"/>
                      </a:lnTo>
                      <a:lnTo>
                        <a:pt x="1797" y="74"/>
                      </a:lnTo>
                      <a:lnTo>
                        <a:pt x="1805" y="85"/>
                      </a:lnTo>
                      <a:lnTo>
                        <a:pt x="1812" y="94"/>
                      </a:lnTo>
                      <a:lnTo>
                        <a:pt x="1817" y="105"/>
                      </a:lnTo>
                      <a:lnTo>
                        <a:pt x="1819" y="117"/>
                      </a:lnTo>
                      <a:lnTo>
                        <a:pt x="1817" y="126"/>
                      </a:lnTo>
                      <a:lnTo>
                        <a:pt x="1811" y="133"/>
                      </a:lnTo>
                      <a:lnTo>
                        <a:pt x="1802" y="137"/>
                      </a:lnTo>
                      <a:lnTo>
                        <a:pt x="1792" y="142"/>
                      </a:lnTo>
                      <a:lnTo>
                        <a:pt x="1781" y="146"/>
                      </a:lnTo>
                      <a:lnTo>
                        <a:pt x="1768" y="147"/>
                      </a:lnTo>
                      <a:lnTo>
                        <a:pt x="1758" y="149"/>
                      </a:lnTo>
                      <a:lnTo>
                        <a:pt x="1748" y="150"/>
                      </a:lnTo>
                      <a:lnTo>
                        <a:pt x="1718" y="159"/>
                      </a:lnTo>
                      <a:lnTo>
                        <a:pt x="1698" y="174"/>
                      </a:lnTo>
                      <a:lnTo>
                        <a:pt x="1687" y="193"/>
                      </a:lnTo>
                      <a:lnTo>
                        <a:pt x="1677" y="215"/>
                      </a:lnTo>
                      <a:lnTo>
                        <a:pt x="1669" y="238"/>
                      </a:lnTo>
                      <a:lnTo>
                        <a:pt x="1659" y="262"/>
                      </a:lnTo>
                      <a:lnTo>
                        <a:pt x="1643" y="285"/>
                      </a:lnTo>
                      <a:lnTo>
                        <a:pt x="1616" y="307"/>
                      </a:lnTo>
                      <a:lnTo>
                        <a:pt x="1596" y="308"/>
                      </a:lnTo>
                      <a:lnTo>
                        <a:pt x="1576" y="308"/>
                      </a:lnTo>
                      <a:lnTo>
                        <a:pt x="1555" y="309"/>
                      </a:lnTo>
                      <a:lnTo>
                        <a:pt x="1534" y="309"/>
                      </a:lnTo>
                      <a:lnTo>
                        <a:pt x="1514" y="310"/>
                      </a:lnTo>
                      <a:lnTo>
                        <a:pt x="1493" y="311"/>
                      </a:lnTo>
                      <a:lnTo>
                        <a:pt x="1471" y="311"/>
                      </a:lnTo>
                      <a:lnTo>
                        <a:pt x="1450" y="312"/>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2" name="Freeform 93"/>
                <p:cNvSpPr>
                  <a:spLocks noChangeAspect="1"/>
                </p:cNvSpPr>
                <p:nvPr/>
              </p:nvSpPr>
              <p:spPr bwMode="auto">
                <a:xfrm>
                  <a:off x="2244" y="2924"/>
                  <a:ext cx="101" cy="85"/>
                </a:xfrm>
                <a:custGeom>
                  <a:avLst/>
                  <a:gdLst>
                    <a:gd name="T0" fmla="*/ 0 w 203"/>
                    <a:gd name="T1" fmla="*/ 0 h 170"/>
                    <a:gd name="T2" fmla="*/ 0 w 203"/>
                    <a:gd name="T3" fmla="*/ 1 h 170"/>
                    <a:gd name="T4" fmla="*/ 0 w 203"/>
                    <a:gd name="T5" fmla="*/ 1 h 170"/>
                    <a:gd name="T6" fmla="*/ 0 w 203"/>
                    <a:gd name="T7" fmla="*/ 1 h 170"/>
                    <a:gd name="T8" fmla="*/ 0 w 203"/>
                    <a:gd name="T9" fmla="*/ 1 h 170"/>
                    <a:gd name="T10" fmla="*/ 0 w 203"/>
                    <a:gd name="T11" fmla="*/ 1 h 170"/>
                    <a:gd name="T12" fmla="*/ 0 w 203"/>
                    <a:gd name="T13" fmla="*/ 1 h 170"/>
                    <a:gd name="T14" fmla="*/ 0 w 203"/>
                    <a:gd name="T15" fmla="*/ 1 h 170"/>
                    <a:gd name="T16" fmla="*/ 0 w 203"/>
                    <a:gd name="T17" fmla="*/ 1 h 170"/>
                    <a:gd name="T18" fmla="*/ 0 w 203"/>
                    <a:gd name="T19" fmla="*/ 1 h 170"/>
                    <a:gd name="T20" fmla="*/ 0 w 203"/>
                    <a:gd name="T21" fmla="*/ 1 h 170"/>
                    <a:gd name="T22" fmla="*/ 0 w 203"/>
                    <a:gd name="T23" fmla="*/ 1 h 170"/>
                    <a:gd name="T24" fmla="*/ 0 w 203"/>
                    <a:gd name="T25" fmla="*/ 1 h 170"/>
                    <a:gd name="T26" fmla="*/ 0 w 203"/>
                    <a:gd name="T27" fmla="*/ 1 h 170"/>
                    <a:gd name="T28" fmla="*/ 0 w 203"/>
                    <a:gd name="T29" fmla="*/ 1 h 170"/>
                    <a:gd name="T30" fmla="*/ 0 w 203"/>
                    <a:gd name="T31" fmla="*/ 1 h 170"/>
                    <a:gd name="T32" fmla="*/ 0 w 203"/>
                    <a:gd name="T33" fmla="*/ 1 h 170"/>
                    <a:gd name="T34" fmla="*/ 0 w 203"/>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
                    <a:gd name="T55" fmla="*/ 0 h 170"/>
                    <a:gd name="T56" fmla="*/ 203 w 203"/>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 h="170">
                      <a:moveTo>
                        <a:pt x="138" y="0"/>
                      </a:moveTo>
                      <a:lnTo>
                        <a:pt x="166" y="13"/>
                      </a:lnTo>
                      <a:lnTo>
                        <a:pt x="185" y="31"/>
                      </a:lnTo>
                      <a:lnTo>
                        <a:pt x="198" y="52"/>
                      </a:lnTo>
                      <a:lnTo>
                        <a:pt x="203" y="75"/>
                      </a:lnTo>
                      <a:lnTo>
                        <a:pt x="202" y="98"/>
                      </a:lnTo>
                      <a:lnTo>
                        <a:pt x="192" y="120"/>
                      </a:lnTo>
                      <a:lnTo>
                        <a:pt x="177" y="139"/>
                      </a:lnTo>
                      <a:lnTo>
                        <a:pt x="157" y="155"/>
                      </a:lnTo>
                      <a:lnTo>
                        <a:pt x="128" y="168"/>
                      </a:lnTo>
                      <a:lnTo>
                        <a:pt x="106" y="170"/>
                      </a:lnTo>
                      <a:lnTo>
                        <a:pt x="89" y="166"/>
                      </a:lnTo>
                      <a:lnTo>
                        <a:pt x="74" y="154"/>
                      </a:lnTo>
                      <a:lnTo>
                        <a:pt x="60" y="142"/>
                      </a:lnTo>
                      <a:lnTo>
                        <a:pt x="45" y="130"/>
                      </a:lnTo>
                      <a:lnTo>
                        <a:pt x="25" y="122"/>
                      </a:lnTo>
                      <a:lnTo>
                        <a:pt x="0" y="120"/>
                      </a:lnTo>
                      <a:lnTo>
                        <a:pt x="138" y="0"/>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53" name="Freeform 94"/>
                <p:cNvSpPr>
                  <a:spLocks noChangeAspect="1"/>
                </p:cNvSpPr>
                <p:nvPr/>
              </p:nvSpPr>
              <p:spPr bwMode="auto">
                <a:xfrm>
                  <a:off x="2244" y="2924"/>
                  <a:ext cx="101" cy="85"/>
                </a:xfrm>
                <a:custGeom>
                  <a:avLst/>
                  <a:gdLst>
                    <a:gd name="T0" fmla="*/ 0 w 203"/>
                    <a:gd name="T1" fmla="*/ 0 h 170"/>
                    <a:gd name="T2" fmla="*/ 0 w 203"/>
                    <a:gd name="T3" fmla="*/ 0 h 170"/>
                    <a:gd name="T4" fmla="*/ 0 w 203"/>
                    <a:gd name="T5" fmla="*/ 1 h 170"/>
                    <a:gd name="T6" fmla="*/ 0 w 203"/>
                    <a:gd name="T7" fmla="*/ 1 h 170"/>
                    <a:gd name="T8" fmla="*/ 0 w 203"/>
                    <a:gd name="T9" fmla="*/ 1 h 170"/>
                    <a:gd name="T10" fmla="*/ 0 w 203"/>
                    <a:gd name="T11" fmla="*/ 1 h 170"/>
                    <a:gd name="T12" fmla="*/ 0 w 203"/>
                    <a:gd name="T13" fmla="*/ 1 h 170"/>
                    <a:gd name="T14" fmla="*/ 0 w 203"/>
                    <a:gd name="T15" fmla="*/ 1 h 170"/>
                    <a:gd name="T16" fmla="*/ 0 w 203"/>
                    <a:gd name="T17" fmla="*/ 1 h 170"/>
                    <a:gd name="T18" fmla="*/ 0 w 203"/>
                    <a:gd name="T19" fmla="*/ 1 h 170"/>
                    <a:gd name="T20" fmla="*/ 0 w 203"/>
                    <a:gd name="T21" fmla="*/ 1 h 170"/>
                    <a:gd name="T22" fmla="*/ 0 w 203"/>
                    <a:gd name="T23" fmla="*/ 1 h 170"/>
                    <a:gd name="T24" fmla="*/ 0 w 203"/>
                    <a:gd name="T25" fmla="*/ 1 h 170"/>
                    <a:gd name="T26" fmla="*/ 0 w 203"/>
                    <a:gd name="T27" fmla="*/ 1 h 170"/>
                    <a:gd name="T28" fmla="*/ 0 w 203"/>
                    <a:gd name="T29" fmla="*/ 1 h 170"/>
                    <a:gd name="T30" fmla="*/ 0 w 203"/>
                    <a:gd name="T31" fmla="*/ 1 h 170"/>
                    <a:gd name="T32" fmla="*/ 0 w 203"/>
                    <a:gd name="T33" fmla="*/ 1 h 170"/>
                    <a:gd name="T34" fmla="*/ 0 w 203"/>
                    <a:gd name="T35" fmla="*/ 1 h 170"/>
                    <a:gd name="T36" fmla="*/ 0 w 203"/>
                    <a:gd name="T37" fmla="*/ 1 h 170"/>
                    <a:gd name="T38" fmla="*/ 0 w 203"/>
                    <a:gd name="T39" fmla="*/ 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
                    <a:gd name="T61" fmla="*/ 0 h 170"/>
                    <a:gd name="T62" fmla="*/ 203 w 203"/>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 h="170">
                      <a:moveTo>
                        <a:pt x="138" y="0"/>
                      </a:moveTo>
                      <a:lnTo>
                        <a:pt x="138" y="0"/>
                      </a:lnTo>
                      <a:lnTo>
                        <a:pt x="166" y="13"/>
                      </a:lnTo>
                      <a:lnTo>
                        <a:pt x="185" y="31"/>
                      </a:lnTo>
                      <a:lnTo>
                        <a:pt x="198" y="52"/>
                      </a:lnTo>
                      <a:lnTo>
                        <a:pt x="203" y="75"/>
                      </a:lnTo>
                      <a:lnTo>
                        <a:pt x="202" y="98"/>
                      </a:lnTo>
                      <a:lnTo>
                        <a:pt x="192" y="120"/>
                      </a:lnTo>
                      <a:lnTo>
                        <a:pt x="177" y="139"/>
                      </a:lnTo>
                      <a:lnTo>
                        <a:pt x="157" y="155"/>
                      </a:lnTo>
                      <a:lnTo>
                        <a:pt x="128" y="168"/>
                      </a:lnTo>
                      <a:lnTo>
                        <a:pt x="106" y="170"/>
                      </a:lnTo>
                      <a:lnTo>
                        <a:pt x="89" y="166"/>
                      </a:lnTo>
                      <a:lnTo>
                        <a:pt x="74" y="154"/>
                      </a:lnTo>
                      <a:lnTo>
                        <a:pt x="60" y="142"/>
                      </a:lnTo>
                      <a:lnTo>
                        <a:pt x="45" y="130"/>
                      </a:lnTo>
                      <a:lnTo>
                        <a:pt x="25" y="122"/>
                      </a:lnTo>
                      <a:lnTo>
                        <a:pt x="0" y="120"/>
                      </a:lnTo>
                      <a:lnTo>
                        <a:pt x="138" y="0"/>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4" name="Freeform 95"/>
                <p:cNvSpPr>
                  <a:spLocks noChangeAspect="1"/>
                </p:cNvSpPr>
                <p:nvPr/>
              </p:nvSpPr>
              <p:spPr bwMode="auto">
                <a:xfrm>
                  <a:off x="2373" y="2907"/>
                  <a:ext cx="87" cy="148"/>
                </a:xfrm>
                <a:custGeom>
                  <a:avLst/>
                  <a:gdLst>
                    <a:gd name="T0" fmla="*/ 1 w 174"/>
                    <a:gd name="T1" fmla="*/ 1 h 295"/>
                    <a:gd name="T2" fmla="*/ 1 w 174"/>
                    <a:gd name="T3" fmla="*/ 1 h 295"/>
                    <a:gd name="T4" fmla="*/ 1 w 174"/>
                    <a:gd name="T5" fmla="*/ 1 h 295"/>
                    <a:gd name="T6" fmla="*/ 1 w 174"/>
                    <a:gd name="T7" fmla="*/ 1 h 295"/>
                    <a:gd name="T8" fmla="*/ 1 w 174"/>
                    <a:gd name="T9" fmla="*/ 1 h 295"/>
                    <a:gd name="T10" fmla="*/ 1 w 174"/>
                    <a:gd name="T11" fmla="*/ 1 h 295"/>
                    <a:gd name="T12" fmla="*/ 1 w 174"/>
                    <a:gd name="T13" fmla="*/ 1 h 295"/>
                    <a:gd name="T14" fmla="*/ 1 w 174"/>
                    <a:gd name="T15" fmla="*/ 1 h 295"/>
                    <a:gd name="T16" fmla="*/ 0 w 174"/>
                    <a:gd name="T17" fmla="*/ 1 h 295"/>
                    <a:gd name="T18" fmla="*/ 1 w 174"/>
                    <a:gd name="T19" fmla="*/ 1 h 295"/>
                    <a:gd name="T20" fmla="*/ 1 w 174"/>
                    <a:gd name="T21" fmla="*/ 1 h 295"/>
                    <a:gd name="T22" fmla="*/ 1 w 174"/>
                    <a:gd name="T23" fmla="*/ 1 h 295"/>
                    <a:gd name="T24" fmla="*/ 1 w 174"/>
                    <a:gd name="T25" fmla="*/ 1 h 295"/>
                    <a:gd name="T26" fmla="*/ 1 w 174"/>
                    <a:gd name="T27" fmla="*/ 1 h 295"/>
                    <a:gd name="T28" fmla="*/ 1 w 174"/>
                    <a:gd name="T29" fmla="*/ 1 h 295"/>
                    <a:gd name="T30" fmla="*/ 1 w 174"/>
                    <a:gd name="T31" fmla="*/ 1 h 295"/>
                    <a:gd name="T32" fmla="*/ 1 w 174"/>
                    <a:gd name="T33" fmla="*/ 1 h 295"/>
                    <a:gd name="T34" fmla="*/ 1 w 174"/>
                    <a:gd name="T35" fmla="*/ 1 h 295"/>
                    <a:gd name="T36" fmla="*/ 1 w 174"/>
                    <a:gd name="T37" fmla="*/ 1 h 295"/>
                    <a:gd name="T38" fmla="*/ 1 w 174"/>
                    <a:gd name="T39" fmla="*/ 1 h 295"/>
                    <a:gd name="T40" fmla="*/ 1 w 174"/>
                    <a:gd name="T41" fmla="*/ 1 h 295"/>
                    <a:gd name="T42" fmla="*/ 1 w 174"/>
                    <a:gd name="T43" fmla="*/ 1 h 295"/>
                    <a:gd name="T44" fmla="*/ 1 w 174"/>
                    <a:gd name="T45" fmla="*/ 1 h 295"/>
                    <a:gd name="T46" fmla="*/ 1 w 174"/>
                    <a:gd name="T47" fmla="*/ 1 h 295"/>
                    <a:gd name="T48" fmla="*/ 1 w 174"/>
                    <a:gd name="T49" fmla="*/ 1 h 295"/>
                    <a:gd name="T50" fmla="*/ 1 w 174"/>
                    <a:gd name="T51" fmla="*/ 1 h 295"/>
                    <a:gd name="T52" fmla="*/ 1 w 174"/>
                    <a:gd name="T53" fmla="*/ 1 h 295"/>
                    <a:gd name="T54" fmla="*/ 1 w 174"/>
                    <a:gd name="T55" fmla="*/ 1 h 295"/>
                    <a:gd name="T56" fmla="*/ 1 w 174"/>
                    <a:gd name="T57" fmla="*/ 1 h 295"/>
                    <a:gd name="T58" fmla="*/ 1 w 174"/>
                    <a:gd name="T59" fmla="*/ 1 h 295"/>
                    <a:gd name="T60" fmla="*/ 1 w 174"/>
                    <a:gd name="T61" fmla="*/ 1 h 295"/>
                    <a:gd name="T62" fmla="*/ 1 w 174"/>
                    <a:gd name="T63" fmla="*/ 1 h 295"/>
                    <a:gd name="T64" fmla="*/ 1 w 174"/>
                    <a:gd name="T65" fmla="*/ 0 h 295"/>
                    <a:gd name="T66" fmla="*/ 1 w 174"/>
                    <a:gd name="T67" fmla="*/ 1 h 2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4"/>
                    <a:gd name="T103" fmla="*/ 0 h 295"/>
                    <a:gd name="T104" fmla="*/ 174 w 174"/>
                    <a:gd name="T105" fmla="*/ 295 h 2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4" h="295">
                      <a:moveTo>
                        <a:pt x="132" y="292"/>
                      </a:moveTo>
                      <a:lnTo>
                        <a:pt x="111" y="292"/>
                      </a:lnTo>
                      <a:lnTo>
                        <a:pt x="89" y="293"/>
                      </a:lnTo>
                      <a:lnTo>
                        <a:pt x="66" y="295"/>
                      </a:lnTo>
                      <a:lnTo>
                        <a:pt x="44" y="293"/>
                      </a:lnTo>
                      <a:lnTo>
                        <a:pt x="26" y="292"/>
                      </a:lnTo>
                      <a:lnTo>
                        <a:pt x="11" y="286"/>
                      </a:lnTo>
                      <a:lnTo>
                        <a:pt x="3" y="278"/>
                      </a:lnTo>
                      <a:lnTo>
                        <a:pt x="0" y="265"/>
                      </a:lnTo>
                      <a:lnTo>
                        <a:pt x="3" y="248"/>
                      </a:lnTo>
                      <a:lnTo>
                        <a:pt x="4" y="232"/>
                      </a:lnTo>
                      <a:lnTo>
                        <a:pt x="6" y="216"/>
                      </a:lnTo>
                      <a:lnTo>
                        <a:pt x="8" y="200"/>
                      </a:lnTo>
                      <a:lnTo>
                        <a:pt x="11" y="184"/>
                      </a:lnTo>
                      <a:lnTo>
                        <a:pt x="13" y="168"/>
                      </a:lnTo>
                      <a:lnTo>
                        <a:pt x="15" y="152"/>
                      </a:lnTo>
                      <a:lnTo>
                        <a:pt x="19" y="136"/>
                      </a:lnTo>
                      <a:lnTo>
                        <a:pt x="22" y="120"/>
                      </a:lnTo>
                      <a:lnTo>
                        <a:pt x="26" y="105"/>
                      </a:lnTo>
                      <a:lnTo>
                        <a:pt x="30" y="90"/>
                      </a:lnTo>
                      <a:lnTo>
                        <a:pt x="35" y="75"/>
                      </a:lnTo>
                      <a:lnTo>
                        <a:pt x="41" y="61"/>
                      </a:lnTo>
                      <a:lnTo>
                        <a:pt x="46" y="48"/>
                      </a:lnTo>
                      <a:lnTo>
                        <a:pt x="53" y="34"/>
                      </a:lnTo>
                      <a:lnTo>
                        <a:pt x="61" y="23"/>
                      </a:lnTo>
                      <a:lnTo>
                        <a:pt x="70" y="15"/>
                      </a:lnTo>
                      <a:lnTo>
                        <a:pt x="82" y="9"/>
                      </a:lnTo>
                      <a:lnTo>
                        <a:pt x="97" y="6"/>
                      </a:lnTo>
                      <a:lnTo>
                        <a:pt x="113" y="4"/>
                      </a:lnTo>
                      <a:lnTo>
                        <a:pt x="129" y="3"/>
                      </a:lnTo>
                      <a:lnTo>
                        <a:pt x="145" y="3"/>
                      </a:lnTo>
                      <a:lnTo>
                        <a:pt x="160" y="2"/>
                      </a:lnTo>
                      <a:lnTo>
                        <a:pt x="174" y="0"/>
                      </a:lnTo>
                      <a:lnTo>
                        <a:pt x="132" y="292"/>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55" name="Freeform 96"/>
                <p:cNvSpPr>
                  <a:spLocks noChangeAspect="1"/>
                </p:cNvSpPr>
                <p:nvPr/>
              </p:nvSpPr>
              <p:spPr bwMode="auto">
                <a:xfrm>
                  <a:off x="2373" y="2907"/>
                  <a:ext cx="87" cy="148"/>
                </a:xfrm>
                <a:custGeom>
                  <a:avLst/>
                  <a:gdLst>
                    <a:gd name="T0" fmla="*/ 1 w 174"/>
                    <a:gd name="T1" fmla="*/ 1 h 295"/>
                    <a:gd name="T2" fmla="*/ 1 w 174"/>
                    <a:gd name="T3" fmla="*/ 1 h 295"/>
                    <a:gd name="T4" fmla="*/ 1 w 174"/>
                    <a:gd name="T5" fmla="*/ 1 h 295"/>
                    <a:gd name="T6" fmla="*/ 1 w 174"/>
                    <a:gd name="T7" fmla="*/ 1 h 295"/>
                    <a:gd name="T8" fmla="*/ 1 w 174"/>
                    <a:gd name="T9" fmla="*/ 1 h 295"/>
                    <a:gd name="T10" fmla="*/ 1 w 174"/>
                    <a:gd name="T11" fmla="*/ 1 h 295"/>
                    <a:gd name="T12" fmla="*/ 1 w 174"/>
                    <a:gd name="T13" fmla="*/ 1 h 295"/>
                    <a:gd name="T14" fmla="*/ 1 w 174"/>
                    <a:gd name="T15" fmla="*/ 1 h 295"/>
                    <a:gd name="T16" fmla="*/ 1 w 174"/>
                    <a:gd name="T17" fmla="*/ 1 h 295"/>
                    <a:gd name="T18" fmla="*/ 0 w 174"/>
                    <a:gd name="T19" fmla="*/ 1 h 295"/>
                    <a:gd name="T20" fmla="*/ 0 w 174"/>
                    <a:gd name="T21" fmla="*/ 1 h 295"/>
                    <a:gd name="T22" fmla="*/ 1 w 174"/>
                    <a:gd name="T23" fmla="*/ 1 h 295"/>
                    <a:gd name="T24" fmla="*/ 1 w 174"/>
                    <a:gd name="T25" fmla="*/ 1 h 295"/>
                    <a:gd name="T26" fmla="*/ 1 w 174"/>
                    <a:gd name="T27" fmla="*/ 1 h 295"/>
                    <a:gd name="T28" fmla="*/ 1 w 174"/>
                    <a:gd name="T29" fmla="*/ 1 h 295"/>
                    <a:gd name="T30" fmla="*/ 1 w 174"/>
                    <a:gd name="T31" fmla="*/ 1 h 295"/>
                    <a:gd name="T32" fmla="*/ 1 w 174"/>
                    <a:gd name="T33" fmla="*/ 1 h 295"/>
                    <a:gd name="T34" fmla="*/ 1 w 174"/>
                    <a:gd name="T35" fmla="*/ 1 h 295"/>
                    <a:gd name="T36" fmla="*/ 1 w 174"/>
                    <a:gd name="T37" fmla="*/ 1 h 295"/>
                    <a:gd name="T38" fmla="*/ 1 w 174"/>
                    <a:gd name="T39" fmla="*/ 1 h 295"/>
                    <a:gd name="T40" fmla="*/ 1 w 174"/>
                    <a:gd name="T41" fmla="*/ 1 h 295"/>
                    <a:gd name="T42" fmla="*/ 1 w 174"/>
                    <a:gd name="T43" fmla="*/ 1 h 295"/>
                    <a:gd name="T44" fmla="*/ 1 w 174"/>
                    <a:gd name="T45" fmla="*/ 1 h 295"/>
                    <a:gd name="T46" fmla="*/ 1 w 174"/>
                    <a:gd name="T47" fmla="*/ 1 h 295"/>
                    <a:gd name="T48" fmla="*/ 1 w 174"/>
                    <a:gd name="T49" fmla="*/ 1 h 295"/>
                    <a:gd name="T50" fmla="*/ 1 w 174"/>
                    <a:gd name="T51" fmla="*/ 1 h 295"/>
                    <a:gd name="T52" fmla="*/ 1 w 174"/>
                    <a:gd name="T53" fmla="*/ 1 h 295"/>
                    <a:gd name="T54" fmla="*/ 1 w 174"/>
                    <a:gd name="T55" fmla="*/ 1 h 295"/>
                    <a:gd name="T56" fmla="*/ 1 w 174"/>
                    <a:gd name="T57" fmla="*/ 1 h 295"/>
                    <a:gd name="T58" fmla="*/ 1 w 174"/>
                    <a:gd name="T59" fmla="*/ 1 h 295"/>
                    <a:gd name="T60" fmla="*/ 1 w 174"/>
                    <a:gd name="T61" fmla="*/ 1 h 295"/>
                    <a:gd name="T62" fmla="*/ 1 w 174"/>
                    <a:gd name="T63" fmla="*/ 1 h 295"/>
                    <a:gd name="T64" fmla="*/ 1 w 174"/>
                    <a:gd name="T65" fmla="*/ 1 h 295"/>
                    <a:gd name="T66" fmla="*/ 1 w 174"/>
                    <a:gd name="T67" fmla="*/ 1 h 295"/>
                    <a:gd name="T68" fmla="*/ 1 w 174"/>
                    <a:gd name="T69" fmla="*/ 1 h 295"/>
                    <a:gd name="T70" fmla="*/ 1 w 174"/>
                    <a:gd name="T71" fmla="*/ 0 h 295"/>
                    <a:gd name="T72" fmla="*/ 1 w 174"/>
                    <a:gd name="T73" fmla="*/ 1 h 2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4"/>
                    <a:gd name="T112" fmla="*/ 0 h 295"/>
                    <a:gd name="T113" fmla="*/ 174 w 174"/>
                    <a:gd name="T114" fmla="*/ 295 h 2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4" h="295">
                      <a:moveTo>
                        <a:pt x="132" y="292"/>
                      </a:moveTo>
                      <a:lnTo>
                        <a:pt x="132" y="292"/>
                      </a:lnTo>
                      <a:lnTo>
                        <a:pt x="111" y="292"/>
                      </a:lnTo>
                      <a:lnTo>
                        <a:pt x="89" y="293"/>
                      </a:lnTo>
                      <a:lnTo>
                        <a:pt x="66" y="295"/>
                      </a:lnTo>
                      <a:lnTo>
                        <a:pt x="44" y="293"/>
                      </a:lnTo>
                      <a:lnTo>
                        <a:pt x="26" y="292"/>
                      </a:lnTo>
                      <a:lnTo>
                        <a:pt x="11" y="286"/>
                      </a:lnTo>
                      <a:lnTo>
                        <a:pt x="3" y="278"/>
                      </a:lnTo>
                      <a:lnTo>
                        <a:pt x="0" y="265"/>
                      </a:lnTo>
                      <a:lnTo>
                        <a:pt x="3" y="248"/>
                      </a:lnTo>
                      <a:lnTo>
                        <a:pt x="4" y="232"/>
                      </a:lnTo>
                      <a:lnTo>
                        <a:pt x="6" y="216"/>
                      </a:lnTo>
                      <a:lnTo>
                        <a:pt x="8" y="200"/>
                      </a:lnTo>
                      <a:lnTo>
                        <a:pt x="11" y="184"/>
                      </a:lnTo>
                      <a:lnTo>
                        <a:pt x="13" y="168"/>
                      </a:lnTo>
                      <a:lnTo>
                        <a:pt x="15" y="152"/>
                      </a:lnTo>
                      <a:lnTo>
                        <a:pt x="19" y="136"/>
                      </a:lnTo>
                      <a:lnTo>
                        <a:pt x="22" y="120"/>
                      </a:lnTo>
                      <a:lnTo>
                        <a:pt x="26" y="105"/>
                      </a:lnTo>
                      <a:lnTo>
                        <a:pt x="30" y="90"/>
                      </a:lnTo>
                      <a:lnTo>
                        <a:pt x="35" y="75"/>
                      </a:lnTo>
                      <a:lnTo>
                        <a:pt x="41" y="61"/>
                      </a:lnTo>
                      <a:lnTo>
                        <a:pt x="46" y="48"/>
                      </a:lnTo>
                      <a:lnTo>
                        <a:pt x="53" y="34"/>
                      </a:lnTo>
                      <a:lnTo>
                        <a:pt x="61" y="23"/>
                      </a:lnTo>
                      <a:lnTo>
                        <a:pt x="70" y="15"/>
                      </a:lnTo>
                      <a:lnTo>
                        <a:pt x="82" y="9"/>
                      </a:lnTo>
                      <a:lnTo>
                        <a:pt x="97" y="6"/>
                      </a:lnTo>
                      <a:lnTo>
                        <a:pt x="113" y="4"/>
                      </a:lnTo>
                      <a:lnTo>
                        <a:pt x="129" y="3"/>
                      </a:lnTo>
                      <a:lnTo>
                        <a:pt x="145" y="3"/>
                      </a:lnTo>
                      <a:lnTo>
                        <a:pt x="160" y="2"/>
                      </a:lnTo>
                      <a:lnTo>
                        <a:pt x="174" y="0"/>
                      </a:lnTo>
                      <a:lnTo>
                        <a:pt x="132" y="292"/>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6" name="Freeform 97"/>
                <p:cNvSpPr>
                  <a:spLocks noChangeAspect="1"/>
                </p:cNvSpPr>
                <p:nvPr/>
              </p:nvSpPr>
              <p:spPr bwMode="auto">
                <a:xfrm>
                  <a:off x="793" y="3138"/>
                  <a:ext cx="384" cy="75"/>
                </a:xfrm>
                <a:custGeom>
                  <a:avLst/>
                  <a:gdLst>
                    <a:gd name="T0" fmla="*/ 1 w 768"/>
                    <a:gd name="T1" fmla="*/ 1 h 150"/>
                    <a:gd name="T2" fmla="*/ 1 w 768"/>
                    <a:gd name="T3" fmla="*/ 1 h 150"/>
                    <a:gd name="T4" fmla="*/ 1 w 768"/>
                    <a:gd name="T5" fmla="*/ 1 h 150"/>
                    <a:gd name="T6" fmla="*/ 1 w 768"/>
                    <a:gd name="T7" fmla="*/ 1 h 150"/>
                    <a:gd name="T8" fmla="*/ 1 w 768"/>
                    <a:gd name="T9" fmla="*/ 1 h 150"/>
                    <a:gd name="T10" fmla="*/ 1 w 768"/>
                    <a:gd name="T11" fmla="*/ 1 h 150"/>
                    <a:gd name="T12" fmla="*/ 1 w 768"/>
                    <a:gd name="T13" fmla="*/ 1 h 150"/>
                    <a:gd name="T14" fmla="*/ 1 w 768"/>
                    <a:gd name="T15" fmla="*/ 1 h 150"/>
                    <a:gd name="T16" fmla="*/ 1 w 768"/>
                    <a:gd name="T17" fmla="*/ 1 h 150"/>
                    <a:gd name="T18" fmla="*/ 1 w 768"/>
                    <a:gd name="T19" fmla="*/ 1 h 150"/>
                    <a:gd name="T20" fmla="*/ 1 w 768"/>
                    <a:gd name="T21" fmla="*/ 1 h 150"/>
                    <a:gd name="T22" fmla="*/ 1 w 768"/>
                    <a:gd name="T23" fmla="*/ 1 h 150"/>
                    <a:gd name="T24" fmla="*/ 1 w 768"/>
                    <a:gd name="T25" fmla="*/ 1 h 150"/>
                    <a:gd name="T26" fmla="*/ 1 w 768"/>
                    <a:gd name="T27" fmla="*/ 1 h 150"/>
                    <a:gd name="T28" fmla="*/ 1 w 768"/>
                    <a:gd name="T29" fmla="*/ 1 h 150"/>
                    <a:gd name="T30" fmla="*/ 1 w 768"/>
                    <a:gd name="T31" fmla="*/ 1 h 150"/>
                    <a:gd name="T32" fmla="*/ 1 w 768"/>
                    <a:gd name="T33" fmla="*/ 1 h 150"/>
                    <a:gd name="T34" fmla="*/ 1 w 768"/>
                    <a:gd name="T35" fmla="*/ 1 h 150"/>
                    <a:gd name="T36" fmla="*/ 1 w 768"/>
                    <a:gd name="T37" fmla="*/ 1 h 150"/>
                    <a:gd name="T38" fmla="*/ 1 w 768"/>
                    <a:gd name="T39" fmla="*/ 1 h 150"/>
                    <a:gd name="T40" fmla="*/ 1 w 768"/>
                    <a:gd name="T41" fmla="*/ 1 h 150"/>
                    <a:gd name="T42" fmla="*/ 1 w 768"/>
                    <a:gd name="T43" fmla="*/ 1 h 150"/>
                    <a:gd name="T44" fmla="*/ 1 w 768"/>
                    <a:gd name="T45" fmla="*/ 1 h 150"/>
                    <a:gd name="T46" fmla="*/ 1 w 768"/>
                    <a:gd name="T47" fmla="*/ 1 h 150"/>
                    <a:gd name="T48" fmla="*/ 1 w 768"/>
                    <a:gd name="T49" fmla="*/ 1 h 150"/>
                    <a:gd name="T50" fmla="*/ 1 w 768"/>
                    <a:gd name="T51" fmla="*/ 1 h 150"/>
                    <a:gd name="T52" fmla="*/ 1 w 768"/>
                    <a:gd name="T53" fmla="*/ 1 h 150"/>
                    <a:gd name="T54" fmla="*/ 1 w 768"/>
                    <a:gd name="T55" fmla="*/ 1 h 150"/>
                    <a:gd name="T56" fmla="*/ 1 w 768"/>
                    <a:gd name="T57" fmla="*/ 1 h 150"/>
                    <a:gd name="T58" fmla="*/ 1 w 768"/>
                    <a:gd name="T59" fmla="*/ 1 h 150"/>
                    <a:gd name="T60" fmla="*/ 1 w 768"/>
                    <a:gd name="T61" fmla="*/ 1 h 150"/>
                    <a:gd name="T62" fmla="*/ 0 w 768"/>
                    <a:gd name="T63" fmla="*/ 1 h 150"/>
                    <a:gd name="T64" fmla="*/ 1 w 768"/>
                    <a:gd name="T65" fmla="*/ 1 h 150"/>
                    <a:gd name="T66" fmla="*/ 1 w 768"/>
                    <a:gd name="T67" fmla="*/ 1 h 150"/>
                    <a:gd name="T68" fmla="*/ 1 w 768"/>
                    <a:gd name="T69" fmla="*/ 1 h 150"/>
                    <a:gd name="T70" fmla="*/ 1 w 768"/>
                    <a:gd name="T71" fmla="*/ 1 h 150"/>
                    <a:gd name="T72" fmla="*/ 1 w 768"/>
                    <a:gd name="T73" fmla="*/ 1 h 150"/>
                    <a:gd name="T74" fmla="*/ 1 w 768"/>
                    <a:gd name="T75" fmla="*/ 1 h 150"/>
                    <a:gd name="T76" fmla="*/ 1 w 768"/>
                    <a:gd name="T77" fmla="*/ 1 h 150"/>
                    <a:gd name="T78" fmla="*/ 1 w 768"/>
                    <a:gd name="T79" fmla="*/ 1 h 150"/>
                    <a:gd name="T80" fmla="*/ 1 w 768"/>
                    <a:gd name="T81" fmla="*/ 1 h 150"/>
                    <a:gd name="T82" fmla="*/ 1 w 768"/>
                    <a:gd name="T83" fmla="*/ 1 h 150"/>
                    <a:gd name="T84" fmla="*/ 1 w 768"/>
                    <a:gd name="T85" fmla="*/ 1 h 150"/>
                    <a:gd name="T86" fmla="*/ 1 w 768"/>
                    <a:gd name="T87" fmla="*/ 1 h 150"/>
                    <a:gd name="T88" fmla="*/ 1 w 768"/>
                    <a:gd name="T89" fmla="*/ 1 h 150"/>
                    <a:gd name="T90" fmla="*/ 1 w 768"/>
                    <a:gd name="T91" fmla="*/ 1 h 150"/>
                    <a:gd name="T92" fmla="*/ 1 w 768"/>
                    <a:gd name="T93" fmla="*/ 1 h 150"/>
                    <a:gd name="T94" fmla="*/ 1 w 768"/>
                    <a:gd name="T95" fmla="*/ 1 h 150"/>
                    <a:gd name="T96" fmla="*/ 1 w 768"/>
                    <a:gd name="T97" fmla="*/ 1 h 150"/>
                    <a:gd name="T98" fmla="*/ 1 w 768"/>
                    <a:gd name="T99" fmla="*/ 1 h 150"/>
                    <a:gd name="T100" fmla="*/ 1 w 768"/>
                    <a:gd name="T101" fmla="*/ 1 h 150"/>
                    <a:gd name="T102" fmla="*/ 1 w 768"/>
                    <a:gd name="T103" fmla="*/ 1 h 150"/>
                    <a:gd name="T104" fmla="*/ 1 w 768"/>
                    <a:gd name="T105" fmla="*/ 1 h 150"/>
                    <a:gd name="T106" fmla="*/ 1 w 768"/>
                    <a:gd name="T107" fmla="*/ 1 h 150"/>
                    <a:gd name="T108" fmla="*/ 1 w 768"/>
                    <a:gd name="T109" fmla="*/ 1 h 150"/>
                    <a:gd name="T110" fmla="*/ 1 w 768"/>
                    <a:gd name="T111" fmla="*/ 1 h 1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8"/>
                    <a:gd name="T169" fmla="*/ 0 h 150"/>
                    <a:gd name="T170" fmla="*/ 768 w 768"/>
                    <a:gd name="T171" fmla="*/ 150 h 1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8" h="150">
                      <a:moveTo>
                        <a:pt x="760" y="148"/>
                      </a:moveTo>
                      <a:lnTo>
                        <a:pt x="760" y="129"/>
                      </a:lnTo>
                      <a:lnTo>
                        <a:pt x="762" y="107"/>
                      </a:lnTo>
                      <a:lnTo>
                        <a:pt x="766" y="86"/>
                      </a:lnTo>
                      <a:lnTo>
                        <a:pt x="768" y="64"/>
                      </a:lnTo>
                      <a:lnTo>
                        <a:pt x="768" y="44"/>
                      </a:lnTo>
                      <a:lnTo>
                        <a:pt x="765" y="26"/>
                      </a:lnTo>
                      <a:lnTo>
                        <a:pt x="758" y="13"/>
                      </a:lnTo>
                      <a:lnTo>
                        <a:pt x="745" y="5"/>
                      </a:lnTo>
                      <a:lnTo>
                        <a:pt x="731" y="1"/>
                      </a:lnTo>
                      <a:lnTo>
                        <a:pt x="717" y="0"/>
                      </a:lnTo>
                      <a:lnTo>
                        <a:pt x="705" y="1"/>
                      </a:lnTo>
                      <a:lnTo>
                        <a:pt x="691" y="4"/>
                      </a:lnTo>
                      <a:lnTo>
                        <a:pt x="677" y="7"/>
                      </a:lnTo>
                      <a:lnTo>
                        <a:pt x="663" y="13"/>
                      </a:lnTo>
                      <a:lnTo>
                        <a:pt x="649" y="19"/>
                      </a:lnTo>
                      <a:lnTo>
                        <a:pt x="637" y="25"/>
                      </a:lnTo>
                      <a:lnTo>
                        <a:pt x="623" y="31"/>
                      </a:lnTo>
                      <a:lnTo>
                        <a:pt x="609" y="38"/>
                      </a:lnTo>
                      <a:lnTo>
                        <a:pt x="595" y="45"/>
                      </a:lnTo>
                      <a:lnTo>
                        <a:pt x="581" y="52"/>
                      </a:lnTo>
                      <a:lnTo>
                        <a:pt x="568" y="58"/>
                      </a:lnTo>
                      <a:lnTo>
                        <a:pt x="554" y="64"/>
                      </a:lnTo>
                      <a:lnTo>
                        <a:pt x="539" y="67"/>
                      </a:lnTo>
                      <a:lnTo>
                        <a:pt x="525" y="71"/>
                      </a:lnTo>
                      <a:lnTo>
                        <a:pt x="516" y="72"/>
                      </a:lnTo>
                      <a:lnTo>
                        <a:pt x="505" y="72"/>
                      </a:lnTo>
                      <a:lnTo>
                        <a:pt x="494" y="69"/>
                      </a:lnTo>
                      <a:lnTo>
                        <a:pt x="482" y="67"/>
                      </a:lnTo>
                      <a:lnTo>
                        <a:pt x="472" y="64"/>
                      </a:lnTo>
                      <a:lnTo>
                        <a:pt x="464" y="58"/>
                      </a:lnTo>
                      <a:lnTo>
                        <a:pt x="458" y="50"/>
                      </a:lnTo>
                      <a:lnTo>
                        <a:pt x="456" y="41"/>
                      </a:lnTo>
                      <a:lnTo>
                        <a:pt x="443" y="45"/>
                      </a:lnTo>
                      <a:lnTo>
                        <a:pt x="429" y="49"/>
                      </a:lnTo>
                      <a:lnTo>
                        <a:pt x="417" y="53"/>
                      </a:lnTo>
                      <a:lnTo>
                        <a:pt x="404" y="58"/>
                      </a:lnTo>
                      <a:lnTo>
                        <a:pt x="390" y="63"/>
                      </a:lnTo>
                      <a:lnTo>
                        <a:pt x="377" y="66"/>
                      </a:lnTo>
                      <a:lnTo>
                        <a:pt x="364" y="71"/>
                      </a:lnTo>
                      <a:lnTo>
                        <a:pt x="350" y="75"/>
                      </a:lnTo>
                      <a:lnTo>
                        <a:pt x="336" y="80"/>
                      </a:lnTo>
                      <a:lnTo>
                        <a:pt x="322" y="83"/>
                      </a:lnTo>
                      <a:lnTo>
                        <a:pt x="308" y="88"/>
                      </a:lnTo>
                      <a:lnTo>
                        <a:pt x="295" y="92"/>
                      </a:lnTo>
                      <a:lnTo>
                        <a:pt x="280" y="97"/>
                      </a:lnTo>
                      <a:lnTo>
                        <a:pt x="266" y="100"/>
                      </a:lnTo>
                      <a:lnTo>
                        <a:pt x="251" y="105"/>
                      </a:lnTo>
                      <a:lnTo>
                        <a:pt x="236" y="110"/>
                      </a:lnTo>
                      <a:lnTo>
                        <a:pt x="239" y="110"/>
                      </a:lnTo>
                      <a:lnTo>
                        <a:pt x="235" y="110"/>
                      </a:lnTo>
                      <a:lnTo>
                        <a:pt x="224" y="111"/>
                      </a:lnTo>
                      <a:lnTo>
                        <a:pt x="208" y="112"/>
                      </a:lnTo>
                      <a:lnTo>
                        <a:pt x="189" y="113"/>
                      </a:lnTo>
                      <a:lnTo>
                        <a:pt x="166" y="114"/>
                      </a:lnTo>
                      <a:lnTo>
                        <a:pt x="140" y="117"/>
                      </a:lnTo>
                      <a:lnTo>
                        <a:pt x="115" y="118"/>
                      </a:lnTo>
                      <a:lnTo>
                        <a:pt x="88" y="120"/>
                      </a:lnTo>
                      <a:lnTo>
                        <a:pt x="64" y="122"/>
                      </a:lnTo>
                      <a:lnTo>
                        <a:pt x="42" y="125"/>
                      </a:lnTo>
                      <a:lnTo>
                        <a:pt x="24" y="126"/>
                      </a:lnTo>
                      <a:lnTo>
                        <a:pt x="10" y="128"/>
                      </a:lnTo>
                      <a:lnTo>
                        <a:pt x="1" y="130"/>
                      </a:lnTo>
                      <a:lnTo>
                        <a:pt x="0" y="132"/>
                      </a:lnTo>
                      <a:lnTo>
                        <a:pt x="5" y="133"/>
                      </a:lnTo>
                      <a:lnTo>
                        <a:pt x="10" y="133"/>
                      </a:lnTo>
                      <a:lnTo>
                        <a:pt x="19" y="133"/>
                      </a:lnTo>
                      <a:lnTo>
                        <a:pt x="34" y="133"/>
                      </a:lnTo>
                      <a:lnTo>
                        <a:pt x="53" y="134"/>
                      </a:lnTo>
                      <a:lnTo>
                        <a:pt x="73" y="134"/>
                      </a:lnTo>
                      <a:lnTo>
                        <a:pt x="96" y="135"/>
                      </a:lnTo>
                      <a:lnTo>
                        <a:pt x="122" y="135"/>
                      </a:lnTo>
                      <a:lnTo>
                        <a:pt x="147" y="135"/>
                      </a:lnTo>
                      <a:lnTo>
                        <a:pt x="172" y="136"/>
                      </a:lnTo>
                      <a:lnTo>
                        <a:pt x="198" y="136"/>
                      </a:lnTo>
                      <a:lnTo>
                        <a:pt x="221" y="137"/>
                      </a:lnTo>
                      <a:lnTo>
                        <a:pt x="242" y="137"/>
                      </a:lnTo>
                      <a:lnTo>
                        <a:pt x="259" y="138"/>
                      </a:lnTo>
                      <a:lnTo>
                        <a:pt x="273" y="138"/>
                      </a:lnTo>
                      <a:lnTo>
                        <a:pt x="282" y="138"/>
                      </a:lnTo>
                      <a:lnTo>
                        <a:pt x="285" y="138"/>
                      </a:lnTo>
                      <a:lnTo>
                        <a:pt x="295" y="140"/>
                      </a:lnTo>
                      <a:lnTo>
                        <a:pt x="306" y="141"/>
                      </a:lnTo>
                      <a:lnTo>
                        <a:pt x="316" y="141"/>
                      </a:lnTo>
                      <a:lnTo>
                        <a:pt x="329" y="142"/>
                      </a:lnTo>
                      <a:lnTo>
                        <a:pt x="342" y="143"/>
                      </a:lnTo>
                      <a:lnTo>
                        <a:pt x="356" y="144"/>
                      </a:lnTo>
                      <a:lnTo>
                        <a:pt x="369" y="145"/>
                      </a:lnTo>
                      <a:lnTo>
                        <a:pt x="384" y="145"/>
                      </a:lnTo>
                      <a:lnTo>
                        <a:pt x="399" y="147"/>
                      </a:lnTo>
                      <a:lnTo>
                        <a:pt x="413" y="148"/>
                      </a:lnTo>
                      <a:lnTo>
                        <a:pt x="428" y="148"/>
                      </a:lnTo>
                      <a:lnTo>
                        <a:pt x="444" y="149"/>
                      </a:lnTo>
                      <a:lnTo>
                        <a:pt x="458" y="149"/>
                      </a:lnTo>
                      <a:lnTo>
                        <a:pt x="473" y="150"/>
                      </a:lnTo>
                      <a:lnTo>
                        <a:pt x="488" y="150"/>
                      </a:lnTo>
                      <a:lnTo>
                        <a:pt x="502" y="150"/>
                      </a:lnTo>
                      <a:lnTo>
                        <a:pt x="516" y="150"/>
                      </a:lnTo>
                      <a:lnTo>
                        <a:pt x="531" y="150"/>
                      </a:lnTo>
                      <a:lnTo>
                        <a:pt x="546" y="150"/>
                      </a:lnTo>
                      <a:lnTo>
                        <a:pt x="561" y="150"/>
                      </a:lnTo>
                      <a:lnTo>
                        <a:pt x="576" y="150"/>
                      </a:lnTo>
                      <a:lnTo>
                        <a:pt x="592" y="149"/>
                      </a:lnTo>
                      <a:lnTo>
                        <a:pt x="608" y="149"/>
                      </a:lnTo>
                      <a:lnTo>
                        <a:pt x="624" y="149"/>
                      </a:lnTo>
                      <a:lnTo>
                        <a:pt x="640" y="149"/>
                      </a:lnTo>
                      <a:lnTo>
                        <a:pt x="656" y="149"/>
                      </a:lnTo>
                      <a:lnTo>
                        <a:pt x="674" y="148"/>
                      </a:lnTo>
                      <a:lnTo>
                        <a:pt x="690" y="148"/>
                      </a:lnTo>
                      <a:lnTo>
                        <a:pt x="707" y="148"/>
                      </a:lnTo>
                      <a:lnTo>
                        <a:pt x="724" y="148"/>
                      </a:lnTo>
                      <a:lnTo>
                        <a:pt x="743" y="148"/>
                      </a:lnTo>
                      <a:lnTo>
                        <a:pt x="760" y="148"/>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57" name="Freeform 98"/>
                <p:cNvSpPr>
                  <a:spLocks noChangeAspect="1"/>
                </p:cNvSpPr>
                <p:nvPr/>
              </p:nvSpPr>
              <p:spPr bwMode="auto">
                <a:xfrm>
                  <a:off x="793" y="3138"/>
                  <a:ext cx="384" cy="75"/>
                </a:xfrm>
                <a:custGeom>
                  <a:avLst/>
                  <a:gdLst>
                    <a:gd name="T0" fmla="*/ 1 w 768"/>
                    <a:gd name="T1" fmla="*/ 1 h 150"/>
                    <a:gd name="T2" fmla="*/ 1 w 768"/>
                    <a:gd name="T3" fmla="*/ 1 h 150"/>
                    <a:gd name="T4" fmla="*/ 1 w 768"/>
                    <a:gd name="T5" fmla="*/ 1 h 150"/>
                    <a:gd name="T6" fmla="*/ 1 w 768"/>
                    <a:gd name="T7" fmla="*/ 1 h 150"/>
                    <a:gd name="T8" fmla="*/ 1 w 768"/>
                    <a:gd name="T9" fmla="*/ 1 h 150"/>
                    <a:gd name="T10" fmla="*/ 1 w 768"/>
                    <a:gd name="T11" fmla="*/ 1 h 150"/>
                    <a:gd name="T12" fmla="*/ 1 w 768"/>
                    <a:gd name="T13" fmla="*/ 1 h 150"/>
                    <a:gd name="T14" fmla="*/ 1 w 768"/>
                    <a:gd name="T15" fmla="*/ 1 h 150"/>
                    <a:gd name="T16" fmla="*/ 1 w 768"/>
                    <a:gd name="T17" fmla="*/ 1 h 150"/>
                    <a:gd name="T18" fmla="*/ 1 w 768"/>
                    <a:gd name="T19" fmla="*/ 1 h 150"/>
                    <a:gd name="T20" fmla="*/ 1 w 768"/>
                    <a:gd name="T21" fmla="*/ 1 h 150"/>
                    <a:gd name="T22" fmla="*/ 1 w 768"/>
                    <a:gd name="T23" fmla="*/ 1 h 150"/>
                    <a:gd name="T24" fmla="*/ 1 w 768"/>
                    <a:gd name="T25" fmla="*/ 1 h 150"/>
                    <a:gd name="T26" fmla="*/ 1 w 768"/>
                    <a:gd name="T27" fmla="*/ 1 h 150"/>
                    <a:gd name="T28" fmla="*/ 1 w 768"/>
                    <a:gd name="T29" fmla="*/ 1 h 150"/>
                    <a:gd name="T30" fmla="*/ 1 w 768"/>
                    <a:gd name="T31" fmla="*/ 1 h 150"/>
                    <a:gd name="T32" fmla="*/ 1 w 768"/>
                    <a:gd name="T33" fmla="*/ 1 h 150"/>
                    <a:gd name="T34" fmla="*/ 1 w 768"/>
                    <a:gd name="T35" fmla="*/ 1 h 150"/>
                    <a:gd name="T36" fmla="*/ 1 w 768"/>
                    <a:gd name="T37" fmla="*/ 1 h 150"/>
                    <a:gd name="T38" fmla="*/ 1 w 768"/>
                    <a:gd name="T39" fmla="*/ 1 h 150"/>
                    <a:gd name="T40" fmla="*/ 1 w 768"/>
                    <a:gd name="T41" fmla="*/ 1 h 150"/>
                    <a:gd name="T42" fmla="*/ 1 w 768"/>
                    <a:gd name="T43" fmla="*/ 1 h 150"/>
                    <a:gd name="T44" fmla="*/ 1 w 768"/>
                    <a:gd name="T45" fmla="*/ 1 h 150"/>
                    <a:gd name="T46" fmla="*/ 1 w 768"/>
                    <a:gd name="T47" fmla="*/ 1 h 150"/>
                    <a:gd name="T48" fmla="*/ 1 w 768"/>
                    <a:gd name="T49" fmla="*/ 1 h 150"/>
                    <a:gd name="T50" fmla="*/ 1 w 768"/>
                    <a:gd name="T51" fmla="*/ 1 h 150"/>
                    <a:gd name="T52" fmla="*/ 1 w 768"/>
                    <a:gd name="T53" fmla="*/ 1 h 150"/>
                    <a:gd name="T54" fmla="*/ 1 w 768"/>
                    <a:gd name="T55" fmla="*/ 1 h 150"/>
                    <a:gd name="T56" fmla="*/ 1 w 768"/>
                    <a:gd name="T57" fmla="*/ 1 h 150"/>
                    <a:gd name="T58" fmla="*/ 1 w 768"/>
                    <a:gd name="T59" fmla="*/ 1 h 150"/>
                    <a:gd name="T60" fmla="*/ 1 w 768"/>
                    <a:gd name="T61" fmla="*/ 1 h 150"/>
                    <a:gd name="T62" fmla="*/ 1 w 768"/>
                    <a:gd name="T63" fmla="*/ 1 h 150"/>
                    <a:gd name="T64" fmla="*/ 1 w 768"/>
                    <a:gd name="T65" fmla="*/ 1 h 150"/>
                    <a:gd name="T66" fmla="*/ 1 w 768"/>
                    <a:gd name="T67" fmla="*/ 1 h 150"/>
                    <a:gd name="T68" fmla="*/ 1 w 768"/>
                    <a:gd name="T69" fmla="*/ 1 h 150"/>
                    <a:gd name="T70" fmla="*/ 1 w 768"/>
                    <a:gd name="T71" fmla="*/ 1 h 150"/>
                    <a:gd name="T72" fmla="*/ 1 w 768"/>
                    <a:gd name="T73" fmla="*/ 1 h 150"/>
                    <a:gd name="T74" fmla="*/ 1 w 768"/>
                    <a:gd name="T75" fmla="*/ 1 h 150"/>
                    <a:gd name="T76" fmla="*/ 1 w 768"/>
                    <a:gd name="T77" fmla="*/ 1 h 150"/>
                    <a:gd name="T78" fmla="*/ 1 w 768"/>
                    <a:gd name="T79" fmla="*/ 1 h 150"/>
                    <a:gd name="T80" fmla="*/ 1 w 768"/>
                    <a:gd name="T81" fmla="*/ 1 h 150"/>
                    <a:gd name="T82" fmla="*/ 1 w 768"/>
                    <a:gd name="T83" fmla="*/ 1 h 150"/>
                    <a:gd name="T84" fmla="*/ 1 w 768"/>
                    <a:gd name="T85" fmla="*/ 1 h 150"/>
                    <a:gd name="T86" fmla="*/ 1 w 768"/>
                    <a:gd name="T87" fmla="*/ 1 h 150"/>
                    <a:gd name="T88" fmla="*/ 1 w 768"/>
                    <a:gd name="T89" fmla="*/ 1 h 150"/>
                    <a:gd name="T90" fmla="*/ 1 w 768"/>
                    <a:gd name="T91" fmla="*/ 1 h 150"/>
                    <a:gd name="T92" fmla="*/ 1 w 768"/>
                    <a:gd name="T93" fmla="*/ 1 h 150"/>
                    <a:gd name="T94" fmla="*/ 1 w 768"/>
                    <a:gd name="T95" fmla="*/ 1 h 150"/>
                    <a:gd name="T96" fmla="*/ 1 w 768"/>
                    <a:gd name="T97" fmla="*/ 1 h 150"/>
                    <a:gd name="T98" fmla="*/ 1 w 768"/>
                    <a:gd name="T99" fmla="*/ 1 h 150"/>
                    <a:gd name="T100" fmla="*/ 1 w 768"/>
                    <a:gd name="T101" fmla="*/ 1 h 150"/>
                    <a:gd name="T102" fmla="*/ 1 w 768"/>
                    <a:gd name="T103" fmla="*/ 1 h 150"/>
                    <a:gd name="T104" fmla="*/ 1 w 768"/>
                    <a:gd name="T105" fmla="*/ 1 h 150"/>
                    <a:gd name="T106" fmla="*/ 1 w 768"/>
                    <a:gd name="T107" fmla="*/ 1 h 150"/>
                    <a:gd name="T108" fmla="*/ 1 w 768"/>
                    <a:gd name="T109" fmla="*/ 1 h 150"/>
                    <a:gd name="T110" fmla="*/ 1 w 768"/>
                    <a:gd name="T111" fmla="*/ 1 h 150"/>
                    <a:gd name="T112" fmla="*/ 1 w 768"/>
                    <a:gd name="T113" fmla="*/ 1 h 150"/>
                    <a:gd name="T114" fmla="*/ 1 w 768"/>
                    <a:gd name="T115" fmla="*/ 1 h 150"/>
                    <a:gd name="T116" fmla="*/ 1 w 768"/>
                    <a:gd name="T117" fmla="*/ 1 h 150"/>
                    <a:gd name="T118" fmla="*/ 1 w 768"/>
                    <a:gd name="T119" fmla="*/ 1 h 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68"/>
                    <a:gd name="T181" fmla="*/ 0 h 150"/>
                    <a:gd name="T182" fmla="*/ 768 w 768"/>
                    <a:gd name="T183" fmla="*/ 150 h 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68" h="150">
                      <a:moveTo>
                        <a:pt x="760" y="148"/>
                      </a:moveTo>
                      <a:lnTo>
                        <a:pt x="760" y="148"/>
                      </a:lnTo>
                      <a:lnTo>
                        <a:pt x="760" y="129"/>
                      </a:lnTo>
                      <a:lnTo>
                        <a:pt x="762" y="107"/>
                      </a:lnTo>
                      <a:lnTo>
                        <a:pt x="766" y="86"/>
                      </a:lnTo>
                      <a:lnTo>
                        <a:pt x="768" y="64"/>
                      </a:lnTo>
                      <a:lnTo>
                        <a:pt x="768" y="44"/>
                      </a:lnTo>
                      <a:lnTo>
                        <a:pt x="765" y="26"/>
                      </a:lnTo>
                      <a:lnTo>
                        <a:pt x="758" y="13"/>
                      </a:lnTo>
                      <a:lnTo>
                        <a:pt x="745" y="5"/>
                      </a:lnTo>
                      <a:lnTo>
                        <a:pt x="731" y="1"/>
                      </a:lnTo>
                      <a:lnTo>
                        <a:pt x="717" y="0"/>
                      </a:lnTo>
                      <a:lnTo>
                        <a:pt x="705" y="1"/>
                      </a:lnTo>
                      <a:lnTo>
                        <a:pt x="691" y="4"/>
                      </a:lnTo>
                      <a:lnTo>
                        <a:pt x="677" y="7"/>
                      </a:lnTo>
                      <a:lnTo>
                        <a:pt x="663" y="13"/>
                      </a:lnTo>
                      <a:lnTo>
                        <a:pt x="649" y="19"/>
                      </a:lnTo>
                      <a:lnTo>
                        <a:pt x="637" y="25"/>
                      </a:lnTo>
                      <a:lnTo>
                        <a:pt x="623" y="31"/>
                      </a:lnTo>
                      <a:lnTo>
                        <a:pt x="609" y="38"/>
                      </a:lnTo>
                      <a:lnTo>
                        <a:pt x="595" y="45"/>
                      </a:lnTo>
                      <a:lnTo>
                        <a:pt x="581" y="52"/>
                      </a:lnTo>
                      <a:lnTo>
                        <a:pt x="568" y="58"/>
                      </a:lnTo>
                      <a:lnTo>
                        <a:pt x="554" y="64"/>
                      </a:lnTo>
                      <a:lnTo>
                        <a:pt x="539" y="67"/>
                      </a:lnTo>
                      <a:lnTo>
                        <a:pt x="525" y="71"/>
                      </a:lnTo>
                      <a:lnTo>
                        <a:pt x="516" y="72"/>
                      </a:lnTo>
                      <a:lnTo>
                        <a:pt x="505" y="72"/>
                      </a:lnTo>
                      <a:lnTo>
                        <a:pt x="494" y="69"/>
                      </a:lnTo>
                      <a:lnTo>
                        <a:pt x="482" y="67"/>
                      </a:lnTo>
                      <a:lnTo>
                        <a:pt x="472" y="64"/>
                      </a:lnTo>
                      <a:lnTo>
                        <a:pt x="464" y="58"/>
                      </a:lnTo>
                      <a:lnTo>
                        <a:pt x="458" y="50"/>
                      </a:lnTo>
                      <a:lnTo>
                        <a:pt x="456" y="41"/>
                      </a:lnTo>
                      <a:lnTo>
                        <a:pt x="443" y="45"/>
                      </a:lnTo>
                      <a:lnTo>
                        <a:pt x="429" y="49"/>
                      </a:lnTo>
                      <a:lnTo>
                        <a:pt x="417" y="53"/>
                      </a:lnTo>
                      <a:lnTo>
                        <a:pt x="404" y="58"/>
                      </a:lnTo>
                      <a:lnTo>
                        <a:pt x="390" y="63"/>
                      </a:lnTo>
                      <a:lnTo>
                        <a:pt x="377" y="66"/>
                      </a:lnTo>
                      <a:lnTo>
                        <a:pt x="364" y="71"/>
                      </a:lnTo>
                      <a:lnTo>
                        <a:pt x="350" y="75"/>
                      </a:lnTo>
                      <a:lnTo>
                        <a:pt x="336" y="80"/>
                      </a:lnTo>
                      <a:lnTo>
                        <a:pt x="322" y="83"/>
                      </a:lnTo>
                      <a:lnTo>
                        <a:pt x="308" y="88"/>
                      </a:lnTo>
                      <a:lnTo>
                        <a:pt x="295" y="92"/>
                      </a:lnTo>
                      <a:lnTo>
                        <a:pt x="280" y="97"/>
                      </a:lnTo>
                      <a:lnTo>
                        <a:pt x="266" y="100"/>
                      </a:lnTo>
                      <a:lnTo>
                        <a:pt x="251" y="105"/>
                      </a:lnTo>
                      <a:lnTo>
                        <a:pt x="236" y="110"/>
                      </a:lnTo>
                      <a:lnTo>
                        <a:pt x="239" y="110"/>
                      </a:lnTo>
                      <a:lnTo>
                        <a:pt x="235" y="110"/>
                      </a:lnTo>
                      <a:lnTo>
                        <a:pt x="224" y="111"/>
                      </a:lnTo>
                      <a:lnTo>
                        <a:pt x="208" y="112"/>
                      </a:lnTo>
                      <a:lnTo>
                        <a:pt x="189" y="113"/>
                      </a:lnTo>
                      <a:lnTo>
                        <a:pt x="166" y="114"/>
                      </a:lnTo>
                      <a:lnTo>
                        <a:pt x="140" y="117"/>
                      </a:lnTo>
                      <a:lnTo>
                        <a:pt x="115" y="118"/>
                      </a:lnTo>
                      <a:lnTo>
                        <a:pt x="88" y="120"/>
                      </a:lnTo>
                      <a:lnTo>
                        <a:pt x="64" y="122"/>
                      </a:lnTo>
                      <a:lnTo>
                        <a:pt x="42" y="125"/>
                      </a:lnTo>
                      <a:lnTo>
                        <a:pt x="24" y="126"/>
                      </a:lnTo>
                      <a:lnTo>
                        <a:pt x="10" y="128"/>
                      </a:lnTo>
                      <a:lnTo>
                        <a:pt x="1" y="130"/>
                      </a:lnTo>
                      <a:lnTo>
                        <a:pt x="0" y="132"/>
                      </a:lnTo>
                      <a:lnTo>
                        <a:pt x="5" y="133"/>
                      </a:lnTo>
                      <a:lnTo>
                        <a:pt x="10" y="133"/>
                      </a:lnTo>
                      <a:lnTo>
                        <a:pt x="19" y="133"/>
                      </a:lnTo>
                      <a:lnTo>
                        <a:pt x="34" y="133"/>
                      </a:lnTo>
                      <a:lnTo>
                        <a:pt x="53" y="134"/>
                      </a:lnTo>
                      <a:lnTo>
                        <a:pt x="73" y="134"/>
                      </a:lnTo>
                      <a:lnTo>
                        <a:pt x="96" y="135"/>
                      </a:lnTo>
                      <a:lnTo>
                        <a:pt x="122" y="135"/>
                      </a:lnTo>
                      <a:lnTo>
                        <a:pt x="147" y="135"/>
                      </a:lnTo>
                      <a:lnTo>
                        <a:pt x="172" y="136"/>
                      </a:lnTo>
                      <a:lnTo>
                        <a:pt x="198" y="136"/>
                      </a:lnTo>
                      <a:lnTo>
                        <a:pt x="221" y="137"/>
                      </a:lnTo>
                      <a:lnTo>
                        <a:pt x="242" y="137"/>
                      </a:lnTo>
                      <a:lnTo>
                        <a:pt x="259" y="138"/>
                      </a:lnTo>
                      <a:lnTo>
                        <a:pt x="273" y="138"/>
                      </a:lnTo>
                      <a:lnTo>
                        <a:pt x="282" y="138"/>
                      </a:lnTo>
                      <a:lnTo>
                        <a:pt x="285" y="138"/>
                      </a:lnTo>
                      <a:lnTo>
                        <a:pt x="295" y="140"/>
                      </a:lnTo>
                      <a:lnTo>
                        <a:pt x="306" y="141"/>
                      </a:lnTo>
                      <a:lnTo>
                        <a:pt x="316" y="141"/>
                      </a:lnTo>
                      <a:lnTo>
                        <a:pt x="329" y="142"/>
                      </a:lnTo>
                      <a:lnTo>
                        <a:pt x="342" y="143"/>
                      </a:lnTo>
                      <a:lnTo>
                        <a:pt x="356" y="144"/>
                      </a:lnTo>
                      <a:lnTo>
                        <a:pt x="369" y="145"/>
                      </a:lnTo>
                      <a:lnTo>
                        <a:pt x="384" y="145"/>
                      </a:lnTo>
                      <a:lnTo>
                        <a:pt x="399" y="147"/>
                      </a:lnTo>
                      <a:lnTo>
                        <a:pt x="413" y="148"/>
                      </a:lnTo>
                      <a:lnTo>
                        <a:pt x="428" y="148"/>
                      </a:lnTo>
                      <a:lnTo>
                        <a:pt x="444" y="149"/>
                      </a:lnTo>
                      <a:lnTo>
                        <a:pt x="458" y="149"/>
                      </a:lnTo>
                      <a:lnTo>
                        <a:pt x="473" y="150"/>
                      </a:lnTo>
                      <a:lnTo>
                        <a:pt x="488" y="150"/>
                      </a:lnTo>
                      <a:lnTo>
                        <a:pt x="502" y="150"/>
                      </a:lnTo>
                      <a:lnTo>
                        <a:pt x="516" y="150"/>
                      </a:lnTo>
                      <a:lnTo>
                        <a:pt x="531" y="150"/>
                      </a:lnTo>
                      <a:lnTo>
                        <a:pt x="546" y="150"/>
                      </a:lnTo>
                      <a:lnTo>
                        <a:pt x="561" y="150"/>
                      </a:lnTo>
                      <a:lnTo>
                        <a:pt x="576" y="150"/>
                      </a:lnTo>
                      <a:lnTo>
                        <a:pt x="592" y="149"/>
                      </a:lnTo>
                      <a:lnTo>
                        <a:pt x="608" y="149"/>
                      </a:lnTo>
                      <a:lnTo>
                        <a:pt x="624" y="149"/>
                      </a:lnTo>
                      <a:lnTo>
                        <a:pt x="640" y="149"/>
                      </a:lnTo>
                      <a:lnTo>
                        <a:pt x="656" y="149"/>
                      </a:lnTo>
                      <a:lnTo>
                        <a:pt x="674" y="148"/>
                      </a:lnTo>
                      <a:lnTo>
                        <a:pt x="690" y="148"/>
                      </a:lnTo>
                      <a:lnTo>
                        <a:pt x="707" y="148"/>
                      </a:lnTo>
                      <a:lnTo>
                        <a:pt x="724" y="148"/>
                      </a:lnTo>
                      <a:lnTo>
                        <a:pt x="743" y="148"/>
                      </a:lnTo>
                      <a:lnTo>
                        <a:pt x="760" y="148"/>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 name="Freeform 99"/>
                <p:cNvSpPr>
                  <a:spLocks noChangeAspect="1"/>
                </p:cNvSpPr>
                <p:nvPr/>
              </p:nvSpPr>
              <p:spPr bwMode="auto">
                <a:xfrm>
                  <a:off x="1187" y="3059"/>
                  <a:ext cx="113" cy="59"/>
                </a:xfrm>
                <a:custGeom>
                  <a:avLst/>
                  <a:gdLst>
                    <a:gd name="T0" fmla="*/ 1 w 224"/>
                    <a:gd name="T1" fmla="*/ 0 h 117"/>
                    <a:gd name="T2" fmla="*/ 1 w 224"/>
                    <a:gd name="T3" fmla="*/ 1 h 117"/>
                    <a:gd name="T4" fmla="*/ 1 w 224"/>
                    <a:gd name="T5" fmla="*/ 1 h 117"/>
                    <a:gd name="T6" fmla="*/ 0 w 224"/>
                    <a:gd name="T7" fmla="*/ 1 h 117"/>
                    <a:gd name="T8" fmla="*/ 0 60000 65536"/>
                    <a:gd name="T9" fmla="*/ 0 60000 65536"/>
                    <a:gd name="T10" fmla="*/ 0 60000 65536"/>
                    <a:gd name="T11" fmla="*/ 0 60000 65536"/>
                    <a:gd name="T12" fmla="*/ 0 w 224"/>
                    <a:gd name="T13" fmla="*/ 0 h 117"/>
                    <a:gd name="T14" fmla="*/ 224 w 224"/>
                    <a:gd name="T15" fmla="*/ 117 h 117"/>
                  </a:gdLst>
                  <a:ahLst/>
                  <a:cxnLst>
                    <a:cxn ang="T8">
                      <a:pos x="T0" y="T1"/>
                    </a:cxn>
                    <a:cxn ang="T9">
                      <a:pos x="T2" y="T3"/>
                    </a:cxn>
                    <a:cxn ang="T10">
                      <a:pos x="T4" y="T5"/>
                    </a:cxn>
                    <a:cxn ang="T11">
                      <a:pos x="T6" y="T7"/>
                    </a:cxn>
                  </a:cxnLst>
                  <a:rect l="T12" t="T13" r="T14" b="T15"/>
                  <a:pathLst>
                    <a:path w="224" h="117">
                      <a:moveTo>
                        <a:pt x="182" y="0"/>
                      </a:moveTo>
                      <a:lnTo>
                        <a:pt x="224" y="83"/>
                      </a:lnTo>
                      <a:lnTo>
                        <a:pt x="15" y="117"/>
                      </a:lnTo>
                      <a:lnTo>
                        <a:pt x="0" y="93"/>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9" name="Freeform 100"/>
                <p:cNvSpPr>
                  <a:spLocks noChangeAspect="1"/>
                </p:cNvSpPr>
                <p:nvPr/>
              </p:nvSpPr>
              <p:spPr bwMode="auto">
                <a:xfrm>
                  <a:off x="792" y="2832"/>
                  <a:ext cx="1687" cy="427"/>
                </a:xfrm>
                <a:custGeom>
                  <a:avLst/>
                  <a:gdLst>
                    <a:gd name="T0" fmla="*/ 1 w 3374"/>
                    <a:gd name="T1" fmla="*/ 1 h 854"/>
                    <a:gd name="T2" fmla="*/ 1 w 3374"/>
                    <a:gd name="T3" fmla="*/ 1 h 854"/>
                    <a:gd name="T4" fmla="*/ 1 w 3374"/>
                    <a:gd name="T5" fmla="*/ 1 h 854"/>
                    <a:gd name="T6" fmla="*/ 1 w 3374"/>
                    <a:gd name="T7" fmla="*/ 1 h 854"/>
                    <a:gd name="T8" fmla="*/ 1 w 3374"/>
                    <a:gd name="T9" fmla="*/ 1 h 854"/>
                    <a:gd name="T10" fmla="*/ 1 w 3374"/>
                    <a:gd name="T11" fmla="*/ 0 h 854"/>
                    <a:gd name="T12" fmla="*/ 1 w 3374"/>
                    <a:gd name="T13" fmla="*/ 1 h 854"/>
                    <a:gd name="T14" fmla="*/ 1 w 3374"/>
                    <a:gd name="T15" fmla="*/ 1 h 854"/>
                    <a:gd name="T16" fmla="*/ 1 w 3374"/>
                    <a:gd name="T17" fmla="*/ 1 h 854"/>
                    <a:gd name="T18" fmla="*/ 1 w 3374"/>
                    <a:gd name="T19" fmla="*/ 1 h 854"/>
                    <a:gd name="T20" fmla="*/ 1 w 3374"/>
                    <a:gd name="T21" fmla="*/ 1 h 854"/>
                    <a:gd name="T22" fmla="*/ 1 w 3374"/>
                    <a:gd name="T23" fmla="*/ 1 h 854"/>
                    <a:gd name="T24" fmla="*/ 1 w 3374"/>
                    <a:gd name="T25" fmla="*/ 1 h 854"/>
                    <a:gd name="T26" fmla="*/ 1 w 3374"/>
                    <a:gd name="T27" fmla="*/ 1 h 854"/>
                    <a:gd name="T28" fmla="*/ 1 w 3374"/>
                    <a:gd name="T29" fmla="*/ 1 h 854"/>
                    <a:gd name="T30" fmla="*/ 1 w 3374"/>
                    <a:gd name="T31" fmla="*/ 1 h 854"/>
                    <a:gd name="T32" fmla="*/ 1 w 3374"/>
                    <a:gd name="T33" fmla="*/ 1 h 854"/>
                    <a:gd name="T34" fmla="*/ 1 w 3374"/>
                    <a:gd name="T35" fmla="*/ 1 h 854"/>
                    <a:gd name="T36" fmla="*/ 1 w 3374"/>
                    <a:gd name="T37" fmla="*/ 1 h 854"/>
                    <a:gd name="T38" fmla="*/ 1 w 3374"/>
                    <a:gd name="T39" fmla="*/ 1 h 854"/>
                    <a:gd name="T40" fmla="*/ 1 w 3374"/>
                    <a:gd name="T41" fmla="*/ 1 h 854"/>
                    <a:gd name="T42" fmla="*/ 1 w 3374"/>
                    <a:gd name="T43" fmla="*/ 1 h 854"/>
                    <a:gd name="T44" fmla="*/ 1 w 3374"/>
                    <a:gd name="T45" fmla="*/ 1 h 854"/>
                    <a:gd name="T46" fmla="*/ 1 w 3374"/>
                    <a:gd name="T47" fmla="*/ 1 h 854"/>
                    <a:gd name="T48" fmla="*/ 1 w 3374"/>
                    <a:gd name="T49" fmla="*/ 1 h 854"/>
                    <a:gd name="T50" fmla="*/ 1 w 3374"/>
                    <a:gd name="T51" fmla="*/ 1 h 854"/>
                    <a:gd name="T52" fmla="*/ 1 w 3374"/>
                    <a:gd name="T53" fmla="*/ 1 h 854"/>
                    <a:gd name="T54" fmla="*/ 1 w 3374"/>
                    <a:gd name="T55" fmla="*/ 1 h 854"/>
                    <a:gd name="T56" fmla="*/ 1 w 3374"/>
                    <a:gd name="T57" fmla="*/ 1 h 854"/>
                    <a:gd name="T58" fmla="*/ 1 w 3374"/>
                    <a:gd name="T59" fmla="*/ 1 h 854"/>
                    <a:gd name="T60" fmla="*/ 1 w 3374"/>
                    <a:gd name="T61" fmla="*/ 1 h 854"/>
                    <a:gd name="T62" fmla="*/ 1 w 3374"/>
                    <a:gd name="T63" fmla="*/ 1 h 854"/>
                    <a:gd name="T64" fmla="*/ 1 w 3374"/>
                    <a:gd name="T65" fmla="*/ 1 h 854"/>
                    <a:gd name="T66" fmla="*/ 1 w 3374"/>
                    <a:gd name="T67" fmla="*/ 1 h 854"/>
                    <a:gd name="T68" fmla="*/ 1 w 3374"/>
                    <a:gd name="T69" fmla="*/ 1 h 854"/>
                    <a:gd name="T70" fmla="*/ 1 w 3374"/>
                    <a:gd name="T71" fmla="*/ 1 h 854"/>
                    <a:gd name="T72" fmla="*/ 1 w 3374"/>
                    <a:gd name="T73" fmla="*/ 1 h 854"/>
                    <a:gd name="T74" fmla="*/ 1 w 3374"/>
                    <a:gd name="T75" fmla="*/ 1 h 854"/>
                    <a:gd name="T76" fmla="*/ 1 w 3374"/>
                    <a:gd name="T77" fmla="*/ 1 h 854"/>
                    <a:gd name="T78" fmla="*/ 1 w 3374"/>
                    <a:gd name="T79" fmla="*/ 1 h 854"/>
                    <a:gd name="T80" fmla="*/ 1 w 3374"/>
                    <a:gd name="T81" fmla="*/ 1 h 854"/>
                    <a:gd name="T82" fmla="*/ 1 w 3374"/>
                    <a:gd name="T83" fmla="*/ 1 h 854"/>
                    <a:gd name="T84" fmla="*/ 1 w 3374"/>
                    <a:gd name="T85" fmla="*/ 1 h 854"/>
                    <a:gd name="T86" fmla="*/ 1 w 3374"/>
                    <a:gd name="T87" fmla="*/ 1 h 854"/>
                    <a:gd name="T88" fmla="*/ 1 w 3374"/>
                    <a:gd name="T89" fmla="*/ 1 h 854"/>
                    <a:gd name="T90" fmla="*/ 1 w 3374"/>
                    <a:gd name="T91" fmla="*/ 1 h 854"/>
                    <a:gd name="T92" fmla="*/ 1 w 3374"/>
                    <a:gd name="T93" fmla="*/ 1 h 854"/>
                    <a:gd name="T94" fmla="*/ 1 w 3374"/>
                    <a:gd name="T95" fmla="*/ 1 h 854"/>
                    <a:gd name="T96" fmla="*/ 1 w 3374"/>
                    <a:gd name="T97" fmla="*/ 1 h 854"/>
                    <a:gd name="T98" fmla="*/ 1 w 3374"/>
                    <a:gd name="T99" fmla="*/ 1 h 854"/>
                    <a:gd name="T100" fmla="*/ 1 w 3374"/>
                    <a:gd name="T101" fmla="*/ 1 h 854"/>
                    <a:gd name="T102" fmla="*/ 1 w 3374"/>
                    <a:gd name="T103" fmla="*/ 1 h 854"/>
                    <a:gd name="T104" fmla="*/ 1 w 3374"/>
                    <a:gd name="T105" fmla="*/ 1 h 854"/>
                    <a:gd name="T106" fmla="*/ 1 w 3374"/>
                    <a:gd name="T107" fmla="*/ 1 h 8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74"/>
                    <a:gd name="T163" fmla="*/ 0 h 854"/>
                    <a:gd name="T164" fmla="*/ 3374 w 3374"/>
                    <a:gd name="T165" fmla="*/ 854 h 8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74" h="854">
                      <a:moveTo>
                        <a:pt x="3299" y="548"/>
                      </a:moveTo>
                      <a:lnTo>
                        <a:pt x="3299" y="548"/>
                      </a:lnTo>
                      <a:lnTo>
                        <a:pt x="3315" y="546"/>
                      </a:lnTo>
                      <a:lnTo>
                        <a:pt x="3329" y="542"/>
                      </a:lnTo>
                      <a:lnTo>
                        <a:pt x="3342" y="539"/>
                      </a:lnTo>
                      <a:lnTo>
                        <a:pt x="3351" y="534"/>
                      </a:lnTo>
                      <a:lnTo>
                        <a:pt x="3359" y="530"/>
                      </a:lnTo>
                      <a:lnTo>
                        <a:pt x="3364" y="525"/>
                      </a:lnTo>
                      <a:lnTo>
                        <a:pt x="3367" y="519"/>
                      </a:lnTo>
                      <a:lnTo>
                        <a:pt x="3367" y="513"/>
                      </a:lnTo>
                      <a:lnTo>
                        <a:pt x="3364" y="508"/>
                      </a:lnTo>
                      <a:lnTo>
                        <a:pt x="3357" y="504"/>
                      </a:lnTo>
                      <a:lnTo>
                        <a:pt x="3348" y="501"/>
                      </a:lnTo>
                      <a:lnTo>
                        <a:pt x="3336" y="499"/>
                      </a:lnTo>
                      <a:lnTo>
                        <a:pt x="3322" y="496"/>
                      </a:lnTo>
                      <a:lnTo>
                        <a:pt x="3310" y="495"/>
                      </a:lnTo>
                      <a:lnTo>
                        <a:pt x="3296" y="493"/>
                      </a:lnTo>
                      <a:lnTo>
                        <a:pt x="3284" y="492"/>
                      </a:lnTo>
                      <a:lnTo>
                        <a:pt x="3337" y="127"/>
                      </a:lnTo>
                      <a:lnTo>
                        <a:pt x="3374" y="119"/>
                      </a:lnTo>
                      <a:lnTo>
                        <a:pt x="3341" y="109"/>
                      </a:lnTo>
                      <a:lnTo>
                        <a:pt x="3356" y="1"/>
                      </a:lnTo>
                      <a:lnTo>
                        <a:pt x="3246" y="0"/>
                      </a:lnTo>
                      <a:lnTo>
                        <a:pt x="3113" y="112"/>
                      </a:lnTo>
                      <a:lnTo>
                        <a:pt x="3041" y="122"/>
                      </a:lnTo>
                      <a:lnTo>
                        <a:pt x="3098" y="128"/>
                      </a:lnTo>
                      <a:lnTo>
                        <a:pt x="2758" y="429"/>
                      </a:lnTo>
                      <a:lnTo>
                        <a:pt x="2738" y="428"/>
                      </a:lnTo>
                      <a:lnTo>
                        <a:pt x="2720" y="427"/>
                      </a:lnTo>
                      <a:lnTo>
                        <a:pt x="2700" y="426"/>
                      </a:lnTo>
                      <a:lnTo>
                        <a:pt x="2681" y="425"/>
                      </a:lnTo>
                      <a:lnTo>
                        <a:pt x="2662" y="424"/>
                      </a:lnTo>
                      <a:lnTo>
                        <a:pt x="2643" y="423"/>
                      </a:lnTo>
                      <a:lnTo>
                        <a:pt x="2624" y="421"/>
                      </a:lnTo>
                      <a:lnTo>
                        <a:pt x="2605" y="419"/>
                      </a:lnTo>
                      <a:lnTo>
                        <a:pt x="2586" y="418"/>
                      </a:lnTo>
                      <a:lnTo>
                        <a:pt x="2567" y="418"/>
                      </a:lnTo>
                      <a:lnTo>
                        <a:pt x="2548" y="417"/>
                      </a:lnTo>
                      <a:lnTo>
                        <a:pt x="2529" y="416"/>
                      </a:lnTo>
                      <a:lnTo>
                        <a:pt x="2510" y="414"/>
                      </a:lnTo>
                      <a:lnTo>
                        <a:pt x="2491" y="414"/>
                      </a:lnTo>
                      <a:lnTo>
                        <a:pt x="2472" y="413"/>
                      </a:lnTo>
                      <a:lnTo>
                        <a:pt x="2453" y="413"/>
                      </a:lnTo>
                      <a:lnTo>
                        <a:pt x="2417" y="413"/>
                      </a:lnTo>
                      <a:lnTo>
                        <a:pt x="2382" y="414"/>
                      </a:lnTo>
                      <a:lnTo>
                        <a:pt x="2348" y="416"/>
                      </a:lnTo>
                      <a:lnTo>
                        <a:pt x="2314" y="418"/>
                      </a:lnTo>
                      <a:lnTo>
                        <a:pt x="2280" y="421"/>
                      </a:lnTo>
                      <a:lnTo>
                        <a:pt x="2246" y="425"/>
                      </a:lnTo>
                      <a:lnTo>
                        <a:pt x="2212" y="428"/>
                      </a:lnTo>
                      <a:lnTo>
                        <a:pt x="2179" y="433"/>
                      </a:lnTo>
                      <a:lnTo>
                        <a:pt x="2143" y="436"/>
                      </a:lnTo>
                      <a:lnTo>
                        <a:pt x="2107" y="440"/>
                      </a:lnTo>
                      <a:lnTo>
                        <a:pt x="2071" y="443"/>
                      </a:lnTo>
                      <a:lnTo>
                        <a:pt x="2033" y="446"/>
                      </a:lnTo>
                      <a:lnTo>
                        <a:pt x="1995" y="448"/>
                      </a:lnTo>
                      <a:lnTo>
                        <a:pt x="1956" y="449"/>
                      </a:lnTo>
                      <a:lnTo>
                        <a:pt x="1915" y="450"/>
                      </a:lnTo>
                      <a:lnTo>
                        <a:pt x="1872" y="449"/>
                      </a:lnTo>
                      <a:lnTo>
                        <a:pt x="1485" y="443"/>
                      </a:lnTo>
                      <a:lnTo>
                        <a:pt x="1477" y="433"/>
                      </a:lnTo>
                      <a:lnTo>
                        <a:pt x="1353" y="418"/>
                      </a:lnTo>
                      <a:lnTo>
                        <a:pt x="1364" y="394"/>
                      </a:lnTo>
                      <a:lnTo>
                        <a:pt x="1350" y="386"/>
                      </a:lnTo>
                      <a:lnTo>
                        <a:pt x="1330" y="413"/>
                      </a:lnTo>
                      <a:lnTo>
                        <a:pt x="1299" y="413"/>
                      </a:lnTo>
                      <a:lnTo>
                        <a:pt x="1287" y="433"/>
                      </a:lnTo>
                      <a:lnTo>
                        <a:pt x="1258" y="432"/>
                      </a:lnTo>
                      <a:lnTo>
                        <a:pt x="1241" y="492"/>
                      </a:lnTo>
                      <a:lnTo>
                        <a:pt x="1236" y="502"/>
                      </a:lnTo>
                      <a:lnTo>
                        <a:pt x="1232" y="508"/>
                      </a:lnTo>
                      <a:lnTo>
                        <a:pt x="1226" y="510"/>
                      </a:lnTo>
                      <a:lnTo>
                        <a:pt x="1221" y="511"/>
                      </a:lnTo>
                      <a:lnTo>
                        <a:pt x="1024" y="543"/>
                      </a:lnTo>
                      <a:lnTo>
                        <a:pt x="977" y="450"/>
                      </a:lnTo>
                      <a:lnTo>
                        <a:pt x="787" y="546"/>
                      </a:lnTo>
                      <a:lnTo>
                        <a:pt x="743" y="571"/>
                      </a:lnTo>
                      <a:lnTo>
                        <a:pt x="708" y="579"/>
                      </a:lnTo>
                      <a:lnTo>
                        <a:pt x="673" y="586"/>
                      </a:lnTo>
                      <a:lnTo>
                        <a:pt x="640" y="595"/>
                      </a:lnTo>
                      <a:lnTo>
                        <a:pt x="609" y="603"/>
                      </a:lnTo>
                      <a:lnTo>
                        <a:pt x="577" y="612"/>
                      </a:lnTo>
                      <a:lnTo>
                        <a:pt x="546" y="622"/>
                      </a:lnTo>
                      <a:lnTo>
                        <a:pt x="516" y="631"/>
                      </a:lnTo>
                      <a:lnTo>
                        <a:pt x="486" y="640"/>
                      </a:lnTo>
                      <a:lnTo>
                        <a:pt x="457" y="649"/>
                      </a:lnTo>
                      <a:lnTo>
                        <a:pt x="428" y="660"/>
                      </a:lnTo>
                      <a:lnTo>
                        <a:pt x="398" y="670"/>
                      </a:lnTo>
                      <a:lnTo>
                        <a:pt x="367" y="679"/>
                      </a:lnTo>
                      <a:lnTo>
                        <a:pt x="336" y="690"/>
                      </a:lnTo>
                      <a:lnTo>
                        <a:pt x="304" y="700"/>
                      </a:lnTo>
                      <a:lnTo>
                        <a:pt x="271" y="709"/>
                      </a:lnTo>
                      <a:lnTo>
                        <a:pt x="238" y="720"/>
                      </a:lnTo>
                      <a:lnTo>
                        <a:pt x="240" y="720"/>
                      </a:lnTo>
                      <a:lnTo>
                        <a:pt x="237" y="720"/>
                      </a:lnTo>
                      <a:lnTo>
                        <a:pt x="225" y="721"/>
                      </a:lnTo>
                      <a:lnTo>
                        <a:pt x="209" y="722"/>
                      </a:lnTo>
                      <a:lnTo>
                        <a:pt x="189" y="723"/>
                      </a:lnTo>
                      <a:lnTo>
                        <a:pt x="166" y="725"/>
                      </a:lnTo>
                      <a:lnTo>
                        <a:pt x="141" y="726"/>
                      </a:lnTo>
                      <a:lnTo>
                        <a:pt x="116" y="729"/>
                      </a:lnTo>
                      <a:lnTo>
                        <a:pt x="90" y="730"/>
                      </a:lnTo>
                      <a:lnTo>
                        <a:pt x="65" y="732"/>
                      </a:lnTo>
                      <a:lnTo>
                        <a:pt x="43" y="735"/>
                      </a:lnTo>
                      <a:lnTo>
                        <a:pt x="25" y="737"/>
                      </a:lnTo>
                      <a:lnTo>
                        <a:pt x="11" y="738"/>
                      </a:lnTo>
                      <a:lnTo>
                        <a:pt x="2" y="740"/>
                      </a:lnTo>
                      <a:lnTo>
                        <a:pt x="0" y="741"/>
                      </a:lnTo>
                      <a:lnTo>
                        <a:pt x="6" y="743"/>
                      </a:lnTo>
                      <a:lnTo>
                        <a:pt x="11" y="743"/>
                      </a:lnTo>
                      <a:lnTo>
                        <a:pt x="21" y="744"/>
                      </a:lnTo>
                      <a:lnTo>
                        <a:pt x="35" y="744"/>
                      </a:lnTo>
                      <a:lnTo>
                        <a:pt x="53" y="744"/>
                      </a:lnTo>
                      <a:lnTo>
                        <a:pt x="74" y="745"/>
                      </a:lnTo>
                      <a:lnTo>
                        <a:pt x="98" y="745"/>
                      </a:lnTo>
                      <a:lnTo>
                        <a:pt x="122" y="745"/>
                      </a:lnTo>
                      <a:lnTo>
                        <a:pt x="148" y="746"/>
                      </a:lnTo>
                      <a:lnTo>
                        <a:pt x="174" y="746"/>
                      </a:lnTo>
                      <a:lnTo>
                        <a:pt x="198" y="747"/>
                      </a:lnTo>
                      <a:lnTo>
                        <a:pt x="222" y="747"/>
                      </a:lnTo>
                      <a:lnTo>
                        <a:pt x="242" y="747"/>
                      </a:lnTo>
                      <a:lnTo>
                        <a:pt x="260" y="748"/>
                      </a:lnTo>
                      <a:lnTo>
                        <a:pt x="273" y="748"/>
                      </a:lnTo>
                      <a:lnTo>
                        <a:pt x="283" y="748"/>
                      </a:lnTo>
                      <a:lnTo>
                        <a:pt x="286" y="748"/>
                      </a:lnTo>
                      <a:lnTo>
                        <a:pt x="317" y="786"/>
                      </a:lnTo>
                      <a:lnTo>
                        <a:pt x="489" y="783"/>
                      </a:lnTo>
                      <a:lnTo>
                        <a:pt x="500" y="768"/>
                      </a:lnTo>
                      <a:lnTo>
                        <a:pt x="595" y="771"/>
                      </a:lnTo>
                      <a:lnTo>
                        <a:pt x="597" y="782"/>
                      </a:lnTo>
                      <a:lnTo>
                        <a:pt x="604" y="790"/>
                      </a:lnTo>
                      <a:lnTo>
                        <a:pt x="614" y="794"/>
                      </a:lnTo>
                      <a:lnTo>
                        <a:pt x="626" y="796"/>
                      </a:lnTo>
                      <a:lnTo>
                        <a:pt x="639" y="794"/>
                      </a:lnTo>
                      <a:lnTo>
                        <a:pt x="650" y="789"/>
                      </a:lnTo>
                      <a:lnTo>
                        <a:pt x="659" y="782"/>
                      </a:lnTo>
                      <a:lnTo>
                        <a:pt x="665" y="771"/>
                      </a:lnTo>
                      <a:lnTo>
                        <a:pt x="830" y="777"/>
                      </a:lnTo>
                      <a:lnTo>
                        <a:pt x="847" y="777"/>
                      </a:lnTo>
                      <a:lnTo>
                        <a:pt x="864" y="778"/>
                      </a:lnTo>
                      <a:lnTo>
                        <a:pt x="884" y="778"/>
                      </a:lnTo>
                      <a:lnTo>
                        <a:pt x="903" y="778"/>
                      </a:lnTo>
                      <a:lnTo>
                        <a:pt x="923" y="778"/>
                      </a:lnTo>
                      <a:lnTo>
                        <a:pt x="944" y="778"/>
                      </a:lnTo>
                      <a:lnTo>
                        <a:pt x="966" y="779"/>
                      </a:lnTo>
                      <a:lnTo>
                        <a:pt x="988" y="779"/>
                      </a:lnTo>
                      <a:lnTo>
                        <a:pt x="1011" y="779"/>
                      </a:lnTo>
                      <a:lnTo>
                        <a:pt x="1035" y="779"/>
                      </a:lnTo>
                      <a:lnTo>
                        <a:pt x="1058" y="779"/>
                      </a:lnTo>
                      <a:lnTo>
                        <a:pt x="1083" y="779"/>
                      </a:lnTo>
                      <a:lnTo>
                        <a:pt x="1107" y="779"/>
                      </a:lnTo>
                      <a:lnTo>
                        <a:pt x="1133" y="779"/>
                      </a:lnTo>
                      <a:lnTo>
                        <a:pt x="1159" y="778"/>
                      </a:lnTo>
                      <a:lnTo>
                        <a:pt x="1184" y="778"/>
                      </a:lnTo>
                      <a:lnTo>
                        <a:pt x="1211" y="778"/>
                      </a:lnTo>
                      <a:lnTo>
                        <a:pt x="1237" y="778"/>
                      </a:lnTo>
                      <a:lnTo>
                        <a:pt x="1265" y="778"/>
                      </a:lnTo>
                      <a:lnTo>
                        <a:pt x="1292" y="778"/>
                      </a:lnTo>
                      <a:lnTo>
                        <a:pt x="1319" y="778"/>
                      </a:lnTo>
                      <a:lnTo>
                        <a:pt x="1347" y="778"/>
                      </a:lnTo>
                      <a:lnTo>
                        <a:pt x="1375" y="778"/>
                      </a:lnTo>
                      <a:lnTo>
                        <a:pt x="1402" y="778"/>
                      </a:lnTo>
                      <a:lnTo>
                        <a:pt x="1430" y="778"/>
                      </a:lnTo>
                      <a:lnTo>
                        <a:pt x="1457" y="778"/>
                      </a:lnTo>
                      <a:lnTo>
                        <a:pt x="1485" y="778"/>
                      </a:lnTo>
                      <a:lnTo>
                        <a:pt x="1513" y="778"/>
                      </a:lnTo>
                      <a:lnTo>
                        <a:pt x="1539" y="778"/>
                      </a:lnTo>
                      <a:lnTo>
                        <a:pt x="1567" y="779"/>
                      </a:lnTo>
                      <a:lnTo>
                        <a:pt x="1595" y="779"/>
                      </a:lnTo>
                      <a:lnTo>
                        <a:pt x="1621" y="779"/>
                      </a:lnTo>
                      <a:lnTo>
                        <a:pt x="1627" y="816"/>
                      </a:lnTo>
                      <a:lnTo>
                        <a:pt x="2281" y="805"/>
                      </a:lnTo>
                      <a:lnTo>
                        <a:pt x="2138" y="786"/>
                      </a:lnTo>
                      <a:lnTo>
                        <a:pt x="2117" y="776"/>
                      </a:lnTo>
                      <a:lnTo>
                        <a:pt x="2228" y="768"/>
                      </a:lnTo>
                      <a:lnTo>
                        <a:pt x="2235" y="786"/>
                      </a:lnTo>
                      <a:lnTo>
                        <a:pt x="2323" y="783"/>
                      </a:lnTo>
                      <a:lnTo>
                        <a:pt x="2323" y="770"/>
                      </a:lnTo>
                      <a:lnTo>
                        <a:pt x="2355" y="764"/>
                      </a:lnTo>
                      <a:lnTo>
                        <a:pt x="2365" y="796"/>
                      </a:lnTo>
                      <a:lnTo>
                        <a:pt x="2379" y="798"/>
                      </a:lnTo>
                      <a:lnTo>
                        <a:pt x="2385" y="764"/>
                      </a:lnTo>
                      <a:lnTo>
                        <a:pt x="2488" y="764"/>
                      </a:lnTo>
                      <a:lnTo>
                        <a:pt x="2604" y="854"/>
                      </a:lnTo>
                      <a:lnTo>
                        <a:pt x="2794" y="809"/>
                      </a:lnTo>
                      <a:lnTo>
                        <a:pt x="2792" y="741"/>
                      </a:lnTo>
                      <a:lnTo>
                        <a:pt x="2867" y="741"/>
                      </a:lnTo>
                      <a:lnTo>
                        <a:pt x="2881" y="739"/>
                      </a:lnTo>
                      <a:lnTo>
                        <a:pt x="2886" y="733"/>
                      </a:lnTo>
                      <a:lnTo>
                        <a:pt x="2887" y="725"/>
                      </a:lnTo>
                      <a:lnTo>
                        <a:pt x="2887" y="717"/>
                      </a:lnTo>
                      <a:lnTo>
                        <a:pt x="2892" y="685"/>
                      </a:lnTo>
                      <a:lnTo>
                        <a:pt x="2918" y="676"/>
                      </a:lnTo>
                      <a:lnTo>
                        <a:pt x="2945" y="667"/>
                      </a:lnTo>
                      <a:lnTo>
                        <a:pt x="2970" y="657"/>
                      </a:lnTo>
                      <a:lnTo>
                        <a:pt x="2994" y="647"/>
                      </a:lnTo>
                      <a:lnTo>
                        <a:pt x="3018" y="638"/>
                      </a:lnTo>
                      <a:lnTo>
                        <a:pt x="3041" y="627"/>
                      </a:lnTo>
                      <a:lnTo>
                        <a:pt x="3065" y="617"/>
                      </a:lnTo>
                      <a:lnTo>
                        <a:pt x="3088" y="608"/>
                      </a:lnTo>
                      <a:lnTo>
                        <a:pt x="3113" y="598"/>
                      </a:lnTo>
                      <a:lnTo>
                        <a:pt x="3136" y="588"/>
                      </a:lnTo>
                      <a:lnTo>
                        <a:pt x="3161" y="580"/>
                      </a:lnTo>
                      <a:lnTo>
                        <a:pt x="3186" y="572"/>
                      </a:lnTo>
                      <a:lnTo>
                        <a:pt x="3213" y="565"/>
                      </a:lnTo>
                      <a:lnTo>
                        <a:pt x="3241" y="558"/>
                      </a:lnTo>
                      <a:lnTo>
                        <a:pt x="3269" y="553"/>
                      </a:lnTo>
                      <a:lnTo>
                        <a:pt x="3299" y="54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0" name="Freeform 101"/>
                <p:cNvSpPr>
                  <a:spLocks noChangeAspect="1"/>
                </p:cNvSpPr>
                <p:nvPr/>
              </p:nvSpPr>
              <p:spPr bwMode="auto">
                <a:xfrm>
                  <a:off x="1163" y="3108"/>
                  <a:ext cx="148" cy="19"/>
                </a:xfrm>
                <a:custGeom>
                  <a:avLst/>
                  <a:gdLst>
                    <a:gd name="T0" fmla="*/ 1 w 296"/>
                    <a:gd name="T1" fmla="*/ 0 h 38"/>
                    <a:gd name="T2" fmla="*/ 1 w 296"/>
                    <a:gd name="T3" fmla="*/ 1 h 38"/>
                    <a:gd name="T4" fmla="*/ 1 w 296"/>
                    <a:gd name="T5" fmla="*/ 1 h 38"/>
                    <a:gd name="T6" fmla="*/ 1 w 296"/>
                    <a:gd name="T7" fmla="*/ 1 h 38"/>
                    <a:gd name="T8" fmla="*/ 1 w 296"/>
                    <a:gd name="T9" fmla="*/ 1 h 38"/>
                    <a:gd name="T10" fmla="*/ 1 w 296"/>
                    <a:gd name="T11" fmla="*/ 1 h 38"/>
                    <a:gd name="T12" fmla="*/ 1 w 296"/>
                    <a:gd name="T13" fmla="*/ 1 h 38"/>
                    <a:gd name="T14" fmla="*/ 1 w 296"/>
                    <a:gd name="T15" fmla="*/ 1 h 38"/>
                    <a:gd name="T16" fmla="*/ 0 w 296"/>
                    <a:gd name="T17" fmla="*/ 1 h 38"/>
                    <a:gd name="T18" fmla="*/ 1 w 296"/>
                    <a:gd name="T19" fmla="*/ 1 h 38"/>
                    <a:gd name="T20" fmla="*/ 1 w 296"/>
                    <a:gd name="T21" fmla="*/ 1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6"/>
                    <a:gd name="T34" fmla="*/ 0 h 38"/>
                    <a:gd name="T35" fmla="*/ 296 w 296"/>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6" h="38">
                      <a:moveTo>
                        <a:pt x="296" y="0"/>
                      </a:moveTo>
                      <a:lnTo>
                        <a:pt x="25" y="38"/>
                      </a:lnTo>
                      <a:lnTo>
                        <a:pt x="22" y="38"/>
                      </a:lnTo>
                      <a:lnTo>
                        <a:pt x="17" y="38"/>
                      </a:lnTo>
                      <a:lnTo>
                        <a:pt x="12" y="38"/>
                      </a:lnTo>
                      <a:lnTo>
                        <a:pt x="7" y="36"/>
                      </a:lnTo>
                      <a:lnTo>
                        <a:pt x="2" y="34"/>
                      </a:lnTo>
                      <a:lnTo>
                        <a:pt x="0" y="31"/>
                      </a:lnTo>
                      <a:lnTo>
                        <a:pt x="1" y="26"/>
                      </a:lnTo>
                      <a:lnTo>
                        <a:pt x="5"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1" name="Freeform 102"/>
                <p:cNvSpPr>
                  <a:spLocks noChangeAspect="1"/>
                </p:cNvSpPr>
                <p:nvPr/>
              </p:nvSpPr>
              <p:spPr bwMode="auto">
                <a:xfrm>
                  <a:off x="1622" y="3233"/>
                  <a:ext cx="79" cy="8"/>
                </a:xfrm>
                <a:custGeom>
                  <a:avLst/>
                  <a:gdLst>
                    <a:gd name="T0" fmla="*/ 0 w 159"/>
                    <a:gd name="T1" fmla="*/ 0 h 17"/>
                    <a:gd name="T2" fmla="*/ 0 w 159"/>
                    <a:gd name="T3" fmla="*/ 0 h 17"/>
                    <a:gd name="T4" fmla="*/ 0 w 159"/>
                    <a:gd name="T5" fmla="*/ 0 h 17"/>
                    <a:gd name="T6" fmla="*/ 0 w 159"/>
                    <a:gd name="T7" fmla="*/ 0 h 17"/>
                    <a:gd name="T8" fmla="*/ 0 60000 65536"/>
                    <a:gd name="T9" fmla="*/ 0 60000 65536"/>
                    <a:gd name="T10" fmla="*/ 0 60000 65536"/>
                    <a:gd name="T11" fmla="*/ 0 60000 65536"/>
                    <a:gd name="T12" fmla="*/ 0 w 159"/>
                    <a:gd name="T13" fmla="*/ 0 h 17"/>
                    <a:gd name="T14" fmla="*/ 159 w 159"/>
                    <a:gd name="T15" fmla="*/ 17 h 17"/>
                  </a:gdLst>
                  <a:ahLst/>
                  <a:cxnLst>
                    <a:cxn ang="T8">
                      <a:pos x="T0" y="T1"/>
                    </a:cxn>
                    <a:cxn ang="T9">
                      <a:pos x="T2" y="T3"/>
                    </a:cxn>
                    <a:cxn ang="T10">
                      <a:pos x="T4" y="T5"/>
                    </a:cxn>
                    <a:cxn ang="T11">
                      <a:pos x="T6" y="T7"/>
                    </a:cxn>
                  </a:cxnLst>
                  <a:rect l="T12" t="T13" r="T14" b="T15"/>
                  <a:pathLst>
                    <a:path w="159" h="17">
                      <a:moveTo>
                        <a:pt x="0" y="17"/>
                      </a:moveTo>
                      <a:lnTo>
                        <a:pt x="16" y="0"/>
                      </a:lnTo>
                      <a:lnTo>
                        <a:pt x="141" y="2"/>
                      </a:lnTo>
                      <a:lnTo>
                        <a:pt x="159"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2" name="Freeform 103"/>
                <p:cNvSpPr>
                  <a:spLocks noChangeAspect="1"/>
                </p:cNvSpPr>
                <p:nvPr/>
              </p:nvSpPr>
              <p:spPr bwMode="auto">
                <a:xfrm>
                  <a:off x="1741" y="3231"/>
                  <a:ext cx="76" cy="10"/>
                </a:xfrm>
                <a:custGeom>
                  <a:avLst/>
                  <a:gdLst>
                    <a:gd name="T0" fmla="*/ 0 w 153"/>
                    <a:gd name="T1" fmla="*/ 1 h 18"/>
                    <a:gd name="T2" fmla="*/ 0 w 153"/>
                    <a:gd name="T3" fmla="*/ 1 h 18"/>
                    <a:gd name="T4" fmla="*/ 0 w 153"/>
                    <a:gd name="T5" fmla="*/ 0 h 18"/>
                    <a:gd name="T6" fmla="*/ 0 w 153"/>
                    <a:gd name="T7" fmla="*/ 1 h 18"/>
                    <a:gd name="T8" fmla="*/ 0 60000 65536"/>
                    <a:gd name="T9" fmla="*/ 0 60000 65536"/>
                    <a:gd name="T10" fmla="*/ 0 60000 65536"/>
                    <a:gd name="T11" fmla="*/ 0 60000 65536"/>
                    <a:gd name="T12" fmla="*/ 0 w 153"/>
                    <a:gd name="T13" fmla="*/ 0 h 18"/>
                    <a:gd name="T14" fmla="*/ 153 w 153"/>
                    <a:gd name="T15" fmla="*/ 18 h 18"/>
                  </a:gdLst>
                  <a:ahLst/>
                  <a:cxnLst>
                    <a:cxn ang="T8">
                      <a:pos x="T0" y="T1"/>
                    </a:cxn>
                    <a:cxn ang="T9">
                      <a:pos x="T2" y="T3"/>
                    </a:cxn>
                    <a:cxn ang="T10">
                      <a:pos x="T4" y="T5"/>
                    </a:cxn>
                    <a:cxn ang="T11">
                      <a:pos x="T6" y="T7"/>
                    </a:cxn>
                  </a:cxnLst>
                  <a:rect l="T12" t="T13" r="T14" b="T15"/>
                  <a:pathLst>
                    <a:path w="153" h="18">
                      <a:moveTo>
                        <a:pt x="0" y="18"/>
                      </a:moveTo>
                      <a:lnTo>
                        <a:pt x="21" y="1"/>
                      </a:lnTo>
                      <a:lnTo>
                        <a:pt x="129" y="0"/>
                      </a:lnTo>
                      <a:lnTo>
                        <a:pt x="153"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3" name="Freeform 104"/>
                <p:cNvSpPr>
                  <a:spLocks noChangeAspect="1"/>
                </p:cNvSpPr>
                <p:nvPr/>
              </p:nvSpPr>
              <p:spPr bwMode="auto">
                <a:xfrm>
                  <a:off x="1331" y="3206"/>
                  <a:ext cx="77" cy="14"/>
                </a:xfrm>
                <a:custGeom>
                  <a:avLst/>
                  <a:gdLst>
                    <a:gd name="T0" fmla="*/ 0 w 155"/>
                    <a:gd name="T1" fmla="*/ 0 h 28"/>
                    <a:gd name="T2" fmla="*/ 0 w 155"/>
                    <a:gd name="T3" fmla="*/ 0 h 28"/>
                    <a:gd name="T4" fmla="*/ 0 w 155"/>
                    <a:gd name="T5" fmla="*/ 0 h 28"/>
                    <a:gd name="T6" fmla="*/ 0 w 155"/>
                    <a:gd name="T7" fmla="*/ 1 h 28"/>
                    <a:gd name="T8" fmla="*/ 0 w 155"/>
                    <a:gd name="T9" fmla="*/ 1 h 28"/>
                    <a:gd name="T10" fmla="*/ 0 w 155"/>
                    <a:gd name="T11" fmla="*/ 1 h 28"/>
                    <a:gd name="T12" fmla="*/ 0 w 155"/>
                    <a:gd name="T13" fmla="*/ 1 h 28"/>
                    <a:gd name="T14" fmla="*/ 0 w 155"/>
                    <a:gd name="T15" fmla="*/ 1 h 28"/>
                    <a:gd name="T16" fmla="*/ 0 w 155"/>
                    <a:gd name="T17" fmla="*/ 1 h 28"/>
                    <a:gd name="T18" fmla="*/ 0 w 155"/>
                    <a:gd name="T19" fmla="*/ 1 h 28"/>
                    <a:gd name="T20" fmla="*/ 0 w 155"/>
                    <a:gd name="T21" fmla="*/ 1 h 28"/>
                    <a:gd name="T22" fmla="*/ 0 w 155"/>
                    <a:gd name="T23" fmla="*/ 1 h 28"/>
                    <a:gd name="T24" fmla="*/ 0 w 155"/>
                    <a:gd name="T25" fmla="*/ 1 h 28"/>
                    <a:gd name="T26" fmla="*/ 0 w 155"/>
                    <a:gd name="T27" fmla="*/ 1 h 28"/>
                    <a:gd name="T28" fmla="*/ 0 w 155"/>
                    <a:gd name="T29" fmla="*/ 1 h 28"/>
                    <a:gd name="T30" fmla="*/ 0 w 155"/>
                    <a:gd name="T31" fmla="*/ 1 h 28"/>
                    <a:gd name="T32" fmla="*/ 0 w 155"/>
                    <a:gd name="T33" fmla="*/ 1 h 28"/>
                    <a:gd name="T34" fmla="*/ 0 w 155"/>
                    <a:gd name="T35" fmla="*/ 1 h 28"/>
                    <a:gd name="T36" fmla="*/ 0 w 155"/>
                    <a:gd name="T37" fmla="*/ 1 h 28"/>
                    <a:gd name="T38" fmla="*/ 0 w 155"/>
                    <a:gd name="T39" fmla="*/ 1 h 28"/>
                    <a:gd name="T40" fmla="*/ 0 w 155"/>
                    <a:gd name="T41" fmla="*/ 1 h 28"/>
                    <a:gd name="T42" fmla="*/ 0 w 155"/>
                    <a:gd name="T43" fmla="*/ 1 h 28"/>
                    <a:gd name="T44" fmla="*/ 0 w 155"/>
                    <a:gd name="T45" fmla="*/ 1 h 28"/>
                    <a:gd name="T46" fmla="*/ 0 w 155"/>
                    <a:gd name="T47" fmla="*/ 1 h 28"/>
                    <a:gd name="T48" fmla="*/ 0 w 155"/>
                    <a:gd name="T49" fmla="*/ 1 h 28"/>
                    <a:gd name="T50" fmla="*/ 0 w 155"/>
                    <a:gd name="T51" fmla="*/ 1 h 28"/>
                    <a:gd name="T52" fmla="*/ 0 w 155"/>
                    <a:gd name="T53" fmla="*/ 1 h 28"/>
                    <a:gd name="T54" fmla="*/ 0 w 155"/>
                    <a:gd name="T55" fmla="*/ 1 h 28"/>
                    <a:gd name="T56" fmla="*/ 0 w 155"/>
                    <a:gd name="T57" fmla="*/ 1 h 28"/>
                    <a:gd name="T58" fmla="*/ 0 w 155"/>
                    <a:gd name="T59" fmla="*/ 1 h 28"/>
                    <a:gd name="T60" fmla="*/ 0 w 155"/>
                    <a:gd name="T61" fmla="*/ 1 h 28"/>
                    <a:gd name="T62" fmla="*/ 0 w 155"/>
                    <a:gd name="T63" fmla="*/ 1 h 28"/>
                    <a:gd name="T64" fmla="*/ 0 w 155"/>
                    <a:gd name="T65" fmla="*/ 1 h 28"/>
                    <a:gd name="T66" fmla="*/ 0 w 155"/>
                    <a:gd name="T67" fmla="*/ 1 h 28"/>
                    <a:gd name="T68" fmla="*/ 0 w 155"/>
                    <a:gd name="T69" fmla="*/ 1 h 28"/>
                    <a:gd name="T70" fmla="*/ 0 w 155"/>
                    <a:gd name="T71" fmla="*/ 0 h 28"/>
                    <a:gd name="T72" fmla="*/ 0 w 155"/>
                    <a:gd name="T73" fmla="*/ 0 h 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5"/>
                    <a:gd name="T112" fmla="*/ 0 h 28"/>
                    <a:gd name="T113" fmla="*/ 155 w 155"/>
                    <a:gd name="T114" fmla="*/ 28 h 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5" h="28">
                      <a:moveTo>
                        <a:pt x="80" y="0"/>
                      </a:moveTo>
                      <a:lnTo>
                        <a:pt x="80" y="0"/>
                      </a:lnTo>
                      <a:lnTo>
                        <a:pt x="94" y="0"/>
                      </a:lnTo>
                      <a:lnTo>
                        <a:pt x="107" y="1"/>
                      </a:lnTo>
                      <a:lnTo>
                        <a:pt x="120" y="3"/>
                      </a:lnTo>
                      <a:lnTo>
                        <a:pt x="132" y="4"/>
                      </a:lnTo>
                      <a:lnTo>
                        <a:pt x="141" y="5"/>
                      </a:lnTo>
                      <a:lnTo>
                        <a:pt x="148" y="7"/>
                      </a:lnTo>
                      <a:lnTo>
                        <a:pt x="154" y="11"/>
                      </a:lnTo>
                      <a:lnTo>
                        <a:pt x="155" y="13"/>
                      </a:lnTo>
                      <a:lnTo>
                        <a:pt x="154" y="16"/>
                      </a:lnTo>
                      <a:lnTo>
                        <a:pt x="148" y="19"/>
                      </a:lnTo>
                      <a:lnTo>
                        <a:pt x="141" y="21"/>
                      </a:lnTo>
                      <a:lnTo>
                        <a:pt x="132" y="23"/>
                      </a:lnTo>
                      <a:lnTo>
                        <a:pt x="120" y="25"/>
                      </a:lnTo>
                      <a:lnTo>
                        <a:pt x="107" y="27"/>
                      </a:lnTo>
                      <a:lnTo>
                        <a:pt x="94" y="27"/>
                      </a:lnTo>
                      <a:lnTo>
                        <a:pt x="80" y="27"/>
                      </a:lnTo>
                      <a:lnTo>
                        <a:pt x="65" y="27"/>
                      </a:lnTo>
                      <a:lnTo>
                        <a:pt x="51" y="28"/>
                      </a:lnTo>
                      <a:lnTo>
                        <a:pt x="37" y="28"/>
                      </a:lnTo>
                      <a:lnTo>
                        <a:pt x="25" y="28"/>
                      </a:lnTo>
                      <a:lnTo>
                        <a:pt x="14" y="28"/>
                      </a:lnTo>
                      <a:lnTo>
                        <a:pt x="7" y="27"/>
                      </a:lnTo>
                      <a:lnTo>
                        <a:pt x="2" y="25"/>
                      </a:lnTo>
                      <a:lnTo>
                        <a:pt x="0" y="20"/>
                      </a:lnTo>
                      <a:lnTo>
                        <a:pt x="3" y="15"/>
                      </a:lnTo>
                      <a:lnTo>
                        <a:pt x="7" y="11"/>
                      </a:lnTo>
                      <a:lnTo>
                        <a:pt x="15" y="7"/>
                      </a:lnTo>
                      <a:lnTo>
                        <a:pt x="26" y="5"/>
                      </a:lnTo>
                      <a:lnTo>
                        <a:pt x="37" y="3"/>
                      </a:lnTo>
                      <a:lnTo>
                        <a:pt x="51" y="1"/>
                      </a:lnTo>
                      <a:lnTo>
                        <a:pt x="65" y="0"/>
                      </a:lnTo>
                      <a:lnTo>
                        <a:pt x="8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4" name="Freeform 105"/>
                <p:cNvSpPr>
                  <a:spLocks noChangeAspect="1"/>
                </p:cNvSpPr>
                <p:nvPr/>
              </p:nvSpPr>
              <p:spPr bwMode="auto">
                <a:xfrm>
                  <a:off x="1325" y="3199"/>
                  <a:ext cx="214" cy="22"/>
                </a:xfrm>
                <a:custGeom>
                  <a:avLst/>
                  <a:gdLst>
                    <a:gd name="T0" fmla="*/ 1 w 428"/>
                    <a:gd name="T1" fmla="*/ 0 h 45"/>
                    <a:gd name="T2" fmla="*/ 1 w 428"/>
                    <a:gd name="T3" fmla="*/ 0 h 45"/>
                    <a:gd name="T4" fmla="*/ 1 w 428"/>
                    <a:gd name="T5" fmla="*/ 0 h 45"/>
                    <a:gd name="T6" fmla="*/ 1 w 428"/>
                    <a:gd name="T7" fmla="*/ 0 h 45"/>
                    <a:gd name="T8" fmla="*/ 1 w 428"/>
                    <a:gd name="T9" fmla="*/ 0 h 45"/>
                    <a:gd name="T10" fmla="*/ 0 w 428"/>
                    <a:gd name="T11" fmla="*/ 0 h 45"/>
                    <a:gd name="T12" fmla="*/ 0 w 428"/>
                    <a:gd name="T13" fmla="*/ 0 h 45"/>
                    <a:gd name="T14" fmla="*/ 1 w 428"/>
                    <a:gd name="T15" fmla="*/ 0 h 45"/>
                    <a:gd name="T16" fmla="*/ 1 w 428"/>
                    <a:gd name="T17" fmla="*/ 0 h 45"/>
                    <a:gd name="T18" fmla="*/ 1 w 428"/>
                    <a:gd name="T19" fmla="*/ 0 h 45"/>
                    <a:gd name="T20" fmla="*/ 1 w 428"/>
                    <a:gd name="T21" fmla="*/ 0 h 45"/>
                    <a:gd name="T22" fmla="*/ 1 w 428"/>
                    <a:gd name="T23" fmla="*/ 0 h 45"/>
                    <a:gd name="T24" fmla="*/ 1 w 428"/>
                    <a:gd name="T25" fmla="*/ 0 h 45"/>
                    <a:gd name="T26" fmla="*/ 1 w 428"/>
                    <a:gd name="T27" fmla="*/ 0 h 45"/>
                    <a:gd name="T28" fmla="*/ 1 w 428"/>
                    <a:gd name="T29" fmla="*/ 0 h 45"/>
                    <a:gd name="T30" fmla="*/ 1 w 428"/>
                    <a:gd name="T31" fmla="*/ 0 h 45"/>
                    <a:gd name="T32" fmla="*/ 1 w 428"/>
                    <a:gd name="T33" fmla="*/ 0 h 45"/>
                    <a:gd name="T34" fmla="*/ 1 w 428"/>
                    <a:gd name="T35" fmla="*/ 0 h 45"/>
                    <a:gd name="T36" fmla="*/ 1 w 428"/>
                    <a:gd name="T37" fmla="*/ 0 h 45"/>
                    <a:gd name="T38" fmla="*/ 1 w 428"/>
                    <a:gd name="T39" fmla="*/ 0 h 45"/>
                    <a:gd name="T40" fmla="*/ 1 w 428"/>
                    <a:gd name="T41" fmla="*/ 0 h 45"/>
                    <a:gd name="T42" fmla="*/ 1 w 428"/>
                    <a:gd name="T43" fmla="*/ 0 h 45"/>
                    <a:gd name="T44" fmla="*/ 1 w 428"/>
                    <a:gd name="T45" fmla="*/ 0 h 45"/>
                    <a:gd name="T46" fmla="*/ 1 w 428"/>
                    <a:gd name="T47" fmla="*/ 0 h 45"/>
                    <a:gd name="T48" fmla="*/ 1 w 428"/>
                    <a:gd name="T49" fmla="*/ 0 h 45"/>
                    <a:gd name="T50" fmla="*/ 1 w 428"/>
                    <a:gd name="T51" fmla="*/ 0 h 45"/>
                    <a:gd name="T52" fmla="*/ 1 w 428"/>
                    <a:gd name="T53" fmla="*/ 0 h 45"/>
                    <a:gd name="T54" fmla="*/ 1 w 428"/>
                    <a:gd name="T55" fmla="*/ 0 h 45"/>
                    <a:gd name="T56" fmla="*/ 1 w 428"/>
                    <a:gd name="T57" fmla="*/ 0 h 45"/>
                    <a:gd name="T58" fmla="*/ 1 w 428"/>
                    <a:gd name="T59" fmla="*/ 0 h 45"/>
                    <a:gd name="T60" fmla="*/ 1 w 428"/>
                    <a:gd name="T61" fmla="*/ 0 h 45"/>
                    <a:gd name="T62" fmla="*/ 1 w 428"/>
                    <a:gd name="T63" fmla="*/ 0 h 45"/>
                    <a:gd name="T64" fmla="*/ 1 w 428"/>
                    <a:gd name="T65" fmla="*/ 0 h 45"/>
                    <a:gd name="T66" fmla="*/ 1 w 428"/>
                    <a:gd name="T67" fmla="*/ 0 h 45"/>
                    <a:gd name="T68" fmla="*/ 1 w 428"/>
                    <a:gd name="T69" fmla="*/ 0 h 45"/>
                    <a:gd name="T70" fmla="*/ 1 w 428"/>
                    <a:gd name="T71" fmla="*/ 0 h 45"/>
                    <a:gd name="T72" fmla="*/ 1 w 428"/>
                    <a:gd name="T73" fmla="*/ 0 h 45"/>
                    <a:gd name="T74" fmla="*/ 1 w 428"/>
                    <a:gd name="T75" fmla="*/ 0 h 45"/>
                    <a:gd name="T76" fmla="*/ 1 w 428"/>
                    <a:gd name="T77" fmla="*/ 0 h 45"/>
                    <a:gd name="T78" fmla="*/ 1 w 428"/>
                    <a:gd name="T79" fmla="*/ 0 h 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8"/>
                    <a:gd name="T121" fmla="*/ 0 h 45"/>
                    <a:gd name="T122" fmla="*/ 428 w 428"/>
                    <a:gd name="T123" fmla="*/ 45 h 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8" h="45">
                      <a:moveTo>
                        <a:pt x="23" y="45"/>
                      </a:moveTo>
                      <a:lnTo>
                        <a:pt x="23" y="45"/>
                      </a:lnTo>
                      <a:lnTo>
                        <a:pt x="13" y="42"/>
                      </a:lnTo>
                      <a:lnTo>
                        <a:pt x="6" y="38"/>
                      </a:lnTo>
                      <a:lnTo>
                        <a:pt x="1" y="36"/>
                      </a:lnTo>
                      <a:lnTo>
                        <a:pt x="0" y="33"/>
                      </a:lnTo>
                      <a:lnTo>
                        <a:pt x="1" y="29"/>
                      </a:lnTo>
                      <a:lnTo>
                        <a:pt x="4" y="26"/>
                      </a:lnTo>
                      <a:lnTo>
                        <a:pt x="9" y="22"/>
                      </a:lnTo>
                      <a:lnTo>
                        <a:pt x="16" y="19"/>
                      </a:lnTo>
                      <a:lnTo>
                        <a:pt x="25" y="16"/>
                      </a:lnTo>
                      <a:lnTo>
                        <a:pt x="36" y="13"/>
                      </a:lnTo>
                      <a:lnTo>
                        <a:pt x="48" y="11"/>
                      </a:lnTo>
                      <a:lnTo>
                        <a:pt x="61" y="8"/>
                      </a:lnTo>
                      <a:lnTo>
                        <a:pt x="76" y="6"/>
                      </a:lnTo>
                      <a:lnTo>
                        <a:pt x="92" y="5"/>
                      </a:lnTo>
                      <a:lnTo>
                        <a:pt x="109" y="4"/>
                      </a:lnTo>
                      <a:lnTo>
                        <a:pt x="128" y="3"/>
                      </a:lnTo>
                      <a:lnTo>
                        <a:pt x="147" y="2"/>
                      </a:lnTo>
                      <a:lnTo>
                        <a:pt x="167" y="0"/>
                      </a:lnTo>
                      <a:lnTo>
                        <a:pt x="188" y="0"/>
                      </a:lnTo>
                      <a:lnTo>
                        <a:pt x="208" y="0"/>
                      </a:lnTo>
                      <a:lnTo>
                        <a:pt x="230" y="2"/>
                      </a:lnTo>
                      <a:lnTo>
                        <a:pt x="251" y="2"/>
                      </a:lnTo>
                      <a:lnTo>
                        <a:pt x="271" y="3"/>
                      </a:lnTo>
                      <a:lnTo>
                        <a:pt x="290" y="4"/>
                      </a:lnTo>
                      <a:lnTo>
                        <a:pt x="309" y="6"/>
                      </a:lnTo>
                      <a:lnTo>
                        <a:pt x="326" y="7"/>
                      </a:lnTo>
                      <a:lnTo>
                        <a:pt x="342" y="10"/>
                      </a:lnTo>
                      <a:lnTo>
                        <a:pt x="357" y="11"/>
                      </a:lnTo>
                      <a:lnTo>
                        <a:pt x="371" y="13"/>
                      </a:lnTo>
                      <a:lnTo>
                        <a:pt x="385" y="15"/>
                      </a:lnTo>
                      <a:lnTo>
                        <a:pt x="395" y="18"/>
                      </a:lnTo>
                      <a:lnTo>
                        <a:pt x="405" y="20"/>
                      </a:lnTo>
                      <a:lnTo>
                        <a:pt x="413" y="22"/>
                      </a:lnTo>
                      <a:lnTo>
                        <a:pt x="420" y="23"/>
                      </a:lnTo>
                      <a:lnTo>
                        <a:pt x="425" y="26"/>
                      </a:lnTo>
                      <a:lnTo>
                        <a:pt x="428" y="2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5" name="Freeform 106"/>
                <p:cNvSpPr>
                  <a:spLocks noChangeAspect="1"/>
                </p:cNvSpPr>
                <p:nvPr/>
              </p:nvSpPr>
              <p:spPr bwMode="auto">
                <a:xfrm>
                  <a:off x="1103" y="3168"/>
                  <a:ext cx="15" cy="9"/>
                </a:xfrm>
                <a:custGeom>
                  <a:avLst/>
                  <a:gdLst>
                    <a:gd name="T0" fmla="*/ 0 w 30"/>
                    <a:gd name="T1" fmla="*/ 0 h 20"/>
                    <a:gd name="T2" fmla="*/ 1 w 30"/>
                    <a:gd name="T3" fmla="*/ 0 h 20"/>
                    <a:gd name="T4" fmla="*/ 1 w 30"/>
                    <a:gd name="T5" fmla="*/ 0 h 20"/>
                    <a:gd name="T6" fmla="*/ 0 w 30"/>
                    <a:gd name="T7" fmla="*/ 0 h 20"/>
                    <a:gd name="T8" fmla="*/ 0 60000 65536"/>
                    <a:gd name="T9" fmla="*/ 0 60000 65536"/>
                    <a:gd name="T10" fmla="*/ 0 60000 65536"/>
                    <a:gd name="T11" fmla="*/ 0 60000 65536"/>
                    <a:gd name="T12" fmla="*/ 0 w 30"/>
                    <a:gd name="T13" fmla="*/ 0 h 20"/>
                    <a:gd name="T14" fmla="*/ 30 w 30"/>
                    <a:gd name="T15" fmla="*/ 20 h 20"/>
                  </a:gdLst>
                  <a:ahLst/>
                  <a:cxnLst>
                    <a:cxn ang="T8">
                      <a:pos x="T0" y="T1"/>
                    </a:cxn>
                    <a:cxn ang="T9">
                      <a:pos x="T2" y="T3"/>
                    </a:cxn>
                    <a:cxn ang="T10">
                      <a:pos x="T4" y="T5"/>
                    </a:cxn>
                    <a:cxn ang="T11">
                      <a:pos x="T6" y="T7"/>
                    </a:cxn>
                  </a:cxnLst>
                  <a:rect l="T12" t="T13" r="T14" b="T15"/>
                  <a:pathLst>
                    <a:path w="30" h="20">
                      <a:moveTo>
                        <a:pt x="0" y="11"/>
                      </a:moveTo>
                      <a:lnTo>
                        <a:pt x="30" y="0"/>
                      </a:lnTo>
                      <a:lnTo>
                        <a:pt x="29" y="20"/>
                      </a:lnTo>
                      <a:lnTo>
                        <a:pt x="0" y="1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6" name="Freeform 107"/>
                <p:cNvSpPr>
                  <a:spLocks noChangeAspect="1"/>
                </p:cNvSpPr>
                <p:nvPr/>
              </p:nvSpPr>
              <p:spPr bwMode="auto">
                <a:xfrm>
                  <a:off x="1046" y="3138"/>
                  <a:ext cx="84" cy="74"/>
                </a:xfrm>
                <a:custGeom>
                  <a:avLst/>
                  <a:gdLst>
                    <a:gd name="T0" fmla="*/ 1 w 167"/>
                    <a:gd name="T1" fmla="*/ 0 h 149"/>
                    <a:gd name="T2" fmla="*/ 1 w 167"/>
                    <a:gd name="T3" fmla="*/ 0 h 149"/>
                    <a:gd name="T4" fmla="*/ 1 w 167"/>
                    <a:gd name="T5" fmla="*/ 0 h 149"/>
                    <a:gd name="T6" fmla="*/ 1 w 167"/>
                    <a:gd name="T7" fmla="*/ 0 h 149"/>
                    <a:gd name="T8" fmla="*/ 1 w 167"/>
                    <a:gd name="T9" fmla="*/ 0 h 149"/>
                    <a:gd name="T10" fmla="*/ 1 w 167"/>
                    <a:gd name="T11" fmla="*/ 0 h 149"/>
                    <a:gd name="T12" fmla="*/ 0 w 167"/>
                    <a:gd name="T13" fmla="*/ 0 h 149"/>
                    <a:gd name="T14" fmla="*/ 1 w 167"/>
                    <a:gd name="T15" fmla="*/ 0 h 149"/>
                    <a:gd name="T16" fmla="*/ 1 w 167"/>
                    <a:gd name="T17" fmla="*/ 0 h 149"/>
                    <a:gd name="T18" fmla="*/ 1 w 167"/>
                    <a:gd name="T19" fmla="*/ 0 h 149"/>
                    <a:gd name="T20" fmla="*/ 1 w 167"/>
                    <a:gd name="T21" fmla="*/ 0 h 149"/>
                    <a:gd name="T22" fmla="*/ 1 w 167"/>
                    <a:gd name="T23" fmla="*/ 0 h 149"/>
                    <a:gd name="T24" fmla="*/ 1 w 167"/>
                    <a:gd name="T25" fmla="*/ 0 h 149"/>
                    <a:gd name="T26" fmla="*/ 1 w 167"/>
                    <a:gd name="T27" fmla="*/ 0 h 149"/>
                    <a:gd name="T28" fmla="*/ 1 w 167"/>
                    <a:gd name="T29" fmla="*/ 0 h 149"/>
                    <a:gd name="T30" fmla="*/ 1 w 167"/>
                    <a:gd name="T31" fmla="*/ 0 h 149"/>
                    <a:gd name="T32" fmla="*/ 1 w 167"/>
                    <a:gd name="T33" fmla="*/ 0 h 149"/>
                    <a:gd name="T34" fmla="*/ 1 w 167"/>
                    <a:gd name="T35" fmla="*/ 0 h 149"/>
                    <a:gd name="T36" fmla="*/ 1 w 167"/>
                    <a:gd name="T37" fmla="*/ 0 h 149"/>
                    <a:gd name="T38" fmla="*/ 1 w 167"/>
                    <a:gd name="T39" fmla="*/ 0 h 1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149"/>
                    <a:gd name="T62" fmla="*/ 167 w 167"/>
                    <a:gd name="T63" fmla="*/ 149 h 1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149">
                      <a:moveTo>
                        <a:pt x="158" y="149"/>
                      </a:moveTo>
                      <a:lnTo>
                        <a:pt x="8" y="148"/>
                      </a:lnTo>
                      <a:lnTo>
                        <a:pt x="5" y="147"/>
                      </a:lnTo>
                      <a:lnTo>
                        <a:pt x="3" y="143"/>
                      </a:lnTo>
                      <a:lnTo>
                        <a:pt x="1" y="141"/>
                      </a:lnTo>
                      <a:lnTo>
                        <a:pt x="0" y="140"/>
                      </a:lnTo>
                      <a:lnTo>
                        <a:pt x="1" y="34"/>
                      </a:lnTo>
                      <a:lnTo>
                        <a:pt x="162" y="0"/>
                      </a:lnTo>
                      <a:lnTo>
                        <a:pt x="163" y="0"/>
                      </a:lnTo>
                      <a:lnTo>
                        <a:pt x="165" y="1"/>
                      </a:lnTo>
                      <a:lnTo>
                        <a:pt x="166" y="4"/>
                      </a:lnTo>
                      <a:lnTo>
                        <a:pt x="167" y="6"/>
                      </a:lnTo>
                      <a:lnTo>
                        <a:pt x="166" y="141"/>
                      </a:lnTo>
                      <a:lnTo>
                        <a:pt x="165" y="143"/>
                      </a:lnTo>
                      <a:lnTo>
                        <a:pt x="164" y="145"/>
                      </a:lnTo>
                      <a:lnTo>
                        <a:pt x="162" y="148"/>
                      </a:lnTo>
                      <a:lnTo>
                        <a:pt x="158" y="14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7" name="Freeform 108"/>
                <p:cNvSpPr>
                  <a:spLocks noChangeAspect="1"/>
                </p:cNvSpPr>
                <p:nvPr/>
              </p:nvSpPr>
              <p:spPr bwMode="auto">
                <a:xfrm>
                  <a:off x="1133" y="3127"/>
                  <a:ext cx="47" cy="86"/>
                </a:xfrm>
                <a:custGeom>
                  <a:avLst/>
                  <a:gdLst>
                    <a:gd name="T0" fmla="*/ 0 w 96"/>
                    <a:gd name="T1" fmla="*/ 1 h 172"/>
                    <a:gd name="T2" fmla="*/ 0 w 96"/>
                    <a:gd name="T3" fmla="*/ 1 h 172"/>
                    <a:gd name="T4" fmla="*/ 0 w 96"/>
                    <a:gd name="T5" fmla="*/ 1 h 172"/>
                    <a:gd name="T6" fmla="*/ 0 w 96"/>
                    <a:gd name="T7" fmla="*/ 1 h 172"/>
                    <a:gd name="T8" fmla="*/ 0 w 96"/>
                    <a:gd name="T9" fmla="*/ 1 h 172"/>
                    <a:gd name="T10" fmla="*/ 0 w 96"/>
                    <a:gd name="T11" fmla="*/ 1 h 172"/>
                    <a:gd name="T12" fmla="*/ 0 w 96"/>
                    <a:gd name="T13" fmla="*/ 1 h 172"/>
                    <a:gd name="T14" fmla="*/ 0 w 96"/>
                    <a:gd name="T15" fmla="*/ 1 h 172"/>
                    <a:gd name="T16" fmla="*/ 0 w 96"/>
                    <a:gd name="T17" fmla="*/ 1 h 172"/>
                    <a:gd name="T18" fmla="*/ 0 w 96"/>
                    <a:gd name="T19" fmla="*/ 1 h 172"/>
                    <a:gd name="T20" fmla="*/ 0 w 96"/>
                    <a:gd name="T21" fmla="*/ 1 h 172"/>
                    <a:gd name="T22" fmla="*/ 0 w 96"/>
                    <a:gd name="T23" fmla="*/ 1 h 172"/>
                    <a:gd name="T24" fmla="*/ 0 w 96"/>
                    <a:gd name="T25" fmla="*/ 1 h 172"/>
                    <a:gd name="T26" fmla="*/ 0 w 96"/>
                    <a:gd name="T27" fmla="*/ 0 h 172"/>
                    <a:gd name="T28" fmla="*/ 0 w 96"/>
                    <a:gd name="T29" fmla="*/ 0 h 172"/>
                    <a:gd name="T30" fmla="*/ 0 w 96"/>
                    <a:gd name="T31" fmla="*/ 1 h 172"/>
                    <a:gd name="T32" fmla="*/ 0 w 96"/>
                    <a:gd name="T33" fmla="*/ 1 h 172"/>
                    <a:gd name="T34" fmla="*/ 0 w 96"/>
                    <a:gd name="T35" fmla="*/ 1 h 172"/>
                    <a:gd name="T36" fmla="*/ 0 w 96"/>
                    <a:gd name="T37" fmla="*/ 1 h 172"/>
                    <a:gd name="T38" fmla="*/ 0 w 96"/>
                    <a:gd name="T39" fmla="*/ 1 h 172"/>
                    <a:gd name="T40" fmla="*/ 0 w 96"/>
                    <a:gd name="T41" fmla="*/ 1 h 172"/>
                    <a:gd name="T42" fmla="*/ 0 w 96"/>
                    <a:gd name="T43" fmla="*/ 1 h 172"/>
                    <a:gd name="T44" fmla="*/ 0 w 96"/>
                    <a:gd name="T45" fmla="*/ 1 h 172"/>
                    <a:gd name="T46" fmla="*/ 0 w 96"/>
                    <a:gd name="T47" fmla="*/ 1 h 172"/>
                    <a:gd name="T48" fmla="*/ 0 w 96"/>
                    <a:gd name="T49" fmla="*/ 1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2"/>
                    <a:gd name="T77" fmla="*/ 96 w 96"/>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2">
                      <a:moveTo>
                        <a:pt x="87" y="172"/>
                      </a:moveTo>
                      <a:lnTo>
                        <a:pt x="8" y="171"/>
                      </a:lnTo>
                      <a:lnTo>
                        <a:pt x="6" y="170"/>
                      </a:lnTo>
                      <a:lnTo>
                        <a:pt x="2" y="167"/>
                      </a:lnTo>
                      <a:lnTo>
                        <a:pt x="1" y="165"/>
                      </a:lnTo>
                      <a:lnTo>
                        <a:pt x="0" y="164"/>
                      </a:lnTo>
                      <a:lnTo>
                        <a:pt x="1" y="26"/>
                      </a:lnTo>
                      <a:lnTo>
                        <a:pt x="2" y="25"/>
                      </a:lnTo>
                      <a:lnTo>
                        <a:pt x="6" y="22"/>
                      </a:lnTo>
                      <a:lnTo>
                        <a:pt x="9" y="20"/>
                      </a:lnTo>
                      <a:lnTo>
                        <a:pt x="10" y="19"/>
                      </a:lnTo>
                      <a:lnTo>
                        <a:pt x="88" y="0"/>
                      </a:lnTo>
                      <a:lnTo>
                        <a:pt x="89" y="2"/>
                      </a:lnTo>
                      <a:lnTo>
                        <a:pt x="92" y="5"/>
                      </a:lnTo>
                      <a:lnTo>
                        <a:pt x="95" y="7"/>
                      </a:lnTo>
                      <a:lnTo>
                        <a:pt x="96" y="10"/>
                      </a:lnTo>
                      <a:lnTo>
                        <a:pt x="95" y="164"/>
                      </a:lnTo>
                      <a:lnTo>
                        <a:pt x="93" y="166"/>
                      </a:lnTo>
                      <a:lnTo>
                        <a:pt x="92" y="169"/>
                      </a:lnTo>
                      <a:lnTo>
                        <a:pt x="90" y="171"/>
                      </a:lnTo>
                      <a:lnTo>
                        <a:pt x="87" y="172"/>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8" name="Freeform 109"/>
                <p:cNvSpPr>
                  <a:spLocks noChangeAspect="1"/>
                </p:cNvSpPr>
                <p:nvPr/>
              </p:nvSpPr>
              <p:spPr bwMode="auto">
                <a:xfrm>
                  <a:off x="1331" y="3178"/>
                  <a:ext cx="35" cy="19"/>
                </a:xfrm>
                <a:custGeom>
                  <a:avLst/>
                  <a:gdLst>
                    <a:gd name="T0" fmla="*/ 0 w 72"/>
                    <a:gd name="T1" fmla="*/ 0 h 38"/>
                    <a:gd name="T2" fmla="*/ 0 w 72"/>
                    <a:gd name="T3" fmla="*/ 0 h 38"/>
                    <a:gd name="T4" fmla="*/ 0 w 72"/>
                    <a:gd name="T5" fmla="*/ 1 h 38"/>
                    <a:gd name="T6" fmla="*/ 0 w 72"/>
                    <a:gd name="T7" fmla="*/ 1 h 38"/>
                    <a:gd name="T8" fmla="*/ 0 w 72"/>
                    <a:gd name="T9" fmla="*/ 0 h 38"/>
                    <a:gd name="T10" fmla="*/ 0 60000 65536"/>
                    <a:gd name="T11" fmla="*/ 0 60000 65536"/>
                    <a:gd name="T12" fmla="*/ 0 60000 65536"/>
                    <a:gd name="T13" fmla="*/ 0 60000 65536"/>
                    <a:gd name="T14" fmla="*/ 0 60000 65536"/>
                    <a:gd name="T15" fmla="*/ 0 w 72"/>
                    <a:gd name="T16" fmla="*/ 0 h 38"/>
                    <a:gd name="T17" fmla="*/ 72 w 72"/>
                    <a:gd name="T18" fmla="*/ 38 h 38"/>
                  </a:gdLst>
                  <a:ahLst/>
                  <a:cxnLst>
                    <a:cxn ang="T10">
                      <a:pos x="T0" y="T1"/>
                    </a:cxn>
                    <a:cxn ang="T11">
                      <a:pos x="T2" y="T3"/>
                    </a:cxn>
                    <a:cxn ang="T12">
                      <a:pos x="T4" y="T5"/>
                    </a:cxn>
                    <a:cxn ang="T13">
                      <a:pos x="T6" y="T7"/>
                    </a:cxn>
                    <a:cxn ang="T14">
                      <a:pos x="T8" y="T9"/>
                    </a:cxn>
                  </a:cxnLst>
                  <a:rect l="T15" t="T16" r="T17" b="T18"/>
                  <a:pathLst>
                    <a:path w="72" h="38">
                      <a:moveTo>
                        <a:pt x="2" y="0"/>
                      </a:moveTo>
                      <a:lnTo>
                        <a:pt x="72" y="0"/>
                      </a:lnTo>
                      <a:lnTo>
                        <a:pt x="72" y="38"/>
                      </a:lnTo>
                      <a:lnTo>
                        <a:pt x="0" y="37"/>
                      </a:lnTo>
                      <a:lnTo>
                        <a:pt x="2"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9" name="Rectangle 110"/>
                <p:cNvSpPr>
                  <a:spLocks noChangeAspect="1" noChangeArrowheads="1"/>
                </p:cNvSpPr>
                <p:nvPr/>
              </p:nvSpPr>
              <p:spPr bwMode="auto">
                <a:xfrm>
                  <a:off x="1293" y="3185"/>
                  <a:ext cx="20" cy="13"/>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0" name="Rectangle 111"/>
                <p:cNvSpPr>
                  <a:spLocks noChangeAspect="1" noChangeArrowheads="1"/>
                </p:cNvSpPr>
                <p:nvPr/>
              </p:nvSpPr>
              <p:spPr bwMode="auto">
                <a:xfrm>
                  <a:off x="1293" y="3208"/>
                  <a:ext cx="20" cy="13"/>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1" name="Freeform 112"/>
                <p:cNvSpPr>
                  <a:spLocks noChangeAspect="1"/>
                </p:cNvSpPr>
                <p:nvPr/>
              </p:nvSpPr>
              <p:spPr bwMode="auto">
                <a:xfrm>
                  <a:off x="1207" y="3176"/>
                  <a:ext cx="78" cy="30"/>
                </a:xfrm>
                <a:custGeom>
                  <a:avLst/>
                  <a:gdLst>
                    <a:gd name="T0" fmla="*/ 1 w 155"/>
                    <a:gd name="T1" fmla="*/ 0 h 59"/>
                    <a:gd name="T2" fmla="*/ 1 w 155"/>
                    <a:gd name="T3" fmla="*/ 1 h 59"/>
                    <a:gd name="T4" fmla="*/ 1 w 155"/>
                    <a:gd name="T5" fmla="*/ 1 h 59"/>
                    <a:gd name="T6" fmla="*/ 1 w 155"/>
                    <a:gd name="T7" fmla="*/ 1 h 59"/>
                    <a:gd name="T8" fmla="*/ 0 w 155"/>
                    <a:gd name="T9" fmla="*/ 1 h 59"/>
                    <a:gd name="T10" fmla="*/ 1 w 155"/>
                    <a:gd name="T11" fmla="*/ 0 h 59"/>
                    <a:gd name="T12" fmla="*/ 0 60000 65536"/>
                    <a:gd name="T13" fmla="*/ 0 60000 65536"/>
                    <a:gd name="T14" fmla="*/ 0 60000 65536"/>
                    <a:gd name="T15" fmla="*/ 0 60000 65536"/>
                    <a:gd name="T16" fmla="*/ 0 60000 65536"/>
                    <a:gd name="T17" fmla="*/ 0 60000 65536"/>
                    <a:gd name="T18" fmla="*/ 0 w 155"/>
                    <a:gd name="T19" fmla="*/ 0 h 59"/>
                    <a:gd name="T20" fmla="*/ 155 w 155"/>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55" h="59">
                      <a:moveTo>
                        <a:pt x="25" y="0"/>
                      </a:moveTo>
                      <a:lnTo>
                        <a:pt x="155" y="2"/>
                      </a:lnTo>
                      <a:lnTo>
                        <a:pt x="154" y="59"/>
                      </a:lnTo>
                      <a:lnTo>
                        <a:pt x="11" y="57"/>
                      </a:lnTo>
                      <a:lnTo>
                        <a:pt x="0" y="35"/>
                      </a:lnTo>
                      <a:lnTo>
                        <a:pt x="25"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2" name="Freeform 113"/>
                <p:cNvSpPr>
                  <a:spLocks noChangeAspect="1"/>
                </p:cNvSpPr>
                <p:nvPr/>
              </p:nvSpPr>
              <p:spPr bwMode="auto">
                <a:xfrm>
                  <a:off x="1187" y="3142"/>
                  <a:ext cx="15" cy="22"/>
                </a:xfrm>
                <a:custGeom>
                  <a:avLst/>
                  <a:gdLst>
                    <a:gd name="T0" fmla="*/ 0 w 29"/>
                    <a:gd name="T1" fmla="*/ 0 h 44"/>
                    <a:gd name="T2" fmla="*/ 1 w 29"/>
                    <a:gd name="T3" fmla="*/ 0 h 44"/>
                    <a:gd name="T4" fmla="*/ 1 w 29"/>
                    <a:gd name="T5" fmla="*/ 1 h 44"/>
                    <a:gd name="T6" fmla="*/ 0 w 29"/>
                    <a:gd name="T7" fmla="*/ 1 h 44"/>
                    <a:gd name="T8" fmla="*/ 0 w 29"/>
                    <a:gd name="T9" fmla="*/ 0 h 44"/>
                    <a:gd name="T10" fmla="*/ 0 60000 65536"/>
                    <a:gd name="T11" fmla="*/ 0 60000 65536"/>
                    <a:gd name="T12" fmla="*/ 0 60000 65536"/>
                    <a:gd name="T13" fmla="*/ 0 60000 65536"/>
                    <a:gd name="T14" fmla="*/ 0 60000 65536"/>
                    <a:gd name="T15" fmla="*/ 0 w 29"/>
                    <a:gd name="T16" fmla="*/ 0 h 44"/>
                    <a:gd name="T17" fmla="*/ 29 w 29"/>
                    <a:gd name="T18" fmla="*/ 44 h 44"/>
                  </a:gdLst>
                  <a:ahLst/>
                  <a:cxnLst>
                    <a:cxn ang="T10">
                      <a:pos x="T0" y="T1"/>
                    </a:cxn>
                    <a:cxn ang="T11">
                      <a:pos x="T2" y="T3"/>
                    </a:cxn>
                    <a:cxn ang="T12">
                      <a:pos x="T4" y="T5"/>
                    </a:cxn>
                    <a:cxn ang="T13">
                      <a:pos x="T6" y="T7"/>
                    </a:cxn>
                    <a:cxn ang="T14">
                      <a:pos x="T8" y="T9"/>
                    </a:cxn>
                  </a:cxnLst>
                  <a:rect l="T15" t="T16" r="T17" b="T18"/>
                  <a:pathLst>
                    <a:path w="29" h="44">
                      <a:moveTo>
                        <a:pt x="0" y="0"/>
                      </a:moveTo>
                      <a:lnTo>
                        <a:pt x="29" y="0"/>
                      </a:lnTo>
                      <a:lnTo>
                        <a:pt x="28" y="44"/>
                      </a:lnTo>
                      <a:lnTo>
                        <a:pt x="0" y="44"/>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3" name="Freeform 114"/>
                <p:cNvSpPr>
                  <a:spLocks noChangeAspect="1"/>
                </p:cNvSpPr>
                <p:nvPr/>
              </p:nvSpPr>
              <p:spPr bwMode="auto">
                <a:xfrm>
                  <a:off x="938" y="3208"/>
                  <a:ext cx="105" cy="10"/>
                </a:xfrm>
                <a:custGeom>
                  <a:avLst/>
                  <a:gdLst>
                    <a:gd name="T0" fmla="*/ 1 w 209"/>
                    <a:gd name="T1" fmla="*/ 1 h 19"/>
                    <a:gd name="T2" fmla="*/ 1 w 209"/>
                    <a:gd name="T3" fmla="*/ 1 h 19"/>
                    <a:gd name="T4" fmla="*/ 1 w 209"/>
                    <a:gd name="T5" fmla="*/ 1 h 19"/>
                    <a:gd name="T6" fmla="*/ 1 w 209"/>
                    <a:gd name="T7" fmla="*/ 1 h 19"/>
                    <a:gd name="T8" fmla="*/ 1 w 209"/>
                    <a:gd name="T9" fmla="*/ 1 h 19"/>
                    <a:gd name="T10" fmla="*/ 1 w 209"/>
                    <a:gd name="T11" fmla="*/ 1 h 19"/>
                    <a:gd name="T12" fmla="*/ 1 w 209"/>
                    <a:gd name="T13" fmla="*/ 1 h 19"/>
                    <a:gd name="T14" fmla="*/ 1 w 209"/>
                    <a:gd name="T15" fmla="*/ 1 h 19"/>
                    <a:gd name="T16" fmla="*/ 1 w 209"/>
                    <a:gd name="T17" fmla="*/ 1 h 19"/>
                    <a:gd name="T18" fmla="*/ 1 w 209"/>
                    <a:gd name="T19" fmla="*/ 1 h 19"/>
                    <a:gd name="T20" fmla="*/ 1 w 209"/>
                    <a:gd name="T21" fmla="*/ 1 h 19"/>
                    <a:gd name="T22" fmla="*/ 1 w 209"/>
                    <a:gd name="T23" fmla="*/ 1 h 19"/>
                    <a:gd name="T24" fmla="*/ 1 w 209"/>
                    <a:gd name="T25" fmla="*/ 1 h 19"/>
                    <a:gd name="T26" fmla="*/ 1 w 209"/>
                    <a:gd name="T27" fmla="*/ 1 h 19"/>
                    <a:gd name="T28" fmla="*/ 1 w 209"/>
                    <a:gd name="T29" fmla="*/ 1 h 19"/>
                    <a:gd name="T30" fmla="*/ 1 w 209"/>
                    <a:gd name="T31" fmla="*/ 1 h 19"/>
                    <a:gd name="T32" fmla="*/ 1 w 209"/>
                    <a:gd name="T33" fmla="*/ 1 h 19"/>
                    <a:gd name="T34" fmla="*/ 0 w 209"/>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9"/>
                    <a:gd name="T55" fmla="*/ 0 h 19"/>
                    <a:gd name="T56" fmla="*/ 209 w 209"/>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9" h="19">
                      <a:moveTo>
                        <a:pt x="209" y="19"/>
                      </a:moveTo>
                      <a:lnTo>
                        <a:pt x="209" y="19"/>
                      </a:lnTo>
                      <a:lnTo>
                        <a:pt x="204" y="19"/>
                      </a:lnTo>
                      <a:lnTo>
                        <a:pt x="194" y="18"/>
                      </a:lnTo>
                      <a:lnTo>
                        <a:pt x="183" y="17"/>
                      </a:lnTo>
                      <a:lnTo>
                        <a:pt x="170" y="16"/>
                      </a:lnTo>
                      <a:lnTo>
                        <a:pt x="155" y="16"/>
                      </a:lnTo>
                      <a:lnTo>
                        <a:pt x="139" y="15"/>
                      </a:lnTo>
                      <a:lnTo>
                        <a:pt x="122" y="14"/>
                      </a:lnTo>
                      <a:lnTo>
                        <a:pt x="105" y="11"/>
                      </a:lnTo>
                      <a:lnTo>
                        <a:pt x="87" y="10"/>
                      </a:lnTo>
                      <a:lnTo>
                        <a:pt x="71" y="9"/>
                      </a:lnTo>
                      <a:lnTo>
                        <a:pt x="55" y="8"/>
                      </a:lnTo>
                      <a:lnTo>
                        <a:pt x="40" y="6"/>
                      </a:lnTo>
                      <a:lnTo>
                        <a:pt x="26" y="4"/>
                      </a:lnTo>
                      <a:lnTo>
                        <a:pt x="16" y="3"/>
                      </a:lnTo>
                      <a:lnTo>
                        <a:pt x="7" y="1"/>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4" name="Freeform 115"/>
                <p:cNvSpPr>
                  <a:spLocks noChangeAspect="1"/>
                </p:cNvSpPr>
                <p:nvPr/>
              </p:nvSpPr>
              <p:spPr bwMode="auto">
                <a:xfrm>
                  <a:off x="1026" y="3181"/>
                  <a:ext cx="14" cy="17"/>
                </a:xfrm>
                <a:custGeom>
                  <a:avLst/>
                  <a:gdLst>
                    <a:gd name="T0" fmla="*/ 1 w 28"/>
                    <a:gd name="T1" fmla="*/ 0 h 32"/>
                    <a:gd name="T2" fmla="*/ 1 w 28"/>
                    <a:gd name="T3" fmla="*/ 0 h 32"/>
                    <a:gd name="T4" fmla="*/ 1 w 28"/>
                    <a:gd name="T5" fmla="*/ 1 h 32"/>
                    <a:gd name="T6" fmla="*/ 0 w 28"/>
                    <a:gd name="T7" fmla="*/ 1 h 32"/>
                    <a:gd name="T8" fmla="*/ 1 w 28"/>
                    <a:gd name="T9" fmla="*/ 0 h 32"/>
                    <a:gd name="T10" fmla="*/ 0 60000 65536"/>
                    <a:gd name="T11" fmla="*/ 0 60000 65536"/>
                    <a:gd name="T12" fmla="*/ 0 60000 65536"/>
                    <a:gd name="T13" fmla="*/ 0 60000 65536"/>
                    <a:gd name="T14" fmla="*/ 0 60000 65536"/>
                    <a:gd name="T15" fmla="*/ 0 w 28"/>
                    <a:gd name="T16" fmla="*/ 0 h 32"/>
                    <a:gd name="T17" fmla="*/ 28 w 28"/>
                    <a:gd name="T18" fmla="*/ 32 h 32"/>
                  </a:gdLst>
                  <a:ahLst/>
                  <a:cxnLst>
                    <a:cxn ang="T10">
                      <a:pos x="T0" y="T1"/>
                    </a:cxn>
                    <a:cxn ang="T11">
                      <a:pos x="T2" y="T3"/>
                    </a:cxn>
                    <a:cxn ang="T12">
                      <a:pos x="T4" y="T5"/>
                    </a:cxn>
                    <a:cxn ang="T13">
                      <a:pos x="T6" y="T7"/>
                    </a:cxn>
                    <a:cxn ang="T14">
                      <a:pos x="T8" y="T9"/>
                    </a:cxn>
                  </a:cxnLst>
                  <a:rect l="T15" t="T16" r="T17" b="T18"/>
                  <a:pathLst>
                    <a:path w="28" h="32">
                      <a:moveTo>
                        <a:pt x="1" y="0"/>
                      </a:moveTo>
                      <a:lnTo>
                        <a:pt x="28" y="0"/>
                      </a:lnTo>
                      <a:lnTo>
                        <a:pt x="27" y="32"/>
                      </a:lnTo>
                      <a:lnTo>
                        <a:pt x="0" y="32"/>
                      </a:lnTo>
                      <a:lnTo>
                        <a:pt x="1"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5" name="Line 116"/>
                <p:cNvSpPr>
                  <a:spLocks noChangeAspect="1" noChangeShapeType="1"/>
                </p:cNvSpPr>
                <p:nvPr/>
              </p:nvSpPr>
              <p:spPr bwMode="auto">
                <a:xfrm flipH="1" flipV="1">
                  <a:off x="1091" y="3218"/>
                  <a:ext cx="35"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76" name="Line 117"/>
                <p:cNvSpPr>
                  <a:spLocks noChangeAspect="1" noChangeShapeType="1"/>
                </p:cNvSpPr>
                <p:nvPr/>
              </p:nvSpPr>
              <p:spPr bwMode="auto">
                <a:xfrm flipV="1">
                  <a:off x="1916" y="3151"/>
                  <a:ext cx="1" cy="2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77" name="Line 118"/>
                <p:cNvSpPr>
                  <a:spLocks noChangeAspect="1" noChangeShapeType="1"/>
                </p:cNvSpPr>
                <p:nvPr/>
              </p:nvSpPr>
              <p:spPr bwMode="auto">
                <a:xfrm>
                  <a:off x="1423" y="3154"/>
                  <a:ext cx="1" cy="6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78" name="Line 119"/>
                <p:cNvSpPr>
                  <a:spLocks noChangeAspect="1" noChangeShapeType="1"/>
                </p:cNvSpPr>
                <p:nvPr/>
              </p:nvSpPr>
              <p:spPr bwMode="auto">
                <a:xfrm flipV="1">
                  <a:off x="1571" y="3149"/>
                  <a:ext cx="13"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79" name="Line 120"/>
                <p:cNvSpPr>
                  <a:spLocks noChangeAspect="1" noChangeShapeType="1"/>
                </p:cNvSpPr>
                <p:nvPr/>
              </p:nvSpPr>
              <p:spPr bwMode="auto">
                <a:xfrm flipV="1">
                  <a:off x="1600" y="3147"/>
                  <a:ext cx="8"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80" name="Line 121"/>
                <p:cNvSpPr>
                  <a:spLocks noChangeAspect="1" noChangeShapeType="1"/>
                </p:cNvSpPr>
                <p:nvPr/>
              </p:nvSpPr>
              <p:spPr bwMode="auto">
                <a:xfrm flipV="1">
                  <a:off x="1529" y="3181"/>
                  <a:ext cx="107"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81" name="Line 122"/>
                <p:cNvSpPr>
                  <a:spLocks noChangeAspect="1" noChangeShapeType="1"/>
                </p:cNvSpPr>
                <p:nvPr/>
              </p:nvSpPr>
              <p:spPr bwMode="auto">
                <a:xfrm>
                  <a:off x="1615" y="3203"/>
                  <a:ext cx="23"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82" name="Line 123"/>
                <p:cNvSpPr>
                  <a:spLocks noChangeAspect="1" noChangeShapeType="1"/>
                </p:cNvSpPr>
                <p:nvPr/>
              </p:nvSpPr>
              <p:spPr bwMode="auto">
                <a:xfrm flipH="1">
                  <a:off x="1614" y="3181"/>
                  <a:ext cx="1" cy="4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83" name="Line 124"/>
                <p:cNvSpPr>
                  <a:spLocks noChangeAspect="1" noChangeShapeType="1"/>
                </p:cNvSpPr>
                <p:nvPr/>
              </p:nvSpPr>
              <p:spPr bwMode="auto">
                <a:xfrm flipH="1">
                  <a:off x="1533" y="3091"/>
                  <a:ext cx="1" cy="6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84" name="Freeform 125"/>
                <p:cNvSpPr>
                  <a:spLocks noChangeAspect="1"/>
                </p:cNvSpPr>
                <p:nvPr/>
              </p:nvSpPr>
              <p:spPr bwMode="auto">
                <a:xfrm>
                  <a:off x="1518" y="3148"/>
                  <a:ext cx="120" cy="73"/>
                </a:xfrm>
                <a:custGeom>
                  <a:avLst/>
                  <a:gdLst>
                    <a:gd name="T0" fmla="*/ 1 w 238"/>
                    <a:gd name="T1" fmla="*/ 1 h 146"/>
                    <a:gd name="T2" fmla="*/ 1 w 238"/>
                    <a:gd name="T3" fmla="*/ 0 h 146"/>
                    <a:gd name="T4" fmla="*/ 1 w 238"/>
                    <a:gd name="T5" fmla="*/ 0 h 146"/>
                    <a:gd name="T6" fmla="*/ 1 w 238"/>
                    <a:gd name="T7" fmla="*/ 1 h 146"/>
                    <a:gd name="T8" fmla="*/ 1 w 238"/>
                    <a:gd name="T9" fmla="*/ 1 h 146"/>
                    <a:gd name="T10" fmla="*/ 0 w 238"/>
                    <a:gd name="T11" fmla="*/ 1 h 146"/>
                    <a:gd name="T12" fmla="*/ 0 w 238"/>
                    <a:gd name="T13" fmla="*/ 1 h 146"/>
                    <a:gd name="T14" fmla="*/ 0 60000 65536"/>
                    <a:gd name="T15" fmla="*/ 0 60000 65536"/>
                    <a:gd name="T16" fmla="*/ 0 60000 65536"/>
                    <a:gd name="T17" fmla="*/ 0 60000 65536"/>
                    <a:gd name="T18" fmla="*/ 0 60000 65536"/>
                    <a:gd name="T19" fmla="*/ 0 60000 65536"/>
                    <a:gd name="T20" fmla="*/ 0 60000 65536"/>
                    <a:gd name="T21" fmla="*/ 0 w 238"/>
                    <a:gd name="T22" fmla="*/ 0 h 146"/>
                    <a:gd name="T23" fmla="*/ 238 w 238"/>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146">
                      <a:moveTo>
                        <a:pt x="238" y="144"/>
                      </a:moveTo>
                      <a:lnTo>
                        <a:pt x="238" y="0"/>
                      </a:lnTo>
                      <a:lnTo>
                        <a:pt x="41" y="0"/>
                      </a:lnTo>
                      <a:lnTo>
                        <a:pt x="23" y="25"/>
                      </a:lnTo>
                      <a:lnTo>
                        <a:pt x="22" y="68"/>
                      </a:lnTo>
                      <a:lnTo>
                        <a:pt x="0" y="106"/>
                      </a:lnTo>
                      <a:lnTo>
                        <a:pt x="0" y="14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85" name="Line 126"/>
                <p:cNvSpPr>
                  <a:spLocks noChangeAspect="1" noChangeShapeType="1"/>
                </p:cNvSpPr>
                <p:nvPr/>
              </p:nvSpPr>
              <p:spPr bwMode="auto">
                <a:xfrm flipV="1">
                  <a:off x="1643" y="3055"/>
                  <a:ext cx="1" cy="1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86" name="Line 127"/>
                <p:cNvSpPr>
                  <a:spLocks noChangeAspect="1" noChangeShapeType="1"/>
                </p:cNvSpPr>
                <p:nvPr/>
              </p:nvSpPr>
              <p:spPr bwMode="auto">
                <a:xfrm flipV="1">
                  <a:off x="1609" y="3070"/>
                  <a:ext cx="43"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87" name="Line 128"/>
                <p:cNvSpPr>
                  <a:spLocks noChangeAspect="1" noChangeShapeType="1"/>
                </p:cNvSpPr>
                <p:nvPr/>
              </p:nvSpPr>
              <p:spPr bwMode="auto">
                <a:xfrm flipH="1">
                  <a:off x="1609" y="3055"/>
                  <a:ext cx="1" cy="2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88" name="Line 129"/>
                <p:cNvSpPr>
                  <a:spLocks noChangeAspect="1" noChangeShapeType="1"/>
                </p:cNvSpPr>
                <p:nvPr/>
              </p:nvSpPr>
              <p:spPr bwMode="auto">
                <a:xfrm flipH="1">
                  <a:off x="1535" y="3055"/>
                  <a:ext cx="1" cy="2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89" name="Freeform 130"/>
                <p:cNvSpPr>
                  <a:spLocks noChangeAspect="1"/>
                </p:cNvSpPr>
                <p:nvPr/>
              </p:nvSpPr>
              <p:spPr bwMode="auto">
                <a:xfrm>
                  <a:off x="2231" y="3012"/>
                  <a:ext cx="25" cy="28"/>
                </a:xfrm>
                <a:custGeom>
                  <a:avLst/>
                  <a:gdLst>
                    <a:gd name="T0" fmla="*/ 1 w 49"/>
                    <a:gd name="T1" fmla="*/ 0 h 57"/>
                    <a:gd name="T2" fmla="*/ 1 w 49"/>
                    <a:gd name="T3" fmla="*/ 0 h 57"/>
                    <a:gd name="T4" fmla="*/ 1 w 49"/>
                    <a:gd name="T5" fmla="*/ 0 h 57"/>
                    <a:gd name="T6" fmla="*/ 0 w 49"/>
                    <a:gd name="T7" fmla="*/ 0 h 57"/>
                    <a:gd name="T8" fmla="*/ 1 w 49"/>
                    <a:gd name="T9" fmla="*/ 0 h 57"/>
                    <a:gd name="T10" fmla="*/ 0 60000 65536"/>
                    <a:gd name="T11" fmla="*/ 0 60000 65536"/>
                    <a:gd name="T12" fmla="*/ 0 60000 65536"/>
                    <a:gd name="T13" fmla="*/ 0 60000 65536"/>
                    <a:gd name="T14" fmla="*/ 0 60000 65536"/>
                    <a:gd name="T15" fmla="*/ 0 w 49"/>
                    <a:gd name="T16" fmla="*/ 0 h 57"/>
                    <a:gd name="T17" fmla="*/ 49 w 49"/>
                    <a:gd name="T18" fmla="*/ 57 h 57"/>
                  </a:gdLst>
                  <a:ahLst/>
                  <a:cxnLst>
                    <a:cxn ang="T10">
                      <a:pos x="T0" y="T1"/>
                    </a:cxn>
                    <a:cxn ang="T11">
                      <a:pos x="T2" y="T3"/>
                    </a:cxn>
                    <a:cxn ang="T12">
                      <a:pos x="T4" y="T5"/>
                    </a:cxn>
                    <a:cxn ang="T13">
                      <a:pos x="T6" y="T7"/>
                    </a:cxn>
                    <a:cxn ang="T14">
                      <a:pos x="T8" y="T9"/>
                    </a:cxn>
                  </a:cxnLst>
                  <a:rect l="T15" t="T16" r="T17" b="T18"/>
                  <a:pathLst>
                    <a:path w="49" h="57">
                      <a:moveTo>
                        <a:pt x="3" y="0"/>
                      </a:moveTo>
                      <a:lnTo>
                        <a:pt x="49" y="13"/>
                      </a:lnTo>
                      <a:lnTo>
                        <a:pt x="35" y="57"/>
                      </a:lnTo>
                      <a:lnTo>
                        <a:pt x="0" y="45"/>
                      </a:lnTo>
                      <a:lnTo>
                        <a:pt x="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0" name="Freeform 131"/>
                <p:cNvSpPr>
                  <a:spLocks noChangeAspect="1"/>
                </p:cNvSpPr>
                <p:nvPr/>
              </p:nvSpPr>
              <p:spPr bwMode="auto">
                <a:xfrm>
                  <a:off x="2356" y="2906"/>
                  <a:ext cx="38" cy="22"/>
                </a:xfrm>
                <a:custGeom>
                  <a:avLst/>
                  <a:gdLst>
                    <a:gd name="T0" fmla="*/ 0 w 76"/>
                    <a:gd name="T1" fmla="*/ 0 h 43"/>
                    <a:gd name="T2" fmla="*/ 1 w 76"/>
                    <a:gd name="T3" fmla="*/ 1 h 43"/>
                    <a:gd name="T4" fmla="*/ 1 w 76"/>
                    <a:gd name="T5" fmla="*/ 1 h 43"/>
                    <a:gd name="T6" fmla="*/ 1 w 76"/>
                    <a:gd name="T7" fmla="*/ 1 h 43"/>
                    <a:gd name="T8" fmla="*/ 1 w 76"/>
                    <a:gd name="T9" fmla="*/ 1 h 43"/>
                    <a:gd name="T10" fmla="*/ 0 w 76"/>
                    <a:gd name="T11" fmla="*/ 0 h 43"/>
                    <a:gd name="T12" fmla="*/ 0 60000 65536"/>
                    <a:gd name="T13" fmla="*/ 0 60000 65536"/>
                    <a:gd name="T14" fmla="*/ 0 60000 65536"/>
                    <a:gd name="T15" fmla="*/ 0 60000 65536"/>
                    <a:gd name="T16" fmla="*/ 0 60000 65536"/>
                    <a:gd name="T17" fmla="*/ 0 60000 65536"/>
                    <a:gd name="T18" fmla="*/ 0 w 76"/>
                    <a:gd name="T19" fmla="*/ 0 h 43"/>
                    <a:gd name="T20" fmla="*/ 76 w 76"/>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76" h="43">
                      <a:moveTo>
                        <a:pt x="0" y="0"/>
                      </a:moveTo>
                      <a:lnTo>
                        <a:pt x="1" y="19"/>
                      </a:lnTo>
                      <a:lnTo>
                        <a:pt x="61" y="43"/>
                      </a:lnTo>
                      <a:lnTo>
                        <a:pt x="73" y="26"/>
                      </a:lnTo>
                      <a:lnTo>
                        <a:pt x="76" y="4"/>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1" name="Line 132"/>
                <p:cNvSpPr>
                  <a:spLocks noChangeAspect="1" noChangeShapeType="1"/>
                </p:cNvSpPr>
                <p:nvPr/>
              </p:nvSpPr>
              <p:spPr bwMode="auto">
                <a:xfrm>
                  <a:off x="2373" y="2871"/>
                  <a:ext cx="95"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92" name="Freeform 133"/>
                <p:cNvSpPr>
                  <a:spLocks noChangeAspect="1"/>
                </p:cNvSpPr>
                <p:nvPr/>
              </p:nvSpPr>
              <p:spPr bwMode="auto">
                <a:xfrm>
                  <a:off x="2376" y="2915"/>
                  <a:ext cx="83" cy="139"/>
                </a:xfrm>
                <a:custGeom>
                  <a:avLst/>
                  <a:gdLst>
                    <a:gd name="T0" fmla="*/ 1 w 166"/>
                    <a:gd name="T1" fmla="*/ 1 h 277"/>
                    <a:gd name="T2" fmla="*/ 1 w 166"/>
                    <a:gd name="T3" fmla="*/ 0 h 277"/>
                    <a:gd name="T4" fmla="*/ 0 w 166"/>
                    <a:gd name="T5" fmla="*/ 1 h 277"/>
                    <a:gd name="T6" fmla="*/ 0 60000 65536"/>
                    <a:gd name="T7" fmla="*/ 0 60000 65536"/>
                    <a:gd name="T8" fmla="*/ 0 60000 65536"/>
                    <a:gd name="T9" fmla="*/ 0 w 166"/>
                    <a:gd name="T10" fmla="*/ 0 h 277"/>
                    <a:gd name="T11" fmla="*/ 166 w 166"/>
                    <a:gd name="T12" fmla="*/ 277 h 277"/>
                  </a:gdLst>
                  <a:ahLst/>
                  <a:cxnLst>
                    <a:cxn ang="T6">
                      <a:pos x="T0" y="T1"/>
                    </a:cxn>
                    <a:cxn ang="T7">
                      <a:pos x="T2" y="T3"/>
                    </a:cxn>
                    <a:cxn ang="T8">
                      <a:pos x="T4" y="T5"/>
                    </a:cxn>
                  </a:cxnLst>
                  <a:rect l="T9" t="T10" r="T11" b="T12"/>
                  <a:pathLst>
                    <a:path w="166" h="277">
                      <a:moveTo>
                        <a:pt x="166" y="1"/>
                      </a:moveTo>
                      <a:lnTo>
                        <a:pt x="66" y="0"/>
                      </a:lnTo>
                      <a:lnTo>
                        <a:pt x="0" y="27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3" name="Line 134"/>
                <p:cNvSpPr>
                  <a:spLocks noChangeAspect="1" noChangeShapeType="1"/>
                </p:cNvSpPr>
                <p:nvPr/>
              </p:nvSpPr>
              <p:spPr bwMode="auto">
                <a:xfrm flipV="1">
                  <a:off x="2193" y="2876"/>
                  <a:ext cx="188" cy="17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94" name="Freeform 135"/>
                <p:cNvSpPr>
                  <a:spLocks noChangeAspect="1"/>
                </p:cNvSpPr>
                <p:nvPr/>
              </p:nvSpPr>
              <p:spPr bwMode="auto">
                <a:xfrm>
                  <a:off x="2170" y="3047"/>
                  <a:ext cx="268" cy="10"/>
                </a:xfrm>
                <a:custGeom>
                  <a:avLst/>
                  <a:gdLst>
                    <a:gd name="T0" fmla="*/ 0 w 535"/>
                    <a:gd name="T1" fmla="*/ 0 h 19"/>
                    <a:gd name="T2" fmla="*/ 0 w 535"/>
                    <a:gd name="T3" fmla="*/ 0 h 19"/>
                    <a:gd name="T4" fmla="*/ 1 w 535"/>
                    <a:gd name="T5" fmla="*/ 1 h 19"/>
                    <a:gd name="T6" fmla="*/ 1 w 535"/>
                    <a:gd name="T7" fmla="*/ 1 h 19"/>
                    <a:gd name="T8" fmla="*/ 1 w 535"/>
                    <a:gd name="T9" fmla="*/ 1 h 19"/>
                    <a:gd name="T10" fmla="*/ 1 w 535"/>
                    <a:gd name="T11" fmla="*/ 1 h 19"/>
                    <a:gd name="T12" fmla="*/ 1 w 535"/>
                    <a:gd name="T13" fmla="*/ 1 h 19"/>
                    <a:gd name="T14" fmla="*/ 1 w 535"/>
                    <a:gd name="T15" fmla="*/ 1 h 19"/>
                    <a:gd name="T16" fmla="*/ 1 w 535"/>
                    <a:gd name="T17" fmla="*/ 1 h 19"/>
                    <a:gd name="T18" fmla="*/ 1 w 535"/>
                    <a:gd name="T19" fmla="*/ 1 h 19"/>
                    <a:gd name="T20" fmla="*/ 1 w 535"/>
                    <a:gd name="T21" fmla="*/ 1 h 19"/>
                    <a:gd name="T22" fmla="*/ 1 w 535"/>
                    <a:gd name="T23" fmla="*/ 1 h 19"/>
                    <a:gd name="T24" fmla="*/ 1 w 535"/>
                    <a:gd name="T25" fmla="*/ 1 h 19"/>
                    <a:gd name="T26" fmla="*/ 1 w 535"/>
                    <a:gd name="T27" fmla="*/ 1 h 19"/>
                    <a:gd name="T28" fmla="*/ 1 w 535"/>
                    <a:gd name="T29" fmla="*/ 1 h 19"/>
                    <a:gd name="T30" fmla="*/ 1 w 535"/>
                    <a:gd name="T31" fmla="*/ 1 h 19"/>
                    <a:gd name="T32" fmla="*/ 1 w 535"/>
                    <a:gd name="T33" fmla="*/ 1 h 19"/>
                    <a:gd name="T34" fmla="*/ 1 w 535"/>
                    <a:gd name="T35" fmla="*/ 1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5"/>
                    <a:gd name="T55" fmla="*/ 0 h 19"/>
                    <a:gd name="T56" fmla="*/ 535 w 535"/>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5" h="19">
                      <a:moveTo>
                        <a:pt x="0" y="0"/>
                      </a:moveTo>
                      <a:lnTo>
                        <a:pt x="0" y="0"/>
                      </a:lnTo>
                      <a:lnTo>
                        <a:pt x="33" y="2"/>
                      </a:lnTo>
                      <a:lnTo>
                        <a:pt x="68" y="4"/>
                      </a:lnTo>
                      <a:lnTo>
                        <a:pt x="101" y="6"/>
                      </a:lnTo>
                      <a:lnTo>
                        <a:pt x="135" y="8"/>
                      </a:lnTo>
                      <a:lnTo>
                        <a:pt x="168" y="9"/>
                      </a:lnTo>
                      <a:lnTo>
                        <a:pt x="201" y="10"/>
                      </a:lnTo>
                      <a:lnTo>
                        <a:pt x="235" y="11"/>
                      </a:lnTo>
                      <a:lnTo>
                        <a:pt x="268" y="12"/>
                      </a:lnTo>
                      <a:lnTo>
                        <a:pt x="302" y="12"/>
                      </a:lnTo>
                      <a:lnTo>
                        <a:pt x="335" y="13"/>
                      </a:lnTo>
                      <a:lnTo>
                        <a:pt x="368" y="15"/>
                      </a:lnTo>
                      <a:lnTo>
                        <a:pt x="402" y="15"/>
                      </a:lnTo>
                      <a:lnTo>
                        <a:pt x="435" y="16"/>
                      </a:lnTo>
                      <a:lnTo>
                        <a:pt x="469" y="17"/>
                      </a:lnTo>
                      <a:lnTo>
                        <a:pt x="502" y="18"/>
                      </a:lnTo>
                      <a:lnTo>
                        <a:pt x="535"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5" name="Freeform 136"/>
                <p:cNvSpPr>
                  <a:spLocks noChangeAspect="1"/>
                </p:cNvSpPr>
                <p:nvPr/>
              </p:nvSpPr>
              <p:spPr bwMode="auto">
                <a:xfrm>
                  <a:off x="2341" y="2888"/>
                  <a:ext cx="8" cy="9"/>
                </a:xfrm>
                <a:custGeom>
                  <a:avLst/>
                  <a:gdLst>
                    <a:gd name="T0" fmla="*/ 1 w 15"/>
                    <a:gd name="T1" fmla="*/ 0 h 17"/>
                    <a:gd name="T2" fmla="*/ 1 w 15"/>
                    <a:gd name="T3" fmla="*/ 0 h 17"/>
                    <a:gd name="T4" fmla="*/ 1 w 15"/>
                    <a:gd name="T5" fmla="*/ 1 h 17"/>
                    <a:gd name="T6" fmla="*/ 1 w 15"/>
                    <a:gd name="T7" fmla="*/ 1 h 17"/>
                    <a:gd name="T8" fmla="*/ 1 w 15"/>
                    <a:gd name="T9" fmla="*/ 1 h 17"/>
                    <a:gd name="T10" fmla="*/ 0 w 15"/>
                    <a:gd name="T11" fmla="*/ 1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15" y="0"/>
                      </a:moveTo>
                      <a:lnTo>
                        <a:pt x="15" y="0"/>
                      </a:lnTo>
                      <a:lnTo>
                        <a:pt x="13" y="3"/>
                      </a:lnTo>
                      <a:lnTo>
                        <a:pt x="8" y="9"/>
                      </a:lnTo>
                      <a:lnTo>
                        <a:pt x="2" y="14"/>
                      </a:lnTo>
                      <a:lnTo>
                        <a:pt x="0" y="1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6" name="Line 137"/>
                <p:cNvSpPr>
                  <a:spLocks noChangeAspect="1" noChangeShapeType="1"/>
                </p:cNvSpPr>
                <p:nvPr/>
              </p:nvSpPr>
              <p:spPr bwMode="auto">
                <a:xfrm>
                  <a:off x="2343" y="2897"/>
                  <a:ext cx="118" cy="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97" name="Line 138"/>
                <p:cNvSpPr>
                  <a:spLocks noChangeAspect="1" noChangeShapeType="1"/>
                </p:cNvSpPr>
                <p:nvPr/>
              </p:nvSpPr>
              <p:spPr bwMode="auto">
                <a:xfrm>
                  <a:off x="2369" y="2875"/>
                  <a:ext cx="9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98" name="Line 139"/>
                <p:cNvSpPr>
                  <a:spLocks noChangeAspect="1" noChangeShapeType="1"/>
                </p:cNvSpPr>
                <p:nvPr/>
              </p:nvSpPr>
              <p:spPr bwMode="auto">
                <a:xfrm>
                  <a:off x="1972" y="3215"/>
                  <a:ext cx="13"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99" name="Line 140"/>
                <p:cNvSpPr>
                  <a:spLocks noChangeAspect="1" noChangeShapeType="1"/>
                </p:cNvSpPr>
                <p:nvPr/>
              </p:nvSpPr>
              <p:spPr bwMode="auto">
                <a:xfrm flipV="1">
                  <a:off x="1909" y="3215"/>
                  <a:ext cx="47"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00" name="Freeform 141"/>
                <p:cNvSpPr>
                  <a:spLocks noChangeAspect="1"/>
                </p:cNvSpPr>
                <p:nvPr/>
              </p:nvSpPr>
              <p:spPr bwMode="auto">
                <a:xfrm>
                  <a:off x="2017" y="3123"/>
                  <a:ext cx="7" cy="91"/>
                </a:xfrm>
                <a:custGeom>
                  <a:avLst/>
                  <a:gdLst>
                    <a:gd name="T0" fmla="*/ 0 w 13"/>
                    <a:gd name="T1" fmla="*/ 1 h 180"/>
                    <a:gd name="T2" fmla="*/ 0 w 13"/>
                    <a:gd name="T3" fmla="*/ 1 h 180"/>
                    <a:gd name="T4" fmla="*/ 1 w 13"/>
                    <a:gd name="T5" fmla="*/ 1 h 180"/>
                    <a:gd name="T6" fmla="*/ 1 w 13"/>
                    <a:gd name="T7" fmla="*/ 1 h 180"/>
                    <a:gd name="T8" fmla="*/ 1 w 13"/>
                    <a:gd name="T9" fmla="*/ 1 h 180"/>
                    <a:gd name="T10" fmla="*/ 1 w 13"/>
                    <a:gd name="T11" fmla="*/ 1 h 180"/>
                    <a:gd name="T12" fmla="*/ 1 w 13"/>
                    <a:gd name="T13" fmla="*/ 1 h 180"/>
                    <a:gd name="T14" fmla="*/ 1 w 13"/>
                    <a:gd name="T15" fmla="*/ 1 h 180"/>
                    <a:gd name="T16" fmla="*/ 1 w 13"/>
                    <a:gd name="T17" fmla="*/ 1 h 180"/>
                    <a:gd name="T18" fmla="*/ 1 w 13"/>
                    <a:gd name="T19" fmla="*/ 0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80"/>
                    <a:gd name="T32" fmla="*/ 13 w 13"/>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80">
                      <a:moveTo>
                        <a:pt x="0" y="180"/>
                      </a:moveTo>
                      <a:lnTo>
                        <a:pt x="0" y="180"/>
                      </a:lnTo>
                      <a:lnTo>
                        <a:pt x="2" y="157"/>
                      </a:lnTo>
                      <a:lnTo>
                        <a:pt x="3" y="135"/>
                      </a:lnTo>
                      <a:lnTo>
                        <a:pt x="4" y="112"/>
                      </a:lnTo>
                      <a:lnTo>
                        <a:pt x="6" y="89"/>
                      </a:lnTo>
                      <a:lnTo>
                        <a:pt x="7" y="67"/>
                      </a:lnTo>
                      <a:lnTo>
                        <a:pt x="10" y="44"/>
                      </a:lnTo>
                      <a:lnTo>
                        <a:pt x="11" y="23"/>
                      </a:lnTo>
                      <a:lnTo>
                        <a:pt x="1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 name="Freeform 142"/>
                <p:cNvSpPr>
                  <a:spLocks noChangeAspect="1"/>
                </p:cNvSpPr>
                <p:nvPr/>
              </p:nvSpPr>
              <p:spPr bwMode="auto">
                <a:xfrm>
                  <a:off x="2034" y="3204"/>
                  <a:ext cx="161" cy="11"/>
                </a:xfrm>
                <a:custGeom>
                  <a:avLst/>
                  <a:gdLst>
                    <a:gd name="T0" fmla="*/ 1 w 321"/>
                    <a:gd name="T1" fmla="*/ 1 h 22"/>
                    <a:gd name="T2" fmla="*/ 0 w 321"/>
                    <a:gd name="T3" fmla="*/ 1 h 22"/>
                    <a:gd name="T4" fmla="*/ 0 w 321"/>
                    <a:gd name="T5" fmla="*/ 1 h 22"/>
                    <a:gd name="T6" fmla="*/ 1 w 321"/>
                    <a:gd name="T7" fmla="*/ 1 h 22"/>
                    <a:gd name="T8" fmla="*/ 1 w 321"/>
                    <a:gd name="T9" fmla="*/ 1 h 22"/>
                    <a:gd name="T10" fmla="*/ 1 w 321"/>
                    <a:gd name="T11" fmla="*/ 1 h 22"/>
                    <a:gd name="T12" fmla="*/ 1 w 321"/>
                    <a:gd name="T13" fmla="*/ 1 h 22"/>
                    <a:gd name="T14" fmla="*/ 1 w 321"/>
                    <a:gd name="T15" fmla="*/ 1 h 22"/>
                    <a:gd name="T16" fmla="*/ 1 w 321"/>
                    <a:gd name="T17" fmla="*/ 1 h 22"/>
                    <a:gd name="T18" fmla="*/ 1 w 321"/>
                    <a:gd name="T19" fmla="*/ 1 h 22"/>
                    <a:gd name="T20" fmla="*/ 1 w 321"/>
                    <a:gd name="T21" fmla="*/ 1 h 22"/>
                    <a:gd name="T22" fmla="*/ 1 w 321"/>
                    <a:gd name="T23" fmla="*/ 1 h 22"/>
                    <a:gd name="T24" fmla="*/ 1 w 321"/>
                    <a:gd name="T25" fmla="*/ 1 h 22"/>
                    <a:gd name="T26" fmla="*/ 1 w 321"/>
                    <a:gd name="T27" fmla="*/ 1 h 22"/>
                    <a:gd name="T28" fmla="*/ 1 w 321"/>
                    <a:gd name="T29" fmla="*/ 0 h 22"/>
                    <a:gd name="T30" fmla="*/ 1 w 321"/>
                    <a:gd name="T31" fmla="*/ 0 h 22"/>
                    <a:gd name="T32" fmla="*/ 1 w 321"/>
                    <a:gd name="T33" fmla="*/ 0 h 22"/>
                    <a:gd name="T34" fmla="*/ 1 w 321"/>
                    <a:gd name="T35" fmla="*/ 0 h 22"/>
                    <a:gd name="T36" fmla="*/ 1 w 321"/>
                    <a:gd name="T37" fmla="*/ 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1"/>
                    <a:gd name="T58" fmla="*/ 0 h 22"/>
                    <a:gd name="T59" fmla="*/ 321 w 32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1" h="22">
                      <a:moveTo>
                        <a:pt x="5" y="22"/>
                      </a:moveTo>
                      <a:lnTo>
                        <a:pt x="0" y="8"/>
                      </a:lnTo>
                      <a:lnTo>
                        <a:pt x="18" y="9"/>
                      </a:lnTo>
                      <a:lnTo>
                        <a:pt x="38" y="10"/>
                      </a:lnTo>
                      <a:lnTo>
                        <a:pt x="58" y="10"/>
                      </a:lnTo>
                      <a:lnTo>
                        <a:pt x="78" y="9"/>
                      </a:lnTo>
                      <a:lnTo>
                        <a:pt x="98" y="9"/>
                      </a:lnTo>
                      <a:lnTo>
                        <a:pt x="119" y="8"/>
                      </a:lnTo>
                      <a:lnTo>
                        <a:pt x="139" y="7"/>
                      </a:lnTo>
                      <a:lnTo>
                        <a:pt x="161" y="4"/>
                      </a:lnTo>
                      <a:lnTo>
                        <a:pt x="182" y="3"/>
                      </a:lnTo>
                      <a:lnTo>
                        <a:pt x="203" y="2"/>
                      </a:lnTo>
                      <a:lnTo>
                        <a:pt x="223" y="1"/>
                      </a:lnTo>
                      <a:lnTo>
                        <a:pt x="243" y="0"/>
                      </a:lnTo>
                      <a:lnTo>
                        <a:pt x="264" y="0"/>
                      </a:lnTo>
                      <a:lnTo>
                        <a:pt x="283" y="0"/>
                      </a:lnTo>
                      <a:lnTo>
                        <a:pt x="303" y="0"/>
                      </a:lnTo>
                      <a:lnTo>
                        <a:pt x="321" y="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 name="Freeform 143"/>
                <p:cNvSpPr>
                  <a:spLocks noChangeAspect="1"/>
                </p:cNvSpPr>
                <p:nvPr/>
              </p:nvSpPr>
              <p:spPr bwMode="auto">
                <a:xfrm>
                  <a:off x="2199" y="3188"/>
                  <a:ext cx="2" cy="15"/>
                </a:xfrm>
                <a:custGeom>
                  <a:avLst/>
                  <a:gdLst>
                    <a:gd name="T0" fmla="*/ 0 w 4"/>
                    <a:gd name="T1" fmla="*/ 0 h 32"/>
                    <a:gd name="T2" fmla="*/ 0 w 4"/>
                    <a:gd name="T3" fmla="*/ 0 h 32"/>
                    <a:gd name="T4" fmla="*/ 1 w 4"/>
                    <a:gd name="T5" fmla="*/ 0 h 32"/>
                    <a:gd name="T6" fmla="*/ 1 w 4"/>
                    <a:gd name="T7" fmla="*/ 0 h 32"/>
                    <a:gd name="T8" fmla="*/ 1 w 4"/>
                    <a:gd name="T9" fmla="*/ 0 h 32"/>
                    <a:gd name="T10" fmla="*/ 1 w 4"/>
                    <a:gd name="T11" fmla="*/ 0 h 32"/>
                    <a:gd name="T12" fmla="*/ 0 60000 65536"/>
                    <a:gd name="T13" fmla="*/ 0 60000 65536"/>
                    <a:gd name="T14" fmla="*/ 0 60000 65536"/>
                    <a:gd name="T15" fmla="*/ 0 60000 65536"/>
                    <a:gd name="T16" fmla="*/ 0 60000 65536"/>
                    <a:gd name="T17" fmla="*/ 0 60000 65536"/>
                    <a:gd name="T18" fmla="*/ 0 w 4"/>
                    <a:gd name="T19" fmla="*/ 0 h 32"/>
                    <a:gd name="T20" fmla="*/ 4 w 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 h="32">
                      <a:moveTo>
                        <a:pt x="0" y="32"/>
                      </a:moveTo>
                      <a:lnTo>
                        <a:pt x="0" y="32"/>
                      </a:lnTo>
                      <a:lnTo>
                        <a:pt x="2" y="24"/>
                      </a:lnTo>
                      <a:lnTo>
                        <a:pt x="3" y="15"/>
                      </a:lnTo>
                      <a:lnTo>
                        <a:pt x="3" y="9"/>
                      </a:lnTo>
                      <a:lnTo>
                        <a:pt x="4"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 name="Freeform 144"/>
                <p:cNvSpPr>
                  <a:spLocks noChangeAspect="1"/>
                </p:cNvSpPr>
                <p:nvPr/>
              </p:nvSpPr>
              <p:spPr bwMode="auto">
                <a:xfrm>
                  <a:off x="2213" y="3125"/>
                  <a:ext cx="6" cy="78"/>
                </a:xfrm>
                <a:custGeom>
                  <a:avLst/>
                  <a:gdLst>
                    <a:gd name="T0" fmla="*/ 0 w 12"/>
                    <a:gd name="T1" fmla="*/ 1 h 155"/>
                    <a:gd name="T2" fmla="*/ 0 w 12"/>
                    <a:gd name="T3" fmla="*/ 1 h 155"/>
                    <a:gd name="T4" fmla="*/ 1 w 12"/>
                    <a:gd name="T5" fmla="*/ 1 h 155"/>
                    <a:gd name="T6" fmla="*/ 1 w 12"/>
                    <a:gd name="T7" fmla="*/ 1 h 155"/>
                    <a:gd name="T8" fmla="*/ 1 w 12"/>
                    <a:gd name="T9" fmla="*/ 1 h 155"/>
                    <a:gd name="T10" fmla="*/ 1 w 12"/>
                    <a:gd name="T11" fmla="*/ 1 h 155"/>
                    <a:gd name="T12" fmla="*/ 1 w 12"/>
                    <a:gd name="T13" fmla="*/ 1 h 155"/>
                    <a:gd name="T14" fmla="*/ 1 w 12"/>
                    <a:gd name="T15" fmla="*/ 1 h 155"/>
                    <a:gd name="T16" fmla="*/ 1 w 12"/>
                    <a:gd name="T17" fmla="*/ 1 h 155"/>
                    <a:gd name="T18" fmla="*/ 1 w 12"/>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55"/>
                    <a:gd name="T32" fmla="*/ 12 w 12"/>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55">
                      <a:moveTo>
                        <a:pt x="0" y="155"/>
                      </a:moveTo>
                      <a:lnTo>
                        <a:pt x="0" y="155"/>
                      </a:lnTo>
                      <a:lnTo>
                        <a:pt x="2" y="140"/>
                      </a:lnTo>
                      <a:lnTo>
                        <a:pt x="5" y="124"/>
                      </a:lnTo>
                      <a:lnTo>
                        <a:pt x="7" y="105"/>
                      </a:lnTo>
                      <a:lnTo>
                        <a:pt x="9" y="84"/>
                      </a:lnTo>
                      <a:lnTo>
                        <a:pt x="10" y="63"/>
                      </a:lnTo>
                      <a:lnTo>
                        <a:pt x="12" y="41"/>
                      </a:lnTo>
                      <a:lnTo>
                        <a:pt x="12" y="21"/>
                      </a:lnTo>
                      <a:lnTo>
                        <a:pt x="12"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 name="Freeform 145"/>
                <p:cNvSpPr>
                  <a:spLocks noChangeAspect="1"/>
                </p:cNvSpPr>
                <p:nvPr/>
              </p:nvSpPr>
              <p:spPr bwMode="auto">
                <a:xfrm>
                  <a:off x="2151" y="3122"/>
                  <a:ext cx="30" cy="15"/>
                </a:xfrm>
                <a:custGeom>
                  <a:avLst/>
                  <a:gdLst>
                    <a:gd name="T0" fmla="*/ 1 w 60"/>
                    <a:gd name="T1" fmla="*/ 0 h 30"/>
                    <a:gd name="T2" fmla="*/ 1 w 60"/>
                    <a:gd name="T3" fmla="*/ 1 h 30"/>
                    <a:gd name="T4" fmla="*/ 1 w 60"/>
                    <a:gd name="T5" fmla="*/ 1 h 30"/>
                    <a:gd name="T6" fmla="*/ 0 w 60"/>
                    <a:gd name="T7" fmla="*/ 1 h 30"/>
                    <a:gd name="T8" fmla="*/ 1 w 60"/>
                    <a:gd name="T9" fmla="*/ 0 h 30"/>
                    <a:gd name="T10" fmla="*/ 0 60000 65536"/>
                    <a:gd name="T11" fmla="*/ 0 60000 65536"/>
                    <a:gd name="T12" fmla="*/ 0 60000 65536"/>
                    <a:gd name="T13" fmla="*/ 0 60000 65536"/>
                    <a:gd name="T14" fmla="*/ 0 60000 65536"/>
                    <a:gd name="T15" fmla="*/ 0 w 60"/>
                    <a:gd name="T16" fmla="*/ 0 h 30"/>
                    <a:gd name="T17" fmla="*/ 60 w 60"/>
                    <a:gd name="T18" fmla="*/ 30 h 30"/>
                  </a:gdLst>
                  <a:ahLst/>
                  <a:cxnLst>
                    <a:cxn ang="T10">
                      <a:pos x="T0" y="T1"/>
                    </a:cxn>
                    <a:cxn ang="T11">
                      <a:pos x="T2" y="T3"/>
                    </a:cxn>
                    <a:cxn ang="T12">
                      <a:pos x="T4" y="T5"/>
                    </a:cxn>
                    <a:cxn ang="T13">
                      <a:pos x="T6" y="T7"/>
                    </a:cxn>
                    <a:cxn ang="T14">
                      <a:pos x="T8" y="T9"/>
                    </a:cxn>
                  </a:cxnLst>
                  <a:rect l="T15" t="T16" r="T17" b="T18"/>
                  <a:pathLst>
                    <a:path w="60" h="30">
                      <a:moveTo>
                        <a:pt x="1" y="0"/>
                      </a:moveTo>
                      <a:lnTo>
                        <a:pt x="60" y="8"/>
                      </a:lnTo>
                      <a:lnTo>
                        <a:pt x="41" y="30"/>
                      </a:lnTo>
                      <a:lnTo>
                        <a:pt x="0" y="22"/>
                      </a:lnTo>
                      <a:lnTo>
                        <a:pt x="1"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5" name="Freeform 146"/>
                <p:cNvSpPr>
                  <a:spLocks noChangeAspect="1"/>
                </p:cNvSpPr>
                <p:nvPr/>
              </p:nvSpPr>
              <p:spPr bwMode="auto">
                <a:xfrm>
                  <a:off x="2144" y="3142"/>
                  <a:ext cx="23" cy="17"/>
                </a:xfrm>
                <a:custGeom>
                  <a:avLst/>
                  <a:gdLst>
                    <a:gd name="T0" fmla="*/ 1 w 46"/>
                    <a:gd name="T1" fmla="*/ 0 h 33"/>
                    <a:gd name="T2" fmla="*/ 1 w 46"/>
                    <a:gd name="T3" fmla="*/ 1 h 33"/>
                    <a:gd name="T4" fmla="*/ 1 w 46"/>
                    <a:gd name="T5" fmla="*/ 1 h 33"/>
                    <a:gd name="T6" fmla="*/ 0 w 46"/>
                    <a:gd name="T7" fmla="*/ 1 h 33"/>
                    <a:gd name="T8" fmla="*/ 1 w 46"/>
                    <a:gd name="T9" fmla="*/ 0 h 33"/>
                    <a:gd name="T10" fmla="*/ 0 60000 65536"/>
                    <a:gd name="T11" fmla="*/ 0 60000 65536"/>
                    <a:gd name="T12" fmla="*/ 0 60000 65536"/>
                    <a:gd name="T13" fmla="*/ 0 60000 65536"/>
                    <a:gd name="T14" fmla="*/ 0 60000 65536"/>
                    <a:gd name="T15" fmla="*/ 0 w 46"/>
                    <a:gd name="T16" fmla="*/ 0 h 33"/>
                    <a:gd name="T17" fmla="*/ 46 w 46"/>
                    <a:gd name="T18" fmla="*/ 33 h 33"/>
                  </a:gdLst>
                  <a:ahLst/>
                  <a:cxnLst>
                    <a:cxn ang="T10">
                      <a:pos x="T0" y="T1"/>
                    </a:cxn>
                    <a:cxn ang="T11">
                      <a:pos x="T2" y="T3"/>
                    </a:cxn>
                    <a:cxn ang="T12">
                      <a:pos x="T4" y="T5"/>
                    </a:cxn>
                    <a:cxn ang="T13">
                      <a:pos x="T6" y="T7"/>
                    </a:cxn>
                    <a:cxn ang="T14">
                      <a:pos x="T8" y="T9"/>
                    </a:cxn>
                  </a:cxnLst>
                  <a:rect l="T15" t="T16" r="T17" b="T18"/>
                  <a:pathLst>
                    <a:path w="46" h="33">
                      <a:moveTo>
                        <a:pt x="3" y="0"/>
                      </a:moveTo>
                      <a:lnTo>
                        <a:pt x="46" y="4"/>
                      </a:lnTo>
                      <a:lnTo>
                        <a:pt x="41" y="33"/>
                      </a:lnTo>
                      <a:lnTo>
                        <a:pt x="0" y="25"/>
                      </a:lnTo>
                      <a:lnTo>
                        <a:pt x="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6" name="Freeform 147"/>
                <p:cNvSpPr>
                  <a:spLocks noChangeAspect="1"/>
                </p:cNvSpPr>
                <p:nvPr/>
              </p:nvSpPr>
              <p:spPr bwMode="auto">
                <a:xfrm>
                  <a:off x="2055" y="3185"/>
                  <a:ext cx="27" cy="14"/>
                </a:xfrm>
                <a:custGeom>
                  <a:avLst/>
                  <a:gdLst>
                    <a:gd name="T0" fmla="*/ 0 w 53"/>
                    <a:gd name="T1" fmla="*/ 0 h 28"/>
                    <a:gd name="T2" fmla="*/ 1 w 53"/>
                    <a:gd name="T3" fmla="*/ 0 h 28"/>
                    <a:gd name="T4" fmla="*/ 1 w 53"/>
                    <a:gd name="T5" fmla="*/ 1 h 28"/>
                    <a:gd name="T6" fmla="*/ 0 w 53"/>
                    <a:gd name="T7" fmla="*/ 1 h 28"/>
                    <a:gd name="T8" fmla="*/ 0 w 53"/>
                    <a:gd name="T9" fmla="*/ 0 h 28"/>
                    <a:gd name="T10" fmla="*/ 0 60000 65536"/>
                    <a:gd name="T11" fmla="*/ 0 60000 65536"/>
                    <a:gd name="T12" fmla="*/ 0 60000 65536"/>
                    <a:gd name="T13" fmla="*/ 0 60000 65536"/>
                    <a:gd name="T14" fmla="*/ 0 60000 65536"/>
                    <a:gd name="T15" fmla="*/ 0 w 53"/>
                    <a:gd name="T16" fmla="*/ 0 h 28"/>
                    <a:gd name="T17" fmla="*/ 53 w 53"/>
                    <a:gd name="T18" fmla="*/ 28 h 28"/>
                  </a:gdLst>
                  <a:ahLst/>
                  <a:cxnLst>
                    <a:cxn ang="T10">
                      <a:pos x="T0" y="T1"/>
                    </a:cxn>
                    <a:cxn ang="T11">
                      <a:pos x="T2" y="T3"/>
                    </a:cxn>
                    <a:cxn ang="T12">
                      <a:pos x="T4" y="T5"/>
                    </a:cxn>
                    <a:cxn ang="T13">
                      <a:pos x="T6" y="T7"/>
                    </a:cxn>
                    <a:cxn ang="T14">
                      <a:pos x="T8" y="T9"/>
                    </a:cxn>
                  </a:cxnLst>
                  <a:rect l="T15" t="T16" r="T17" b="T18"/>
                  <a:pathLst>
                    <a:path w="53" h="28">
                      <a:moveTo>
                        <a:pt x="0" y="0"/>
                      </a:moveTo>
                      <a:lnTo>
                        <a:pt x="53" y="0"/>
                      </a:lnTo>
                      <a:lnTo>
                        <a:pt x="53" y="28"/>
                      </a:lnTo>
                      <a:lnTo>
                        <a:pt x="0" y="26"/>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7" name="Freeform 148"/>
                <p:cNvSpPr>
                  <a:spLocks noChangeAspect="1"/>
                </p:cNvSpPr>
                <p:nvPr/>
              </p:nvSpPr>
              <p:spPr bwMode="auto">
                <a:xfrm>
                  <a:off x="2239" y="3127"/>
                  <a:ext cx="113" cy="35"/>
                </a:xfrm>
                <a:custGeom>
                  <a:avLst/>
                  <a:gdLst>
                    <a:gd name="T0" fmla="*/ 0 w 226"/>
                    <a:gd name="T1" fmla="*/ 0 h 72"/>
                    <a:gd name="T2" fmla="*/ 0 w 226"/>
                    <a:gd name="T3" fmla="*/ 0 h 72"/>
                    <a:gd name="T4" fmla="*/ 1 w 226"/>
                    <a:gd name="T5" fmla="*/ 0 h 72"/>
                    <a:gd name="T6" fmla="*/ 1 w 226"/>
                    <a:gd name="T7" fmla="*/ 0 h 72"/>
                    <a:gd name="T8" fmla="*/ 1 w 226"/>
                    <a:gd name="T9" fmla="*/ 0 h 72"/>
                    <a:gd name="T10" fmla="*/ 1 w 226"/>
                    <a:gd name="T11" fmla="*/ 0 h 72"/>
                    <a:gd name="T12" fmla="*/ 1 w 226"/>
                    <a:gd name="T13" fmla="*/ 0 h 72"/>
                    <a:gd name="T14" fmla="*/ 1 w 226"/>
                    <a:gd name="T15" fmla="*/ 0 h 72"/>
                    <a:gd name="T16" fmla="*/ 1 w 226"/>
                    <a:gd name="T17" fmla="*/ 0 h 72"/>
                    <a:gd name="T18" fmla="*/ 1 w 226"/>
                    <a:gd name="T19" fmla="*/ 0 h 72"/>
                    <a:gd name="T20" fmla="*/ 1 w 226"/>
                    <a:gd name="T21" fmla="*/ 0 h 72"/>
                    <a:gd name="T22" fmla="*/ 1 w 226"/>
                    <a:gd name="T23" fmla="*/ 0 h 72"/>
                    <a:gd name="T24" fmla="*/ 1 w 226"/>
                    <a:gd name="T25" fmla="*/ 0 h 72"/>
                    <a:gd name="T26" fmla="*/ 1 w 226"/>
                    <a:gd name="T27" fmla="*/ 0 h 72"/>
                    <a:gd name="T28" fmla="*/ 1 w 226"/>
                    <a:gd name="T29" fmla="*/ 0 h 72"/>
                    <a:gd name="T30" fmla="*/ 1 w 226"/>
                    <a:gd name="T31" fmla="*/ 0 h 72"/>
                    <a:gd name="T32" fmla="*/ 1 w 226"/>
                    <a:gd name="T33" fmla="*/ 0 h 72"/>
                    <a:gd name="T34" fmla="*/ 1 w 226"/>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6"/>
                    <a:gd name="T55" fmla="*/ 0 h 72"/>
                    <a:gd name="T56" fmla="*/ 226 w 226"/>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6" h="72">
                      <a:moveTo>
                        <a:pt x="0" y="72"/>
                      </a:moveTo>
                      <a:lnTo>
                        <a:pt x="0" y="72"/>
                      </a:lnTo>
                      <a:lnTo>
                        <a:pt x="16" y="68"/>
                      </a:lnTo>
                      <a:lnTo>
                        <a:pt x="31" y="65"/>
                      </a:lnTo>
                      <a:lnTo>
                        <a:pt x="46" y="61"/>
                      </a:lnTo>
                      <a:lnTo>
                        <a:pt x="61" y="58"/>
                      </a:lnTo>
                      <a:lnTo>
                        <a:pt x="76" y="53"/>
                      </a:lnTo>
                      <a:lnTo>
                        <a:pt x="91" y="50"/>
                      </a:lnTo>
                      <a:lnTo>
                        <a:pt x="105" y="45"/>
                      </a:lnTo>
                      <a:lnTo>
                        <a:pt x="119" y="41"/>
                      </a:lnTo>
                      <a:lnTo>
                        <a:pt x="132" y="37"/>
                      </a:lnTo>
                      <a:lnTo>
                        <a:pt x="146" y="33"/>
                      </a:lnTo>
                      <a:lnTo>
                        <a:pt x="160" y="27"/>
                      </a:lnTo>
                      <a:lnTo>
                        <a:pt x="174" y="22"/>
                      </a:lnTo>
                      <a:lnTo>
                        <a:pt x="187" y="17"/>
                      </a:lnTo>
                      <a:lnTo>
                        <a:pt x="200" y="12"/>
                      </a:lnTo>
                      <a:lnTo>
                        <a:pt x="213" y="6"/>
                      </a:lnTo>
                      <a:lnTo>
                        <a:pt x="226"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8" name="Freeform 149"/>
                <p:cNvSpPr>
                  <a:spLocks noChangeAspect="1"/>
                </p:cNvSpPr>
                <p:nvPr/>
              </p:nvSpPr>
              <p:spPr bwMode="auto">
                <a:xfrm>
                  <a:off x="2058" y="3054"/>
                  <a:ext cx="20" cy="6"/>
                </a:xfrm>
                <a:custGeom>
                  <a:avLst/>
                  <a:gdLst>
                    <a:gd name="T0" fmla="*/ 1 w 40"/>
                    <a:gd name="T1" fmla="*/ 0 h 12"/>
                    <a:gd name="T2" fmla="*/ 1 w 40"/>
                    <a:gd name="T3" fmla="*/ 0 h 12"/>
                    <a:gd name="T4" fmla="*/ 1 w 40"/>
                    <a:gd name="T5" fmla="*/ 0 h 12"/>
                    <a:gd name="T6" fmla="*/ 1 w 40"/>
                    <a:gd name="T7" fmla="*/ 1 h 12"/>
                    <a:gd name="T8" fmla="*/ 1 w 40"/>
                    <a:gd name="T9" fmla="*/ 1 h 12"/>
                    <a:gd name="T10" fmla="*/ 1 w 40"/>
                    <a:gd name="T11" fmla="*/ 1 h 12"/>
                    <a:gd name="T12" fmla="*/ 1 w 40"/>
                    <a:gd name="T13" fmla="*/ 1 h 12"/>
                    <a:gd name="T14" fmla="*/ 1 w 40"/>
                    <a:gd name="T15" fmla="*/ 1 h 12"/>
                    <a:gd name="T16" fmla="*/ 1 w 40"/>
                    <a:gd name="T17" fmla="*/ 1 h 12"/>
                    <a:gd name="T18" fmla="*/ 1 w 40"/>
                    <a:gd name="T19" fmla="*/ 1 h 12"/>
                    <a:gd name="T20" fmla="*/ 1 w 40"/>
                    <a:gd name="T21" fmla="*/ 1 h 12"/>
                    <a:gd name="T22" fmla="*/ 1 w 40"/>
                    <a:gd name="T23" fmla="*/ 1 h 12"/>
                    <a:gd name="T24" fmla="*/ 1 w 40"/>
                    <a:gd name="T25" fmla="*/ 1 h 12"/>
                    <a:gd name="T26" fmla="*/ 1 w 40"/>
                    <a:gd name="T27" fmla="*/ 1 h 12"/>
                    <a:gd name="T28" fmla="*/ 1 w 40"/>
                    <a:gd name="T29" fmla="*/ 1 h 12"/>
                    <a:gd name="T30" fmla="*/ 0 w 40"/>
                    <a:gd name="T31" fmla="*/ 1 h 12"/>
                    <a:gd name="T32" fmla="*/ 0 w 40"/>
                    <a:gd name="T33" fmla="*/ 1 h 12"/>
                    <a:gd name="T34" fmla="*/ 1 w 40"/>
                    <a:gd name="T35" fmla="*/ 1 h 12"/>
                    <a:gd name="T36" fmla="*/ 1 w 40"/>
                    <a:gd name="T37" fmla="*/ 1 h 12"/>
                    <a:gd name="T38" fmla="*/ 1 w 40"/>
                    <a:gd name="T39" fmla="*/ 0 h 12"/>
                    <a:gd name="T40" fmla="*/ 1 w 40"/>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2"/>
                    <a:gd name="T65" fmla="*/ 40 w 40"/>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2">
                      <a:moveTo>
                        <a:pt x="20" y="0"/>
                      </a:moveTo>
                      <a:lnTo>
                        <a:pt x="20" y="0"/>
                      </a:lnTo>
                      <a:lnTo>
                        <a:pt x="28" y="0"/>
                      </a:lnTo>
                      <a:lnTo>
                        <a:pt x="35" y="2"/>
                      </a:lnTo>
                      <a:lnTo>
                        <a:pt x="39" y="4"/>
                      </a:lnTo>
                      <a:lnTo>
                        <a:pt x="40" y="5"/>
                      </a:lnTo>
                      <a:lnTo>
                        <a:pt x="38" y="7"/>
                      </a:lnTo>
                      <a:lnTo>
                        <a:pt x="34" y="10"/>
                      </a:lnTo>
                      <a:lnTo>
                        <a:pt x="28" y="11"/>
                      </a:lnTo>
                      <a:lnTo>
                        <a:pt x="20" y="12"/>
                      </a:lnTo>
                      <a:lnTo>
                        <a:pt x="12" y="11"/>
                      </a:lnTo>
                      <a:lnTo>
                        <a:pt x="6" y="8"/>
                      </a:lnTo>
                      <a:lnTo>
                        <a:pt x="1" y="6"/>
                      </a:lnTo>
                      <a:lnTo>
                        <a:pt x="0" y="4"/>
                      </a:lnTo>
                      <a:lnTo>
                        <a:pt x="1" y="3"/>
                      </a:lnTo>
                      <a:lnTo>
                        <a:pt x="6" y="2"/>
                      </a:lnTo>
                      <a:lnTo>
                        <a:pt x="13" y="0"/>
                      </a:lnTo>
                      <a:lnTo>
                        <a:pt x="2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9" name="Freeform 150"/>
                <p:cNvSpPr>
                  <a:spLocks noChangeAspect="1"/>
                </p:cNvSpPr>
                <p:nvPr/>
              </p:nvSpPr>
              <p:spPr bwMode="auto">
                <a:xfrm>
                  <a:off x="1950" y="3069"/>
                  <a:ext cx="488" cy="11"/>
                </a:xfrm>
                <a:custGeom>
                  <a:avLst/>
                  <a:gdLst>
                    <a:gd name="T0" fmla="*/ 1 w 975"/>
                    <a:gd name="T1" fmla="*/ 1 h 21"/>
                    <a:gd name="T2" fmla="*/ 1 w 975"/>
                    <a:gd name="T3" fmla="*/ 1 h 21"/>
                    <a:gd name="T4" fmla="*/ 1 w 975"/>
                    <a:gd name="T5" fmla="*/ 1 h 21"/>
                    <a:gd name="T6" fmla="*/ 1 w 975"/>
                    <a:gd name="T7" fmla="*/ 1 h 21"/>
                    <a:gd name="T8" fmla="*/ 1 w 975"/>
                    <a:gd name="T9" fmla="*/ 1 h 21"/>
                    <a:gd name="T10" fmla="*/ 1 w 975"/>
                    <a:gd name="T11" fmla="*/ 1 h 21"/>
                    <a:gd name="T12" fmla="*/ 1 w 975"/>
                    <a:gd name="T13" fmla="*/ 1 h 21"/>
                    <a:gd name="T14" fmla="*/ 1 w 975"/>
                    <a:gd name="T15" fmla="*/ 1 h 21"/>
                    <a:gd name="T16" fmla="*/ 1 w 975"/>
                    <a:gd name="T17" fmla="*/ 1 h 21"/>
                    <a:gd name="T18" fmla="*/ 1 w 975"/>
                    <a:gd name="T19" fmla="*/ 0 h 21"/>
                    <a:gd name="T20" fmla="*/ 1 w 975"/>
                    <a:gd name="T21" fmla="*/ 0 h 21"/>
                    <a:gd name="T22" fmla="*/ 1 w 975"/>
                    <a:gd name="T23" fmla="*/ 0 h 21"/>
                    <a:gd name="T24" fmla="*/ 1 w 975"/>
                    <a:gd name="T25" fmla="*/ 0 h 21"/>
                    <a:gd name="T26" fmla="*/ 1 w 975"/>
                    <a:gd name="T27" fmla="*/ 0 h 21"/>
                    <a:gd name="T28" fmla="*/ 1 w 975"/>
                    <a:gd name="T29" fmla="*/ 0 h 21"/>
                    <a:gd name="T30" fmla="*/ 1 w 975"/>
                    <a:gd name="T31" fmla="*/ 1 h 21"/>
                    <a:gd name="T32" fmla="*/ 1 w 975"/>
                    <a:gd name="T33" fmla="*/ 1 h 21"/>
                    <a:gd name="T34" fmla="*/ 1 w 975"/>
                    <a:gd name="T35" fmla="*/ 1 h 21"/>
                    <a:gd name="T36" fmla="*/ 1 w 975"/>
                    <a:gd name="T37" fmla="*/ 1 h 21"/>
                    <a:gd name="T38" fmla="*/ 1 w 975"/>
                    <a:gd name="T39" fmla="*/ 1 h 21"/>
                    <a:gd name="T40" fmla="*/ 1 w 975"/>
                    <a:gd name="T41" fmla="*/ 1 h 21"/>
                    <a:gd name="T42" fmla="*/ 1 w 975"/>
                    <a:gd name="T43" fmla="*/ 1 h 21"/>
                    <a:gd name="T44" fmla="*/ 1 w 975"/>
                    <a:gd name="T45" fmla="*/ 1 h 21"/>
                    <a:gd name="T46" fmla="*/ 1 w 975"/>
                    <a:gd name="T47" fmla="*/ 1 h 21"/>
                    <a:gd name="T48" fmla="*/ 1 w 975"/>
                    <a:gd name="T49" fmla="*/ 1 h 21"/>
                    <a:gd name="T50" fmla="*/ 1 w 975"/>
                    <a:gd name="T51" fmla="*/ 1 h 21"/>
                    <a:gd name="T52" fmla="*/ 1 w 975"/>
                    <a:gd name="T53" fmla="*/ 1 h 21"/>
                    <a:gd name="T54" fmla="*/ 1 w 975"/>
                    <a:gd name="T55" fmla="*/ 1 h 21"/>
                    <a:gd name="T56" fmla="*/ 1 w 975"/>
                    <a:gd name="T57" fmla="*/ 1 h 21"/>
                    <a:gd name="T58" fmla="*/ 1 w 975"/>
                    <a:gd name="T59" fmla="*/ 1 h 21"/>
                    <a:gd name="T60" fmla="*/ 1 w 975"/>
                    <a:gd name="T61" fmla="*/ 1 h 21"/>
                    <a:gd name="T62" fmla="*/ 1 w 975"/>
                    <a:gd name="T63" fmla="*/ 1 h 21"/>
                    <a:gd name="T64" fmla="*/ 1 w 975"/>
                    <a:gd name="T65" fmla="*/ 1 h 21"/>
                    <a:gd name="T66" fmla="*/ 1 w 975"/>
                    <a:gd name="T67" fmla="*/ 1 h 21"/>
                    <a:gd name="T68" fmla="*/ 0 w 975"/>
                    <a:gd name="T69" fmla="*/ 1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5"/>
                    <a:gd name="T106" fmla="*/ 0 h 21"/>
                    <a:gd name="T107" fmla="*/ 975 w 975"/>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5" h="21">
                      <a:moveTo>
                        <a:pt x="975" y="21"/>
                      </a:moveTo>
                      <a:lnTo>
                        <a:pt x="975" y="21"/>
                      </a:lnTo>
                      <a:lnTo>
                        <a:pt x="941" y="16"/>
                      </a:lnTo>
                      <a:lnTo>
                        <a:pt x="907" y="13"/>
                      </a:lnTo>
                      <a:lnTo>
                        <a:pt x="873" y="10"/>
                      </a:lnTo>
                      <a:lnTo>
                        <a:pt x="838" y="7"/>
                      </a:lnTo>
                      <a:lnTo>
                        <a:pt x="804" y="5"/>
                      </a:lnTo>
                      <a:lnTo>
                        <a:pt x="769" y="3"/>
                      </a:lnTo>
                      <a:lnTo>
                        <a:pt x="734" y="1"/>
                      </a:lnTo>
                      <a:lnTo>
                        <a:pt x="701" y="0"/>
                      </a:lnTo>
                      <a:lnTo>
                        <a:pt x="668" y="0"/>
                      </a:lnTo>
                      <a:lnTo>
                        <a:pt x="634" y="0"/>
                      </a:lnTo>
                      <a:lnTo>
                        <a:pt x="602" y="0"/>
                      </a:lnTo>
                      <a:lnTo>
                        <a:pt x="570" y="0"/>
                      </a:lnTo>
                      <a:lnTo>
                        <a:pt x="538" y="0"/>
                      </a:lnTo>
                      <a:lnTo>
                        <a:pt x="506" y="1"/>
                      </a:lnTo>
                      <a:lnTo>
                        <a:pt x="476" y="1"/>
                      </a:lnTo>
                      <a:lnTo>
                        <a:pt x="448" y="3"/>
                      </a:lnTo>
                      <a:lnTo>
                        <a:pt x="420" y="4"/>
                      </a:lnTo>
                      <a:lnTo>
                        <a:pt x="392" y="4"/>
                      </a:lnTo>
                      <a:lnTo>
                        <a:pt x="365" y="5"/>
                      </a:lnTo>
                      <a:lnTo>
                        <a:pt x="337" y="6"/>
                      </a:lnTo>
                      <a:lnTo>
                        <a:pt x="308" y="7"/>
                      </a:lnTo>
                      <a:lnTo>
                        <a:pt x="281" y="7"/>
                      </a:lnTo>
                      <a:lnTo>
                        <a:pt x="253" y="8"/>
                      </a:lnTo>
                      <a:lnTo>
                        <a:pt x="224" y="10"/>
                      </a:lnTo>
                      <a:lnTo>
                        <a:pt x="197" y="11"/>
                      </a:lnTo>
                      <a:lnTo>
                        <a:pt x="168" y="12"/>
                      </a:lnTo>
                      <a:lnTo>
                        <a:pt x="140" y="13"/>
                      </a:lnTo>
                      <a:lnTo>
                        <a:pt x="112" y="14"/>
                      </a:lnTo>
                      <a:lnTo>
                        <a:pt x="84" y="15"/>
                      </a:lnTo>
                      <a:lnTo>
                        <a:pt x="56" y="16"/>
                      </a:lnTo>
                      <a:lnTo>
                        <a:pt x="27" y="18"/>
                      </a:lnTo>
                      <a:lnTo>
                        <a:pt x="0"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10" name="Freeform 151"/>
                <p:cNvSpPr>
                  <a:spLocks noChangeAspect="1"/>
                </p:cNvSpPr>
                <p:nvPr/>
              </p:nvSpPr>
              <p:spPr bwMode="auto">
                <a:xfrm>
                  <a:off x="2059" y="3103"/>
                  <a:ext cx="181" cy="72"/>
                </a:xfrm>
                <a:custGeom>
                  <a:avLst/>
                  <a:gdLst>
                    <a:gd name="T0" fmla="*/ 0 w 363"/>
                    <a:gd name="T1" fmla="*/ 0 h 144"/>
                    <a:gd name="T2" fmla="*/ 0 w 363"/>
                    <a:gd name="T3" fmla="*/ 0 h 144"/>
                    <a:gd name="T4" fmla="*/ 0 w 363"/>
                    <a:gd name="T5" fmla="*/ 1 h 144"/>
                    <a:gd name="T6" fmla="*/ 0 w 363"/>
                    <a:gd name="T7" fmla="*/ 1 h 144"/>
                    <a:gd name="T8" fmla="*/ 0 w 363"/>
                    <a:gd name="T9" fmla="*/ 1 h 144"/>
                    <a:gd name="T10" fmla="*/ 0 w 363"/>
                    <a:gd name="T11" fmla="*/ 1 h 144"/>
                    <a:gd name="T12" fmla="*/ 0 w 363"/>
                    <a:gd name="T13" fmla="*/ 1 h 144"/>
                    <a:gd name="T14" fmla="*/ 0 w 363"/>
                    <a:gd name="T15" fmla="*/ 1 h 144"/>
                    <a:gd name="T16" fmla="*/ 0 w 363"/>
                    <a:gd name="T17" fmla="*/ 1 h 144"/>
                    <a:gd name="T18" fmla="*/ 0 w 363"/>
                    <a:gd name="T19" fmla="*/ 1 h 144"/>
                    <a:gd name="T20" fmla="*/ 0 w 363"/>
                    <a:gd name="T21" fmla="*/ 1 h 144"/>
                    <a:gd name="T22" fmla="*/ 0 w 363"/>
                    <a:gd name="T23" fmla="*/ 1 h 144"/>
                    <a:gd name="T24" fmla="*/ 0 w 363"/>
                    <a:gd name="T25" fmla="*/ 1 h 144"/>
                    <a:gd name="T26" fmla="*/ 0 w 363"/>
                    <a:gd name="T27" fmla="*/ 1 h 144"/>
                    <a:gd name="T28" fmla="*/ 0 w 363"/>
                    <a:gd name="T29" fmla="*/ 1 h 144"/>
                    <a:gd name="T30" fmla="*/ 0 w 363"/>
                    <a:gd name="T31" fmla="*/ 1 h 144"/>
                    <a:gd name="T32" fmla="*/ 0 w 363"/>
                    <a:gd name="T33" fmla="*/ 1 h 144"/>
                    <a:gd name="T34" fmla="*/ 0 w 363"/>
                    <a:gd name="T35" fmla="*/ 1 h 144"/>
                    <a:gd name="T36" fmla="*/ 0 w 363"/>
                    <a:gd name="T37" fmla="*/ 1 h 144"/>
                    <a:gd name="T38" fmla="*/ 0 w 363"/>
                    <a:gd name="T39" fmla="*/ 1 h 144"/>
                    <a:gd name="T40" fmla="*/ 0 w 363"/>
                    <a:gd name="T41" fmla="*/ 1 h 144"/>
                    <a:gd name="T42" fmla="*/ 0 w 363"/>
                    <a:gd name="T43" fmla="*/ 1 h 144"/>
                    <a:gd name="T44" fmla="*/ 0 w 363"/>
                    <a:gd name="T45" fmla="*/ 1 h 144"/>
                    <a:gd name="T46" fmla="*/ 0 w 363"/>
                    <a:gd name="T47" fmla="*/ 1 h 144"/>
                    <a:gd name="T48" fmla="*/ 0 w 363"/>
                    <a:gd name="T49" fmla="*/ 1 h 144"/>
                    <a:gd name="T50" fmla="*/ 0 w 363"/>
                    <a:gd name="T51" fmla="*/ 1 h 144"/>
                    <a:gd name="T52" fmla="*/ 0 w 363"/>
                    <a:gd name="T53" fmla="*/ 1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3"/>
                    <a:gd name="T82" fmla="*/ 0 h 144"/>
                    <a:gd name="T83" fmla="*/ 363 w 363"/>
                    <a:gd name="T84" fmla="*/ 144 h 1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3" h="144">
                      <a:moveTo>
                        <a:pt x="0" y="0"/>
                      </a:moveTo>
                      <a:lnTo>
                        <a:pt x="0" y="0"/>
                      </a:lnTo>
                      <a:lnTo>
                        <a:pt x="21" y="1"/>
                      </a:lnTo>
                      <a:lnTo>
                        <a:pt x="42" y="2"/>
                      </a:lnTo>
                      <a:lnTo>
                        <a:pt x="65" y="5"/>
                      </a:lnTo>
                      <a:lnTo>
                        <a:pt x="87" y="7"/>
                      </a:lnTo>
                      <a:lnTo>
                        <a:pt x="111" y="9"/>
                      </a:lnTo>
                      <a:lnTo>
                        <a:pt x="134" y="12"/>
                      </a:lnTo>
                      <a:lnTo>
                        <a:pt x="158" y="15"/>
                      </a:lnTo>
                      <a:lnTo>
                        <a:pt x="181" y="17"/>
                      </a:lnTo>
                      <a:lnTo>
                        <a:pt x="205" y="21"/>
                      </a:lnTo>
                      <a:lnTo>
                        <a:pt x="228" y="25"/>
                      </a:lnTo>
                      <a:lnTo>
                        <a:pt x="251" y="29"/>
                      </a:lnTo>
                      <a:lnTo>
                        <a:pt x="274" y="33"/>
                      </a:lnTo>
                      <a:lnTo>
                        <a:pt x="296" y="37"/>
                      </a:lnTo>
                      <a:lnTo>
                        <a:pt x="317" y="42"/>
                      </a:lnTo>
                      <a:lnTo>
                        <a:pt x="337" y="47"/>
                      </a:lnTo>
                      <a:lnTo>
                        <a:pt x="356" y="52"/>
                      </a:lnTo>
                      <a:lnTo>
                        <a:pt x="360" y="60"/>
                      </a:lnTo>
                      <a:lnTo>
                        <a:pt x="361" y="70"/>
                      </a:lnTo>
                      <a:lnTo>
                        <a:pt x="363" y="81"/>
                      </a:lnTo>
                      <a:lnTo>
                        <a:pt x="363" y="92"/>
                      </a:lnTo>
                      <a:lnTo>
                        <a:pt x="363" y="105"/>
                      </a:lnTo>
                      <a:lnTo>
                        <a:pt x="363" y="118"/>
                      </a:lnTo>
                      <a:lnTo>
                        <a:pt x="362" y="131"/>
                      </a:lnTo>
                      <a:lnTo>
                        <a:pt x="361" y="144"/>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11" name="Line 152"/>
                <p:cNvSpPr>
                  <a:spLocks noChangeAspect="1" noChangeShapeType="1"/>
                </p:cNvSpPr>
                <p:nvPr/>
              </p:nvSpPr>
              <p:spPr bwMode="auto">
                <a:xfrm>
                  <a:off x="1459" y="3040"/>
                  <a:ext cx="11" cy="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2" name="Freeform 153"/>
                <p:cNvSpPr>
                  <a:spLocks noChangeAspect="1"/>
                </p:cNvSpPr>
                <p:nvPr/>
              </p:nvSpPr>
              <p:spPr bwMode="auto">
                <a:xfrm>
                  <a:off x="1440" y="3049"/>
                  <a:ext cx="96" cy="5"/>
                </a:xfrm>
                <a:custGeom>
                  <a:avLst/>
                  <a:gdLst>
                    <a:gd name="T0" fmla="*/ 0 w 192"/>
                    <a:gd name="T1" fmla="*/ 0 h 10"/>
                    <a:gd name="T2" fmla="*/ 0 w 192"/>
                    <a:gd name="T3" fmla="*/ 0 h 10"/>
                    <a:gd name="T4" fmla="*/ 1 w 192"/>
                    <a:gd name="T5" fmla="*/ 1 h 10"/>
                    <a:gd name="T6" fmla="*/ 1 w 192"/>
                    <a:gd name="T7" fmla="*/ 1 h 10"/>
                    <a:gd name="T8" fmla="*/ 1 w 192"/>
                    <a:gd name="T9" fmla="*/ 1 h 10"/>
                    <a:gd name="T10" fmla="*/ 1 w 192"/>
                    <a:gd name="T11" fmla="*/ 1 h 10"/>
                    <a:gd name="T12" fmla="*/ 1 w 192"/>
                    <a:gd name="T13" fmla="*/ 1 h 10"/>
                    <a:gd name="T14" fmla="*/ 1 w 192"/>
                    <a:gd name="T15" fmla="*/ 1 h 10"/>
                    <a:gd name="T16" fmla="*/ 1 w 192"/>
                    <a:gd name="T17" fmla="*/ 1 h 10"/>
                    <a:gd name="T18" fmla="*/ 1 w 192"/>
                    <a:gd name="T19" fmla="*/ 1 h 10"/>
                    <a:gd name="T20" fmla="*/ 1 w 192"/>
                    <a:gd name="T21" fmla="*/ 1 h 10"/>
                    <a:gd name="T22" fmla="*/ 1 w 192"/>
                    <a:gd name="T23" fmla="*/ 1 h 10"/>
                    <a:gd name="T24" fmla="*/ 1 w 192"/>
                    <a:gd name="T25" fmla="*/ 1 h 10"/>
                    <a:gd name="T26" fmla="*/ 1 w 192"/>
                    <a:gd name="T27" fmla="*/ 1 h 10"/>
                    <a:gd name="T28" fmla="*/ 1 w 192"/>
                    <a:gd name="T29" fmla="*/ 1 h 10"/>
                    <a:gd name="T30" fmla="*/ 1 w 192"/>
                    <a:gd name="T31" fmla="*/ 1 h 10"/>
                    <a:gd name="T32" fmla="*/ 1 w 192"/>
                    <a:gd name="T33" fmla="*/ 1 h 10"/>
                    <a:gd name="T34" fmla="*/ 1 w 192"/>
                    <a:gd name="T35" fmla="*/ 1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10"/>
                    <a:gd name="T56" fmla="*/ 192 w 192"/>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10">
                      <a:moveTo>
                        <a:pt x="0" y="0"/>
                      </a:moveTo>
                      <a:lnTo>
                        <a:pt x="0" y="0"/>
                      </a:lnTo>
                      <a:lnTo>
                        <a:pt x="9" y="1"/>
                      </a:lnTo>
                      <a:lnTo>
                        <a:pt x="18" y="2"/>
                      </a:lnTo>
                      <a:lnTo>
                        <a:pt x="28" y="2"/>
                      </a:lnTo>
                      <a:lnTo>
                        <a:pt x="38" y="3"/>
                      </a:lnTo>
                      <a:lnTo>
                        <a:pt x="48" y="3"/>
                      </a:lnTo>
                      <a:lnTo>
                        <a:pt x="59" y="5"/>
                      </a:lnTo>
                      <a:lnTo>
                        <a:pt x="70" y="5"/>
                      </a:lnTo>
                      <a:lnTo>
                        <a:pt x="82" y="6"/>
                      </a:lnTo>
                      <a:lnTo>
                        <a:pt x="95" y="6"/>
                      </a:lnTo>
                      <a:lnTo>
                        <a:pt x="107" y="7"/>
                      </a:lnTo>
                      <a:lnTo>
                        <a:pt x="120" y="7"/>
                      </a:lnTo>
                      <a:lnTo>
                        <a:pt x="134" y="8"/>
                      </a:lnTo>
                      <a:lnTo>
                        <a:pt x="147" y="8"/>
                      </a:lnTo>
                      <a:lnTo>
                        <a:pt x="162" y="9"/>
                      </a:lnTo>
                      <a:lnTo>
                        <a:pt x="177" y="9"/>
                      </a:lnTo>
                      <a:lnTo>
                        <a:pt x="192" y="1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13" name="Freeform 154"/>
                <p:cNvSpPr>
                  <a:spLocks noChangeAspect="1"/>
                </p:cNvSpPr>
                <p:nvPr/>
              </p:nvSpPr>
              <p:spPr bwMode="auto">
                <a:xfrm>
                  <a:off x="1425" y="3089"/>
                  <a:ext cx="6" cy="64"/>
                </a:xfrm>
                <a:custGeom>
                  <a:avLst/>
                  <a:gdLst>
                    <a:gd name="T0" fmla="*/ 0 w 13"/>
                    <a:gd name="T1" fmla="*/ 1 h 127"/>
                    <a:gd name="T2" fmla="*/ 0 w 13"/>
                    <a:gd name="T3" fmla="*/ 1 h 127"/>
                    <a:gd name="T4" fmla="*/ 0 w 13"/>
                    <a:gd name="T5" fmla="*/ 1 h 127"/>
                    <a:gd name="T6" fmla="*/ 0 w 13"/>
                    <a:gd name="T7" fmla="*/ 1 h 127"/>
                    <a:gd name="T8" fmla="*/ 0 w 13"/>
                    <a:gd name="T9" fmla="*/ 1 h 127"/>
                    <a:gd name="T10" fmla="*/ 0 w 13"/>
                    <a:gd name="T11" fmla="*/ 1 h 127"/>
                    <a:gd name="T12" fmla="*/ 0 w 13"/>
                    <a:gd name="T13" fmla="*/ 1 h 127"/>
                    <a:gd name="T14" fmla="*/ 0 w 13"/>
                    <a:gd name="T15" fmla="*/ 1 h 127"/>
                    <a:gd name="T16" fmla="*/ 0 w 13"/>
                    <a:gd name="T17" fmla="*/ 1 h 127"/>
                    <a:gd name="T18" fmla="*/ 0 w 13"/>
                    <a:gd name="T19" fmla="*/ 1 h 127"/>
                    <a:gd name="T20" fmla="*/ 0 w 13"/>
                    <a:gd name="T21" fmla="*/ 1 h 127"/>
                    <a:gd name="T22" fmla="*/ 0 w 13"/>
                    <a:gd name="T23" fmla="*/ 0 h 1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27"/>
                    <a:gd name="T38" fmla="*/ 13 w 13"/>
                    <a:gd name="T39" fmla="*/ 127 h 1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27">
                      <a:moveTo>
                        <a:pt x="0" y="127"/>
                      </a:moveTo>
                      <a:lnTo>
                        <a:pt x="0" y="127"/>
                      </a:lnTo>
                      <a:lnTo>
                        <a:pt x="6" y="123"/>
                      </a:lnTo>
                      <a:lnTo>
                        <a:pt x="9" y="118"/>
                      </a:lnTo>
                      <a:lnTo>
                        <a:pt x="10" y="114"/>
                      </a:lnTo>
                      <a:lnTo>
                        <a:pt x="12" y="109"/>
                      </a:lnTo>
                      <a:lnTo>
                        <a:pt x="13" y="20"/>
                      </a:lnTo>
                      <a:lnTo>
                        <a:pt x="13" y="15"/>
                      </a:lnTo>
                      <a:lnTo>
                        <a:pt x="10" y="10"/>
                      </a:lnTo>
                      <a:lnTo>
                        <a:pt x="8" y="4"/>
                      </a:lnTo>
                      <a:lnTo>
                        <a:pt x="4"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14" name="Freeform 155"/>
                <p:cNvSpPr>
                  <a:spLocks noChangeAspect="1"/>
                </p:cNvSpPr>
                <p:nvPr/>
              </p:nvSpPr>
              <p:spPr bwMode="auto">
                <a:xfrm>
                  <a:off x="1419" y="3085"/>
                  <a:ext cx="203" cy="79"/>
                </a:xfrm>
                <a:custGeom>
                  <a:avLst/>
                  <a:gdLst>
                    <a:gd name="T0" fmla="*/ 1 w 404"/>
                    <a:gd name="T1" fmla="*/ 0 h 158"/>
                    <a:gd name="T2" fmla="*/ 1 w 404"/>
                    <a:gd name="T3" fmla="*/ 0 h 158"/>
                    <a:gd name="T4" fmla="*/ 1 w 404"/>
                    <a:gd name="T5" fmla="*/ 0 h 158"/>
                    <a:gd name="T6" fmla="*/ 1 w 404"/>
                    <a:gd name="T7" fmla="*/ 0 h 158"/>
                    <a:gd name="T8" fmla="*/ 1 w 404"/>
                    <a:gd name="T9" fmla="*/ 1 h 158"/>
                    <a:gd name="T10" fmla="*/ 1 w 404"/>
                    <a:gd name="T11" fmla="*/ 1 h 158"/>
                    <a:gd name="T12" fmla="*/ 1 w 404"/>
                    <a:gd name="T13" fmla="*/ 1 h 158"/>
                    <a:gd name="T14" fmla="*/ 1 w 404"/>
                    <a:gd name="T15" fmla="*/ 1 h 158"/>
                    <a:gd name="T16" fmla="*/ 1 w 404"/>
                    <a:gd name="T17" fmla="*/ 1 h 158"/>
                    <a:gd name="T18" fmla="*/ 1 w 404"/>
                    <a:gd name="T19" fmla="*/ 1 h 158"/>
                    <a:gd name="T20" fmla="*/ 1 w 404"/>
                    <a:gd name="T21" fmla="*/ 1 h 158"/>
                    <a:gd name="T22" fmla="*/ 1 w 404"/>
                    <a:gd name="T23" fmla="*/ 1 h 158"/>
                    <a:gd name="T24" fmla="*/ 1 w 404"/>
                    <a:gd name="T25" fmla="*/ 1 h 158"/>
                    <a:gd name="T26" fmla="*/ 1 w 404"/>
                    <a:gd name="T27" fmla="*/ 1 h 158"/>
                    <a:gd name="T28" fmla="*/ 1 w 404"/>
                    <a:gd name="T29" fmla="*/ 1 h 158"/>
                    <a:gd name="T30" fmla="*/ 0 w 404"/>
                    <a:gd name="T31" fmla="*/ 1 h 158"/>
                    <a:gd name="T32" fmla="*/ 0 w 404"/>
                    <a:gd name="T33" fmla="*/ 1 h 158"/>
                    <a:gd name="T34" fmla="*/ 1 w 404"/>
                    <a:gd name="T35" fmla="*/ 1 h 158"/>
                    <a:gd name="T36" fmla="*/ 1 w 404"/>
                    <a:gd name="T37" fmla="*/ 1 h 158"/>
                    <a:gd name="T38" fmla="*/ 1 w 404"/>
                    <a:gd name="T39" fmla="*/ 1 h 158"/>
                    <a:gd name="T40" fmla="*/ 1 w 404"/>
                    <a:gd name="T41" fmla="*/ 1 h 158"/>
                    <a:gd name="T42" fmla="*/ 1 w 404"/>
                    <a:gd name="T43" fmla="*/ 1 h 158"/>
                    <a:gd name="T44" fmla="*/ 1 w 404"/>
                    <a:gd name="T45" fmla="*/ 1 h 158"/>
                    <a:gd name="T46" fmla="*/ 1 w 404"/>
                    <a:gd name="T47" fmla="*/ 1 h 158"/>
                    <a:gd name="T48" fmla="*/ 1 w 404"/>
                    <a:gd name="T49" fmla="*/ 1 h 158"/>
                    <a:gd name="T50" fmla="*/ 1 w 404"/>
                    <a:gd name="T51" fmla="*/ 1 h 158"/>
                    <a:gd name="T52" fmla="*/ 1 w 404"/>
                    <a:gd name="T53" fmla="*/ 1 h 158"/>
                    <a:gd name="T54" fmla="*/ 1 w 404"/>
                    <a:gd name="T55" fmla="*/ 1 h 158"/>
                    <a:gd name="T56" fmla="*/ 1 w 404"/>
                    <a:gd name="T57" fmla="*/ 1 h 158"/>
                    <a:gd name="T58" fmla="*/ 1 w 404"/>
                    <a:gd name="T59" fmla="*/ 1 h 158"/>
                    <a:gd name="T60" fmla="*/ 1 w 404"/>
                    <a:gd name="T61" fmla="*/ 1 h 158"/>
                    <a:gd name="T62" fmla="*/ 1 w 404"/>
                    <a:gd name="T63" fmla="*/ 1 h 158"/>
                    <a:gd name="T64" fmla="*/ 1 w 404"/>
                    <a:gd name="T65" fmla="*/ 1 h 158"/>
                    <a:gd name="T66" fmla="*/ 1 w 404"/>
                    <a:gd name="T67" fmla="*/ 1 h 158"/>
                    <a:gd name="T68" fmla="*/ 1 w 404"/>
                    <a:gd name="T69" fmla="*/ 1 h 158"/>
                    <a:gd name="T70" fmla="*/ 1 w 404"/>
                    <a:gd name="T71" fmla="*/ 1 h 158"/>
                    <a:gd name="T72" fmla="*/ 1 w 404"/>
                    <a:gd name="T73" fmla="*/ 1 h 158"/>
                    <a:gd name="T74" fmla="*/ 1 w 404"/>
                    <a:gd name="T75" fmla="*/ 1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158"/>
                    <a:gd name="T116" fmla="*/ 404 w 404"/>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158">
                      <a:moveTo>
                        <a:pt x="155" y="0"/>
                      </a:moveTo>
                      <a:lnTo>
                        <a:pt x="155" y="0"/>
                      </a:lnTo>
                      <a:lnTo>
                        <a:pt x="136" y="0"/>
                      </a:lnTo>
                      <a:lnTo>
                        <a:pt x="116" y="0"/>
                      </a:lnTo>
                      <a:lnTo>
                        <a:pt x="98" y="2"/>
                      </a:lnTo>
                      <a:lnTo>
                        <a:pt x="80" y="3"/>
                      </a:lnTo>
                      <a:lnTo>
                        <a:pt x="63" y="4"/>
                      </a:lnTo>
                      <a:lnTo>
                        <a:pt x="46" y="6"/>
                      </a:lnTo>
                      <a:lnTo>
                        <a:pt x="29" y="7"/>
                      </a:lnTo>
                      <a:lnTo>
                        <a:pt x="10" y="10"/>
                      </a:lnTo>
                      <a:lnTo>
                        <a:pt x="7" y="11"/>
                      </a:lnTo>
                      <a:lnTo>
                        <a:pt x="4" y="15"/>
                      </a:lnTo>
                      <a:lnTo>
                        <a:pt x="2" y="22"/>
                      </a:lnTo>
                      <a:lnTo>
                        <a:pt x="1" y="30"/>
                      </a:lnTo>
                      <a:lnTo>
                        <a:pt x="0" y="119"/>
                      </a:lnTo>
                      <a:lnTo>
                        <a:pt x="1" y="127"/>
                      </a:lnTo>
                      <a:lnTo>
                        <a:pt x="3" y="133"/>
                      </a:lnTo>
                      <a:lnTo>
                        <a:pt x="7" y="136"/>
                      </a:lnTo>
                      <a:lnTo>
                        <a:pt x="10" y="137"/>
                      </a:lnTo>
                      <a:lnTo>
                        <a:pt x="34" y="140"/>
                      </a:lnTo>
                      <a:lnTo>
                        <a:pt x="58" y="141"/>
                      </a:lnTo>
                      <a:lnTo>
                        <a:pt x="83" y="143"/>
                      </a:lnTo>
                      <a:lnTo>
                        <a:pt x="107" y="144"/>
                      </a:lnTo>
                      <a:lnTo>
                        <a:pt x="131" y="145"/>
                      </a:lnTo>
                      <a:lnTo>
                        <a:pt x="155" y="148"/>
                      </a:lnTo>
                      <a:lnTo>
                        <a:pt x="179" y="149"/>
                      </a:lnTo>
                      <a:lnTo>
                        <a:pt x="204" y="149"/>
                      </a:lnTo>
                      <a:lnTo>
                        <a:pt x="229" y="150"/>
                      </a:lnTo>
                      <a:lnTo>
                        <a:pt x="253" y="151"/>
                      </a:lnTo>
                      <a:lnTo>
                        <a:pt x="278" y="152"/>
                      </a:lnTo>
                      <a:lnTo>
                        <a:pt x="303" y="154"/>
                      </a:lnTo>
                      <a:lnTo>
                        <a:pt x="328" y="155"/>
                      </a:lnTo>
                      <a:lnTo>
                        <a:pt x="353" y="156"/>
                      </a:lnTo>
                      <a:lnTo>
                        <a:pt x="379" y="157"/>
                      </a:lnTo>
                      <a:lnTo>
                        <a:pt x="404" y="15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15" name="Line 156"/>
                <p:cNvSpPr>
                  <a:spLocks noChangeAspect="1" noChangeShapeType="1"/>
                </p:cNvSpPr>
                <p:nvPr/>
              </p:nvSpPr>
              <p:spPr bwMode="auto">
                <a:xfrm>
                  <a:off x="2453" y="3082"/>
                  <a:ext cx="1" cy="1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6" name="Line 157"/>
                <p:cNvSpPr>
                  <a:spLocks noChangeAspect="1" noChangeShapeType="1"/>
                </p:cNvSpPr>
                <p:nvPr/>
              </p:nvSpPr>
              <p:spPr bwMode="auto">
                <a:xfrm>
                  <a:off x="2437" y="3078"/>
                  <a:ext cx="2" cy="1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7" name="Line 158"/>
                <p:cNvSpPr>
                  <a:spLocks noChangeAspect="1" noChangeShapeType="1"/>
                </p:cNvSpPr>
                <p:nvPr/>
              </p:nvSpPr>
              <p:spPr bwMode="auto">
                <a:xfrm flipV="1">
                  <a:off x="2173" y="3048"/>
                  <a:ext cx="1" cy="2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8" name="Line 159"/>
                <p:cNvSpPr>
                  <a:spLocks noChangeAspect="1" noChangeShapeType="1"/>
                </p:cNvSpPr>
                <p:nvPr/>
              </p:nvSpPr>
              <p:spPr bwMode="auto">
                <a:xfrm flipV="1">
                  <a:off x="2017" y="3040"/>
                  <a:ext cx="1" cy="3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9" name="Line 160"/>
                <p:cNvSpPr>
                  <a:spLocks noChangeAspect="1" noChangeShapeType="1"/>
                </p:cNvSpPr>
                <p:nvPr/>
              </p:nvSpPr>
              <p:spPr bwMode="auto">
                <a:xfrm flipV="1">
                  <a:off x="1409" y="3086"/>
                  <a:ext cx="43"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20" name="Freeform 161"/>
                <p:cNvSpPr>
                  <a:spLocks noChangeAspect="1"/>
                </p:cNvSpPr>
                <p:nvPr/>
              </p:nvSpPr>
              <p:spPr bwMode="auto">
                <a:xfrm>
                  <a:off x="1430" y="3047"/>
                  <a:ext cx="84" cy="20"/>
                </a:xfrm>
                <a:custGeom>
                  <a:avLst/>
                  <a:gdLst>
                    <a:gd name="T0" fmla="*/ 0 w 170"/>
                    <a:gd name="T1" fmla="*/ 1 h 40"/>
                    <a:gd name="T2" fmla="*/ 0 w 170"/>
                    <a:gd name="T3" fmla="*/ 1 h 40"/>
                    <a:gd name="T4" fmla="*/ 0 w 170"/>
                    <a:gd name="T5" fmla="*/ 1 h 40"/>
                    <a:gd name="T6" fmla="*/ 0 w 170"/>
                    <a:gd name="T7" fmla="*/ 1 h 40"/>
                    <a:gd name="T8" fmla="*/ 0 w 170"/>
                    <a:gd name="T9" fmla="*/ 1 h 40"/>
                    <a:gd name="T10" fmla="*/ 0 w 170"/>
                    <a:gd name="T11" fmla="*/ 1 h 40"/>
                    <a:gd name="T12" fmla="*/ 0 w 170"/>
                    <a:gd name="T13" fmla="*/ 1 h 40"/>
                    <a:gd name="T14" fmla="*/ 0 w 170"/>
                    <a:gd name="T15" fmla="*/ 1 h 40"/>
                    <a:gd name="T16" fmla="*/ 0 w 170"/>
                    <a:gd name="T17" fmla="*/ 1 h 40"/>
                    <a:gd name="T18" fmla="*/ 0 w 170"/>
                    <a:gd name="T19" fmla="*/ 1 h 40"/>
                    <a:gd name="T20" fmla="*/ 0 w 170"/>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40"/>
                    <a:gd name="T35" fmla="*/ 170 w 170"/>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40">
                      <a:moveTo>
                        <a:pt x="0" y="33"/>
                      </a:moveTo>
                      <a:lnTo>
                        <a:pt x="0" y="33"/>
                      </a:lnTo>
                      <a:lnTo>
                        <a:pt x="21" y="34"/>
                      </a:lnTo>
                      <a:lnTo>
                        <a:pt x="42" y="35"/>
                      </a:lnTo>
                      <a:lnTo>
                        <a:pt x="64" y="36"/>
                      </a:lnTo>
                      <a:lnTo>
                        <a:pt x="85" y="38"/>
                      </a:lnTo>
                      <a:lnTo>
                        <a:pt x="106" y="38"/>
                      </a:lnTo>
                      <a:lnTo>
                        <a:pt x="127" y="39"/>
                      </a:lnTo>
                      <a:lnTo>
                        <a:pt x="149" y="39"/>
                      </a:lnTo>
                      <a:lnTo>
                        <a:pt x="170" y="40"/>
                      </a:lnTo>
                      <a:lnTo>
                        <a:pt x="17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21" name="Line 162"/>
                <p:cNvSpPr>
                  <a:spLocks noChangeAspect="1" noChangeShapeType="1"/>
                </p:cNvSpPr>
                <p:nvPr/>
              </p:nvSpPr>
              <p:spPr bwMode="auto">
                <a:xfrm flipV="1">
                  <a:off x="1459" y="3041"/>
                  <a:ext cx="1" cy="2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22" name="Line 163"/>
                <p:cNvSpPr>
                  <a:spLocks noChangeAspect="1" noChangeShapeType="1"/>
                </p:cNvSpPr>
                <p:nvPr/>
              </p:nvSpPr>
              <p:spPr bwMode="auto">
                <a:xfrm flipV="1">
                  <a:off x="1422" y="3051"/>
                  <a:ext cx="11" cy="3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23" name="Freeform 164"/>
                <p:cNvSpPr>
                  <a:spLocks noChangeAspect="1"/>
                </p:cNvSpPr>
                <p:nvPr/>
              </p:nvSpPr>
              <p:spPr bwMode="auto">
                <a:xfrm>
                  <a:off x="1639" y="3153"/>
                  <a:ext cx="321" cy="62"/>
                </a:xfrm>
                <a:custGeom>
                  <a:avLst/>
                  <a:gdLst>
                    <a:gd name="T0" fmla="*/ 0 w 642"/>
                    <a:gd name="T1" fmla="*/ 0 h 125"/>
                    <a:gd name="T2" fmla="*/ 0 w 642"/>
                    <a:gd name="T3" fmla="*/ 0 h 125"/>
                    <a:gd name="T4" fmla="*/ 1 w 642"/>
                    <a:gd name="T5" fmla="*/ 0 h 125"/>
                    <a:gd name="T6" fmla="*/ 1 w 642"/>
                    <a:gd name="T7" fmla="*/ 0 h 125"/>
                    <a:gd name="T8" fmla="*/ 1 w 642"/>
                    <a:gd name="T9" fmla="*/ 0 h 125"/>
                    <a:gd name="T10" fmla="*/ 1 w 642"/>
                    <a:gd name="T11" fmla="*/ 0 h 125"/>
                    <a:gd name="T12" fmla="*/ 1 w 642"/>
                    <a:gd name="T13" fmla="*/ 0 h 125"/>
                    <a:gd name="T14" fmla="*/ 1 w 642"/>
                    <a:gd name="T15" fmla="*/ 0 h 125"/>
                    <a:gd name="T16" fmla="*/ 1 w 642"/>
                    <a:gd name="T17" fmla="*/ 0 h 125"/>
                    <a:gd name="T18" fmla="*/ 1 w 642"/>
                    <a:gd name="T19" fmla="*/ 0 h 125"/>
                    <a:gd name="T20" fmla="*/ 1 w 642"/>
                    <a:gd name="T21" fmla="*/ 0 h 125"/>
                    <a:gd name="T22" fmla="*/ 1 w 642"/>
                    <a:gd name="T23" fmla="*/ 0 h 125"/>
                    <a:gd name="T24" fmla="*/ 1 w 642"/>
                    <a:gd name="T25" fmla="*/ 0 h 125"/>
                    <a:gd name="T26" fmla="*/ 1 w 642"/>
                    <a:gd name="T27" fmla="*/ 0 h 125"/>
                    <a:gd name="T28" fmla="*/ 1 w 642"/>
                    <a:gd name="T29" fmla="*/ 0 h 125"/>
                    <a:gd name="T30" fmla="*/ 1 w 642"/>
                    <a:gd name="T31" fmla="*/ 0 h 125"/>
                    <a:gd name="T32" fmla="*/ 1 w 642"/>
                    <a:gd name="T33" fmla="*/ 0 h 125"/>
                    <a:gd name="T34" fmla="*/ 1 w 642"/>
                    <a:gd name="T35" fmla="*/ 0 h 125"/>
                    <a:gd name="T36" fmla="*/ 1 w 642"/>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2"/>
                    <a:gd name="T58" fmla="*/ 0 h 125"/>
                    <a:gd name="T59" fmla="*/ 642 w 642"/>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2" h="125">
                      <a:moveTo>
                        <a:pt x="0" y="1"/>
                      </a:moveTo>
                      <a:lnTo>
                        <a:pt x="0" y="1"/>
                      </a:lnTo>
                      <a:lnTo>
                        <a:pt x="32" y="0"/>
                      </a:lnTo>
                      <a:lnTo>
                        <a:pt x="68" y="1"/>
                      </a:lnTo>
                      <a:lnTo>
                        <a:pt x="106" y="3"/>
                      </a:lnTo>
                      <a:lnTo>
                        <a:pt x="145" y="6"/>
                      </a:lnTo>
                      <a:lnTo>
                        <a:pt x="187" y="9"/>
                      </a:lnTo>
                      <a:lnTo>
                        <a:pt x="230" y="14"/>
                      </a:lnTo>
                      <a:lnTo>
                        <a:pt x="274" y="19"/>
                      </a:lnTo>
                      <a:lnTo>
                        <a:pt x="319" y="23"/>
                      </a:lnTo>
                      <a:lnTo>
                        <a:pt x="362" y="29"/>
                      </a:lnTo>
                      <a:lnTo>
                        <a:pt x="407" y="34"/>
                      </a:lnTo>
                      <a:lnTo>
                        <a:pt x="451" y="38"/>
                      </a:lnTo>
                      <a:lnTo>
                        <a:pt x="493" y="43"/>
                      </a:lnTo>
                      <a:lnTo>
                        <a:pt x="534" y="47"/>
                      </a:lnTo>
                      <a:lnTo>
                        <a:pt x="572" y="50"/>
                      </a:lnTo>
                      <a:lnTo>
                        <a:pt x="609" y="52"/>
                      </a:lnTo>
                      <a:lnTo>
                        <a:pt x="642" y="53"/>
                      </a:lnTo>
                      <a:lnTo>
                        <a:pt x="641" y="12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24" name="Freeform 165"/>
                <p:cNvSpPr>
                  <a:spLocks noChangeAspect="1"/>
                </p:cNvSpPr>
                <p:nvPr/>
              </p:nvSpPr>
              <p:spPr bwMode="auto">
                <a:xfrm>
                  <a:off x="1608" y="3216"/>
                  <a:ext cx="237" cy="5"/>
                </a:xfrm>
                <a:custGeom>
                  <a:avLst/>
                  <a:gdLst>
                    <a:gd name="T0" fmla="*/ 0 w 473"/>
                    <a:gd name="T1" fmla="*/ 1 h 10"/>
                    <a:gd name="T2" fmla="*/ 0 w 473"/>
                    <a:gd name="T3" fmla="*/ 1 h 10"/>
                    <a:gd name="T4" fmla="*/ 1 w 473"/>
                    <a:gd name="T5" fmla="*/ 1 h 10"/>
                    <a:gd name="T6" fmla="*/ 1 w 473"/>
                    <a:gd name="T7" fmla="*/ 1 h 10"/>
                    <a:gd name="T8" fmla="*/ 1 w 473"/>
                    <a:gd name="T9" fmla="*/ 1 h 10"/>
                    <a:gd name="T10" fmla="*/ 1 w 473"/>
                    <a:gd name="T11" fmla="*/ 1 h 10"/>
                    <a:gd name="T12" fmla="*/ 1 w 473"/>
                    <a:gd name="T13" fmla="*/ 1 h 10"/>
                    <a:gd name="T14" fmla="*/ 1 w 473"/>
                    <a:gd name="T15" fmla="*/ 1 h 10"/>
                    <a:gd name="T16" fmla="*/ 1 w 473"/>
                    <a:gd name="T17" fmla="*/ 1 h 10"/>
                    <a:gd name="T18" fmla="*/ 1 w 473"/>
                    <a:gd name="T19" fmla="*/ 1 h 10"/>
                    <a:gd name="T20" fmla="*/ 1 w 473"/>
                    <a:gd name="T21" fmla="*/ 1 h 10"/>
                    <a:gd name="T22" fmla="*/ 1 w 473"/>
                    <a:gd name="T23" fmla="*/ 1 h 10"/>
                    <a:gd name="T24" fmla="*/ 1 w 473"/>
                    <a:gd name="T25" fmla="*/ 1 h 10"/>
                    <a:gd name="T26" fmla="*/ 1 w 473"/>
                    <a:gd name="T27" fmla="*/ 1 h 10"/>
                    <a:gd name="T28" fmla="*/ 1 w 473"/>
                    <a:gd name="T29" fmla="*/ 1 h 10"/>
                    <a:gd name="T30" fmla="*/ 1 w 473"/>
                    <a:gd name="T31" fmla="*/ 1 h 10"/>
                    <a:gd name="T32" fmla="*/ 1 w 473"/>
                    <a:gd name="T33" fmla="*/ 1 h 10"/>
                    <a:gd name="T34" fmla="*/ 1 w 473"/>
                    <a:gd name="T35" fmla="*/ 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3"/>
                    <a:gd name="T55" fmla="*/ 0 h 10"/>
                    <a:gd name="T56" fmla="*/ 473 w 473"/>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3" h="10">
                      <a:moveTo>
                        <a:pt x="0" y="10"/>
                      </a:moveTo>
                      <a:lnTo>
                        <a:pt x="0" y="10"/>
                      </a:lnTo>
                      <a:lnTo>
                        <a:pt x="43" y="9"/>
                      </a:lnTo>
                      <a:lnTo>
                        <a:pt x="80" y="9"/>
                      </a:lnTo>
                      <a:lnTo>
                        <a:pt x="114" y="9"/>
                      </a:lnTo>
                      <a:lnTo>
                        <a:pt x="142" y="8"/>
                      </a:lnTo>
                      <a:lnTo>
                        <a:pt x="168" y="8"/>
                      </a:lnTo>
                      <a:lnTo>
                        <a:pt x="191" y="7"/>
                      </a:lnTo>
                      <a:lnTo>
                        <a:pt x="213" y="7"/>
                      </a:lnTo>
                      <a:lnTo>
                        <a:pt x="233" y="7"/>
                      </a:lnTo>
                      <a:lnTo>
                        <a:pt x="254" y="6"/>
                      </a:lnTo>
                      <a:lnTo>
                        <a:pt x="276" y="6"/>
                      </a:lnTo>
                      <a:lnTo>
                        <a:pt x="300" y="5"/>
                      </a:lnTo>
                      <a:lnTo>
                        <a:pt x="326" y="5"/>
                      </a:lnTo>
                      <a:lnTo>
                        <a:pt x="355" y="3"/>
                      </a:lnTo>
                      <a:lnTo>
                        <a:pt x="389" y="2"/>
                      </a:lnTo>
                      <a:lnTo>
                        <a:pt x="428" y="1"/>
                      </a:lnTo>
                      <a:lnTo>
                        <a:pt x="47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25" name="Line 166"/>
                <p:cNvSpPr>
                  <a:spLocks noChangeAspect="1" noChangeShapeType="1"/>
                </p:cNvSpPr>
                <p:nvPr/>
              </p:nvSpPr>
              <p:spPr bwMode="auto">
                <a:xfrm>
                  <a:off x="911" y="3192"/>
                  <a:ext cx="1" cy="1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26" name="Line 167"/>
                <p:cNvSpPr>
                  <a:spLocks noChangeAspect="1" noChangeShapeType="1"/>
                </p:cNvSpPr>
                <p:nvPr/>
              </p:nvSpPr>
              <p:spPr bwMode="auto">
                <a:xfrm>
                  <a:off x="976" y="3174"/>
                  <a:ext cx="1" cy="3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27" name="Freeform 168"/>
                <p:cNvSpPr>
                  <a:spLocks noChangeAspect="1"/>
                </p:cNvSpPr>
                <p:nvPr/>
              </p:nvSpPr>
              <p:spPr bwMode="auto">
                <a:xfrm>
                  <a:off x="1438" y="3105"/>
                  <a:ext cx="35" cy="34"/>
                </a:xfrm>
                <a:custGeom>
                  <a:avLst/>
                  <a:gdLst>
                    <a:gd name="T0" fmla="*/ 1 w 70"/>
                    <a:gd name="T1" fmla="*/ 0 h 68"/>
                    <a:gd name="T2" fmla="*/ 1 w 70"/>
                    <a:gd name="T3" fmla="*/ 0 h 68"/>
                    <a:gd name="T4" fmla="*/ 1 w 70"/>
                    <a:gd name="T5" fmla="*/ 0 h 68"/>
                    <a:gd name="T6" fmla="*/ 1 w 70"/>
                    <a:gd name="T7" fmla="*/ 1 h 68"/>
                    <a:gd name="T8" fmla="*/ 1 w 70"/>
                    <a:gd name="T9" fmla="*/ 1 h 68"/>
                    <a:gd name="T10" fmla="*/ 1 w 70"/>
                    <a:gd name="T11" fmla="*/ 1 h 68"/>
                    <a:gd name="T12" fmla="*/ 1 w 70"/>
                    <a:gd name="T13" fmla="*/ 1 h 68"/>
                    <a:gd name="T14" fmla="*/ 1 w 70"/>
                    <a:gd name="T15" fmla="*/ 1 h 68"/>
                    <a:gd name="T16" fmla="*/ 1 w 70"/>
                    <a:gd name="T17" fmla="*/ 1 h 68"/>
                    <a:gd name="T18" fmla="*/ 1 w 70"/>
                    <a:gd name="T19" fmla="*/ 1 h 68"/>
                    <a:gd name="T20" fmla="*/ 1 w 70"/>
                    <a:gd name="T21" fmla="*/ 1 h 68"/>
                    <a:gd name="T22" fmla="*/ 1 w 70"/>
                    <a:gd name="T23" fmla="*/ 1 h 68"/>
                    <a:gd name="T24" fmla="*/ 1 w 70"/>
                    <a:gd name="T25" fmla="*/ 1 h 68"/>
                    <a:gd name="T26" fmla="*/ 1 w 70"/>
                    <a:gd name="T27" fmla="*/ 1 h 68"/>
                    <a:gd name="T28" fmla="*/ 1 w 70"/>
                    <a:gd name="T29" fmla="*/ 1 h 68"/>
                    <a:gd name="T30" fmla="*/ 1 w 70"/>
                    <a:gd name="T31" fmla="*/ 1 h 68"/>
                    <a:gd name="T32" fmla="*/ 1 w 70"/>
                    <a:gd name="T33" fmla="*/ 1 h 68"/>
                    <a:gd name="T34" fmla="*/ 1 w 70"/>
                    <a:gd name="T35" fmla="*/ 1 h 68"/>
                    <a:gd name="T36" fmla="*/ 0 w 70"/>
                    <a:gd name="T37" fmla="*/ 1 h 68"/>
                    <a:gd name="T38" fmla="*/ 1 w 70"/>
                    <a:gd name="T39" fmla="*/ 1 h 68"/>
                    <a:gd name="T40" fmla="*/ 1 w 70"/>
                    <a:gd name="T41" fmla="*/ 1 h 68"/>
                    <a:gd name="T42" fmla="*/ 1 w 70"/>
                    <a:gd name="T43" fmla="*/ 1 h 68"/>
                    <a:gd name="T44" fmla="*/ 1 w 70"/>
                    <a:gd name="T45" fmla="*/ 1 h 68"/>
                    <a:gd name="T46" fmla="*/ 1 w 70"/>
                    <a:gd name="T47" fmla="*/ 1 h 68"/>
                    <a:gd name="T48" fmla="*/ 1 w 70"/>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68"/>
                    <a:gd name="T77" fmla="*/ 70 w 70"/>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68">
                      <a:moveTo>
                        <a:pt x="8" y="0"/>
                      </a:moveTo>
                      <a:lnTo>
                        <a:pt x="63" y="0"/>
                      </a:lnTo>
                      <a:lnTo>
                        <a:pt x="66" y="1"/>
                      </a:lnTo>
                      <a:lnTo>
                        <a:pt x="69" y="2"/>
                      </a:lnTo>
                      <a:lnTo>
                        <a:pt x="70" y="4"/>
                      </a:lnTo>
                      <a:lnTo>
                        <a:pt x="70" y="8"/>
                      </a:lnTo>
                      <a:lnTo>
                        <a:pt x="70" y="61"/>
                      </a:lnTo>
                      <a:lnTo>
                        <a:pt x="69" y="63"/>
                      </a:lnTo>
                      <a:lnTo>
                        <a:pt x="68" y="65"/>
                      </a:lnTo>
                      <a:lnTo>
                        <a:pt x="65" y="66"/>
                      </a:lnTo>
                      <a:lnTo>
                        <a:pt x="62" y="68"/>
                      </a:lnTo>
                      <a:lnTo>
                        <a:pt x="7" y="66"/>
                      </a:lnTo>
                      <a:lnTo>
                        <a:pt x="4" y="66"/>
                      </a:lnTo>
                      <a:lnTo>
                        <a:pt x="2" y="64"/>
                      </a:lnTo>
                      <a:lnTo>
                        <a:pt x="1" y="63"/>
                      </a:lnTo>
                      <a:lnTo>
                        <a:pt x="0" y="60"/>
                      </a:lnTo>
                      <a:lnTo>
                        <a:pt x="1" y="7"/>
                      </a:lnTo>
                      <a:lnTo>
                        <a:pt x="1" y="4"/>
                      </a:lnTo>
                      <a:lnTo>
                        <a:pt x="3" y="2"/>
                      </a:lnTo>
                      <a:lnTo>
                        <a:pt x="4" y="1"/>
                      </a:lnTo>
                      <a:lnTo>
                        <a:pt x="8"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28" name="Freeform 169"/>
                <p:cNvSpPr>
                  <a:spLocks noChangeAspect="1"/>
                </p:cNvSpPr>
                <p:nvPr/>
              </p:nvSpPr>
              <p:spPr bwMode="auto">
                <a:xfrm>
                  <a:off x="1482" y="3105"/>
                  <a:ext cx="32" cy="34"/>
                </a:xfrm>
                <a:custGeom>
                  <a:avLst/>
                  <a:gdLst>
                    <a:gd name="T0" fmla="*/ 0 w 65"/>
                    <a:gd name="T1" fmla="*/ 0 h 67"/>
                    <a:gd name="T2" fmla="*/ 0 w 65"/>
                    <a:gd name="T3" fmla="*/ 0 h 67"/>
                    <a:gd name="T4" fmla="*/ 0 w 65"/>
                    <a:gd name="T5" fmla="*/ 0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1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w 65"/>
                    <a:gd name="T41" fmla="*/ 1 h 67"/>
                    <a:gd name="T42" fmla="*/ 0 w 65"/>
                    <a:gd name="T43" fmla="*/ 1 h 67"/>
                    <a:gd name="T44" fmla="*/ 0 w 65"/>
                    <a:gd name="T45" fmla="*/ 1 h 67"/>
                    <a:gd name="T46" fmla="*/ 0 w 65"/>
                    <a:gd name="T47" fmla="*/ 0 h 67"/>
                    <a:gd name="T48" fmla="*/ 0 w 65"/>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67"/>
                    <a:gd name="T77" fmla="*/ 65 w 65"/>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67">
                      <a:moveTo>
                        <a:pt x="7" y="0"/>
                      </a:moveTo>
                      <a:lnTo>
                        <a:pt x="59" y="0"/>
                      </a:lnTo>
                      <a:lnTo>
                        <a:pt x="61" y="1"/>
                      </a:lnTo>
                      <a:lnTo>
                        <a:pt x="63" y="2"/>
                      </a:lnTo>
                      <a:lnTo>
                        <a:pt x="65" y="4"/>
                      </a:lnTo>
                      <a:lnTo>
                        <a:pt x="65" y="7"/>
                      </a:lnTo>
                      <a:lnTo>
                        <a:pt x="65" y="60"/>
                      </a:lnTo>
                      <a:lnTo>
                        <a:pt x="63" y="63"/>
                      </a:lnTo>
                      <a:lnTo>
                        <a:pt x="62" y="64"/>
                      </a:lnTo>
                      <a:lnTo>
                        <a:pt x="60" y="67"/>
                      </a:lnTo>
                      <a:lnTo>
                        <a:pt x="58" y="67"/>
                      </a:lnTo>
                      <a:lnTo>
                        <a:pt x="6" y="67"/>
                      </a:lnTo>
                      <a:lnTo>
                        <a:pt x="4" y="65"/>
                      </a:lnTo>
                      <a:lnTo>
                        <a:pt x="1" y="64"/>
                      </a:lnTo>
                      <a:lnTo>
                        <a:pt x="0" y="62"/>
                      </a:lnTo>
                      <a:lnTo>
                        <a:pt x="0" y="60"/>
                      </a:lnTo>
                      <a:lnTo>
                        <a:pt x="0" y="7"/>
                      </a:lnTo>
                      <a:lnTo>
                        <a:pt x="0" y="3"/>
                      </a:lnTo>
                      <a:lnTo>
                        <a:pt x="2" y="1"/>
                      </a:lnTo>
                      <a:lnTo>
                        <a:pt x="4" y="0"/>
                      </a:lnTo>
                      <a:lnTo>
                        <a:pt x="7"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29" name="Freeform 170"/>
                <p:cNvSpPr>
                  <a:spLocks noChangeAspect="1"/>
                </p:cNvSpPr>
                <p:nvPr/>
              </p:nvSpPr>
              <p:spPr bwMode="auto">
                <a:xfrm>
                  <a:off x="2328" y="2933"/>
                  <a:ext cx="93" cy="5"/>
                </a:xfrm>
                <a:custGeom>
                  <a:avLst/>
                  <a:gdLst>
                    <a:gd name="T0" fmla="*/ 0 w 188"/>
                    <a:gd name="T1" fmla="*/ 1 h 10"/>
                    <a:gd name="T2" fmla="*/ 0 w 188"/>
                    <a:gd name="T3" fmla="*/ 0 h 10"/>
                    <a:gd name="T4" fmla="*/ 0 w 188"/>
                    <a:gd name="T5" fmla="*/ 1 h 10"/>
                    <a:gd name="T6" fmla="*/ 0 w 188"/>
                    <a:gd name="T7" fmla="*/ 1 h 10"/>
                    <a:gd name="T8" fmla="*/ 0 w 188"/>
                    <a:gd name="T9" fmla="*/ 1 h 10"/>
                    <a:gd name="T10" fmla="*/ 0 60000 65536"/>
                    <a:gd name="T11" fmla="*/ 0 60000 65536"/>
                    <a:gd name="T12" fmla="*/ 0 60000 65536"/>
                    <a:gd name="T13" fmla="*/ 0 60000 65536"/>
                    <a:gd name="T14" fmla="*/ 0 60000 65536"/>
                    <a:gd name="T15" fmla="*/ 0 w 188"/>
                    <a:gd name="T16" fmla="*/ 0 h 10"/>
                    <a:gd name="T17" fmla="*/ 188 w 188"/>
                    <a:gd name="T18" fmla="*/ 10 h 10"/>
                  </a:gdLst>
                  <a:ahLst/>
                  <a:cxnLst>
                    <a:cxn ang="T10">
                      <a:pos x="T0" y="T1"/>
                    </a:cxn>
                    <a:cxn ang="T11">
                      <a:pos x="T2" y="T3"/>
                    </a:cxn>
                    <a:cxn ang="T12">
                      <a:pos x="T4" y="T5"/>
                    </a:cxn>
                    <a:cxn ang="T13">
                      <a:pos x="T6" y="T7"/>
                    </a:cxn>
                    <a:cxn ang="T14">
                      <a:pos x="T8" y="T9"/>
                    </a:cxn>
                  </a:cxnLst>
                  <a:rect l="T15" t="T16" r="T17" b="T18"/>
                  <a:pathLst>
                    <a:path w="188" h="10">
                      <a:moveTo>
                        <a:pt x="0" y="2"/>
                      </a:moveTo>
                      <a:lnTo>
                        <a:pt x="188" y="0"/>
                      </a:lnTo>
                      <a:lnTo>
                        <a:pt x="175" y="10"/>
                      </a:lnTo>
                      <a:lnTo>
                        <a:pt x="9" y="10"/>
                      </a:lnTo>
                      <a:lnTo>
                        <a:pt x="0" y="2"/>
                      </a:lnTo>
                      <a:close/>
                    </a:path>
                  </a:pathLst>
                </a:custGeom>
                <a:solidFill>
                  <a:srgbClr val="87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30" name="Freeform 171"/>
                <p:cNvSpPr>
                  <a:spLocks noChangeAspect="1"/>
                </p:cNvSpPr>
                <p:nvPr/>
              </p:nvSpPr>
              <p:spPr bwMode="auto">
                <a:xfrm>
                  <a:off x="2328" y="2933"/>
                  <a:ext cx="93" cy="5"/>
                </a:xfrm>
                <a:custGeom>
                  <a:avLst/>
                  <a:gdLst>
                    <a:gd name="T0" fmla="*/ 0 w 188"/>
                    <a:gd name="T1" fmla="*/ 1 h 10"/>
                    <a:gd name="T2" fmla="*/ 0 w 188"/>
                    <a:gd name="T3" fmla="*/ 0 h 10"/>
                    <a:gd name="T4" fmla="*/ 0 w 188"/>
                    <a:gd name="T5" fmla="*/ 1 h 10"/>
                    <a:gd name="T6" fmla="*/ 0 w 188"/>
                    <a:gd name="T7" fmla="*/ 1 h 10"/>
                    <a:gd name="T8" fmla="*/ 0 w 188"/>
                    <a:gd name="T9" fmla="*/ 1 h 10"/>
                    <a:gd name="T10" fmla="*/ 0 60000 65536"/>
                    <a:gd name="T11" fmla="*/ 0 60000 65536"/>
                    <a:gd name="T12" fmla="*/ 0 60000 65536"/>
                    <a:gd name="T13" fmla="*/ 0 60000 65536"/>
                    <a:gd name="T14" fmla="*/ 0 60000 65536"/>
                    <a:gd name="T15" fmla="*/ 0 w 188"/>
                    <a:gd name="T16" fmla="*/ 0 h 10"/>
                    <a:gd name="T17" fmla="*/ 188 w 188"/>
                    <a:gd name="T18" fmla="*/ 10 h 10"/>
                  </a:gdLst>
                  <a:ahLst/>
                  <a:cxnLst>
                    <a:cxn ang="T10">
                      <a:pos x="T0" y="T1"/>
                    </a:cxn>
                    <a:cxn ang="T11">
                      <a:pos x="T2" y="T3"/>
                    </a:cxn>
                    <a:cxn ang="T12">
                      <a:pos x="T4" y="T5"/>
                    </a:cxn>
                    <a:cxn ang="T13">
                      <a:pos x="T6" y="T7"/>
                    </a:cxn>
                    <a:cxn ang="T14">
                      <a:pos x="T8" y="T9"/>
                    </a:cxn>
                  </a:cxnLst>
                  <a:rect l="T15" t="T16" r="T17" b="T18"/>
                  <a:pathLst>
                    <a:path w="188" h="10">
                      <a:moveTo>
                        <a:pt x="0" y="2"/>
                      </a:moveTo>
                      <a:lnTo>
                        <a:pt x="188" y="0"/>
                      </a:lnTo>
                      <a:lnTo>
                        <a:pt x="175" y="10"/>
                      </a:lnTo>
                      <a:lnTo>
                        <a:pt x="9" y="10"/>
                      </a:lnTo>
                      <a:lnTo>
                        <a:pt x="0" y="2"/>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31" name="Freeform 172"/>
                <p:cNvSpPr>
                  <a:spLocks noChangeAspect="1"/>
                </p:cNvSpPr>
                <p:nvPr/>
              </p:nvSpPr>
              <p:spPr bwMode="auto">
                <a:xfrm>
                  <a:off x="1286" y="3039"/>
                  <a:ext cx="131" cy="57"/>
                </a:xfrm>
                <a:custGeom>
                  <a:avLst/>
                  <a:gdLst>
                    <a:gd name="T0" fmla="*/ 0 w 261"/>
                    <a:gd name="T1" fmla="*/ 1 h 114"/>
                    <a:gd name="T2" fmla="*/ 1 w 261"/>
                    <a:gd name="T3" fmla="*/ 1 h 114"/>
                    <a:gd name="T4" fmla="*/ 1 w 261"/>
                    <a:gd name="T5" fmla="*/ 1 h 114"/>
                    <a:gd name="T6" fmla="*/ 1 w 261"/>
                    <a:gd name="T7" fmla="*/ 1 h 114"/>
                    <a:gd name="T8" fmla="*/ 1 w 261"/>
                    <a:gd name="T9" fmla="*/ 1 h 114"/>
                    <a:gd name="T10" fmla="*/ 1 w 261"/>
                    <a:gd name="T11" fmla="*/ 1 h 114"/>
                    <a:gd name="T12" fmla="*/ 1 w 261"/>
                    <a:gd name="T13" fmla="*/ 1 h 114"/>
                    <a:gd name="T14" fmla="*/ 1 w 261"/>
                    <a:gd name="T15" fmla="*/ 1 h 114"/>
                    <a:gd name="T16" fmla="*/ 1 w 261"/>
                    <a:gd name="T17" fmla="*/ 1 h 114"/>
                    <a:gd name="T18" fmla="*/ 1 w 261"/>
                    <a:gd name="T19" fmla="*/ 0 h 114"/>
                    <a:gd name="T20" fmla="*/ 1 w 261"/>
                    <a:gd name="T21" fmla="*/ 0 h 114"/>
                    <a:gd name="T22" fmla="*/ 1 w 261"/>
                    <a:gd name="T23" fmla="*/ 0 h 114"/>
                    <a:gd name="T24" fmla="*/ 1 w 261"/>
                    <a:gd name="T25" fmla="*/ 1 h 114"/>
                    <a:gd name="T26" fmla="*/ 1 w 261"/>
                    <a:gd name="T27" fmla="*/ 1 h 114"/>
                    <a:gd name="T28" fmla="*/ 1 w 261"/>
                    <a:gd name="T29" fmla="*/ 1 h 114"/>
                    <a:gd name="T30" fmla="*/ 1 w 261"/>
                    <a:gd name="T31" fmla="*/ 1 h 114"/>
                    <a:gd name="T32" fmla="*/ 1 w 261"/>
                    <a:gd name="T33" fmla="*/ 1 h 114"/>
                    <a:gd name="T34" fmla="*/ 1 w 261"/>
                    <a:gd name="T35" fmla="*/ 1 h 114"/>
                    <a:gd name="T36" fmla="*/ 1 w 261"/>
                    <a:gd name="T37" fmla="*/ 1 h 114"/>
                    <a:gd name="T38" fmla="*/ 1 w 261"/>
                    <a:gd name="T39" fmla="*/ 1 h 114"/>
                    <a:gd name="T40" fmla="*/ 1 w 261"/>
                    <a:gd name="T41" fmla="*/ 1 h 114"/>
                    <a:gd name="T42" fmla="*/ 1 w 261"/>
                    <a:gd name="T43" fmla="*/ 1 h 114"/>
                    <a:gd name="T44" fmla="*/ 1 w 261"/>
                    <a:gd name="T45" fmla="*/ 1 h 114"/>
                    <a:gd name="T46" fmla="*/ 0 w 261"/>
                    <a:gd name="T47" fmla="*/ 1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114"/>
                    <a:gd name="T74" fmla="*/ 261 w 261"/>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114">
                      <a:moveTo>
                        <a:pt x="0" y="30"/>
                      </a:moveTo>
                      <a:lnTo>
                        <a:pt x="15" y="25"/>
                      </a:lnTo>
                      <a:lnTo>
                        <a:pt x="30" y="20"/>
                      </a:lnTo>
                      <a:lnTo>
                        <a:pt x="45" y="17"/>
                      </a:lnTo>
                      <a:lnTo>
                        <a:pt x="60" y="12"/>
                      </a:lnTo>
                      <a:lnTo>
                        <a:pt x="75" y="9"/>
                      </a:lnTo>
                      <a:lnTo>
                        <a:pt x="91" y="6"/>
                      </a:lnTo>
                      <a:lnTo>
                        <a:pt x="107" y="4"/>
                      </a:lnTo>
                      <a:lnTo>
                        <a:pt x="123" y="2"/>
                      </a:lnTo>
                      <a:lnTo>
                        <a:pt x="139" y="0"/>
                      </a:lnTo>
                      <a:lnTo>
                        <a:pt x="155" y="0"/>
                      </a:lnTo>
                      <a:lnTo>
                        <a:pt x="172" y="0"/>
                      </a:lnTo>
                      <a:lnTo>
                        <a:pt x="190" y="2"/>
                      </a:lnTo>
                      <a:lnTo>
                        <a:pt x="207" y="3"/>
                      </a:lnTo>
                      <a:lnTo>
                        <a:pt x="224" y="5"/>
                      </a:lnTo>
                      <a:lnTo>
                        <a:pt x="243" y="9"/>
                      </a:lnTo>
                      <a:lnTo>
                        <a:pt x="261" y="12"/>
                      </a:lnTo>
                      <a:lnTo>
                        <a:pt x="244" y="74"/>
                      </a:lnTo>
                      <a:lnTo>
                        <a:pt x="242" y="80"/>
                      </a:lnTo>
                      <a:lnTo>
                        <a:pt x="237" y="85"/>
                      </a:lnTo>
                      <a:lnTo>
                        <a:pt x="228" y="89"/>
                      </a:lnTo>
                      <a:lnTo>
                        <a:pt x="215" y="93"/>
                      </a:lnTo>
                      <a:lnTo>
                        <a:pt x="49" y="11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32" name="Freeform 173"/>
                <p:cNvSpPr>
                  <a:spLocks noChangeAspect="1"/>
                </p:cNvSpPr>
                <p:nvPr/>
              </p:nvSpPr>
              <p:spPr bwMode="auto">
                <a:xfrm>
                  <a:off x="1286" y="3039"/>
                  <a:ext cx="131" cy="57"/>
                </a:xfrm>
                <a:custGeom>
                  <a:avLst/>
                  <a:gdLst>
                    <a:gd name="T0" fmla="*/ 0 w 261"/>
                    <a:gd name="T1" fmla="*/ 1 h 114"/>
                    <a:gd name="T2" fmla="*/ 0 w 261"/>
                    <a:gd name="T3" fmla="*/ 1 h 114"/>
                    <a:gd name="T4" fmla="*/ 1 w 261"/>
                    <a:gd name="T5" fmla="*/ 1 h 114"/>
                    <a:gd name="T6" fmla="*/ 1 w 261"/>
                    <a:gd name="T7" fmla="*/ 1 h 114"/>
                    <a:gd name="T8" fmla="*/ 1 w 261"/>
                    <a:gd name="T9" fmla="*/ 1 h 114"/>
                    <a:gd name="T10" fmla="*/ 1 w 261"/>
                    <a:gd name="T11" fmla="*/ 1 h 114"/>
                    <a:gd name="T12" fmla="*/ 1 w 261"/>
                    <a:gd name="T13" fmla="*/ 1 h 114"/>
                    <a:gd name="T14" fmla="*/ 1 w 261"/>
                    <a:gd name="T15" fmla="*/ 1 h 114"/>
                    <a:gd name="T16" fmla="*/ 1 w 261"/>
                    <a:gd name="T17" fmla="*/ 1 h 114"/>
                    <a:gd name="T18" fmla="*/ 1 w 261"/>
                    <a:gd name="T19" fmla="*/ 1 h 114"/>
                    <a:gd name="T20" fmla="*/ 1 w 261"/>
                    <a:gd name="T21" fmla="*/ 0 h 114"/>
                    <a:gd name="T22" fmla="*/ 1 w 261"/>
                    <a:gd name="T23" fmla="*/ 0 h 114"/>
                    <a:gd name="T24" fmla="*/ 1 w 261"/>
                    <a:gd name="T25" fmla="*/ 0 h 114"/>
                    <a:gd name="T26" fmla="*/ 1 w 261"/>
                    <a:gd name="T27" fmla="*/ 1 h 114"/>
                    <a:gd name="T28" fmla="*/ 1 w 261"/>
                    <a:gd name="T29" fmla="*/ 1 h 114"/>
                    <a:gd name="T30" fmla="*/ 1 w 261"/>
                    <a:gd name="T31" fmla="*/ 1 h 114"/>
                    <a:gd name="T32" fmla="*/ 1 w 261"/>
                    <a:gd name="T33" fmla="*/ 1 h 114"/>
                    <a:gd name="T34" fmla="*/ 1 w 261"/>
                    <a:gd name="T35" fmla="*/ 1 h 114"/>
                    <a:gd name="T36" fmla="*/ 1 w 261"/>
                    <a:gd name="T37" fmla="*/ 1 h 114"/>
                    <a:gd name="T38" fmla="*/ 1 w 261"/>
                    <a:gd name="T39" fmla="*/ 1 h 114"/>
                    <a:gd name="T40" fmla="*/ 1 w 261"/>
                    <a:gd name="T41" fmla="*/ 1 h 114"/>
                    <a:gd name="T42" fmla="*/ 1 w 261"/>
                    <a:gd name="T43" fmla="*/ 1 h 114"/>
                    <a:gd name="T44" fmla="*/ 1 w 261"/>
                    <a:gd name="T45" fmla="*/ 1 h 114"/>
                    <a:gd name="T46" fmla="*/ 1 w 261"/>
                    <a:gd name="T47" fmla="*/ 1 h 114"/>
                    <a:gd name="T48" fmla="*/ 1 w 261"/>
                    <a:gd name="T49" fmla="*/ 1 h 114"/>
                    <a:gd name="T50" fmla="*/ 0 w 261"/>
                    <a:gd name="T51" fmla="*/ 1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1"/>
                    <a:gd name="T79" fmla="*/ 0 h 114"/>
                    <a:gd name="T80" fmla="*/ 261 w 261"/>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1" h="114">
                      <a:moveTo>
                        <a:pt x="0" y="30"/>
                      </a:moveTo>
                      <a:lnTo>
                        <a:pt x="0" y="30"/>
                      </a:lnTo>
                      <a:lnTo>
                        <a:pt x="15" y="25"/>
                      </a:lnTo>
                      <a:lnTo>
                        <a:pt x="30" y="20"/>
                      </a:lnTo>
                      <a:lnTo>
                        <a:pt x="45" y="17"/>
                      </a:lnTo>
                      <a:lnTo>
                        <a:pt x="60" y="12"/>
                      </a:lnTo>
                      <a:lnTo>
                        <a:pt x="75" y="9"/>
                      </a:lnTo>
                      <a:lnTo>
                        <a:pt x="91" y="6"/>
                      </a:lnTo>
                      <a:lnTo>
                        <a:pt x="107" y="4"/>
                      </a:lnTo>
                      <a:lnTo>
                        <a:pt x="123" y="2"/>
                      </a:lnTo>
                      <a:lnTo>
                        <a:pt x="139" y="0"/>
                      </a:lnTo>
                      <a:lnTo>
                        <a:pt x="155" y="0"/>
                      </a:lnTo>
                      <a:lnTo>
                        <a:pt x="172" y="0"/>
                      </a:lnTo>
                      <a:lnTo>
                        <a:pt x="190" y="2"/>
                      </a:lnTo>
                      <a:lnTo>
                        <a:pt x="207" y="3"/>
                      </a:lnTo>
                      <a:lnTo>
                        <a:pt x="224" y="5"/>
                      </a:lnTo>
                      <a:lnTo>
                        <a:pt x="243" y="9"/>
                      </a:lnTo>
                      <a:lnTo>
                        <a:pt x="261" y="12"/>
                      </a:lnTo>
                      <a:lnTo>
                        <a:pt x="244" y="74"/>
                      </a:lnTo>
                      <a:lnTo>
                        <a:pt x="242" y="80"/>
                      </a:lnTo>
                      <a:lnTo>
                        <a:pt x="237" y="85"/>
                      </a:lnTo>
                      <a:lnTo>
                        <a:pt x="228" y="89"/>
                      </a:lnTo>
                      <a:lnTo>
                        <a:pt x="215" y="93"/>
                      </a:lnTo>
                      <a:lnTo>
                        <a:pt x="49" y="114"/>
                      </a:lnTo>
                      <a:lnTo>
                        <a:pt x="0" y="3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33" name="Freeform 174"/>
                <p:cNvSpPr>
                  <a:spLocks noChangeAspect="1"/>
                </p:cNvSpPr>
                <p:nvPr/>
              </p:nvSpPr>
              <p:spPr bwMode="auto">
                <a:xfrm>
                  <a:off x="1281" y="3044"/>
                  <a:ext cx="144" cy="60"/>
                </a:xfrm>
                <a:custGeom>
                  <a:avLst/>
                  <a:gdLst>
                    <a:gd name="T0" fmla="*/ 1 w 288"/>
                    <a:gd name="T1" fmla="*/ 1 h 120"/>
                    <a:gd name="T2" fmla="*/ 1 w 288"/>
                    <a:gd name="T3" fmla="*/ 1 h 120"/>
                    <a:gd name="T4" fmla="*/ 1 w 288"/>
                    <a:gd name="T5" fmla="*/ 1 h 120"/>
                    <a:gd name="T6" fmla="*/ 1 w 288"/>
                    <a:gd name="T7" fmla="*/ 1 h 120"/>
                    <a:gd name="T8" fmla="*/ 1 w 288"/>
                    <a:gd name="T9" fmla="*/ 1 h 120"/>
                    <a:gd name="T10" fmla="*/ 1 w 288"/>
                    <a:gd name="T11" fmla="*/ 1 h 120"/>
                    <a:gd name="T12" fmla="*/ 1 w 288"/>
                    <a:gd name="T13" fmla="*/ 1 h 120"/>
                    <a:gd name="T14" fmla="*/ 1 w 288"/>
                    <a:gd name="T15" fmla="*/ 0 h 120"/>
                    <a:gd name="T16" fmla="*/ 1 w 288"/>
                    <a:gd name="T17" fmla="*/ 1 h 120"/>
                    <a:gd name="T18" fmla="*/ 1 w 288"/>
                    <a:gd name="T19" fmla="*/ 1 h 120"/>
                    <a:gd name="T20" fmla="*/ 1 w 288"/>
                    <a:gd name="T21" fmla="*/ 1 h 120"/>
                    <a:gd name="T22" fmla="*/ 1 w 288"/>
                    <a:gd name="T23" fmla="*/ 1 h 120"/>
                    <a:gd name="T24" fmla="*/ 1 w 288"/>
                    <a:gd name="T25" fmla="*/ 1 h 120"/>
                    <a:gd name="T26" fmla="*/ 1 w 288"/>
                    <a:gd name="T27" fmla="*/ 1 h 120"/>
                    <a:gd name="T28" fmla="*/ 1 w 288"/>
                    <a:gd name="T29" fmla="*/ 1 h 120"/>
                    <a:gd name="T30" fmla="*/ 0 w 288"/>
                    <a:gd name="T31" fmla="*/ 1 h 120"/>
                    <a:gd name="T32" fmla="*/ 1 w 288"/>
                    <a:gd name="T33" fmla="*/ 1 h 120"/>
                    <a:gd name="T34" fmla="*/ 1 w 288"/>
                    <a:gd name="T35" fmla="*/ 1 h 120"/>
                    <a:gd name="T36" fmla="*/ 1 w 288"/>
                    <a:gd name="T37" fmla="*/ 1 h 120"/>
                    <a:gd name="T38" fmla="*/ 1 w 288"/>
                    <a:gd name="T39" fmla="*/ 1 h 120"/>
                    <a:gd name="T40" fmla="*/ 1 w 288"/>
                    <a:gd name="T41" fmla="*/ 1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8"/>
                    <a:gd name="T64" fmla="*/ 0 h 120"/>
                    <a:gd name="T65" fmla="*/ 288 w 288"/>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8" h="120">
                      <a:moveTo>
                        <a:pt x="73" y="120"/>
                      </a:moveTo>
                      <a:lnTo>
                        <a:pt x="241" y="92"/>
                      </a:lnTo>
                      <a:lnTo>
                        <a:pt x="248" y="90"/>
                      </a:lnTo>
                      <a:lnTo>
                        <a:pt x="256" y="85"/>
                      </a:lnTo>
                      <a:lnTo>
                        <a:pt x="263" y="78"/>
                      </a:lnTo>
                      <a:lnTo>
                        <a:pt x="266" y="72"/>
                      </a:lnTo>
                      <a:lnTo>
                        <a:pt x="288" y="2"/>
                      </a:lnTo>
                      <a:lnTo>
                        <a:pt x="271" y="0"/>
                      </a:lnTo>
                      <a:lnTo>
                        <a:pt x="255" y="63"/>
                      </a:lnTo>
                      <a:lnTo>
                        <a:pt x="253" y="68"/>
                      </a:lnTo>
                      <a:lnTo>
                        <a:pt x="247" y="74"/>
                      </a:lnTo>
                      <a:lnTo>
                        <a:pt x="238" y="78"/>
                      </a:lnTo>
                      <a:lnTo>
                        <a:pt x="226" y="82"/>
                      </a:lnTo>
                      <a:lnTo>
                        <a:pt x="60" y="102"/>
                      </a:lnTo>
                      <a:lnTo>
                        <a:pt x="10" y="18"/>
                      </a:lnTo>
                      <a:lnTo>
                        <a:pt x="0" y="21"/>
                      </a:lnTo>
                      <a:lnTo>
                        <a:pt x="43" y="106"/>
                      </a:lnTo>
                      <a:lnTo>
                        <a:pt x="46" y="112"/>
                      </a:lnTo>
                      <a:lnTo>
                        <a:pt x="51" y="116"/>
                      </a:lnTo>
                      <a:lnTo>
                        <a:pt x="60" y="120"/>
                      </a:lnTo>
                      <a:lnTo>
                        <a:pt x="73" y="12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34" name="Freeform 175"/>
                <p:cNvSpPr>
                  <a:spLocks noChangeAspect="1"/>
                </p:cNvSpPr>
                <p:nvPr/>
              </p:nvSpPr>
              <p:spPr bwMode="auto">
                <a:xfrm>
                  <a:off x="1281" y="3044"/>
                  <a:ext cx="144" cy="60"/>
                </a:xfrm>
                <a:custGeom>
                  <a:avLst/>
                  <a:gdLst>
                    <a:gd name="T0" fmla="*/ 1 w 288"/>
                    <a:gd name="T1" fmla="*/ 1 h 120"/>
                    <a:gd name="T2" fmla="*/ 1 w 288"/>
                    <a:gd name="T3" fmla="*/ 1 h 120"/>
                    <a:gd name="T4" fmla="*/ 1 w 288"/>
                    <a:gd name="T5" fmla="*/ 1 h 120"/>
                    <a:gd name="T6" fmla="*/ 1 w 288"/>
                    <a:gd name="T7" fmla="*/ 1 h 120"/>
                    <a:gd name="T8" fmla="*/ 1 w 288"/>
                    <a:gd name="T9" fmla="*/ 1 h 120"/>
                    <a:gd name="T10" fmla="*/ 1 w 288"/>
                    <a:gd name="T11" fmla="*/ 1 h 120"/>
                    <a:gd name="T12" fmla="*/ 1 w 288"/>
                    <a:gd name="T13" fmla="*/ 1 h 120"/>
                    <a:gd name="T14" fmla="*/ 1 w 288"/>
                    <a:gd name="T15" fmla="*/ 1 h 120"/>
                    <a:gd name="T16" fmla="*/ 1 w 288"/>
                    <a:gd name="T17" fmla="*/ 0 h 120"/>
                    <a:gd name="T18" fmla="*/ 1 w 288"/>
                    <a:gd name="T19" fmla="*/ 1 h 120"/>
                    <a:gd name="T20" fmla="*/ 1 w 288"/>
                    <a:gd name="T21" fmla="*/ 1 h 120"/>
                    <a:gd name="T22" fmla="*/ 1 w 288"/>
                    <a:gd name="T23" fmla="*/ 1 h 120"/>
                    <a:gd name="T24" fmla="*/ 1 w 288"/>
                    <a:gd name="T25" fmla="*/ 1 h 120"/>
                    <a:gd name="T26" fmla="*/ 1 w 288"/>
                    <a:gd name="T27" fmla="*/ 1 h 120"/>
                    <a:gd name="T28" fmla="*/ 1 w 288"/>
                    <a:gd name="T29" fmla="*/ 1 h 120"/>
                    <a:gd name="T30" fmla="*/ 1 w 288"/>
                    <a:gd name="T31" fmla="*/ 1 h 120"/>
                    <a:gd name="T32" fmla="*/ 1 w 288"/>
                    <a:gd name="T33" fmla="*/ 1 h 120"/>
                    <a:gd name="T34" fmla="*/ 0 w 288"/>
                    <a:gd name="T35" fmla="*/ 1 h 120"/>
                    <a:gd name="T36" fmla="*/ 1 w 288"/>
                    <a:gd name="T37" fmla="*/ 1 h 120"/>
                    <a:gd name="T38" fmla="*/ 1 w 288"/>
                    <a:gd name="T39" fmla="*/ 1 h 120"/>
                    <a:gd name="T40" fmla="*/ 1 w 288"/>
                    <a:gd name="T41" fmla="*/ 1 h 120"/>
                    <a:gd name="T42" fmla="*/ 1 w 288"/>
                    <a:gd name="T43" fmla="*/ 1 h 120"/>
                    <a:gd name="T44" fmla="*/ 1 w 288"/>
                    <a:gd name="T45" fmla="*/ 1 h 120"/>
                    <a:gd name="T46" fmla="*/ 1 w 288"/>
                    <a:gd name="T47" fmla="*/ 1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20"/>
                    <a:gd name="T74" fmla="*/ 288 w 288"/>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20">
                      <a:moveTo>
                        <a:pt x="73" y="120"/>
                      </a:moveTo>
                      <a:lnTo>
                        <a:pt x="241" y="92"/>
                      </a:lnTo>
                      <a:lnTo>
                        <a:pt x="248" y="90"/>
                      </a:lnTo>
                      <a:lnTo>
                        <a:pt x="256" y="85"/>
                      </a:lnTo>
                      <a:lnTo>
                        <a:pt x="263" y="78"/>
                      </a:lnTo>
                      <a:lnTo>
                        <a:pt x="266" y="72"/>
                      </a:lnTo>
                      <a:lnTo>
                        <a:pt x="288" y="2"/>
                      </a:lnTo>
                      <a:lnTo>
                        <a:pt x="271" y="0"/>
                      </a:lnTo>
                      <a:lnTo>
                        <a:pt x="255" y="63"/>
                      </a:lnTo>
                      <a:lnTo>
                        <a:pt x="253" y="68"/>
                      </a:lnTo>
                      <a:lnTo>
                        <a:pt x="247" y="74"/>
                      </a:lnTo>
                      <a:lnTo>
                        <a:pt x="238" y="78"/>
                      </a:lnTo>
                      <a:lnTo>
                        <a:pt x="226" y="82"/>
                      </a:lnTo>
                      <a:lnTo>
                        <a:pt x="60" y="102"/>
                      </a:lnTo>
                      <a:lnTo>
                        <a:pt x="10" y="18"/>
                      </a:lnTo>
                      <a:lnTo>
                        <a:pt x="0" y="21"/>
                      </a:lnTo>
                      <a:lnTo>
                        <a:pt x="43" y="106"/>
                      </a:lnTo>
                      <a:lnTo>
                        <a:pt x="46" y="112"/>
                      </a:lnTo>
                      <a:lnTo>
                        <a:pt x="51" y="116"/>
                      </a:lnTo>
                      <a:lnTo>
                        <a:pt x="60" y="120"/>
                      </a:lnTo>
                      <a:lnTo>
                        <a:pt x="73" y="12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35" name="Freeform 176"/>
                <p:cNvSpPr>
                  <a:spLocks noChangeAspect="1"/>
                </p:cNvSpPr>
                <p:nvPr/>
              </p:nvSpPr>
              <p:spPr bwMode="auto">
                <a:xfrm>
                  <a:off x="1190" y="3063"/>
                  <a:ext cx="110" cy="55"/>
                </a:xfrm>
                <a:custGeom>
                  <a:avLst/>
                  <a:gdLst>
                    <a:gd name="T0" fmla="*/ 1 w 220"/>
                    <a:gd name="T1" fmla="*/ 1 h 110"/>
                    <a:gd name="T2" fmla="*/ 1 w 220"/>
                    <a:gd name="T3" fmla="*/ 1 h 110"/>
                    <a:gd name="T4" fmla="*/ 0 w 220"/>
                    <a:gd name="T5" fmla="*/ 1 h 110"/>
                    <a:gd name="T6" fmla="*/ 1 w 220"/>
                    <a:gd name="T7" fmla="*/ 0 h 110"/>
                    <a:gd name="T8" fmla="*/ 1 w 220"/>
                    <a:gd name="T9" fmla="*/ 1 h 110"/>
                    <a:gd name="T10" fmla="*/ 0 60000 65536"/>
                    <a:gd name="T11" fmla="*/ 0 60000 65536"/>
                    <a:gd name="T12" fmla="*/ 0 60000 65536"/>
                    <a:gd name="T13" fmla="*/ 0 60000 65536"/>
                    <a:gd name="T14" fmla="*/ 0 60000 65536"/>
                    <a:gd name="T15" fmla="*/ 0 w 220"/>
                    <a:gd name="T16" fmla="*/ 0 h 110"/>
                    <a:gd name="T17" fmla="*/ 220 w 220"/>
                    <a:gd name="T18" fmla="*/ 110 h 110"/>
                  </a:gdLst>
                  <a:ahLst/>
                  <a:cxnLst>
                    <a:cxn ang="T10">
                      <a:pos x="T0" y="T1"/>
                    </a:cxn>
                    <a:cxn ang="T11">
                      <a:pos x="T2" y="T3"/>
                    </a:cxn>
                    <a:cxn ang="T12">
                      <a:pos x="T4" y="T5"/>
                    </a:cxn>
                    <a:cxn ang="T13">
                      <a:pos x="T6" y="T7"/>
                    </a:cxn>
                    <a:cxn ang="T14">
                      <a:pos x="T8" y="T9"/>
                    </a:cxn>
                  </a:cxnLst>
                  <a:rect l="T15" t="T16" r="T17" b="T18"/>
                  <a:pathLst>
                    <a:path w="220" h="110">
                      <a:moveTo>
                        <a:pt x="220" y="76"/>
                      </a:moveTo>
                      <a:lnTo>
                        <a:pt x="11" y="110"/>
                      </a:lnTo>
                      <a:lnTo>
                        <a:pt x="0" y="88"/>
                      </a:lnTo>
                      <a:lnTo>
                        <a:pt x="180" y="0"/>
                      </a:lnTo>
                      <a:lnTo>
                        <a:pt x="22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36" name="Freeform 177"/>
                <p:cNvSpPr>
                  <a:spLocks noChangeAspect="1"/>
                </p:cNvSpPr>
                <p:nvPr/>
              </p:nvSpPr>
              <p:spPr bwMode="auto">
                <a:xfrm>
                  <a:off x="1190" y="3063"/>
                  <a:ext cx="110" cy="55"/>
                </a:xfrm>
                <a:custGeom>
                  <a:avLst/>
                  <a:gdLst>
                    <a:gd name="T0" fmla="*/ 1 w 220"/>
                    <a:gd name="T1" fmla="*/ 1 h 110"/>
                    <a:gd name="T2" fmla="*/ 1 w 220"/>
                    <a:gd name="T3" fmla="*/ 1 h 110"/>
                    <a:gd name="T4" fmla="*/ 0 w 220"/>
                    <a:gd name="T5" fmla="*/ 1 h 110"/>
                    <a:gd name="T6" fmla="*/ 1 w 220"/>
                    <a:gd name="T7" fmla="*/ 0 h 110"/>
                    <a:gd name="T8" fmla="*/ 1 w 220"/>
                    <a:gd name="T9" fmla="*/ 1 h 110"/>
                    <a:gd name="T10" fmla="*/ 0 60000 65536"/>
                    <a:gd name="T11" fmla="*/ 0 60000 65536"/>
                    <a:gd name="T12" fmla="*/ 0 60000 65536"/>
                    <a:gd name="T13" fmla="*/ 0 60000 65536"/>
                    <a:gd name="T14" fmla="*/ 0 60000 65536"/>
                    <a:gd name="T15" fmla="*/ 0 w 220"/>
                    <a:gd name="T16" fmla="*/ 0 h 110"/>
                    <a:gd name="T17" fmla="*/ 220 w 220"/>
                    <a:gd name="T18" fmla="*/ 110 h 110"/>
                  </a:gdLst>
                  <a:ahLst/>
                  <a:cxnLst>
                    <a:cxn ang="T10">
                      <a:pos x="T0" y="T1"/>
                    </a:cxn>
                    <a:cxn ang="T11">
                      <a:pos x="T2" y="T3"/>
                    </a:cxn>
                    <a:cxn ang="T12">
                      <a:pos x="T4" y="T5"/>
                    </a:cxn>
                    <a:cxn ang="T13">
                      <a:pos x="T6" y="T7"/>
                    </a:cxn>
                    <a:cxn ang="T14">
                      <a:pos x="T8" y="T9"/>
                    </a:cxn>
                  </a:cxnLst>
                  <a:rect l="T15" t="T16" r="T17" b="T18"/>
                  <a:pathLst>
                    <a:path w="220" h="110">
                      <a:moveTo>
                        <a:pt x="220" y="76"/>
                      </a:moveTo>
                      <a:lnTo>
                        <a:pt x="11" y="110"/>
                      </a:lnTo>
                      <a:lnTo>
                        <a:pt x="0" y="88"/>
                      </a:lnTo>
                      <a:lnTo>
                        <a:pt x="180" y="0"/>
                      </a:lnTo>
                      <a:lnTo>
                        <a:pt x="220" y="7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37" name="Freeform 178"/>
                <p:cNvSpPr>
                  <a:spLocks noChangeAspect="1"/>
                </p:cNvSpPr>
                <p:nvPr/>
              </p:nvSpPr>
              <p:spPr bwMode="auto">
                <a:xfrm>
                  <a:off x="2359" y="2832"/>
                  <a:ext cx="111" cy="57"/>
                </a:xfrm>
                <a:custGeom>
                  <a:avLst/>
                  <a:gdLst>
                    <a:gd name="T0" fmla="*/ 1 w 221"/>
                    <a:gd name="T1" fmla="*/ 1 h 114"/>
                    <a:gd name="T2" fmla="*/ 1 w 221"/>
                    <a:gd name="T3" fmla="*/ 1 h 114"/>
                    <a:gd name="T4" fmla="*/ 1 w 221"/>
                    <a:gd name="T5" fmla="*/ 1 h 114"/>
                    <a:gd name="T6" fmla="*/ 1 w 221"/>
                    <a:gd name="T7" fmla="*/ 1 h 114"/>
                    <a:gd name="T8" fmla="*/ 1 w 221"/>
                    <a:gd name="T9" fmla="*/ 1 h 114"/>
                    <a:gd name="T10" fmla="*/ 1 w 221"/>
                    <a:gd name="T11" fmla="*/ 1 h 114"/>
                    <a:gd name="T12" fmla="*/ 1 w 221"/>
                    <a:gd name="T13" fmla="*/ 1 h 114"/>
                    <a:gd name="T14" fmla="*/ 1 w 221"/>
                    <a:gd name="T15" fmla="*/ 1 h 114"/>
                    <a:gd name="T16" fmla="*/ 1 w 221"/>
                    <a:gd name="T17" fmla="*/ 1 h 114"/>
                    <a:gd name="T18" fmla="*/ 1 w 221"/>
                    <a:gd name="T19" fmla="*/ 1 h 114"/>
                    <a:gd name="T20" fmla="*/ 1 w 221"/>
                    <a:gd name="T21" fmla="*/ 1 h 114"/>
                    <a:gd name="T22" fmla="*/ 1 w 221"/>
                    <a:gd name="T23" fmla="*/ 1 h 114"/>
                    <a:gd name="T24" fmla="*/ 1 w 221"/>
                    <a:gd name="T25" fmla="*/ 1 h 114"/>
                    <a:gd name="T26" fmla="*/ 1 w 221"/>
                    <a:gd name="T27" fmla="*/ 1 h 114"/>
                    <a:gd name="T28" fmla="*/ 1 w 221"/>
                    <a:gd name="T29" fmla="*/ 1 h 114"/>
                    <a:gd name="T30" fmla="*/ 1 w 221"/>
                    <a:gd name="T31" fmla="*/ 1 h 114"/>
                    <a:gd name="T32" fmla="*/ 0 w 221"/>
                    <a:gd name="T33" fmla="*/ 1 h 114"/>
                    <a:gd name="T34" fmla="*/ 1 w 221"/>
                    <a:gd name="T35" fmla="*/ 0 h 114"/>
                    <a:gd name="T36" fmla="*/ 1 w 221"/>
                    <a:gd name="T37" fmla="*/ 1 h 114"/>
                    <a:gd name="T38" fmla="*/ 1 w 221"/>
                    <a:gd name="T39" fmla="*/ 1 h 1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114"/>
                    <a:gd name="T62" fmla="*/ 221 w 221"/>
                    <a:gd name="T63" fmla="*/ 114 h 1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114">
                      <a:moveTo>
                        <a:pt x="206" y="108"/>
                      </a:moveTo>
                      <a:lnTo>
                        <a:pt x="195" y="109"/>
                      </a:lnTo>
                      <a:lnTo>
                        <a:pt x="184" y="111"/>
                      </a:lnTo>
                      <a:lnTo>
                        <a:pt x="172" y="112"/>
                      </a:lnTo>
                      <a:lnTo>
                        <a:pt x="159" y="113"/>
                      </a:lnTo>
                      <a:lnTo>
                        <a:pt x="146" y="113"/>
                      </a:lnTo>
                      <a:lnTo>
                        <a:pt x="131" y="114"/>
                      </a:lnTo>
                      <a:lnTo>
                        <a:pt x="117" y="114"/>
                      </a:lnTo>
                      <a:lnTo>
                        <a:pt x="103" y="114"/>
                      </a:lnTo>
                      <a:lnTo>
                        <a:pt x="88" y="113"/>
                      </a:lnTo>
                      <a:lnTo>
                        <a:pt x="74" y="112"/>
                      </a:lnTo>
                      <a:lnTo>
                        <a:pt x="59" y="111"/>
                      </a:lnTo>
                      <a:lnTo>
                        <a:pt x="47" y="108"/>
                      </a:lnTo>
                      <a:lnTo>
                        <a:pt x="33" y="106"/>
                      </a:lnTo>
                      <a:lnTo>
                        <a:pt x="21" y="102"/>
                      </a:lnTo>
                      <a:lnTo>
                        <a:pt x="10" y="98"/>
                      </a:lnTo>
                      <a:lnTo>
                        <a:pt x="0" y="93"/>
                      </a:lnTo>
                      <a:lnTo>
                        <a:pt x="111" y="0"/>
                      </a:lnTo>
                      <a:lnTo>
                        <a:pt x="221" y="1"/>
                      </a:lnTo>
                      <a:lnTo>
                        <a:pt x="206" y="10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38" name="Freeform 179"/>
                <p:cNvSpPr>
                  <a:spLocks noChangeAspect="1"/>
                </p:cNvSpPr>
                <p:nvPr/>
              </p:nvSpPr>
              <p:spPr bwMode="auto">
                <a:xfrm>
                  <a:off x="2359" y="2832"/>
                  <a:ext cx="111" cy="57"/>
                </a:xfrm>
                <a:custGeom>
                  <a:avLst/>
                  <a:gdLst>
                    <a:gd name="T0" fmla="*/ 1 w 221"/>
                    <a:gd name="T1" fmla="*/ 1 h 114"/>
                    <a:gd name="T2" fmla="*/ 1 w 221"/>
                    <a:gd name="T3" fmla="*/ 1 h 114"/>
                    <a:gd name="T4" fmla="*/ 1 w 221"/>
                    <a:gd name="T5" fmla="*/ 1 h 114"/>
                    <a:gd name="T6" fmla="*/ 1 w 221"/>
                    <a:gd name="T7" fmla="*/ 1 h 114"/>
                    <a:gd name="T8" fmla="*/ 1 w 221"/>
                    <a:gd name="T9" fmla="*/ 1 h 114"/>
                    <a:gd name="T10" fmla="*/ 1 w 221"/>
                    <a:gd name="T11" fmla="*/ 1 h 114"/>
                    <a:gd name="T12" fmla="*/ 1 w 221"/>
                    <a:gd name="T13" fmla="*/ 1 h 114"/>
                    <a:gd name="T14" fmla="*/ 1 w 221"/>
                    <a:gd name="T15" fmla="*/ 1 h 114"/>
                    <a:gd name="T16" fmla="*/ 1 w 221"/>
                    <a:gd name="T17" fmla="*/ 1 h 114"/>
                    <a:gd name="T18" fmla="*/ 1 w 221"/>
                    <a:gd name="T19" fmla="*/ 1 h 114"/>
                    <a:gd name="T20" fmla="*/ 1 w 221"/>
                    <a:gd name="T21" fmla="*/ 1 h 114"/>
                    <a:gd name="T22" fmla="*/ 1 w 221"/>
                    <a:gd name="T23" fmla="*/ 1 h 114"/>
                    <a:gd name="T24" fmla="*/ 1 w 221"/>
                    <a:gd name="T25" fmla="*/ 1 h 114"/>
                    <a:gd name="T26" fmla="*/ 1 w 221"/>
                    <a:gd name="T27" fmla="*/ 1 h 114"/>
                    <a:gd name="T28" fmla="*/ 1 w 221"/>
                    <a:gd name="T29" fmla="*/ 1 h 114"/>
                    <a:gd name="T30" fmla="*/ 1 w 221"/>
                    <a:gd name="T31" fmla="*/ 1 h 114"/>
                    <a:gd name="T32" fmla="*/ 1 w 221"/>
                    <a:gd name="T33" fmla="*/ 1 h 114"/>
                    <a:gd name="T34" fmla="*/ 0 w 221"/>
                    <a:gd name="T35" fmla="*/ 1 h 114"/>
                    <a:gd name="T36" fmla="*/ 1 w 221"/>
                    <a:gd name="T37" fmla="*/ 0 h 114"/>
                    <a:gd name="T38" fmla="*/ 1 w 221"/>
                    <a:gd name="T39" fmla="*/ 1 h 114"/>
                    <a:gd name="T40" fmla="*/ 1 w 221"/>
                    <a:gd name="T41" fmla="*/ 1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114"/>
                    <a:gd name="T65" fmla="*/ 221 w 221"/>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114">
                      <a:moveTo>
                        <a:pt x="206" y="108"/>
                      </a:moveTo>
                      <a:lnTo>
                        <a:pt x="206" y="108"/>
                      </a:lnTo>
                      <a:lnTo>
                        <a:pt x="195" y="109"/>
                      </a:lnTo>
                      <a:lnTo>
                        <a:pt x="184" y="111"/>
                      </a:lnTo>
                      <a:lnTo>
                        <a:pt x="172" y="112"/>
                      </a:lnTo>
                      <a:lnTo>
                        <a:pt x="159" y="113"/>
                      </a:lnTo>
                      <a:lnTo>
                        <a:pt x="146" y="113"/>
                      </a:lnTo>
                      <a:lnTo>
                        <a:pt x="131" y="114"/>
                      </a:lnTo>
                      <a:lnTo>
                        <a:pt x="117" y="114"/>
                      </a:lnTo>
                      <a:lnTo>
                        <a:pt x="103" y="114"/>
                      </a:lnTo>
                      <a:lnTo>
                        <a:pt x="88" y="113"/>
                      </a:lnTo>
                      <a:lnTo>
                        <a:pt x="74" y="112"/>
                      </a:lnTo>
                      <a:lnTo>
                        <a:pt x="59" y="111"/>
                      </a:lnTo>
                      <a:lnTo>
                        <a:pt x="47" y="108"/>
                      </a:lnTo>
                      <a:lnTo>
                        <a:pt x="33" y="106"/>
                      </a:lnTo>
                      <a:lnTo>
                        <a:pt x="21" y="102"/>
                      </a:lnTo>
                      <a:lnTo>
                        <a:pt x="10" y="98"/>
                      </a:lnTo>
                      <a:lnTo>
                        <a:pt x="0" y="93"/>
                      </a:lnTo>
                      <a:lnTo>
                        <a:pt x="111" y="0"/>
                      </a:lnTo>
                      <a:lnTo>
                        <a:pt x="221" y="1"/>
                      </a:lnTo>
                      <a:lnTo>
                        <a:pt x="206" y="10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39" name="Freeform 180"/>
                <p:cNvSpPr>
                  <a:spLocks noChangeAspect="1"/>
                </p:cNvSpPr>
                <p:nvPr/>
              </p:nvSpPr>
              <p:spPr bwMode="auto">
                <a:xfrm>
                  <a:off x="2025" y="3137"/>
                  <a:ext cx="45" cy="45"/>
                </a:xfrm>
                <a:custGeom>
                  <a:avLst/>
                  <a:gdLst>
                    <a:gd name="T0" fmla="*/ 1 w 90"/>
                    <a:gd name="T1" fmla="*/ 0 h 90"/>
                    <a:gd name="T2" fmla="*/ 1 w 90"/>
                    <a:gd name="T3" fmla="*/ 1 h 90"/>
                    <a:gd name="T4" fmla="*/ 1 w 90"/>
                    <a:gd name="T5" fmla="*/ 1 h 90"/>
                    <a:gd name="T6" fmla="*/ 1 w 90"/>
                    <a:gd name="T7" fmla="*/ 1 h 90"/>
                    <a:gd name="T8" fmla="*/ 1 w 90"/>
                    <a:gd name="T9" fmla="*/ 1 h 90"/>
                    <a:gd name="T10" fmla="*/ 1 w 90"/>
                    <a:gd name="T11" fmla="*/ 1 h 90"/>
                    <a:gd name="T12" fmla="*/ 1 w 90"/>
                    <a:gd name="T13" fmla="*/ 1 h 90"/>
                    <a:gd name="T14" fmla="*/ 1 w 90"/>
                    <a:gd name="T15" fmla="*/ 1 h 90"/>
                    <a:gd name="T16" fmla="*/ 1 w 90"/>
                    <a:gd name="T17" fmla="*/ 1 h 90"/>
                    <a:gd name="T18" fmla="*/ 1 w 90"/>
                    <a:gd name="T19" fmla="*/ 1 h 90"/>
                    <a:gd name="T20" fmla="*/ 1 w 90"/>
                    <a:gd name="T21" fmla="*/ 1 h 90"/>
                    <a:gd name="T22" fmla="*/ 1 w 90"/>
                    <a:gd name="T23" fmla="*/ 1 h 90"/>
                    <a:gd name="T24" fmla="*/ 1 w 90"/>
                    <a:gd name="T25" fmla="*/ 1 h 90"/>
                    <a:gd name="T26" fmla="*/ 1 w 90"/>
                    <a:gd name="T27" fmla="*/ 1 h 90"/>
                    <a:gd name="T28" fmla="*/ 1 w 90"/>
                    <a:gd name="T29" fmla="*/ 1 h 90"/>
                    <a:gd name="T30" fmla="*/ 1 w 90"/>
                    <a:gd name="T31" fmla="*/ 1 h 90"/>
                    <a:gd name="T32" fmla="*/ 1 w 90"/>
                    <a:gd name="T33" fmla="*/ 1 h 90"/>
                    <a:gd name="T34" fmla="*/ 1 w 90"/>
                    <a:gd name="T35" fmla="*/ 1 h 90"/>
                    <a:gd name="T36" fmla="*/ 1 w 90"/>
                    <a:gd name="T37" fmla="*/ 1 h 90"/>
                    <a:gd name="T38" fmla="*/ 1 w 90"/>
                    <a:gd name="T39" fmla="*/ 1 h 90"/>
                    <a:gd name="T40" fmla="*/ 1 w 90"/>
                    <a:gd name="T41" fmla="*/ 1 h 90"/>
                    <a:gd name="T42" fmla="*/ 1 w 90"/>
                    <a:gd name="T43" fmla="*/ 1 h 90"/>
                    <a:gd name="T44" fmla="*/ 1 w 90"/>
                    <a:gd name="T45" fmla="*/ 1 h 90"/>
                    <a:gd name="T46" fmla="*/ 1 w 90"/>
                    <a:gd name="T47" fmla="*/ 1 h 90"/>
                    <a:gd name="T48" fmla="*/ 0 w 90"/>
                    <a:gd name="T49" fmla="*/ 1 h 90"/>
                    <a:gd name="T50" fmla="*/ 1 w 90"/>
                    <a:gd name="T51" fmla="*/ 1 h 90"/>
                    <a:gd name="T52" fmla="*/ 1 w 90"/>
                    <a:gd name="T53" fmla="*/ 1 h 90"/>
                    <a:gd name="T54" fmla="*/ 1 w 90"/>
                    <a:gd name="T55" fmla="*/ 1 h 90"/>
                    <a:gd name="T56" fmla="*/ 1 w 90"/>
                    <a:gd name="T57" fmla="*/ 1 h 90"/>
                    <a:gd name="T58" fmla="*/ 1 w 90"/>
                    <a:gd name="T59" fmla="*/ 1 h 90"/>
                    <a:gd name="T60" fmla="*/ 1 w 90"/>
                    <a:gd name="T61" fmla="*/ 1 h 90"/>
                    <a:gd name="T62" fmla="*/ 1 w 90"/>
                    <a:gd name="T63" fmla="*/ 1 h 90"/>
                    <a:gd name="T64" fmla="*/ 1 w 90"/>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90"/>
                    <a:gd name="T101" fmla="*/ 90 w 90"/>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90">
                      <a:moveTo>
                        <a:pt x="45" y="0"/>
                      </a:moveTo>
                      <a:lnTo>
                        <a:pt x="54" y="1"/>
                      </a:lnTo>
                      <a:lnTo>
                        <a:pt x="63" y="4"/>
                      </a:lnTo>
                      <a:lnTo>
                        <a:pt x="71" y="8"/>
                      </a:lnTo>
                      <a:lnTo>
                        <a:pt x="78" y="14"/>
                      </a:lnTo>
                      <a:lnTo>
                        <a:pt x="82" y="20"/>
                      </a:lnTo>
                      <a:lnTo>
                        <a:pt x="87" y="28"/>
                      </a:lnTo>
                      <a:lnTo>
                        <a:pt x="89" y="36"/>
                      </a:lnTo>
                      <a:lnTo>
                        <a:pt x="90" y="45"/>
                      </a:lnTo>
                      <a:lnTo>
                        <a:pt x="89" y="54"/>
                      </a:lnTo>
                      <a:lnTo>
                        <a:pt x="87" y="62"/>
                      </a:lnTo>
                      <a:lnTo>
                        <a:pt x="82" y="70"/>
                      </a:lnTo>
                      <a:lnTo>
                        <a:pt x="78" y="77"/>
                      </a:lnTo>
                      <a:lnTo>
                        <a:pt x="71" y="82"/>
                      </a:lnTo>
                      <a:lnTo>
                        <a:pt x="63" y="87"/>
                      </a:lnTo>
                      <a:lnTo>
                        <a:pt x="54" y="89"/>
                      </a:lnTo>
                      <a:lnTo>
                        <a:pt x="45" y="90"/>
                      </a:lnTo>
                      <a:lnTo>
                        <a:pt x="36" y="89"/>
                      </a:lnTo>
                      <a:lnTo>
                        <a:pt x="28" y="87"/>
                      </a:lnTo>
                      <a:lnTo>
                        <a:pt x="20" y="82"/>
                      </a:lnTo>
                      <a:lnTo>
                        <a:pt x="13" y="77"/>
                      </a:lnTo>
                      <a:lnTo>
                        <a:pt x="8" y="70"/>
                      </a:lnTo>
                      <a:lnTo>
                        <a:pt x="4" y="62"/>
                      </a:lnTo>
                      <a:lnTo>
                        <a:pt x="1" y="54"/>
                      </a:lnTo>
                      <a:lnTo>
                        <a:pt x="0" y="45"/>
                      </a:lnTo>
                      <a:lnTo>
                        <a:pt x="1" y="36"/>
                      </a:lnTo>
                      <a:lnTo>
                        <a:pt x="4" y="28"/>
                      </a:lnTo>
                      <a:lnTo>
                        <a:pt x="8" y="20"/>
                      </a:lnTo>
                      <a:lnTo>
                        <a:pt x="13" y="14"/>
                      </a:lnTo>
                      <a:lnTo>
                        <a:pt x="20" y="8"/>
                      </a:lnTo>
                      <a:lnTo>
                        <a:pt x="28" y="4"/>
                      </a:lnTo>
                      <a:lnTo>
                        <a:pt x="36" y="1"/>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40" name="Freeform 181"/>
                <p:cNvSpPr>
                  <a:spLocks noChangeAspect="1"/>
                </p:cNvSpPr>
                <p:nvPr/>
              </p:nvSpPr>
              <p:spPr bwMode="auto">
                <a:xfrm>
                  <a:off x="2033" y="3145"/>
                  <a:ext cx="29" cy="29"/>
                </a:xfrm>
                <a:custGeom>
                  <a:avLst/>
                  <a:gdLst>
                    <a:gd name="T0" fmla="*/ 1 w 58"/>
                    <a:gd name="T1" fmla="*/ 0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1 h 58"/>
                    <a:gd name="T16" fmla="*/ 1 w 58"/>
                    <a:gd name="T17" fmla="*/ 1 h 58"/>
                    <a:gd name="T18" fmla="*/ 1 w 58"/>
                    <a:gd name="T19" fmla="*/ 1 h 58"/>
                    <a:gd name="T20" fmla="*/ 1 w 58"/>
                    <a:gd name="T21" fmla="*/ 1 h 58"/>
                    <a:gd name="T22" fmla="*/ 1 w 58"/>
                    <a:gd name="T23" fmla="*/ 1 h 58"/>
                    <a:gd name="T24" fmla="*/ 0 w 58"/>
                    <a:gd name="T25" fmla="*/ 1 h 58"/>
                    <a:gd name="T26" fmla="*/ 1 w 58"/>
                    <a:gd name="T27" fmla="*/ 1 h 58"/>
                    <a:gd name="T28" fmla="*/ 1 w 58"/>
                    <a:gd name="T29" fmla="*/ 1 h 58"/>
                    <a:gd name="T30" fmla="*/ 1 w 58"/>
                    <a:gd name="T31" fmla="*/ 1 h 58"/>
                    <a:gd name="T32" fmla="*/ 1 w 58"/>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8"/>
                    <a:gd name="T53" fmla="*/ 58 w 58"/>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8">
                      <a:moveTo>
                        <a:pt x="29" y="0"/>
                      </a:moveTo>
                      <a:lnTo>
                        <a:pt x="41" y="3"/>
                      </a:lnTo>
                      <a:lnTo>
                        <a:pt x="50" y="10"/>
                      </a:lnTo>
                      <a:lnTo>
                        <a:pt x="56" y="19"/>
                      </a:lnTo>
                      <a:lnTo>
                        <a:pt x="58" y="29"/>
                      </a:lnTo>
                      <a:lnTo>
                        <a:pt x="56" y="41"/>
                      </a:lnTo>
                      <a:lnTo>
                        <a:pt x="50" y="50"/>
                      </a:lnTo>
                      <a:lnTo>
                        <a:pt x="41" y="56"/>
                      </a:lnTo>
                      <a:lnTo>
                        <a:pt x="29" y="58"/>
                      </a:lnTo>
                      <a:lnTo>
                        <a:pt x="18" y="56"/>
                      </a:lnTo>
                      <a:lnTo>
                        <a:pt x="9" y="50"/>
                      </a:lnTo>
                      <a:lnTo>
                        <a:pt x="3" y="41"/>
                      </a:lnTo>
                      <a:lnTo>
                        <a:pt x="0" y="29"/>
                      </a:lnTo>
                      <a:lnTo>
                        <a:pt x="3" y="19"/>
                      </a:lnTo>
                      <a:lnTo>
                        <a:pt x="9" y="10"/>
                      </a:lnTo>
                      <a:lnTo>
                        <a:pt x="18" y="3"/>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41" name="Freeform 182"/>
                <p:cNvSpPr>
                  <a:spLocks noChangeAspect="1"/>
                </p:cNvSpPr>
                <p:nvPr/>
              </p:nvSpPr>
              <p:spPr bwMode="auto">
                <a:xfrm>
                  <a:off x="2040" y="3153"/>
                  <a:ext cx="14" cy="13"/>
                </a:xfrm>
                <a:custGeom>
                  <a:avLst/>
                  <a:gdLst>
                    <a:gd name="T0" fmla="*/ 1 w 28"/>
                    <a:gd name="T1" fmla="*/ 0 h 28"/>
                    <a:gd name="T2" fmla="*/ 1 w 28"/>
                    <a:gd name="T3" fmla="*/ 0 h 28"/>
                    <a:gd name="T4" fmla="*/ 1 w 28"/>
                    <a:gd name="T5" fmla="*/ 0 h 28"/>
                    <a:gd name="T6" fmla="*/ 1 w 28"/>
                    <a:gd name="T7" fmla="*/ 0 h 28"/>
                    <a:gd name="T8" fmla="*/ 1 w 28"/>
                    <a:gd name="T9" fmla="*/ 0 h 28"/>
                    <a:gd name="T10" fmla="*/ 1 w 28"/>
                    <a:gd name="T11" fmla="*/ 0 h 28"/>
                    <a:gd name="T12" fmla="*/ 1 w 28"/>
                    <a:gd name="T13" fmla="*/ 0 h 28"/>
                    <a:gd name="T14" fmla="*/ 1 w 28"/>
                    <a:gd name="T15" fmla="*/ 0 h 28"/>
                    <a:gd name="T16" fmla="*/ 1 w 28"/>
                    <a:gd name="T17" fmla="*/ 0 h 28"/>
                    <a:gd name="T18" fmla="*/ 1 w 28"/>
                    <a:gd name="T19" fmla="*/ 0 h 28"/>
                    <a:gd name="T20" fmla="*/ 1 w 28"/>
                    <a:gd name="T21" fmla="*/ 0 h 28"/>
                    <a:gd name="T22" fmla="*/ 1 w 28"/>
                    <a:gd name="T23" fmla="*/ 0 h 28"/>
                    <a:gd name="T24" fmla="*/ 0 w 28"/>
                    <a:gd name="T25" fmla="*/ 0 h 28"/>
                    <a:gd name="T26" fmla="*/ 1 w 28"/>
                    <a:gd name="T27" fmla="*/ 0 h 28"/>
                    <a:gd name="T28" fmla="*/ 1 w 28"/>
                    <a:gd name="T29" fmla="*/ 0 h 28"/>
                    <a:gd name="T30" fmla="*/ 1 w 28"/>
                    <a:gd name="T31" fmla="*/ 0 h 28"/>
                    <a:gd name="T32" fmla="*/ 1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0"/>
                      </a:moveTo>
                      <a:lnTo>
                        <a:pt x="20" y="1"/>
                      </a:lnTo>
                      <a:lnTo>
                        <a:pt x="25" y="4"/>
                      </a:lnTo>
                      <a:lnTo>
                        <a:pt x="27" y="8"/>
                      </a:lnTo>
                      <a:lnTo>
                        <a:pt x="28" y="14"/>
                      </a:lnTo>
                      <a:lnTo>
                        <a:pt x="27" y="20"/>
                      </a:lnTo>
                      <a:lnTo>
                        <a:pt x="25" y="24"/>
                      </a:lnTo>
                      <a:lnTo>
                        <a:pt x="20" y="27"/>
                      </a:lnTo>
                      <a:lnTo>
                        <a:pt x="14" y="28"/>
                      </a:lnTo>
                      <a:lnTo>
                        <a:pt x="9" y="27"/>
                      </a:lnTo>
                      <a:lnTo>
                        <a:pt x="4" y="24"/>
                      </a:lnTo>
                      <a:lnTo>
                        <a:pt x="2" y="20"/>
                      </a:lnTo>
                      <a:lnTo>
                        <a:pt x="0" y="14"/>
                      </a:lnTo>
                      <a:lnTo>
                        <a:pt x="2" y="8"/>
                      </a:lnTo>
                      <a:lnTo>
                        <a:pt x="4" y="4"/>
                      </a:lnTo>
                      <a:lnTo>
                        <a:pt x="9" y="1"/>
                      </a:lnTo>
                      <a:lnTo>
                        <a:pt x="1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42" name="Freeform 183"/>
                <p:cNvSpPr>
                  <a:spLocks noChangeAspect="1"/>
                </p:cNvSpPr>
                <p:nvPr/>
              </p:nvSpPr>
              <p:spPr bwMode="auto">
                <a:xfrm>
                  <a:off x="2236" y="3090"/>
                  <a:ext cx="243" cy="44"/>
                </a:xfrm>
                <a:custGeom>
                  <a:avLst/>
                  <a:gdLst>
                    <a:gd name="T0" fmla="*/ 1 w 486"/>
                    <a:gd name="T1" fmla="*/ 1 h 86"/>
                    <a:gd name="T2" fmla="*/ 1 w 486"/>
                    <a:gd name="T3" fmla="*/ 0 h 86"/>
                    <a:gd name="T4" fmla="*/ 1 w 486"/>
                    <a:gd name="T5" fmla="*/ 0 h 86"/>
                    <a:gd name="T6" fmla="*/ 1 w 486"/>
                    <a:gd name="T7" fmla="*/ 1 h 86"/>
                    <a:gd name="T8" fmla="*/ 1 w 486"/>
                    <a:gd name="T9" fmla="*/ 1 h 86"/>
                    <a:gd name="T10" fmla="*/ 1 w 486"/>
                    <a:gd name="T11" fmla="*/ 1 h 86"/>
                    <a:gd name="T12" fmla="*/ 1 w 486"/>
                    <a:gd name="T13" fmla="*/ 1 h 86"/>
                    <a:gd name="T14" fmla="*/ 1 w 486"/>
                    <a:gd name="T15" fmla="*/ 1 h 86"/>
                    <a:gd name="T16" fmla="*/ 1 w 486"/>
                    <a:gd name="T17" fmla="*/ 1 h 86"/>
                    <a:gd name="T18" fmla="*/ 1 w 486"/>
                    <a:gd name="T19" fmla="*/ 1 h 86"/>
                    <a:gd name="T20" fmla="*/ 1 w 486"/>
                    <a:gd name="T21" fmla="*/ 1 h 86"/>
                    <a:gd name="T22" fmla="*/ 1 w 486"/>
                    <a:gd name="T23" fmla="*/ 1 h 86"/>
                    <a:gd name="T24" fmla="*/ 1 w 486"/>
                    <a:gd name="T25" fmla="*/ 1 h 86"/>
                    <a:gd name="T26" fmla="*/ 1 w 486"/>
                    <a:gd name="T27" fmla="*/ 1 h 86"/>
                    <a:gd name="T28" fmla="*/ 1 w 486"/>
                    <a:gd name="T29" fmla="*/ 1 h 86"/>
                    <a:gd name="T30" fmla="*/ 1 w 486"/>
                    <a:gd name="T31" fmla="*/ 1 h 86"/>
                    <a:gd name="T32" fmla="*/ 1 w 486"/>
                    <a:gd name="T33" fmla="*/ 1 h 86"/>
                    <a:gd name="T34" fmla="*/ 0 w 486"/>
                    <a:gd name="T35" fmla="*/ 1 h 86"/>
                    <a:gd name="T36" fmla="*/ 1 w 486"/>
                    <a:gd name="T37" fmla="*/ 1 h 86"/>
                    <a:gd name="T38" fmla="*/ 1 w 486"/>
                    <a:gd name="T39" fmla="*/ 1 h 86"/>
                    <a:gd name="T40" fmla="*/ 1 w 486"/>
                    <a:gd name="T41" fmla="*/ 1 h 86"/>
                    <a:gd name="T42" fmla="*/ 1 w 486"/>
                    <a:gd name="T43" fmla="*/ 1 h 86"/>
                    <a:gd name="T44" fmla="*/ 1 w 486"/>
                    <a:gd name="T45" fmla="*/ 1 h 86"/>
                    <a:gd name="T46" fmla="*/ 1 w 486"/>
                    <a:gd name="T47" fmla="*/ 1 h 86"/>
                    <a:gd name="T48" fmla="*/ 1 w 486"/>
                    <a:gd name="T49" fmla="*/ 1 h 86"/>
                    <a:gd name="T50" fmla="*/ 1 w 486"/>
                    <a:gd name="T51" fmla="*/ 1 h 86"/>
                    <a:gd name="T52" fmla="*/ 1 w 486"/>
                    <a:gd name="T53" fmla="*/ 1 h 86"/>
                    <a:gd name="T54" fmla="*/ 1 w 486"/>
                    <a:gd name="T55" fmla="*/ 1 h 86"/>
                    <a:gd name="T56" fmla="*/ 1 w 486"/>
                    <a:gd name="T57" fmla="*/ 1 h 86"/>
                    <a:gd name="T58" fmla="*/ 1 w 486"/>
                    <a:gd name="T59" fmla="*/ 1 h 86"/>
                    <a:gd name="T60" fmla="*/ 1 w 486"/>
                    <a:gd name="T61" fmla="*/ 1 h 86"/>
                    <a:gd name="T62" fmla="*/ 1 w 486"/>
                    <a:gd name="T63" fmla="*/ 1 h 86"/>
                    <a:gd name="T64" fmla="*/ 1 w 486"/>
                    <a:gd name="T65" fmla="*/ 1 h 86"/>
                    <a:gd name="T66" fmla="*/ 1 w 486"/>
                    <a:gd name="T67" fmla="*/ 1 h 86"/>
                    <a:gd name="T68" fmla="*/ 1 w 486"/>
                    <a:gd name="T69" fmla="*/ 1 h 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6"/>
                    <a:gd name="T106" fmla="*/ 0 h 86"/>
                    <a:gd name="T107" fmla="*/ 486 w 486"/>
                    <a:gd name="T108" fmla="*/ 86 h 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6" h="86">
                      <a:moveTo>
                        <a:pt x="486" y="41"/>
                      </a:moveTo>
                      <a:lnTo>
                        <a:pt x="423" y="0"/>
                      </a:lnTo>
                      <a:lnTo>
                        <a:pt x="396" y="0"/>
                      </a:lnTo>
                      <a:lnTo>
                        <a:pt x="369" y="1"/>
                      </a:lnTo>
                      <a:lnTo>
                        <a:pt x="341" y="1"/>
                      </a:lnTo>
                      <a:lnTo>
                        <a:pt x="313" y="1"/>
                      </a:lnTo>
                      <a:lnTo>
                        <a:pt x="286" y="2"/>
                      </a:lnTo>
                      <a:lnTo>
                        <a:pt x="258" y="3"/>
                      </a:lnTo>
                      <a:lnTo>
                        <a:pt x="230" y="5"/>
                      </a:lnTo>
                      <a:lnTo>
                        <a:pt x="203" y="6"/>
                      </a:lnTo>
                      <a:lnTo>
                        <a:pt x="175" y="8"/>
                      </a:lnTo>
                      <a:lnTo>
                        <a:pt x="149" y="10"/>
                      </a:lnTo>
                      <a:lnTo>
                        <a:pt x="122" y="13"/>
                      </a:lnTo>
                      <a:lnTo>
                        <a:pt x="96" y="16"/>
                      </a:lnTo>
                      <a:lnTo>
                        <a:pt x="70" y="20"/>
                      </a:lnTo>
                      <a:lnTo>
                        <a:pt x="46" y="23"/>
                      </a:lnTo>
                      <a:lnTo>
                        <a:pt x="23" y="28"/>
                      </a:lnTo>
                      <a:lnTo>
                        <a:pt x="0" y="32"/>
                      </a:lnTo>
                      <a:lnTo>
                        <a:pt x="308" y="82"/>
                      </a:lnTo>
                      <a:lnTo>
                        <a:pt x="312" y="82"/>
                      </a:lnTo>
                      <a:lnTo>
                        <a:pt x="318" y="83"/>
                      </a:lnTo>
                      <a:lnTo>
                        <a:pt x="323" y="83"/>
                      </a:lnTo>
                      <a:lnTo>
                        <a:pt x="328" y="84"/>
                      </a:lnTo>
                      <a:lnTo>
                        <a:pt x="334" y="85"/>
                      </a:lnTo>
                      <a:lnTo>
                        <a:pt x="340" y="85"/>
                      </a:lnTo>
                      <a:lnTo>
                        <a:pt x="346" y="86"/>
                      </a:lnTo>
                      <a:lnTo>
                        <a:pt x="351" y="86"/>
                      </a:lnTo>
                      <a:lnTo>
                        <a:pt x="358" y="75"/>
                      </a:lnTo>
                      <a:lnTo>
                        <a:pt x="372" y="66"/>
                      </a:lnTo>
                      <a:lnTo>
                        <a:pt x="391" y="57"/>
                      </a:lnTo>
                      <a:lnTo>
                        <a:pt x="412" y="51"/>
                      </a:lnTo>
                      <a:lnTo>
                        <a:pt x="434" y="46"/>
                      </a:lnTo>
                      <a:lnTo>
                        <a:pt x="455" y="43"/>
                      </a:lnTo>
                      <a:lnTo>
                        <a:pt x="473" y="41"/>
                      </a:lnTo>
                      <a:lnTo>
                        <a:pt x="486" y="41"/>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43" name="Freeform 184"/>
                <p:cNvSpPr>
                  <a:spLocks noChangeAspect="1"/>
                </p:cNvSpPr>
                <p:nvPr/>
              </p:nvSpPr>
              <p:spPr bwMode="auto">
                <a:xfrm>
                  <a:off x="2236" y="3090"/>
                  <a:ext cx="243" cy="44"/>
                </a:xfrm>
                <a:custGeom>
                  <a:avLst/>
                  <a:gdLst>
                    <a:gd name="T0" fmla="*/ 1 w 486"/>
                    <a:gd name="T1" fmla="*/ 1 h 86"/>
                    <a:gd name="T2" fmla="*/ 1 w 486"/>
                    <a:gd name="T3" fmla="*/ 0 h 86"/>
                    <a:gd name="T4" fmla="*/ 1 w 486"/>
                    <a:gd name="T5" fmla="*/ 0 h 86"/>
                    <a:gd name="T6" fmla="*/ 1 w 486"/>
                    <a:gd name="T7" fmla="*/ 0 h 86"/>
                    <a:gd name="T8" fmla="*/ 1 w 486"/>
                    <a:gd name="T9" fmla="*/ 1 h 86"/>
                    <a:gd name="T10" fmla="*/ 1 w 486"/>
                    <a:gd name="T11" fmla="*/ 1 h 86"/>
                    <a:gd name="T12" fmla="*/ 1 w 486"/>
                    <a:gd name="T13" fmla="*/ 1 h 86"/>
                    <a:gd name="T14" fmla="*/ 1 w 486"/>
                    <a:gd name="T15" fmla="*/ 1 h 86"/>
                    <a:gd name="T16" fmla="*/ 1 w 486"/>
                    <a:gd name="T17" fmla="*/ 1 h 86"/>
                    <a:gd name="T18" fmla="*/ 1 w 486"/>
                    <a:gd name="T19" fmla="*/ 1 h 86"/>
                    <a:gd name="T20" fmla="*/ 1 w 486"/>
                    <a:gd name="T21" fmla="*/ 1 h 86"/>
                    <a:gd name="T22" fmla="*/ 1 w 486"/>
                    <a:gd name="T23" fmla="*/ 1 h 86"/>
                    <a:gd name="T24" fmla="*/ 1 w 486"/>
                    <a:gd name="T25" fmla="*/ 1 h 86"/>
                    <a:gd name="T26" fmla="*/ 1 w 486"/>
                    <a:gd name="T27" fmla="*/ 1 h 86"/>
                    <a:gd name="T28" fmla="*/ 1 w 486"/>
                    <a:gd name="T29" fmla="*/ 1 h 86"/>
                    <a:gd name="T30" fmla="*/ 1 w 486"/>
                    <a:gd name="T31" fmla="*/ 1 h 86"/>
                    <a:gd name="T32" fmla="*/ 1 w 486"/>
                    <a:gd name="T33" fmla="*/ 1 h 86"/>
                    <a:gd name="T34" fmla="*/ 1 w 486"/>
                    <a:gd name="T35" fmla="*/ 1 h 86"/>
                    <a:gd name="T36" fmla="*/ 0 w 486"/>
                    <a:gd name="T37" fmla="*/ 1 h 86"/>
                    <a:gd name="T38" fmla="*/ 1 w 486"/>
                    <a:gd name="T39" fmla="*/ 1 h 86"/>
                    <a:gd name="T40" fmla="*/ 1 w 486"/>
                    <a:gd name="T41" fmla="*/ 1 h 86"/>
                    <a:gd name="T42" fmla="*/ 1 w 486"/>
                    <a:gd name="T43" fmla="*/ 1 h 86"/>
                    <a:gd name="T44" fmla="*/ 1 w 486"/>
                    <a:gd name="T45" fmla="*/ 1 h 86"/>
                    <a:gd name="T46" fmla="*/ 1 w 486"/>
                    <a:gd name="T47" fmla="*/ 1 h 86"/>
                    <a:gd name="T48" fmla="*/ 1 w 486"/>
                    <a:gd name="T49" fmla="*/ 1 h 86"/>
                    <a:gd name="T50" fmla="*/ 1 w 486"/>
                    <a:gd name="T51" fmla="*/ 1 h 86"/>
                    <a:gd name="T52" fmla="*/ 1 w 486"/>
                    <a:gd name="T53" fmla="*/ 1 h 86"/>
                    <a:gd name="T54" fmla="*/ 1 w 486"/>
                    <a:gd name="T55" fmla="*/ 1 h 86"/>
                    <a:gd name="T56" fmla="*/ 1 w 486"/>
                    <a:gd name="T57" fmla="*/ 1 h 86"/>
                    <a:gd name="T58" fmla="*/ 1 w 486"/>
                    <a:gd name="T59" fmla="*/ 1 h 86"/>
                    <a:gd name="T60" fmla="*/ 1 w 486"/>
                    <a:gd name="T61" fmla="*/ 1 h 86"/>
                    <a:gd name="T62" fmla="*/ 1 w 486"/>
                    <a:gd name="T63" fmla="*/ 1 h 86"/>
                    <a:gd name="T64" fmla="*/ 1 w 486"/>
                    <a:gd name="T65" fmla="*/ 1 h 86"/>
                    <a:gd name="T66" fmla="*/ 1 w 486"/>
                    <a:gd name="T67" fmla="*/ 1 h 86"/>
                    <a:gd name="T68" fmla="*/ 1 w 486"/>
                    <a:gd name="T69" fmla="*/ 1 h 86"/>
                    <a:gd name="T70" fmla="*/ 1 w 486"/>
                    <a:gd name="T71" fmla="*/ 1 h 86"/>
                    <a:gd name="T72" fmla="*/ 1 w 486"/>
                    <a:gd name="T73" fmla="*/ 1 h 86"/>
                    <a:gd name="T74" fmla="*/ 1 w 486"/>
                    <a:gd name="T75" fmla="*/ 1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6"/>
                    <a:gd name="T115" fmla="*/ 0 h 86"/>
                    <a:gd name="T116" fmla="*/ 486 w 486"/>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6" h="86">
                      <a:moveTo>
                        <a:pt x="486" y="41"/>
                      </a:moveTo>
                      <a:lnTo>
                        <a:pt x="423" y="0"/>
                      </a:lnTo>
                      <a:lnTo>
                        <a:pt x="396" y="0"/>
                      </a:lnTo>
                      <a:lnTo>
                        <a:pt x="369" y="1"/>
                      </a:lnTo>
                      <a:lnTo>
                        <a:pt x="341" y="1"/>
                      </a:lnTo>
                      <a:lnTo>
                        <a:pt x="313" y="1"/>
                      </a:lnTo>
                      <a:lnTo>
                        <a:pt x="286" y="2"/>
                      </a:lnTo>
                      <a:lnTo>
                        <a:pt x="258" y="3"/>
                      </a:lnTo>
                      <a:lnTo>
                        <a:pt x="230" y="5"/>
                      </a:lnTo>
                      <a:lnTo>
                        <a:pt x="203" y="6"/>
                      </a:lnTo>
                      <a:lnTo>
                        <a:pt x="175" y="8"/>
                      </a:lnTo>
                      <a:lnTo>
                        <a:pt x="149" y="10"/>
                      </a:lnTo>
                      <a:lnTo>
                        <a:pt x="122" y="13"/>
                      </a:lnTo>
                      <a:lnTo>
                        <a:pt x="96" y="16"/>
                      </a:lnTo>
                      <a:lnTo>
                        <a:pt x="70" y="20"/>
                      </a:lnTo>
                      <a:lnTo>
                        <a:pt x="46" y="23"/>
                      </a:lnTo>
                      <a:lnTo>
                        <a:pt x="23" y="28"/>
                      </a:lnTo>
                      <a:lnTo>
                        <a:pt x="0" y="32"/>
                      </a:lnTo>
                      <a:lnTo>
                        <a:pt x="308" y="82"/>
                      </a:lnTo>
                      <a:lnTo>
                        <a:pt x="312" y="82"/>
                      </a:lnTo>
                      <a:lnTo>
                        <a:pt x="318" y="83"/>
                      </a:lnTo>
                      <a:lnTo>
                        <a:pt x="323" y="83"/>
                      </a:lnTo>
                      <a:lnTo>
                        <a:pt x="328" y="84"/>
                      </a:lnTo>
                      <a:lnTo>
                        <a:pt x="334" y="85"/>
                      </a:lnTo>
                      <a:lnTo>
                        <a:pt x="340" y="85"/>
                      </a:lnTo>
                      <a:lnTo>
                        <a:pt x="346" y="86"/>
                      </a:lnTo>
                      <a:lnTo>
                        <a:pt x="351" y="86"/>
                      </a:lnTo>
                      <a:lnTo>
                        <a:pt x="358" y="75"/>
                      </a:lnTo>
                      <a:lnTo>
                        <a:pt x="372" y="66"/>
                      </a:lnTo>
                      <a:lnTo>
                        <a:pt x="391" y="57"/>
                      </a:lnTo>
                      <a:lnTo>
                        <a:pt x="412" y="51"/>
                      </a:lnTo>
                      <a:lnTo>
                        <a:pt x="434" y="46"/>
                      </a:lnTo>
                      <a:lnTo>
                        <a:pt x="455" y="43"/>
                      </a:lnTo>
                      <a:lnTo>
                        <a:pt x="473" y="41"/>
                      </a:lnTo>
                      <a:lnTo>
                        <a:pt x="486" y="41"/>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44" name="Freeform 185"/>
                <p:cNvSpPr>
                  <a:spLocks noChangeAspect="1"/>
                </p:cNvSpPr>
                <p:nvPr/>
              </p:nvSpPr>
              <p:spPr bwMode="auto">
                <a:xfrm>
                  <a:off x="2412" y="3111"/>
                  <a:ext cx="102" cy="26"/>
                </a:xfrm>
                <a:custGeom>
                  <a:avLst/>
                  <a:gdLst>
                    <a:gd name="T0" fmla="*/ 0 w 205"/>
                    <a:gd name="T1" fmla="*/ 0 h 53"/>
                    <a:gd name="T2" fmla="*/ 0 w 205"/>
                    <a:gd name="T3" fmla="*/ 0 h 53"/>
                    <a:gd name="T4" fmla="*/ 0 w 205"/>
                    <a:gd name="T5" fmla="*/ 0 h 53"/>
                    <a:gd name="T6" fmla="*/ 0 w 205"/>
                    <a:gd name="T7" fmla="*/ 0 h 53"/>
                    <a:gd name="T8" fmla="*/ 0 w 205"/>
                    <a:gd name="T9" fmla="*/ 0 h 53"/>
                    <a:gd name="T10" fmla="*/ 0 w 205"/>
                    <a:gd name="T11" fmla="*/ 0 h 53"/>
                    <a:gd name="T12" fmla="*/ 0 w 205"/>
                    <a:gd name="T13" fmla="*/ 0 h 53"/>
                    <a:gd name="T14" fmla="*/ 0 w 205"/>
                    <a:gd name="T15" fmla="*/ 0 h 53"/>
                    <a:gd name="T16" fmla="*/ 0 w 205"/>
                    <a:gd name="T17" fmla="*/ 0 h 53"/>
                    <a:gd name="T18" fmla="*/ 0 w 205"/>
                    <a:gd name="T19" fmla="*/ 0 h 53"/>
                    <a:gd name="T20" fmla="*/ 0 w 205"/>
                    <a:gd name="T21" fmla="*/ 0 h 53"/>
                    <a:gd name="T22" fmla="*/ 0 w 205"/>
                    <a:gd name="T23" fmla="*/ 0 h 53"/>
                    <a:gd name="T24" fmla="*/ 0 w 205"/>
                    <a:gd name="T25" fmla="*/ 0 h 53"/>
                    <a:gd name="T26" fmla="*/ 0 w 205"/>
                    <a:gd name="T27" fmla="*/ 0 h 53"/>
                    <a:gd name="T28" fmla="*/ 0 w 205"/>
                    <a:gd name="T29" fmla="*/ 0 h 53"/>
                    <a:gd name="T30" fmla="*/ 0 w 205"/>
                    <a:gd name="T31" fmla="*/ 0 h 53"/>
                    <a:gd name="T32" fmla="*/ 0 w 205"/>
                    <a:gd name="T33" fmla="*/ 0 h 53"/>
                    <a:gd name="T34" fmla="*/ 0 w 205"/>
                    <a:gd name="T35" fmla="*/ 0 h 53"/>
                    <a:gd name="T36" fmla="*/ 0 w 205"/>
                    <a:gd name="T37" fmla="*/ 0 h 53"/>
                    <a:gd name="T38" fmla="*/ 0 w 205"/>
                    <a:gd name="T39" fmla="*/ 0 h 53"/>
                    <a:gd name="T40" fmla="*/ 0 w 205"/>
                    <a:gd name="T41" fmla="*/ 0 h 53"/>
                    <a:gd name="T42" fmla="*/ 0 w 205"/>
                    <a:gd name="T43" fmla="*/ 0 h 53"/>
                    <a:gd name="T44" fmla="*/ 0 w 205"/>
                    <a:gd name="T45" fmla="*/ 0 h 53"/>
                    <a:gd name="T46" fmla="*/ 0 w 205"/>
                    <a:gd name="T47" fmla="*/ 0 h 53"/>
                    <a:gd name="T48" fmla="*/ 0 w 205"/>
                    <a:gd name="T49" fmla="*/ 0 h 53"/>
                    <a:gd name="T50" fmla="*/ 0 w 205"/>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5"/>
                    <a:gd name="T79" fmla="*/ 0 h 53"/>
                    <a:gd name="T80" fmla="*/ 205 w 205"/>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5" h="53">
                      <a:moveTo>
                        <a:pt x="135" y="0"/>
                      </a:moveTo>
                      <a:lnTo>
                        <a:pt x="122" y="0"/>
                      </a:lnTo>
                      <a:lnTo>
                        <a:pt x="104" y="3"/>
                      </a:lnTo>
                      <a:lnTo>
                        <a:pt x="83" y="6"/>
                      </a:lnTo>
                      <a:lnTo>
                        <a:pt x="61" y="11"/>
                      </a:lnTo>
                      <a:lnTo>
                        <a:pt x="40" y="16"/>
                      </a:lnTo>
                      <a:lnTo>
                        <a:pt x="21" y="24"/>
                      </a:lnTo>
                      <a:lnTo>
                        <a:pt x="7" y="35"/>
                      </a:lnTo>
                      <a:lnTo>
                        <a:pt x="0" y="46"/>
                      </a:lnTo>
                      <a:lnTo>
                        <a:pt x="19" y="47"/>
                      </a:lnTo>
                      <a:lnTo>
                        <a:pt x="37" y="50"/>
                      </a:lnTo>
                      <a:lnTo>
                        <a:pt x="56" y="51"/>
                      </a:lnTo>
                      <a:lnTo>
                        <a:pt x="74" y="52"/>
                      </a:lnTo>
                      <a:lnTo>
                        <a:pt x="94" y="52"/>
                      </a:lnTo>
                      <a:lnTo>
                        <a:pt x="111" y="53"/>
                      </a:lnTo>
                      <a:lnTo>
                        <a:pt x="128" y="53"/>
                      </a:lnTo>
                      <a:lnTo>
                        <a:pt x="146" y="53"/>
                      </a:lnTo>
                      <a:lnTo>
                        <a:pt x="159" y="53"/>
                      </a:lnTo>
                      <a:lnTo>
                        <a:pt x="173" y="53"/>
                      </a:lnTo>
                      <a:lnTo>
                        <a:pt x="185" y="52"/>
                      </a:lnTo>
                      <a:lnTo>
                        <a:pt x="194" y="51"/>
                      </a:lnTo>
                      <a:lnTo>
                        <a:pt x="201" y="50"/>
                      </a:lnTo>
                      <a:lnTo>
                        <a:pt x="204" y="47"/>
                      </a:lnTo>
                      <a:lnTo>
                        <a:pt x="205" y="45"/>
                      </a:lnTo>
                      <a:lnTo>
                        <a:pt x="203" y="43"/>
                      </a:lnTo>
                      <a:lnTo>
                        <a:pt x="135" y="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45" name="Freeform 186"/>
                <p:cNvSpPr>
                  <a:spLocks noChangeAspect="1"/>
                </p:cNvSpPr>
                <p:nvPr/>
              </p:nvSpPr>
              <p:spPr bwMode="auto">
                <a:xfrm>
                  <a:off x="2412" y="3111"/>
                  <a:ext cx="102" cy="26"/>
                </a:xfrm>
                <a:custGeom>
                  <a:avLst/>
                  <a:gdLst>
                    <a:gd name="T0" fmla="*/ 0 w 205"/>
                    <a:gd name="T1" fmla="*/ 0 h 53"/>
                    <a:gd name="T2" fmla="*/ 0 w 205"/>
                    <a:gd name="T3" fmla="*/ 0 h 53"/>
                    <a:gd name="T4" fmla="*/ 0 w 205"/>
                    <a:gd name="T5" fmla="*/ 0 h 53"/>
                    <a:gd name="T6" fmla="*/ 0 w 205"/>
                    <a:gd name="T7" fmla="*/ 0 h 53"/>
                    <a:gd name="T8" fmla="*/ 0 w 205"/>
                    <a:gd name="T9" fmla="*/ 0 h 53"/>
                    <a:gd name="T10" fmla="*/ 0 w 205"/>
                    <a:gd name="T11" fmla="*/ 0 h 53"/>
                    <a:gd name="T12" fmla="*/ 0 w 205"/>
                    <a:gd name="T13" fmla="*/ 0 h 53"/>
                    <a:gd name="T14" fmla="*/ 0 w 205"/>
                    <a:gd name="T15" fmla="*/ 0 h 53"/>
                    <a:gd name="T16" fmla="*/ 0 w 205"/>
                    <a:gd name="T17" fmla="*/ 0 h 53"/>
                    <a:gd name="T18" fmla="*/ 0 w 205"/>
                    <a:gd name="T19" fmla="*/ 0 h 53"/>
                    <a:gd name="T20" fmla="*/ 0 w 205"/>
                    <a:gd name="T21" fmla="*/ 0 h 53"/>
                    <a:gd name="T22" fmla="*/ 0 w 205"/>
                    <a:gd name="T23" fmla="*/ 0 h 53"/>
                    <a:gd name="T24" fmla="*/ 0 w 205"/>
                    <a:gd name="T25" fmla="*/ 0 h 53"/>
                    <a:gd name="T26" fmla="*/ 0 w 205"/>
                    <a:gd name="T27" fmla="*/ 0 h 53"/>
                    <a:gd name="T28" fmla="*/ 0 w 205"/>
                    <a:gd name="T29" fmla="*/ 0 h 53"/>
                    <a:gd name="T30" fmla="*/ 0 w 205"/>
                    <a:gd name="T31" fmla="*/ 0 h 53"/>
                    <a:gd name="T32" fmla="*/ 0 w 205"/>
                    <a:gd name="T33" fmla="*/ 0 h 53"/>
                    <a:gd name="T34" fmla="*/ 0 w 205"/>
                    <a:gd name="T35" fmla="*/ 0 h 53"/>
                    <a:gd name="T36" fmla="*/ 0 w 205"/>
                    <a:gd name="T37" fmla="*/ 0 h 53"/>
                    <a:gd name="T38" fmla="*/ 0 w 205"/>
                    <a:gd name="T39" fmla="*/ 0 h 53"/>
                    <a:gd name="T40" fmla="*/ 0 w 205"/>
                    <a:gd name="T41" fmla="*/ 0 h 53"/>
                    <a:gd name="T42" fmla="*/ 0 w 205"/>
                    <a:gd name="T43" fmla="*/ 0 h 53"/>
                    <a:gd name="T44" fmla="*/ 0 w 205"/>
                    <a:gd name="T45" fmla="*/ 0 h 53"/>
                    <a:gd name="T46" fmla="*/ 0 w 205"/>
                    <a:gd name="T47" fmla="*/ 0 h 53"/>
                    <a:gd name="T48" fmla="*/ 0 w 205"/>
                    <a:gd name="T49" fmla="*/ 0 h 53"/>
                    <a:gd name="T50" fmla="*/ 0 w 205"/>
                    <a:gd name="T51" fmla="*/ 0 h 53"/>
                    <a:gd name="T52" fmla="*/ 0 w 205"/>
                    <a:gd name="T53" fmla="*/ 0 h 53"/>
                    <a:gd name="T54" fmla="*/ 0 w 205"/>
                    <a:gd name="T55" fmla="*/ 0 h 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5"/>
                    <a:gd name="T85" fmla="*/ 0 h 53"/>
                    <a:gd name="T86" fmla="*/ 205 w 205"/>
                    <a:gd name="T87" fmla="*/ 53 h 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5" h="53">
                      <a:moveTo>
                        <a:pt x="135" y="0"/>
                      </a:moveTo>
                      <a:lnTo>
                        <a:pt x="135" y="0"/>
                      </a:lnTo>
                      <a:lnTo>
                        <a:pt x="122" y="0"/>
                      </a:lnTo>
                      <a:lnTo>
                        <a:pt x="104" y="3"/>
                      </a:lnTo>
                      <a:lnTo>
                        <a:pt x="83" y="6"/>
                      </a:lnTo>
                      <a:lnTo>
                        <a:pt x="61" y="11"/>
                      </a:lnTo>
                      <a:lnTo>
                        <a:pt x="40" y="16"/>
                      </a:lnTo>
                      <a:lnTo>
                        <a:pt x="21" y="24"/>
                      </a:lnTo>
                      <a:lnTo>
                        <a:pt x="7" y="35"/>
                      </a:lnTo>
                      <a:lnTo>
                        <a:pt x="0" y="46"/>
                      </a:lnTo>
                      <a:lnTo>
                        <a:pt x="19" y="47"/>
                      </a:lnTo>
                      <a:lnTo>
                        <a:pt x="37" y="50"/>
                      </a:lnTo>
                      <a:lnTo>
                        <a:pt x="56" y="51"/>
                      </a:lnTo>
                      <a:lnTo>
                        <a:pt x="74" y="52"/>
                      </a:lnTo>
                      <a:lnTo>
                        <a:pt x="94" y="52"/>
                      </a:lnTo>
                      <a:lnTo>
                        <a:pt x="111" y="53"/>
                      </a:lnTo>
                      <a:lnTo>
                        <a:pt x="128" y="53"/>
                      </a:lnTo>
                      <a:lnTo>
                        <a:pt x="146" y="53"/>
                      </a:lnTo>
                      <a:lnTo>
                        <a:pt x="159" y="53"/>
                      </a:lnTo>
                      <a:lnTo>
                        <a:pt x="173" y="53"/>
                      </a:lnTo>
                      <a:lnTo>
                        <a:pt x="185" y="52"/>
                      </a:lnTo>
                      <a:lnTo>
                        <a:pt x="194" y="51"/>
                      </a:lnTo>
                      <a:lnTo>
                        <a:pt x="201" y="50"/>
                      </a:lnTo>
                      <a:lnTo>
                        <a:pt x="204" y="47"/>
                      </a:lnTo>
                      <a:lnTo>
                        <a:pt x="205" y="45"/>
                      </a:lnTo>
                      <a:lnTo>
                        <a:pt x="203" y="43"/>
                      </a:lnTo>
                      <a:lnTo>
                        <a:pt x="135" y="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46" name="Line 187"/>
                <p:cNvSpPr>
                  <a:spLocks noChangeAspect="1" noChangeShapeType="1"/>
                </p:cNvSpPr>
                <p:nvPr/>
              </p:nvSpPr>
              <p:spPr bwMode="auto">
                <a:xfrm>
                  <a:off x="2290" y="3099"/>
                  <a:ext cx="155"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47" name="Freeform 188"/>
                <p:cNvSpPr>
                  <a:spLocks noChangeAspect="1"/>
                </p:cNvSpPr>
                <p:nvPr/>
              </p:nvSpPr>
              <p:spPr bwMode="auto">
                <a:xfrm>
                  <a:off x="2426" y="3131"/>
                  <a:ext cx="81" cy="5"/>
                </a:xfrm>
                <a:custGeom>
                  <a:avLst/>
                  <a:gdLst>
                    <a:gd name="T0" fmla="*/ 0 w 163"/>
                    <a:gd name="T1" fmla="*/ 1 h 10"/>
                    <a:gd name="T2" fmla="*/ 0 w 163"/>
                    <a:gd name="T3" fmla="*/ 1 h 10"/>
                    <a:gd name="T4" fmla="*/ 0 w 163"/>
                    <a:gd name="T5" fmla="*/ 1 h 10"/>
                    <a:gd name="T6" fmla="*/ 0 w 163"/>
                    <a:gd name="T7" fmla="*/ 1 h 10"/>
                    <a:gd name="T8" fmla="*/ 0 w 163"/>
                    <a:gd name="T9" fmla="*/ 1 h 10"/>
                    <a:gd name="T10" fmla="*/ 0 w 163"/>
                    <a:gd name="T11" fmla="*/ 1 h 10"/>
                    <a:gd name="T12" fmla="*/ 0 w 163"/>
                    <a:gd name="T13" fmla="*/ 1 h 10"/>
                    <a:gd name="T14" fmla="*/ 0 w 163"/>
                    <a:gd name="T15" fmla="*/ 1 h 10"/>
                    <a:gd name="T16" fmla="*/ 0 w 163"/>
                    <a:gd name="T17" fmla="*/ 1 h 10"/>
                    <a:gd name="T18" fmla="*/ 0 w 163"/>
                    <a:gd name="T19" fmla="*/ 1 h 10"/>
                    <a:gd name="T20" fmla="*/ 0 w 163"/>
                    <a:gd name="T21" fmla="*/ 1 h 10"/>
                    <a:gd name="T22" fmla="*/ 0 w 163"/>
                    <a:gd name="T23" fmla="*/ 1 h 10"/>
                    <a:gd name="T24" fmla="*/ 0 w 163"/>
                    <a:gd name="T25" fmla="*/ 1 h 10"/>
                    <a:gd name="T26" fmla="*/ 0 w 163"/>
                    <a:gd name="T27" fmla="*/ 1 h 10"/>
                    <a:gd name="T28" fmla="*/ 0 w 163"/>
                    <a:gd name="T29" fmla="*/ 1 h 10"/>
                    <a:gd name="T30" fmla="*/ 0 w 163"/>
                    <a:gd name="T31" fmla="*/ 1 h 10"/>
                    <a:gd name="T32" fmla="*/ 0 w 163"/>
                    <a:gd name="T33" fmla="*/ 1 h 10"/>
                    <a:gd name="T34" fmla="*/ 0 w 163"/>
                    <a:gd name="T35" fmla="*/ 1 h 10"/>
                    <a:gd name="T36" fmla="*/ 0 w 16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3"/>
                    <a:gd name="T58" fmla="*/ 0 h 10"/>
                    <a:gd name="T59" fmla="*/ 163 w 163"/>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3" h="10">
                      <a:moveTo>
                        <a:pt x="0" y="10"/>
                      </a:moveTo>
                      <a:lnTo>
                        <a:pt x="0" y="10"/>
                      </a:lnTo>
                      <a:lnTo>
                        <a:pt x="5" y="9"/>
                      </a:lnTo>
                      <a:lnTo>
                        <a:pt x="11" y="8"/>
                      </a:lnTo>
                      <a:lnTo>
                        <a:pt x="16" y="5"/>
                      </a:lnTo>
                      <a:lnTo>
                        <a:pt x="23" y="4"/>
                      </a:lnTo>
                      <a:lnTo>
                        <a:pt x="29" y="3"/>
                      </a:lnTo>
                      <a:lnTo>
                        <a:pt x="35" y="3"/>
                      </a:lnTo>
                      <a:lnTo>
                        <a:pt x="40" y="2"/>
                      </a:lnTo>
                      <a:lnTo>
                        <a:pt x="45" y="2"/>
                      </a:lnTo>
                      <a:lnTo>
                        <a:pt x="61" y="1"/>
                      </a:lnTo>
                      <a:lnTo>
                        <a:pt x="79" y="1"/>
                      </a:lnTo>
                      <a:lnTo>
                        <a:pt x="97" y="2"/>
                      </a:lnTo>
                      <a:lnTo>
                        <a:pt x="114" y="2"/>
                      </a:lnTo>
                      <a:lnTo>
                        <a:pt x="130" y="3"/>
                      </a:lnTo>
                      <a:lnTo>
                        <a:pt x="144" y="3"/>
                      </a:lnTo>
                      <a:lnTo>
                        <a:pt x="156" y="2"/>
                      </a:lnTo>
                      <a:lnTo>
                        <a:pt x="16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48" name="Freeform 189"/>
                <p:cNvSpPr>
                  <a:spLocks noChangeAspect="1"/>
                </p:cNvSpPr>
                <p:nvPr/>
              </p:nvSpPr>
              <p:spPr bwMode="auto">
                <a:xfrm>
                  <a:off x="2385" y="3111"/>
                  <a:ext cx="94" cy="9"/>
                </a:xfrm>
                <a:custGeom>
                  <a:avLst/>
                  <a:gdLst>
                    <a:gd name="T0" fmla="*/ 0 w 187"/>
                    <a:gd name="T1" fmla="*/ 0 h 19"/>
                    <a:gd name="T2" fmla="*/ 0 w 187"/>
                    <a:gd name="T3" fmla="*/ 0 h 19"/>
                    <a:gd name="T4" fmla="*/ 1 w 187"/>
                    <a:gd name="T5" fmla="*/ 0 h 19"/>
                    <a:gd name="T6" fmla="*/ 1 w 187"/>
                    <a:gd name="T7" fmla="*/ 0 h 19"/>
                    <a:gd name="T8" fmla="*/ 1 w 187"/>
                    <a:gd name="T9" fmla="*/ 0 h 19"/>
                    <a:gd name="T10" fmla="*/ 1 w 187"/>
                    <a:gd name="T11" fmla="*/ 0 h 19"/>
                    <a:gd name="T12" fmla="*/ 1 w 187"/>
                    <a:gd name="T13" fmla="*/ 0 h 19"/>
                    <a:gd name="T14" fmla="*/ 1 w 187"/>
                    <a:gd name="T15" fmla="*/ 0 h 19"/>
                    <a:gd name="T16" fmla="*/ 1 w 187"/>
                    <a:gd name="T17" fmla="*/ 0 h 19"/>
                    <a:gd name="T18" fmla="*/ 1 w 187"/>
                    <a:gd name="T19" fmla="*/ 0 h 19"/>
                    <a:gd name="T20" fmla="*/ 1 w 187"/>
                    <a:gd name="T21" fmla="*/ 0 h 19"/>
                    <a:gd name="T22" fmla="*/ 1 w 187"/>
                    <a:gd name="T23" fmla="*/ 0 h 19"/>
                    <a:gd name="T24" fmla="*/ 1 w 187"/>
                    <a:gd name="T25" fmla="*/ 0 h 19"/>
                    <a:gd name="T26" fmla="*/ 1 w 187"/>
                    <a:gd name="T27" fmla="*/ 0 h 19"/>
                    <a:gd name="T28" fmla="*/ 1 w 187"/>
                    <a:gd name="T29" fmla="*/ 0 h 19"/>
                    <a:gd name="T30" fmla="*/ 1 w 187"/>
                    <a:gd name="T31" fmla="*/ 0 h 19"/>
                    <a:gd name="T32" fmla="*/ 1 w 187"/>
                    <a:gd name="T33" fmla="*/ 0 h 19"/>
                    <a:gd name="T34" fmla="*/ 1 w 187"/>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19"/>
                    <a:gd name="T56" fmla="*/ 187 w 187"/>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19">
                      <a:moveTo>
                        <a:pt x="0" y="19"/>
                      </a:moveTo>
                      <a:lnTo>
                        <a:pt x="0" y="19"/>
                      </a:lnTo>
                      <a:lnTo>
                        <a:pt x="11" y="16"/>
                      </a:lnTo>
                      <a:lnTo>
                        <a:pt x="21" y="14"/>
                      </a:lnTo>
                      <a:lnTo>
                        <a:pt x="32" y="12"/>
                      </a:lnTo>
                      <a:lnTo>
                        <a:pt x="43" y="11"/>
                      </a:lnTo>
                      <a:lnTo>
                        <a:pt x="55" y="8"/>
                      </a:lnTo>
                      <a:lnTo>
                        <a:pt x="67" y="7"/>
                      </a:lnTo>
                      <a:lnTo>
                        <a:pt x="80" y="6"/>
                      </a:lnTo>
                      <a:lnTo>
                        <a:pt x="93" y="5"/>
                      </a:lnTo>
                      <a:lnTo>
                        <a:pt x="104" y="4"/>
                      </a:lnTo>
                      <a:lnTo>
                        <a:pt x="117" y="3"/>
                      </a:lnTo>
                      <a:lnTo>
                        <a:pt x="129" y="1"/>
                      </a:lnTo>
                      <a:lnTo>
                        <a:pt x="142" y="1"/>
                      </a:lnTo>
                      <a:lnTo>
                        <a:pt x="154" y="1"/>
                      </a:lnTo>
                      <a:lnTo>
                        <a:pt x="165" y="0"/>
                      </a:lnTo>
                      <a:lnTo>
                        <a:pt x="177" y="0"/>
                      </a:lnTo>
                      <a:lnTo>
                        <a:pt x="187"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49" name="Line 190"/>
                <p:cNvSpPr>
                  <a:spLocks noChangeAspect="1" noChangeShapeType="1"/>
                </p:cNvSpPr>
                <p:nvPr/>
              </p:nvSpPr>
              <p:spPr bwMode="auto">
                <a:xfrm>
                  <a:off x="2377" y="3092"/>
                  <a:ext cx="63" cy="2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50" name="Freeform 191"/>
                <p:cNvSpPr>
                  <a:spLocks noChangeAspect="1"/>
                </p:cNvSpPr>
                <p:nvPr/>
              </p:nvSpPr>
              <p:spPr bwMode="auto">
                <a:xfrm>
                  <a:off x="2411" y="3099"/>
                  <a:ext cx="49" cy="4"/>
                </a:xfrm>
                <a:custGeom>
                  <a:avLst/>
                  <a:gdLst>
                    <a:gd name="T0" fmla="*/ 0 w 99"/>
                    <a:gd name="T1" fmla="*/ 1 h 8"/>
                    <a:gd name="T2" fmla="*/ 0 w 99"/>
                    <a:gd name="T3" fmla="*/ 1 h 8"/>
                    <a:gd name="T4" fmla="*/ 0 w 99"/>
                    <a:gd name="T5" fmla="*/ 1 h 8"/>
                    <a:gd name="T6" fmla="*/ 0 w 99"/>
                    <a:gd name="T7" fmla="*/ 1 h 8"/>
                    <a:gd name="T8" fmla="*/ 0 w 99"/>
                    <a:gd name="T9" fmla="*/ 1 h 8"/>
                    <a:gd name="T10" fmla="*/ 0 w 99"/>
                    <a:gd name="T11" fmla="*/ 1 h 8"/>
                    <a:gd name="T12" fmla="*/ 0 w 99"/>
                    <a:gd name="T13" fmla="*/ 1 h 8"/>
                    <a:gd name="T14" fmla="*/ 0 w 99"/>
                    <a:gd name="T15" fmla="*/ 0 h 8"/>
                    <a:gd name="T16" fmla="*/ 0 w 99"/>
                    <a:gd name="T17" fmla="*/ 0 h 8"/>
                    <a:gd name="T18" fmla="*/ 0 w 99"/>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8"/>
                    <a:gd name="T32" fmla="*/ 99 w 9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8">
                      <a:moveTo>
                        <a:pt x="0" y="8"/>
                      </a:moveTo>
                      <a:lnTo>
                        <a:pt x="0" y="8"/>
                      </a:lnTo>
                      <a:lnTo>
                        <a:pt x="12" y="7"/>
                      </a:lnTo>
                      <a:lnTo>
                        <a:pt x="24" y="5"/>
                      </a:lnTo>
                      <a:lnTo>
                        <a:pt x="37" y="4"/>
                      </a:lnTo>
                      <a:lnTo>
                        <a:pt x="50" y="2"/>
                      </a:lnTo>
                      <a:lnTo>
                        <a:pt x="62" y="1"/>
                      </a:lnTo>
                      <a:lnTo>
                        <a:pt x="75" y="0"/>
                      </a:lnTo>
                      <a:lnTo>
                        <a:pt x="88" y="0"/>
                      </a:lnTo>
                      <a:lnTo>
                        <a:pt x="99"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51" name="Freeform 192"/>
                <p:cNvSpPr>
                  <a:spLocks noChangeAspect="1"/>
                </p:cNvSpPr>
                <p:nvPr/>
              </p:nvSpPr>
              <p:spPr bwMode="auto">
                <a:xfrm>
                  <a:off x="2236" y="3090"/>
                  <a:ext cx="278" cy="47"/>
                </a:xfrm>
                <a:custGeom>
                  <a:avLst/>
                  <a:gdLst>
                    <a:gd name="T0" fmla="*/ 1 w 556"/>
                    <a:gd name="T1" fmla="*/ 1 h 93"/>
                    <a:gd name="T2" fmla="*/ 1 w 556"/>
                    <a:gd name="T3" fmla="*/ 1 h 93"/>
                    <a:gd name="T4" fmla="*/ 1 w 556"/>
                    <a:gd name="T5" fmla="*/ 1 h 93"/>
                    <a:gd name="T6" fmla="*/ 1 w 556"/>
                    <a:gd name="T7" fmla="*/ 1 h 93"/>
                    <a:gd name="T8" fmla="*/ 1 w 556"/>
                    <a:gd name="T9" fmla="*/ 1 h 93"/>
                    <a:gd name="T10" fmla="*/ 1 w 556"/>
                    <a:gd name="T11" fmla="*/ 1 h 93"/>
                    <a:gd name="T12" fmla="*/ 1 w 556"/>
                    <a:gd name="T13" fmla="*/ 1 h 93"/>
                    <a:gd name="T14" fmla="*/ 1 w 556"/>
                    <a:gd name="T15" fmla="*/ 1 h 93"/>
                    <a:gd name="T16" fmla="*/ 1 w 556"/>
                    <a:gd name="T17" fmla="*/ 1 h 93"/>
                    <a:gd name="T18" fmla="*/ 1 w 556"/>
                    <a:gd name="T19" fmla="*/ 1 h 93"/>
                    <a:gd name="T20" fmla="*/ 1 w 556"/>
                    <a:gd name="T21" fmla="*/ 1 h 93"/>
                    <a:gd name="T22" fmla="*/ 1 w 556"/>
                    <a:gd name="T23" fmla="*/ 1 h 93"/>
                    <a:gd name="T24" fmla="*/ 1 w 556"/>
                    <a:gd name="T25" fmla="*/ 1 h 93"/>
                    <a:gd name="T26" fmla="*/ 1 w 556"/>
                    <a:gd name="T27" fmla="*/ 1 h 93"/>
                    <a:gd name="T28" fmla="*/ 1 w 556"/>
                    <a:gd name="T29" fmla="*/ 1 h 93"/>
                    <a:gd name="T30" fmla="*/ 1 w 556"/>
                    <a:gd name="T31" fmla="*/ 1 h 93"/>
                    <a:gd name="T32" fmla="*/ 1 w 556"/>
                    <a:gd name="T33" fmla="*/ 1 h 93"/>
                    <a:gd name="T34" fmla="*/ 1 w 556"/>
                    <a:gd name="T35" fmla="*/ 1 h 93"/>
                    <a:gd name="T36" fmla="*/ 1 w 556"/>
                    <a:gd name="T37" fmla="*/ 1 h 93"/>
                    <a:gd name="T38" fmla="*/ 1 w 556"/>
                    <a:gd name="T39" fmla="*/ 1 h 93"/>
                    <a:gd name="T40" fmla="*/ 1 w 556"/>
                    <a:gd name="T41" fmla="*/ 1 h 93"/>
                    <a:gd name="T42" fmla="*/ 1 w 556"/>
                    <a:gd name="T43" fmla="*/ 1 h 93"/>
                    <a:gd name="T44" fmla="*/ 1 w 556"/>
                    <a:gd name="T45" fmla="*/ 1 h 93"/>
                    <a:gd name="T46" fmla="*/ 1 w 556"/>
                    <a:gd name="T47" fmla="*/ 1 h 93"/>
                    <a:gd name="T48" fmla="*/ 1 w 556"/>
                    <a:gd name="T49" fmla="*/ 1 h 93"/>
                    <a:gd name="T50" fmla="*/ 1 w 556"/>
                    <a:gd name="T51" fmla="*/ 1 h 93"/>
                    <a:gd name="T52" fmla="*/ 1 w 556"/>
                    <a:gd name="T53" fmla="*/ 1 h 93"/>
                    <a:gd name="T54" fmla="*/ 1 w 556"/>
                    <a:gd name="T55" fmla="*/ 1 h 93"/>
                    <a:gd name="T56" fmla="*/ 0 w 556"/>
                    <a:gd name="T57" fmla="*/ 1 h 93"/>
                    <a:gd name="T58" fmla="*/ 0 w 556"/>
                    <a:gd name="T59" fmla="*/ 1 h 93"/>
                    <a:gd name="T60" fmla="*/ 1 w 556"/>
                    <a:gd name="T61" fmla="*/ 1 h 93"/>
                    <a:gd name="T62" fmla="*/ 1 w 556"/>
                    <a:gd name="T63" fmla="*/ 1 h 93"/>
                    <a:gd name="T64" fmla="*/ 1 w 556"/>
                    <a:gd name="T65" fmla="*/ 1 h 93"/>
                    <a:gd name="T66" fmla="*/ 1 w 556"/>
                    <a:gd name="T67" fmla="*/ 1 h 93"/>
                    <a:gd name="T68" fmla="*/ 1 w 556"/>
                    <a:gd name="T69" fmla="*/ 1 h 93"/>
                    <a:gd name="T70" fmla="*/ 1 w 556"/>
                    <a:gd name="T71" fmla="*/ 1 h 93"/>
                    <a:gd name="T72" fmla="*/ 1 w 556"/>
                    <a:gd name="T73" fmla="*/ 1 h 93"/>
                    <a:gd name="T74" fmla="*/ 1 w 556"/>
                    <a:gd name="T75" fmla="*/ 1 h 93"/>
                    <a:gd name="T76" fmla="*/ 1 w 556"/>
                    <a:gd name="T77" fmla="*/ 1 h 93"/>
                    <a:gd name="T78" fmla="*/ 1 w 556"/>
                    <a:gd name="T79" fmla="*/ 1 h 93"/>
                    <a:gd name="T80" fmla="*/ 1 w 556"/>
                    <a:gd name="T81" fmla="*/ 1 h 93"/>
                    <a:gd name="T82" fmla="*/ 1 w 556"/>
                    <a:gd name="T83" fmla="*/ 1 h 93"/>
                    <a:gd name="T84" fmla="*/ 1 w 556"/>
                    <a:gd name="T85" fmla="*/ 1 h 93"/>
                    <a:gd name="T86" fmla="*/ 1 w 556"/>
                    <a:gd name="T87" fmla="*/ 1 h 93"/>
                    <a:gd name="T88" fmla="*/ 1 w 556"/>
                    <a:gd name="T89" fmla="*/ 0 h 93"/>
                    <a:gd name="T90" fmla="*/ 1 w 556"/>
                    <a:gd name="T91" fmla="*/ 0 h 93"/>
                    <a:gd name="T92" fmla="*/ 1 w 556"/>
                    <a:gd name="T93" fmla="*/ 1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6"/>
                    <a:gd name="T142" fmla="*/ 0 h 93"/>
                    <a:gd name="T143" fmla="*/ 556 w 556"/>
                    <a:gd name="T144" fmla="*/ 93 h 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6" h="93">
                      <a:moveTo>
                        <a:pt x="486" y="41"/>
                      </a:moveTo>
                      <a:lnTo>
                        <a:pt x="554" y="83"/>
                      </a:lnTo>
                      <a:lnTo>
                        <a:pt x="556" y="85"/>
                      </a:lnTo>
                      <a:lnTo>
                        <a:pt x="555" y="87"/>
                      </a:lnTo>
                      <a:lnTo>
                        <a:pt x="552" y="90"/>
                      </a:lnTo>
                      <a:lnTo>
                        <a:pt x="545" y="91"/>
                      </a:lnTo>
                      <a:lnTo>
                        <a:pt x="536" y="92"/>
                      </a:lnTo>
                      <a:lnTo>
                        <a:pt x="524" y="93"/>
                      </a:lnTo>
                      <a:lnTo>
                        <a:pt x="510" y="93"/>
                      </a:lnTo>
                      <a:lnTo>
                        <a:pt x="495" y="93"/>
                      </a:lnTo>
                      <a:lnTo>
                        <a:pt x="479" y="93"/>
                      </a:lnTo>
                      <a:lnTo>
                        <a:pt x="462" y="93"/>
                      </a:lnTo>
                      <a:lnTo>
                        <a:pt x="444" y="92"/>
                      </a:lnTo>
                      <a:lnTo>
                        <a:pt x="425" y="92"/>
                      </a:lnTo>
                      <a:lnTo>
                        <a:pt x="406" y="91"/>
                      </a:lnTo>
                      <a:lnTo>
                        <a:pt x="387" y="90"/>
                      </a:lnTo>
                      <a:lnTo>
                        <a:pt x="369" y="87"/>
                      </a:lnTo>
                      <a:lnTo>
                        <a:pt x="350" y="86"/>
                      </a:lnTo>
                      <a:lnTo>
                        <a:pt x="344" y="86"/>
                      </a:lnTo>
                      <a:lnTo>
                        <a:pt x="339" y="85"/>
                      </a:lnTo>
                      <a:lnTo>
                        <a:pt x="333" y="85"/>
                      </a:lnTo>
                      <a:lnTo>
                        <a:pt x="328" y="84"/>
                      </a:lnTo>
                      <a:lnTo>
                        <a:pt x="323" y="83"/>
                      </a:lnTo>
                      <a:lnTo>
                        <a:pt x="318" y="82"/>
                      </a:lnTo>
                      <a:lnTo>
                        <a:pt x="312" y="82"/>
                      </a:lnTo>
                      <a:lnTo>
                        <a:pt x="308" y="81"/>
                      </a:lnTo>
                      <a:lnTo>
                        <a:pt x="0" y="32"/>
                      </a:lnTo>
                      <a:lnTo>
                        <a:pt x="23" y="28"/>
                      </a:lnTo>
                      <a:lnTo>
                        <a:pt x="46" y="23"/>
                      </a:lnTo>
                      <a:lnTo>
                        <a:pt x="70" y="20"/>
                      </a:lnTo>
                      <a:lnTo>
                        <a:pt x="96" y="16"/>
                      </a:lnTo>
                      <a:lnTo>
                        <a:pt x="122" y="13"/>
                      </a:lnTo>
                      <a:lnTo>
                        <a:pt x="149" y="10"/>
                      </a:lnTo>
                      <a:lnTo>
                        <a:pt x="175" y="8"/>
                      </a:lnTo>
                      <a:lnTo>
                        <a:pt x="203" y="6"/>
                      </a:lnTo>
                      <a:lnTo>
                        <a:pt x="230" y="5"/>
                      </a:lnTo>
                      <a:lnTo>
                        <a:pt x="258" y="3"/>
                      </a:lnTo>
                      <a:lnTo>
                        <a:pt x="286" y="2"/>
                      </a:lnTo>
                      <a:lnTo>
                        <a:pt x="313" y="1"/>
                      </a:lnTo>
                      <a:lnTo>
                        <a:pt x="341" y="1"/>
                      </a:lnTo>
                      <a:lnTo>
                        <a:pt x="369" y="1"/>
                      </a:lnTo>
                      <a:lnTo>
                        <a:pt x="396" y="0"/>
                      </a:lnTo>
                      <a:lnTo>
                        <a:pt x="423" y="0"/>
                      </a:lnTo>
                      <a:lnTo>
                        <a:pt x="486" y="4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52" name="Freeform 193"/>
                <p:cNvSpPr>
                  <a:spLocks noChangeAspect="1"/>
                </p:cNvSpPr>
                <p:nvPr/>
              </p:nvSpPr>
              <p:spPr bwMode="auto">
                <a:xfrm>
                  <a:off x="1711" y="3099"/>
                  <a:ext cx="190" cy="44"/>
                </a:xfrm>
                <a:custGeom>
                  <a:avLst/>
                  <a:gdLst>
                    <a:gd name="T0" fmla="*/ 1 w 379"/>
                    <a:gd name="T1" fmla="*/ 0 h 89"/>
                    <a:gd name="T2" fmla="*/ 1 w 379"/>
                    <a:gd name="T3" fmla="*/ 0 h 89"/>
                    <a:gd name="T4" fmla="*/ 1 w 379"/>
                    <a:gd name="T5" fmla="*/ 0 h 89"/>
                    <a:gd name="T6" fmla="*/ 1 w 379"/>
                    <a:gd name="T7" fmla="*/ 0 h 89"/>
                    <a:gd name="T8" fmla="*/ 0 w 379"/>
                    <a:gd name="T9" fmla="*/ 0 h 89"/>
                    <a:gd name="T10" fmla="*/ 1 w 379"/>
                    <a:gd name="T11" fmla="*/ 0 h 89"/>
                    <a:gd name="T12" fmla="*/ 0 60000 65536"/>
                    <a:gd name="T13" fmla="*/ 0 60000 65536"/>
                    <a:gd name="T14" fmla="*/ 0 60000 65536"/>
                    <a:gd name="T15" fmla="*/ 0 60000 65536"/>
                    <a:gd name="T16" fmla="*/ 0 60000 65536"/>
                    <a:gd name="T17" fmla="*/ 0 60000 65536"/>
                    <a:gd name="T18" fmla="*/ 0 w 379"/>
                    <a:gd name="T19" fmla="*/ 0 h 89"/>
                    <a:gd name="T20" fmla="*/ 379 w 37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79" h="89">
                      <a:moveTo>
                        <a:pt x="2" y="89"/>
                      </a:moveTo>
                      <a:lnTo>
                        <a:pt x="364" y="82"/>
                      </a:lnTo>
                      <a:lnTo>
                        <a:pt x="379" y="3"/>
                      </a:lnTo>
                      <a:lnTo>
                        <a:pt x="121" y="0"/>
                      </a:lnTo>
                      <a:lnTo>
                        <a:pt x="0" y="70"/>
                      </a:lnTo>
                      <a:lnTo>
                        <a:pt x="2" y="89"/>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53" name="Freeform 194"/>
                <p:cNvSpPr>
                  <a:spLocks noChangeAspect="1"/>
                </p:cNvSpPr>
                <p:nvPr/>
              </p:nvSpPr>
              <p:spPr bwMode="auto">
                <a:xfrm>
                  <a:off x="1711" y="3099"/>
                  <a:ext cx="190" cy="44"/>
                </a:xfrm>
                <a:custGeom>
                  <a:avLst/>
                  <a:gdLst>
                    <a:gd name="T0" fmla="*/ 1 w 379"/>
                    <a:gd name="T1" fmla="*/ 0 h 89"/>
                    <a:gd name="T2" fmla="*/ 1 w 379"/>
                    <a:gd name="T3" fmla="*/ 0 h 89"/>
                    <a:gd name="T4" fmla="*/ 1 w 379"/>
                    <a:gd name="T5" fmla="*/ 0 h 89"/>
                    <a:gd name="T6" fmla="*/ 1 w 379"/>
                    <a:gd name="T7" fmla="*/ 0 h 89"/>
                    <a:gd name="T8" fmla="*/ 0 w 379"/>
                    <a:gd name="T9" fmla="*/ 0 h 89"/>
                    <a:gd name="T10" fmla="*/ 1 w 379"/>
                    <a:gd name="T11" fmla="*/ 0 h 89"/>
                    <a:gd name="T12" fmla="*/ 0 60000 65536"/>
                    <a:gd name="T13" fmla="*/ 0 60000 65536"/>
                    <a:gd name="T14" fmla="*/ 0 60000 65536"/>
                    <a:gd name="T15" fmla="*/ 0 60000 65536"/>
                    <a:gd name="T16" fmla="*/ 0 60000 65536"/>
                    <a:gd name="T17" fmla="*/ 0 60000 65536"/>
                    <a:gd name="T18" fmla="*/ 0 w 379"/>
                    <a:gd name="T19" fmla="*/ 0 h 89"/>
                    <a:gd name="T20" fmla="*/ 379 w 37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79" h="89">
                      <a:moveTo>
                        <a:pt x="2" y="89"/>
                      </a:moveTo>
                      <a:lnTo>
                        <a:pt x="364" y="82"/>
                      </a:lnTo>
                      <a:lnTo>
                        <a:pt x="379" y="3"/>
                      </a:lnTo>
                      <a:lnTo>
                        <a:pt x="121" y="0"/>
                      </a:lnTo>
                      <a:lnTo>
                        <a:pt x="0" y="70"/>
                      </a:lnTo>
                      <a:lnTo>
                        <a:pt x="2" y="8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54" name="Freeform 195"/>
                <p:cNvSpPr>
                  <a:spLocks noChangeAspect="1" noEditPoints="1"/>
                </p:cNvSpPr>
                <p:nvPr/>
              </p:nvSpPr>
              <p:spPr bwMode="auto">
                <a:xfrm>
                  <a:off x="1656" y="3142"/>
                  <a:ext cx="347" cy="39"/>
                </a:xfrm>
                <a:custGeom>
                  <a:avLst/>
                  <a:gdLst>
                    <a:gd name="T0" fmla="*/ 0 w 696"/>
                    <a:gd name="T1" fmla="*/ 0 h 79"/>
                    <a:gd name="T2" fmla="*/ 0 w 696"/>
                    <a:gd name="T3" fmla="*/ 0 h 79"/>
                    <a:gd name="T4" fmla="*/ 0 w 696"/>
                    <a:gd name="T5" fmla="*/ 0 h 79"/>
                    <a:gd name="T6" fmla="*/ 0 w 696"/>
                    <a:gd name="T7" fmla="*/ 0 h 79"/>
                    <a:gd name="T8" fmla="*/ 0 w 696"/>
                    <a:gd name="T9" fmla="*/ 0 h 79"/>
                    <a:gd name="T10" fmla="*/ 0 w 696"/>
                    <a:gd name="T11" fmla="*/ 0 h 79"/>
                    <a:gd name="T12" fmla="*/ 0 w 696"/>
                    <a:gd name="T13" fmla="*/ 0 h 79"/>
                    <a:gd name="T14" fmla="*/ 0 w 696"/>
                    <a:gd name="T15" fmla="*/ 0 h 79"/>
                    <a:gd name="T16" fmla="*/ 0 w 696"/>
                    <a:gd name="T17" fmla="*/ 0 h 79"/>
                    <a:gd name="T18" fmla="*/ 0 w 696"/>
                    <a:gd name="T19" fmla="*/ 0 h 79"/>
                    <a:gd name="T20" fmla="*/ 0 w 696"/>
                    <a:gd name="T21" fmla="*/ 0 h 79"/>
                    <a:gd name="T22" fmla="*/ 0 w 696"/>
                    <a:gd name="T23" fmla="*/ 0 h 79"/>
                    <a:gd name="T24" fmla="*/ 0 w 696"/>
                    <a:gd name="T25" fmla="*/ 0 h 79"/>
                    <a:gd name="T26" fmla="*/ 0 w 696"/>
                    <a:gd name="T27" fmla="*/ 0 h 79"/>
                    <a:gd name="T28" fmla="*/ 0 w 696"/>
                    <a:gd name="T29" fmla="*/ 0 h 79"/>
                    <a:gd name="T30" fmla="*/ 0 w 696"/>
                    <a:gd name="T31" fmla="*/ 0 h 79"/>
                    <a:gd name="T32" fmla="*/ 0 w 696"/>
                    <a:gd name="T33" fmla="*/ 0 h 79"/>
                    <a:gd name="T34" fmla="*/ 0 w 696"/>
                    <a:gd name="T35" fmla="*/ 0 h 79"/>
                    <a:gd name="T36" fmla="*/ 0 w 696"/>
                    <a:gd name="T37" fmla="*/ 0 h 79"/>
                    <a:gd name="T38" fmla="*/ 0 w 696"/>
                    <a:gd name="T39" fmla="*/ 0 h 79"/>
                    <a:gd name="T40" fmla="*/ 0 w 696"/>
                    <a:gd name="T41" fmla="*/ 0 h 79"/>
                    <a:gd name="T42" fmla="*/ 0 w 696"/>
                    <a:gd name="T43" fmla="*/ 0 h 79"/>
                    <a:gd name="T44" fmla="*/ 0 w 696"/>
                    <a:gd name="T45" fmla="*/ 0 h 79"/>
                    <a:gd name="T46" fmla="*/ 0 w 696"/>
                    <a:gd name="T47" fmla="*/ 0 h 79"/>
                    <a:gd name="T48" fmla="*/ 0 w 696"/>
                    <a:gd name="T49" fmla="*/ 0 h 79"/>
                    <a:gd name="T50" fmla="*/ 0 w 696"/>
                    <a:gd name="T51" fmla="*/ 0 h 79"/>
                    <a:gd name="T52" fmla="*/ 0 w 696"/>
                    <a:gd name="T53" fmla="*/ 0 h 79"/>
                    <a:gd name="T54" fmla="*/ 0 w 696"/>
                    <a:gd name="T55" fmla="*/ 0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6"/>
                    <a:gd name="T85" fmla="*/ 0 h 79"/>
                    <a:gd name="T86" fmla="*/ 696 w 69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6" h="79">
                      <a:moveTo>
                        <a:pt x="502" y="79"/>
                      </a:moveTo>
                      <a:lnTo>
                        <a:pt x="533" y="79"/>
                      </a:lnTo>
                      <a:lnTo>
                        <a:pt x="696" y="48"/>
                      </a:lnTo>
                      <a:lnTo>
                        <a:pt x="696" y="33"/>
                      </a:lnTo>
                      <a:lnTo>
                        <a:pt x="533" y="2"/>
                      </a:lnTo>
                      <a:lnTo>
                        <a:pt x="502" y="0"/>
                      </a:lnTo>
                      <a:lnTo>
                        <a:pt x="502" y="79"/>
                      </a:lnTo>
                      <a:close/>
                      <a:moveTo>
                        <a:pt x="0" y="56"/>
                      </a:moveTo>
                      <a:lnTo>
                        <a:pt x="10" y="60"/>
                      </a:lnTo>
                      <a:lnTo>
                        <a:pt x="21" y="65"/>
                      </a:lnTo>
                      <a:lnTo>
                        <a:pt x="31" y="68"/>
                      </a:lnTo>
                      <a:lnTo>
                        <a:pt x="41" y="72"/>
                      </a:lnTo>
                      <a:lnTo>
                        <a:pt x="52" y="75"/>
                      </a:lnTo>
                      <a:lnTo>
                        <a:pt x="62" y="76"/>
                      </a:lnTo>
                      <a:lnTo>
                        <a:pt x="73" y="79"/>
                      </a:lnTo>
                      <a:lnTo>
                        <a:pt x="83" y="79"/>
                      </a:lnTo>
                      <a:lnTo>
                        <a:pt x="116" y="79"/>
                      </a:lnTo>
                      <a:lnTo>
                        <a:pt x="116" y="0"/>
                      </a:lnTo>
                      <a:lnTo>
                        <a:pt x="83" y="2"/>
                      </a:lnTo>
                      <a:lnTo>
                        <a:pt x="73" y="2"/>
                      </a:lnTo>
                      <a:lnTo>
                        <a:pt x="62" y="4"/>
                      </a:lnTo>
                      <a:lnTo>
                        <a:pt x="52" y="6"/>
                      </a:lnTo>
                      <a:lnTo>
                        <a:pt x="41" y="8"/>
                      </a:lnTo>
                      <a:lnTo>
                        <a:pt x="31" y="12"/>
                      </a:lnTo>
                      <a:lnTo>
                        <a:pt x="21" y="17"/>
                      </a:lnTo>
                      <a:lnTo>
                        <a:pt x="10" y="20"/>
                      </a:lnTo>
                      <a:lnTo>
                        <a:pt x="0" y="25"/>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55" name="Freeform 196"/>
                <p:cNvSpPr>
                  <a:spLocks noChangeAspect="1"/>
                </p:cNvSpPr>
                <p:nvPr/>
              </p:nvSpPr>
              <p:spPr bwMode="auto">
                <a:xfrm>
                  <a:off x="1907" y="3142"/>
                  <a:ext cx="96" cy="39"/>
                </a:xfrm>
                <a:custGeom>
                  <a:avLst/>
                  <a:gdLst>
                    <a:gd name="T0" fmla="*/ 0 w 194"/>
                    <a:gd name="T1" fmla="*/ 0 h 79"/>
                    <a:gd name="T2" fmla="*/ 0 w 194"/>
                    <a:gd name="T3" fmla="*/ 0 h 79"/>
                    <a:gd name="T4" fmla="*/ 0 w 194"/>
                    <a:gd name="T5" fmla="*/ 0 h 79"/>
                    <a:gd name="T6" fmla="*/ 0 w 194"/>
                    <a:gd name="T7" fmla="*/ 0 h 79"/>
                    <a:gd name="T8" fmla="*/ 0 w 194"/>
                    <a:gd name="T9" fmla="*/ 0 h 79"/>
                    <a:gd name="T10" fmla="*/ 0 w 194"/>
                    <a:gd name="T11" fmla="*/ 0 h 79"/>
                    <a:gd name="T12" fmla="*/ 0 w 194"/>
                    <a:gd name="T13" fmla="*/ 0 h 79"/>
                    <a:gd name="T14" fmla="*/ 0 60000 65536"/>
                    <a:gd name="T15" fmla="*/ 0 60000 65536"/>
                    <a:gd name="T16" fmla="*/ 0 60000 65536"/>
                    <a:gd name="T17" fmla="*/ 0 60000 65536"/>
                    <a:gd name="T18" fmla="*/ 0 60000 65536"/>
                    <a:gd name="T19" fmla="*/ 0 60000 65536"/>
                    <a:gd name="T20" fmla="*/ 0 60000 65536"/>
                    <a:gd name="T21" fmla="*/ 0 w 194"/>
                    <a:gd name="T22" fmla="*/ 0 h 79"/>
                    <a:gd name="T23" fmla="*/ 194 w 19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79">
                      <a:moveTo>
                        <a:pt x="0" y="79"/>
                      </a:moveTo>
                      <a:lnTo>
                        <a:pt x="31" y="79"/>
                      </a:lnTo>
                      <a:lnTo>
                        <a:pt x="194" y="48"/>
                      </a:lnTo>
                      <a:lnTo>
                        <a:pt x="194" y="33"/>
                      </a:lnTo>
                      <a:lnTo>
                        <a:pt x="31" y="2"/>
                      </a:lnTo>
                      <a:lnTo>
                        <a:pt x="0" y="0"/>
                      </a:lnTo>
                      <a:lnTo>
                        <a:pt x="0" y="7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56" name="Freeform 197"/>
                <p:cNvSpPr>
                  <a:spLocks noChangeAspect="1"/>
                </p:cNvSpPr>
                <p:nvPr/>
              </p:nvSpPr>
              <p:spPr bwMode="auto">
                <a:xfrm>
                  <a:off x="1656" y="3142"/>
                  <a:ext cx="58" cy="39"/>
                </a:xfrm>
                <a:custGeom>
                  <a:avLst/>
                  <a:gdLst>
                    <a:gd name="T0" fmla="*/ 0 w 116"/>
                    <a:gd name="T1" fmla="*/ 0 h 79"/>
                    <a:gd name="T2" fmla="*/ 0 w 116"/>
                    <a:gd name="T3" fmla="*/ 0 h 79"/>
                    <a:gd name="T4" fmla="*/ 1 w 116"/>
                    <a:gd name="T5" fmla="*/ 0 h 79"/>
                    <a:gd name="T6" fmla="*/ 1 w 116"/>
                    <a:gd name="T7" fmla="*/ 0 h 79"/>
                    <a:gd name="T8" fmla="*/ 1 w 116"/>
                    <a:gd name="T9" fmla="*/ 0 h 79"/>
                    <a:gd name="T10" fmla="*/ 1 w 116"/>
                    <a:gd name="T11" fmla="*/ 0 h 79"/>
                    <a:gd name="T12" fmla="*/ 1 w 116"/>
                    <a:gd name="T13" fmla="*/ 0 h 79"/>
                    <a:gd name="T14" fmla="*/ 1 w 116"/>
                    <a:gd name="T15" fmla="*/ 0 h 79"/>
                    <a:gd name="T16" fmla="*/ 1 w 116"/>
                    <a:gd name="T17" fmla="*/ 0 h 79"/>
                    <a:gd name="T18" fmla="*/ 1 w 116"/>
                    <a:gd name="T19" fmla="*/ 0 h 79"/>
                    <a:gd name="T20" fmla="*/ 1 w 116"/>
                    <a:gd name="T21" fmla="*/ 0 h 79"/>
                    <a:gd name="T22" fmla="*/ 1 w 116"/>
                    <a:gd name="T23" fmla="*/ 0 h 79"/>
                    <a:gd name="T24" fmla="*/ 1 w 116"/>
                    <a:gd name="T25" fmla="*/ 0 h 79"/>
                    <a:gd name="T26" fmla="*/ 1 w 116"/>
                    <a:gd name="T27" fmla="*/ 0 h 79"/>
                    <a:gd name="T28" fmla="*/ 1 w 116"/>
                    <a:gd name="T29" fmla="*/ 0 h 79"/>
                    <a:gd name="T30" fmla="*/ 1 w 116"/>
                    <a:gd name="T31" fmla="*/ 0 h 79"/>
                    <a:gd name="T32" fmla="*/ 1 w 116"/>
                    <a:gd name="T33" fmla="*/ 0 h 79"/>
                    <a:gd name="T34" fmla="*/ 1 w 116"/>
                    <a:gd name="T35" fmla="*/ 0 h 79"/>
                    <a:gd name="T36" fmla="*/ 1 w 116"/>
                    <a:gd name="T37" fmla="*/ 0 h 79"/>
                    <a:gd name="T38" fmla="*/ 1 w 116"/>
                    <a:gd name="T39" fmla="*/ 0 h 79"/>
                    <a:gd name="T40" fmla="*/ 1 w 116"/>
                    <a:gd name="T41" fmla="*/ 0 h 79"/>
                    <a:gd name="T42" fmla="*/ 0 w 116"/>
                    <a:gd name="T43" fmla="*/ 0 h 79"/>
                    <a:gd name="T44" fmla="*/ 0 w 116"/>
                    <a:gd name="T45" fmla="*/ 0 h 7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6"/>
                    <a:gd name="T70" fmla="*/ 0 h 79"/>
                    <a:gd name="T71" fmla="*/ 116 w 116"/>
                    <a:gd name="T72" fmla="*/ 79 h 7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6" h="79">
                      <a:moveTo>
                        <a:pt x="0" y="56"/>
                      </a:moveTo>
                      <a:lnTo>
                        <a:pt x="0" y="56"/>
                      </a:lnTo>
                      <a:lnTo>
                        <a:pt x="10" y="60"/>
                      </a:lnTo>
                      <a:lnTo>
                        <a:pt x="21" y="65"/>
                      </a:lnTo>
                      <a:lnTo>
                        <a:pt x="31" y="68"/>
                      </a:lnTo>
                      <a:lnTo>
                        <a:pt x="41" y="72"/>
                      </a:lnTo>
                      <a:lnTo>
                        <a:pt x="52" y="75"/>
                      </a:lnTo>
                      <a:lnTo>
                        <a:pt x="62" y="76"/>
                      </a:lnTo>
                      <a:lnTo>
                        <a:pt x="73" y="79"/>
                      </a:lnTo>
                      <a:lnTo>
                        <a:pt x="83" y="79"/>
                      </a:lnTo>
                      <a:lnTo>
                        <a:pt x="116" y="79"/>
                      </a:lnTo>
                      <a:lnTo>
                        <a:pt x="116" y="0"/>
                      </a:lnTo>
                      <a:lnTo>
                        <a:pt x="83" y="2"/>
                      </a:lnTo>
                      <a:lnTo>
                        <a:pt x="73" y="2"/>
                      </a:lnTo>
                      <a:lnTo>
                        <a:pt x="62" y="4"/>
                      </a:lnTo>
                      <a:lnTo>
                        <a:pt x="52" y="6"/>
                      </a:lnTo>
                      <a:lnTo>
                        <a:pt x="41" y="8"/>
                      </a:lnTo>
                      <a:lnTo>
                        <a:pt x="31" y="12"/>
                      </a:lnTo>
                      <a:lnTo>
                        <a:pt x="21" y="17"/>
                      </a:lnTo>
                      <a:lnTo>
                        <a:pt x="10" y="20"/>
                      </a:lnTo>
                      <a:lnTo>
                        <a:pt x="0" y="25"/>
                      </a:lnTo>
                      <a:lnTo>
                        <a:pt x="0" y="5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57" name="Freeform 198"/>
                <p:cNvSpPr>
                  <a:spLocks noChangeAspect="1"/>
                </p:cNvSpPr>
                <p:nvPr/>
              </p:nvSpPr>
              <p:spPr bwMode="auto">
                <a:xfrm>
                  <a:off x="1639" y="3154"/>
                  <a:ext cx="17" cy="15"/>
                </a:xfrm>
                <a:custGeom>
                  <a:avLst/>
                  <a:gdLst>
                    <a:gd name="T0" fmla="*/ 1 w 32"/>
                    <a:gd name="T1" fmla="*/ 0 h 31"/>
                    <a:gd name="T2" fmla="*/ 1 w 32"/>
                    <a:gd name="T3" fmla="*/ 0 h 31"/>
                    <a:gd name="T4" fmla="*/ 1 w 32"/>
                    <a:gd name="T5" fmla="*/ 0 h 31"/>
                    <a:gd name="T6" fmla="*/ 1 w 32"/>
                    <a:gd name="T7" fmla="*/ 0 h 31"/>
                    <a:gd name="T8" fmla="*/ 0 w 32"/>
                    <a:gd name="T9" fmla="*/ 0 h 31"/>
                    <a:gd name="T10" fmla="*/ 1 w 32"/>
                    <a:gd name="T11" fmla="*/ 0 h 31"/>
                    <a:gd name="T12" fmla="*/ 1 w 32"/>
                    <a:gd name="T13" fmla="*/ 0 h 31"/>
                    <a:gd name="T14" fmla="*/ 1 w 32"/>
                    <a:gd name="T15" fmla="*/ 0 h 31"/>
                    <a:gd name="T16" fmla="*/ 1 w 32"/>
                    <a:gd name="T17" fmla="*/ 0 h 31"/>
                    <a:gd name="T18" fmla="*/ 1 w 32"/>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1"/>
                    <a:gd name="T32" fmla="*/ 32 w 32"/>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1">
                      <a:moveTo>
                        <a:pt x="32" y="31"/>
                      </a:moveTo>
                      <a:lnTo>
                        <a:pt x="24" y="27"/>
                      </a:lnTo>
                      <a:lnTo>
                        <a:pt x="15" y="23"/>
                      </a:lnTo>
                      <a:lnTo>
                        <a:pt x="7" y="18"/>
                      </a:lnTo>
                      <a:lnTo>
                        <a:pt x="0" y="15"/>
                      </a:lnTo>
                      <a:lnTo>
                        <a:pt x="8" y="11"/>
                      </a:lnTo>
                      <a:lnTo>
                        <a:pt x="16" y="8"/>
                      </a:lnTo>
                      <a:lnTo>
                        <a:pt x="24" y="4"/>
                      </a:lnTo>
                      <a:lnTo>
                        <a:pt x="32" y="0"/>
                      </a:lnTo>
                      <a:lnTo>
                        <a:pt x="32" y="3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58" name="Freeform 199"/>
                <p:cNvSpPr>
                  <a:spLocks noChangeAspect="1"/>
                </p:cNvSpPr>
                <p:nvPr/>
              </p:nvSpPr>
              <p:spPr bwMode="auto">
                <a:xfrm>
                  <a:off x="1639" y="3154"/>
                  <a:ext cx="17" cy="15"/>
                </a:xfrm>
                <a:custGeom>
                  <a:avLst/>
                  <a:gdLst>
                    <a:gd name="T0" fmla="*/ 1 w 32"/>
                    <a:gd name="T1" fmla="*/ 0 h 31"/>
                    <a:gd name="T2" fmla="*/ 1 w 32"/>
                    <a:gd name="T3" fmla="*/ 0 h 31"/>
                    <a:gd name="T4" fmla="*/ 1 w 32"/>
                    <a:gd name="T5" fmla="*/ 0 h 31"/>
                    <a:gd name="T6" fmla="*/ 1 w 32"/>
                    <a:gd name="T7" fmla="*/ 0 h 31"/>
                    <a:gd name="T8" fmla="*/ 1 w 32"/>
                    <a:gd name="T9" fmla="*/ 0 h 31"/>
                    <a:gd name="T10" fmla="*/ 0 w 32"/>
                    <a:gd name="T11" fmla="*/ 0 h 31"/>
                    <a:gd name="T12" fmla="*/ 0 w 32"/>
                    <a:gd name="T13" fmla="*/ 0 h 31"/>
                    <a:gd name="T14" fmla="*/ 1 w 32"/>
                    <a:gd name="T15" fmla="*/ 0 h 31"/>
                    <a:gd name="T16" fmla="*/ 1 w 32"/>
                    <a:gd name="T17" fmla="*/ 0 h 31"/>
                    <a:gd name="T18" fmla="*/ 1 w 32"/>
                    <a:gd name="T19" fmla="*/ 0 h 31"/>
                    <a:gd name="T20" fmla="*/ 1 w 32"/>
                    <a:gd name="T21" fmla="*/ 0 h 31"/>
                    <a:gd name="T22" fmla="*/ 1 w 32"/>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1"/>
                    <a:gd name="T38" fmla="*/ 32 w 32"/>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1">
                      <a:moveTo>
                        <a:pt x="32" y="31"/>
                      </a:moveTo>
                      <a:lnTo>
                        <a:pt x="32" y="31"/>
                      </a:lnTo>
                      <a:lnTo>
                        <a:pt x="24" y="27"/>
                      </a:lnTo>
                      <a:lnTo>
                        <a:pt x="15" y="23"/>
                      </a:lnTo>
                      <a:lnTo>
                        <a:pt x="7" y="18"/>
                      </a:lnTo>
                      <a:lnTo>
                        <a:pt x="0" y="15"/>
                      </a:lnTo>
                      <a:lnTo>
                        <a:pt x="8" y="11"/>
                      </a:lnTo>
                      <a:lnTo>
                        <a:pt x="16" y="8"/>
                      </a:lnTo>
                      <a:lnTo>
                        <a:pt x="24" y="4"/>
                      </a:lnTo>
                      <a:lnTo>
                        <a:pt x="32" y="0"/>
                      </a:lnTo>
                      <a:lnTo>
                        <a:pt x="32" y="3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59" name="Rectangle 200"/>
                <p:cNvSpPr>
                  <a:spLocks noChangeAspect="1" noChangeArrowheads="1"/>
                </p:cNvSpPr>
                <p:nvPr/>
              </p:nvSpPr>
              <p:spPr bwMode="auto">
                <a:xfrm>
                  <a:off x="1714" y="3142"/>
                  <a:ext cx="193" cy="39"/>
                </a:xfrm>
                <a:prstGeom prst="rect">
                  <a:avLst/>
                </a:prstGeom>
                <a:solidFill>
                  <a:srgbClr val="FFE0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460" name="Rectangle 201"/>
                <p:cNvSpPr>
                  <a:spLocks noChangeAspect="1" noChangeArrowheads="1"/>
                </p:cNvSpPr>
                <p:nvPr/>
              </p:nvSpPr>
              <p:spPr bwMode="auto">
                <a:xfrm>
                  <a:off x="1714" y="3142"/>
                  <a:ext cx="193" cy="39"/>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61" name="Freeform 202"/>
                <p:cNvSpPr>
                  <a:spLocks noChangeAspect="1" noEditPoints="1"/>
                </p:cNvSpPr>
                <p:nvPr/>
              </p:nvSpPr>
              <p:spPr bwMode="auto">
                <a:xfrm>
                  <a:off x="1956" y="3140"/>
                  <a:ext cx="47" cy="43"/>
                </a:xfrm>
                <a:custGeom>
                  <a:avLst/>
                  <a:gdLst>
                    <a:gd name="T0" fmla="*/ 0 w 95"/>
                    <a:gd name="T1" fmla="*/ 1 h 86"/>
                    <a:gd name="T2" fmla="*/ 0 w 95"/>
                    <a:gd name="T3" fmla="*/ 1 h 86"/>
                    <a:gd name="T4" fmla="*/ 0 w 95"/>
                    <a:gd name="T5" fmla="*/ 1 h 86"/>
                    <a:gd name="T6" fmla="*/ 0 w 95"/>
                    <a:gd name="T7" fmla="*/ 1 h 86"/>
                    <a:gd name="T8" fmla="*/ 0 w 95"/>
                    <a:gd name="T9" fmla="*/ 1 h 86"/>
                    <a:gd name="T10" fmla="*/ 0 w 95"/>
                    <a:gd name="T11" fmla="*/ 1 h 86"/>
                    <a:gd name="T12" fmla="*/ 0 w 95"/>
                    <a:gd name="T13" fmla="*/ 1 h 86"/>
                    <a:gd name="T14" fmla="*/ 0 w 95"/>
                    <a:gd name="T15" fmla="*/ 1 h 86"/>
                    <a:gd name="T16" fmla="*/ 0 w 95"/>
                    <a:gd name="T17" fmla="*/ 0 h 86"/>
                    <a:gd name="T18" fmla="*/ 0 w 95"/>
                    <a:gd name="T19" fmla="*/ 1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86"/>
                    <a:gd name="T32" fmla="*/ 95 w 95"/>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86">
                      <a:moveTo>
                        <a:pt x="0" y="56"/>
                      </a:moveTo>
                      <a:lnTo>
                        <a:pt x="82" y="47"/>
                      </a:lnTo>
                      <a:lnTo>
                        <a:pt x="95" y="82"/>
                      </a:lnTo>
                      <a:lnTo>
                        <a:pt x="67" y="86"/>
                      </a:lnTo>
                      <a:lnTo>
                        <a:pt x="0" y="56"/>
                      </a:lnTo>
                      <a:close/>
                      <a:moveTo>
                        <a:pt x="0" y="30"/>
                      </a:moveTo>
                      <a:lnTo>
                        <a:pt x="82" y="39"/>
                      </a:lnTo>
                      <a:lnTo>
                        <a:pt x="95" y="5"/>
                      </a:lnTo>
                      <a:lnTo>
                        <a:pt x="67" y="0"/>
                      </a:lnTo>
                      <a:lnTo>
                        <a:pt x="0" y="3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62" name="Freeform 203"/>
                <p:cNvSpPr>
                  <a:spLocks noChangeAspect="1"/>
                </p:cNvSpPr>
                <p:nvPr/>
              </p:nvSpPr>
              <p:spPr bwMode="auto">
                <a:xfrm>
                  <a:off x="1956" y="3164"/>
                  <a:ext cx="47" cy="19"/>
                </a:xfrm>
                <a:custGeom>
                  <a:avLst/>
                  <a:gdLst>
                    <a:gd name="T0" fmla="*/ 0 w 95"/>
                    <a:gd name="T1" fmla="*/ 0 h 39"/>
                    <a:gd name="T2" fmla="*/ 0 w 95"/>
                    <a:gd name="T3" fmla="*/ 0 h 39"/>
                    <a:gd name="T4" fmla="*/ 0 w 95"/>
                    <a:gd name="T5" fmla="*/ 0 h 39"/>
                    <a:gd name="T6" fmla="*/ 0 w 95"/>
                    <a:gd name="T7" fmla="*/ 0 h 39"/>
                    <a:gd name="T8" fmla="*/ 0 w 95"/>
                    <a:gd name="T9" fmla="*/ 0 h 39"/>
                    <a:gd name="T10" fmla="*/ 0 60000 65536"/>
                    <a:gd name="T11" fmla="*/ 0 60000 65536"/>
                    <a:gd name="T12" fmla="*/ 0 60000 65536"/>
                    <a:gd name="T13" fmla="*/ 0 60000 65536"/>
                    <a:gd name="T14" fmla="*/ 0 60000 65536"/>
                    <a:gd name="T15" fmla="*/ 0 w 95"/>
                    <a:gd name="T16" fmla="*/ 0 h 39"/>
                    <a:gd name="T17" fmla="*/ 95 w 95"/>
                    <a:gd name="T18" fmla="*/ 39 h 39"/>
                  </a:gdLst>
                  <a:ahLst/>
                  <a:cxnLst>
                    <a:cxn ang="T10">
                      <a:pos x="T0" y="T1"/>
                    </a:cxn>
                    <a:cxn ang="T11">
                      <a:pos x="T2" y="T3"/>
                    </a:cxn>
                    <a:cxn ang="T12">
                      <a:pos x="T4" y="T5"/>
                    </a:cxn>
                    <a:cxn ang="T13">
                      <a:pos x="T6" y="T7"/>
                    </a:cxn>
                    <a:cxn ang="T14">
                      <a:pos x="T8" y="T9"/>
                    </a:cxn>
                  </a:cxnLst>
                  <a:rect l="T15" t="T16" r="T17" b="T18"/>
                  <a:pathLst>
                    <a:path w="95" h="39">
                      <a:moveTo>
                        <a:pt x="0" y="9"/>
                      </a:moveTo>
                      <a:lnTo>
                        <a:pt x="82" y="0"/>
                      </a:lnTo>
                      <a:lnTo>
                        <a:pt x="95" y="35"/>
                      </a:lnTo>
                      <a:lnTo>
                        <a:pt x="67" y="39"/>
                      </a:lnTo>
                      <a:lnTo>
                        <a:pt x="0" y="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63" name="Freeform 204"/>
                <p:cNvSpPr>
                  <a:spLocks noChangeAspect="1"/>
                </p:cNvSpPr>
                <p:nvPr/>
              </p:nvSpPr>
              <p:spPr bwMode="auto">
                <a:xfrm>
                  <a:off x="1956" y="3140"/>
                  <a:ext cx="47" cy="20"/>
                </a:xfrm>
                <a:custGeom>
                  <a:avLst/>
                  <a:gdLst>
                    <a:gd name="T0" fmla="*/ 0 w 95"/>
                    <a:gd name="T1" fmla="*/ 1 h 39"/>
                    <a:gd name="T2" fmla="*/ 0 w 95"/>
                    <a:gd name="T3" fmla="*/ 1 h 39"/>
                    <a:gd name="T4" fmla="*/ 0 w 95"/>
                    <a:gd name="T5" fmla="*/ 1 h 39"/>
                    <a:gd name="T6" fmla="*/ 0 w 95"/>
                    <a:gd name="T7" fmla="*/ 0 h 39"/>
                    <a:gd name="T8" fmla="*/ 0 w 95"/>
                    <a:gd name="T9" fmla="*/ 1 h 39"/>
                    <a:gd name="T10" fmla="*/ 0 60000 65536"/>
                    <a:gd name="T11" fmla="*/ 0 60000 65536"/>
                    <a:gd name="T12" fmla="*/ 0 60000 65536"/>
                    <a:gd name="T13" fmla="*/ 0 60000 65536"/>
                    <a:gd name="T14" fmla="*/ 0 60000 65536"/>
                    <a:gd name="T15" fmla="*/ 0 w 95"/>
                    <a:gd name="T16" fmla="*/ 0 h 39"/>
                    <a:gd name="T17" fmla="*/ 95 w 95"/>
                    <a:gd name="T18" fmla="*/ 39 h 39"/>
                  </a:gdLst>
                  <a:ahLst/>
                  <a:cxnLst>
                    <a:cxn ang="T10">
                      <a:pos x="T0" y="T1"/>
                    </a:cxn>
                    <a:cxn ang="T11">
                      <a:pos x="T2" y="T3"/>
                    </a:cxn>
                    <a:cxn ang="T12">
                      <a:pos x="T4" y="T5"/>
                    </a:cxn>
                    <a:cxn ang="T13">
                      <a:pos x="T6" y="T7"/>
                    </a:cxn>
                    <a:cxn ang="T14">
                      <a:pos x="T8" y="T9"/>
                    </a:cxn>
                  </a:cxnLst>
                  <a:rect l="T15" t="T16" r="T17" b="T18"/>
                  <a:pathLst>
                    <a:path w="95" h="39">
                      <a:moveTo>
                        <a:pt x="0" y="30"/>
                      </a:moveTo>
                      <a:lnTo>
                        <a:pt x="82" y="39"/>
                      </a:lnTo>
                      <a:lnTo>
                        <a:pt x="95" y="5"/>
                      </a:lnTo>
                      <a:lnTo>
                        <a:pt x="67" y="0"/>
                      </a:lnTo>
                      <a:lnTo>
                        <a:pt x="0" y="3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64" name="Freeform 205"/>
                <p:cNvSpPr>
                  <a:spLocks noChangeAspect="1" noEditPoints="1"/>
                </p:cNvSpPr>
                <p:nvPr/>
              </p:nvSpPr>
              <p:spPr bwMode="auto">
                <a:xfrm>
                  <a:off x="1718" y="3142"/>
                  <a:ext cx="185" cy="39"/>
                </a:xfrm>
                <a:custGeom>
                  <a:avLst/>
                  <a:gdLst>
                    <a:gd name="T0" fmla="*/ 1 w 368"/>
                    <a:gd name="T1" fmla="*/ 0 h 80"/>
                    <a:gd name="T2" fmla="*/ 1 w 368"/>
                    <a:gd name="T3" fmla="*/ 0 h 80"/>
                    <a:gd name="T4" fmla="*/ 1 w 368"/>
                    <a:gd name="T5" fmla="*/ 0 h 80"/>
                    <a:gd name="T6" fmla="*/ 1 w 368"/>
                    <a:gd name="T7" fmla="*/ 0 h 80"/>
                    <a:gd name="T8" fmla="*/ 1 w 368"/>
                    <a:gd name="T9" fmla="*/ 0 h 80"/>
                    <a:gd name="T10" fmla="*/ 1 w 368"/>
                    <a:gd name="T11" fmla="*/ 0 h 80"/>
                    <a:gd name="T12" fmla="*/ 1 w 368"/>
                    <a:gd name="T13" fmla="*/ 0 h 80"/>
                    <a:gd name="T14" fmla="*/ 1 w 368"/>
                    <a:gd name="T15" fmla="*/ 0 h 80"/>
                    <a:gd name="T16" fmla="*/ 1 w 368"/>
                    <a:gd name="T17" fmla="*/ 0 h 80"/>
                    <a:gd name="T18" fmla="*/ 1 w 368"/>
                    <a:gd name="T19" fmla="*/ 0 h 80"/>
                    <a:gd name="T20" fmla="*/ 1 w 368"/>
                    <a:gd name="T21" fmla="*/ 0 h 80"/>
                    <a:gd name="T22" fmla="*/ 1 w 368"/>
                    <a:gd name="T23" fmla="*/ 0 h 80"/>
                    <a:gd name="T24" fmla="*/ 1 w 368"/>
                    <a:gd name="T25" fmla="*/ 0 h 80"/>
                    <a:gd name="T26" fmla="*/ 1 w 368"/>
                    <a:gd name="T27" fmla="*/ 0 h 80"/>
                    <a:gd name="T28" fmla="*/ 1 w 368"/>
                    <a:gd name="T29" fmla="*/ 0 h 80"/>
                    <a:gd name="T30" fmla="*/ 1 w 368"/>
                    <a:gd name="T31" fmla="*/ 0 h 80"/>
                    <a:gd name="T32" fmla="*/ 1 w 368"/>
                    <a:gd name="T33" fmla="*/ 0 h 80"/>
                    <a:gd name="T34" fmla="*/ 1 w 368"/>
                    <a:gd name="T35" fmla="*/ 0 h 80"/>
                    <a:gd name="T36" fmla="*/ 1 w 368"/>
                    <a:gd name="T37" fmla="*/ 0 h 80"/>
                    <a:gd name="T38" fmla="*/ 1 w 368"/>
                    <a:gd name="T39" fmla="*/ 0 h 80"/>
                    <a:gd name="T40" fmla="*/ 1 w 368"/>
                    <a:gd name="T41" fmla="*/ 0 h 80"/>
                    <a:gd name="T42" fmla="*/ 1 w 368"/>
                    <a:gd name="T43" fmla="*/ 0 h 80"/>
                    <a:gd name="T44" fmla="*/ 1 w 368"/>
                    <a:gd name="T45" fmla="*/ 0 h 80"/>
                    <a:gd name="T46" fmla="*/ 1 w 368"/>
                    <a:gd name="T47" fmla="*/ 0 h 80"/>
                    <a:gd name="T48" fmla="*/ 1 w 368"/>
                    <a:gd name="T49" fmla="*/ 0 h 80"/>
                    <a:gd name="T50" fmla="*/ 1 w 368"/>
                    <a:gd name="T51" fmla="*/ 0 h 80"/>
                    <a:gd name="T52" fmla="*/ 1 w 368"/>
                    <a:gd name="T53" fmla="*/ 0 h 80"/>
                    <a:gd name="T54" fmla="*/ 1 w 368"/>
                    <a:gd name="T55" fmla="*/ 0 h 80"/>
                    <a:gd name="T56" fmla="*/ 1 w 368"/>
                    <a:gd name="T57" fmla="*/ 0 h 80"/>
                    <a:gd name="T58" fmla="*/ 1 w 368"/>
                    <a:gd name="T59" fmla="*/ 0 h 80"/>
                    <a:gd name="T60" fmla="*/ 1 w 368"/>
                    <a:gd name="T61" fmla="*/ 0 h 80"/>
                    <a:gd name="T62" fmla="*/ 1 w 368"/>
                    <a:gd name="T63" fmla="*/ 0 h 80"/>
                    <a:gd name="T64" fmla="*/ 1 w 368"/>
                    <a:gd name="T65" fmla="*/ 0 h 80"/>
                    <a:gd name="T66" fmla="*/ 1 w 368"/>
                    <a:gd name="T67" fmla="*/ 0 h 80"/>
                    <a:gd name="T68" fmla="*/ 1 w 368"/>
                    <a:gd name="T69" fmla="*/ 0 h 80"/>
                    <a:gd name="T70" fmla="*/ 1 w 368"/>
                    <a:gd name="T71" fmla="*/ 0 h 80"/>
                    <a:gd name="T72" fmla="*/ 1 w 368"/>
                    <a:gd name="T73" fmla="*/ 0 h 80"/>
                    <a:gd name="T74" fmla="*/ 1 w 368"/>
                    <a:gd name="T75" fmla="*/ 0 h 80"/>
                    <a:gd name="T76" fmla="*/ 1 w 368"/>
                    <a:gd name="T77" fmla="*/ 0 h 80"/>
                    <a:gd name="T78" fmla="*/ 1 w 368"/>
                    <a:gd name="T79" fmla="*/ 0 h 80"/>
                    <a:gd name="T80" fmla="*/ 1 w 368"/>
                    <a:gd name="T81" fmla="*/ 0 h 80"/>
                    <a:gd name="T82" fmla="*/ 1 w 368"/>
                    <a:gd name="T83" fmla="*/ 0 h 80"/>
                    <a:gd name="T84" fmla="*/ 1 w 368"/>
                    <a:gd name="T85" fmla="*/ 0 h 80"/>
                    <a:gd name="T86" fmla="*/ 1 w 368"/>
                    <a:gd name="T87" fmla="*/ 0 h 80"/>
                    <a:gd name="T88" fmla="*/ 1 w 368"/>
                    <a:gd name="T89" fmla="*/ 0 h 80"/>
                    <a:gd name="T90" fmla="*/ 1 w 368"/>
                    <a:gd name="T91" fmla="*/ 0 h 80"/>
                    <a:gd name="T92" fmla="*/ 1 w 368"/>
                    <a:gd name="T93" fmla="*/ 0 h 80"/>
                    <a:gd name="T94" fmla="*/ 1 w 368"/>
                    <a:gd name="T95" fmla="*/ 0 h 80"/>
                    <a:gd name="T96" fmla="*/ 1 w 368"/>
                    <a:gd name="T97" fmla="*/ 0 h 80"/>
                    <a:gd name="T98" fmla="*/ 1 w 368"/>
                    <a:gd name="T99" fmla="*/ 0 h 80"/>
                    <a:gd name="T100" fmla="*/ 1 w 368"/>
                    <a:gd name="T101" fmla="*/ 0 h 80"/>
                    <a:gd name="T102" fmla="*/ 1 w 368"/>
                    <a:gd name="T103" fmla="*/ 0 h 80"/>
                    <a:gd name="T104" fmla="*/ 1 w 368"/>
                    <a:gd name="T105" fmla="*/ 0 h 80"/>
                    <a:gd name="T106" fmla="*/ 1 w 368"/>
                    <a:gd name="T107" fmla="*/ 0 h 80"/>
                    <a:gd name="T108" fmla="*/ 1 w 368"/>
                    <a:gd name="T109" fmla="*/ 0 h 80"/>
                    <a:gd name="T110" fmla="*/ 1 w 368"/>
                    <a:gd name="T111" fmla="*/ 0 h 80"/>
                    <a:gd name="T112" fmla="*/ 1 w 368"/>
                    <a:gd name="T113" fmla="*/ 0 h 80"/>
                    <a:gd name="T114" fmla="*/ 1 w 368"/>
                    <a:gd name="T115" fmla="*/ 0 h 80"/>
                    <a:gd name="T116" fmla="*/ 1 w 368"/>
                    <a:gd name="T117" fmla="*/ 0 h 80"/>
                    <a:gd name="T118" fmla="*/ 1 w 368"/>
                    <a:gd name="T119" fmla="*/ 0 h 80"/>
                    <a:gd name="T120" fmla="*/ 1 w 368"/>
                    <a:gd name="T121" fmla="*/ 0 h 80"/>
                    <a:gd name="T122" fmla="*/ 1 w 368"/>
                    <a:gd name="T123" fmla="*/ 0 h 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8"/>
                    <a:gd name="T187" fmla="*/ 0 h 80"/>
                    <a:gd name="T188" fmla="*/ 368 w 368"/>
                    <a:gd name="T189" fmla="*/ 80 h 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8" h="80">
                      <a:moveTo>
                        <a:pt x="11" y="33"/>
                      </a:moveTo>
                      <a:lnTo>
                        <a:pt x="16" y="34"/>
                      </a:lnTo>
                      <a:lnTo>
                        <a:pt x="19" y="35"/>
                      </a:lnTo>
                      <a:lnTo>
                        <a:pt x="21" y="37"/>
                      </a:lnTo>
                      <a:lnTo>
                        <a:pt x="23" y="40"/>
                      </a:lnTo>
                      <a:lnTo>
                        <a:pt x="21" y="43"/>
                      </a:lnTo>
                      <a:lnTo>
                        <a:pt x="19" y="45"/>
                      </a:lnTo>
                      <a:lnTo>
                        <a:pt x="16" y="46"/>
                      </a:lnTo>
                      <a:lnTo>
                        <a:pt x="11" y="48"/>
                      </a:lnTo>
                      <a:lnTo>
                        <a:pt x="6" y="46"/>
                      </a:lnTo>
                      <a:lnTo>
                        <a:pt x="3" y="45"/>
                      </a:lnTo>
                      <a:lnTo>
                        <a:pt x="1" y="43"/>
                      </a:lnTo>
                      <a:lnTo>
                        <a:pt x="0" y="40"/>
                      </a:lnTo>
                      <a:lnTo>
                        <a:pt x="1" y="37"/>
                      </a:lnTo>
                      <a:lnTo>
                        <a:pt x="3" y="35"/>
                      </a:lnTo>
                      <a:lnTo>
                        <a:pt x="6" y="34"/>
                      </a:lnTo>
                      <a:lnTo>
                        <a:pt x="11" y="33"/>
                      </a:lnTo>
                      <a:close/>
                      <a:moveTo>
                        <a:pt x="11" y="7"/>
                      </a:moveTo>
                      <a:lnTo>
                        <a:pt x="16" y="8"/>
                      </a:lnTo>
                      <a:lnTo>
                        <a:pt x="19" y="10"/>
                      </a:lnTo>
                      <a:lnTo>
                        <a:pt x="21" y="12"/>
                      </a:lnTo>
                      <a:lnTo>
                        <a:pt x="23" y="15"/>
                      </a:lnTo>
                      <a:lnTo>
                        <a:pt x="21" y="18"/>
                      </a:lnTo>
                      <a:lnTo>
                        <a:pt x="19" y="20"/>
                      </a:lnTo>
                      <a:lnTo>
                        <a:pt x="16" y="21"/>
                      </a:lnTo>
                      <a:lnTo>
                        <a:pt x="11" y="22"/>
                      </a:lnTo>
                      <a:lnTo>
                        <a:pt x="6" y="21"/>
                      </a:lnTo>
                      <a:lnTo>
                        <a:pt x="3" y="20"/>
                      </a:lnTo>
                      <a:lnTo>
                        <a:pt x="1" y="18"/>
                      </a:lnTo>
                      <a:lnTo>
                        <a:pt x="0" y="15"/>
                      </a:lnTo>
                      <a:lnTo>
                        <a:pt x="1" y="12"/>
                      </a:lnTo>
                      <a:lnTo>
                        <a:pt x="3" y="10"/>
                      </a:lnTo>
                      <a:lnTo>
                        <a:pt x="6" y="8"/>
                      </a:lnTo>
                      <a:lnTo>
                        <a:pt x="11" y="7"/>
                      </a:lnTo>
                      <a:close/>
                      <a:moveTo>
                        <a:pt x="11" y="58"/>
                      </a:moveTo>
                      <a:lnTo>
                        <a:pt x="16" y="59"/>
                      </a:lnTo>
                      <a:lnTo>
                        <a:pt x="19" y="60"/>
                      </a:lnTo>
                      <a:lnTo>
                        <a:pt x="21" y="63"/>
                      </a:lnTo>
                      <a:lnTo>
                        <a:pt x="23" y="66"/>
                      </a:lnTo>
                      <a:lnTo>
                        <a:pt x="21" y="68"/>
                      </a:lnTo>
                      <a:lnTo>
                        <a:pt x="19" y="71"/>
                      </a:lnTo>
                      <a:lnTo>
                        <a:pt x="16" y="72"/>
                      </a:lnTo>
                      <a:lnTo>
                        <a:pt x="11" y="73"/>
                      </a:lnTo>
                      <a:lnTo>
                        <a:pt x="6" y="72"/>
                      </a:lnTo>
                      <a:lnTo>
                        <a:pt x="3" y="71"/>
                      </a:lnTo>
                      <a:lnTo>
                        <a:pt x="1" y="68"/>
                      </a:lnTo>
                      <a:lnTo>
                        <a:pt x="0" y="66"/>
                      </a:lnTo>
                      <a:lnTo>
                        <a:pt x="1" y="63"/>
                      </a:lnTo>
                      <a:lnTo>
                        <a:pt x="3" y="60"/>
                      </a:lnTo>
                      <a:lnTo>
                        <a:pt x="6" y="59"/>
                      </a:lnTo>
                      <a:lnTo>
                        <a:pt x="11" y="58"/>
                      </a:lnTo>
                      <a:close/>
                      <a:moveTo>
                        <a:pt x="49" y="33"/>
                      </a:moveTo>
                      <a:lnTo>
                        <a:pt x="54" y="34"/>
                      </a:lnTo>
                      <a:lnTo>
                        <a:pt x="57" y="35"/>
                      </a:lnTo>
                      <a:lnTo>
                        <a:pt x="59" y="37"/>
                      </a:lnTo>
                      <a:lnTo>
                        <a:pt x="61" y="40"/>
                      </a:lnTo>
                      <a:lnTo>
                        <a:pt x="59" y="43"/>
                      </a:lnTo>
                      <a:lnTo>
                        <a:pt x="57" y="45"/>
                      </a:lnTo>
                      <a:lnTo>
                        <a:pt x="54" y="46"/>
                      </a:lnTo>
                      <a:lnTo>
                        <a:pt x="49" y="48"/>
                      </a:lnTo>
                      <a:lnTo>
                        <a:pt x="44" y="46"/>
                      </a:lnTo>
                      <a:lnTo>
                        <a:pt x="41" y="45"/>
                      </a:lnTo>
                      <a:lnTo>
                        <a:pt x="39" y="43"/>
                      </a:lnTo>
                      <a:lnTo>
                        <a:pt x="38" y="40"/>
                      </a:lnTo>
                      <a:lnTo>
                        <a:pt x="39" y="37"/>
                      </a:lnTo>
                      <a:lnTo>
                        <a:pt x="41" y="35"/>
                      </a:lnTo>
                      <a:lnTo>
                        <a:pt x="44" y="34"/>
                      </a:lnTo>
                      <a:lnTo>
                        <a:pt x="49" y="33"/>
                      </a:lnTo>
                      <a:close/>
                      <a:moveTo>
                        <a:pt x="49" y="7"/>
                      </a:moveTo>
                      <a:lnTo>
                        <a:pt x="54" y="8"/>
                      </a:lnTo>
                      <a:lnTo>
                        <a:pt x="57" y="10"/>
                      </a:lnTo>
                      <a:lnTo>
                        <a:pt x="59" y="12"/>
                      </a:lnTo>
                      <a:lnTo>
                        <a:pt x="61" y="15"/>
                      </a:lnTo>
                      <a:lnTo>
                        <a:pt x="59" y="18"/>
                      </a:lnTo>
                      <a:lnTo>
                        <a:pt x="57" y="20"/>
                      </a:lnTo>
                      <a:lnTo>
                        <a:pt x="54" y="21"/>
                      </a:lnTo>
                      <a:lnTo>
                        <a:pt x="49" y="22"/>
                      </a:lnTo>
                      <a:lnTo>
                        <a:pt x="44" y="21"/>
                      </a:lnTo>
                      <a:lnTo>
                        <a:pt x="41" y="20"/>
                      </a:lnTo>
                      <a:lnTo>
                        <a:pt x="39" y="18"/>
                      </a:lnTo>
                      <a:lnTo>
                        <a:pt x="38" y="15"/>
                      </a:lnTo>
                      <a:lnTo>
                        <a:pt x="39" y="12"/>
                      </a:lnTo>
                      <a:lnTo>
                        <a:pt x="41" y="10"/>
                      </a:lnTo>
                      <a:lnTo>
                        <a:pt x="44" y="8"/>
                      </a:lnTo>
                      <a:lnTo>
                        <a:pt x="49" y="7"/>
                      </a:lnTo>
                      <a:close/>
                      <a:moveTo>
                        <a:pt x="49" y="58"/>
                      </a:moveTo>
                      <a:lnTo>
                        <a:pt x="54" y="59"/>
                      </a:lnTo>
                      <a:lnTo>
                        <a:pt x="57" y="60"/>
                      </a:lnTo>
                      <a:lnTo>
                        <a:pt x="59" y="63"/>
                      </a:lnTo>
                      <a:lnTo>
                        <a:pt x="61" y="66"/>
                      </a:lnTo>
                      <a:lnTo>
                        <a:pt x="59" y="68"/>
                      </a:lnTo>
                      <a:lnTo>
                        <a:pt x="57" y="71"/>
                      </a:lnTo>
                      <a:lnTo>
                        <a:pt x="54" y="72"/>
                      </a:lnTo>
                      <a:lnTo>
                        <a:pt x="49" y="73"/>
                      </a:lnTo>
                      <a:lnTo>
                        <a:pt x="44" y="72"/>
                      </a:lnTo>
                      <a:lnTo>
                        <a:pt x="41" y="71"/>
                      </a:lnTo>
                      <a:lnTo>
                        <a:pt x="39" y="68"/>
                      </a:lnTo>
                      <a:lnTo>
                        <a:pt x="38" y="66"/>
                      </a:lnTo>
                      <a:lnTo>
                        <a:pt x="39" y="63"/>
                      </a:lnTo>
                      <a:lnTo>
                        <a:pt x="41" y="60"/>
                      </a:lnTo>
                      <a:lnTo>
                        <a:pt x="44" y="59"/>
                      </a:lnTo>
                      <a:lnTo>
                        <a:pt x="49" y="58"/>
                      </a:lnTo>
                      <a:close/>
                      <a:moveTo>
                        <a:pt x="88" y="33"/>
                      </a:moveTo>
                      <a:lnTo>
                        <a:pt x="93" y="34"/>
                      </a:lnTo>
                      <a:lnTo>
                        <a:pt x="96" y="35"/>
                      </a:lnTo>
                      <a:lnTo>
                        <a:pt x="99" y="37"/>
                      </a:lnTo>
                      <a:lnTo>
                        <a:pt x="100" y="40"/>
                      </a:lnTo>
                      <a:lnTo>
                        <a:pt x="99" y="43"/>
                      </a:lnTo>
                      <a:lnTo>
                        <a:pt x="96" y="45"/>
                      </a:lnTo>
                      <a:lnTo>
                        <a:pt x="93" y="46"/>
                      </a:lnTo>
                      <a:lnTo>
                        <a:pt x="88" y="48"/>
                      </a:lnTo>
                      <a:lnTo>
                        <a:pt x="84" y="46"/>
                      </a:lnTo>
                      <a:lnTo>
                        <a:pt x="79" y="45"/>
                      </a:lnTo>
                      <a:lnTo>
                        <a:pt x="77" y="43"/>
                      </a:lnTo>
                      <a:lnTo>
                        <a:pt x="76" y="40"/>
                      </a:lnTo>
                      <a:lnTo>
                        <a:pt x="77" y="37"/>
                      </a:lnTo>
                      <a:lnTo>
                        <a:pt x="79" y="35"/>
                      </a:lnTo>
                      <a:lnTo>
                        <a:pt x="84" y="34"/>
                      </a:lnTo>
                      <a:lnTo>
                        <a:pt x="88" y="33"/>
                      </a:lnTo>
                      <a:close/>
                      <a:moveTo>
                        <a:pt x="88" y="7"/>
                      </a:moveTo>
                      <a:lnTo>
                        <a:pt x="93" y="8"/>
                      </a:lnTo>
                      <a:lnTo>
                        <a:pt x="96" y="10"/>
                      </a:lnTo>
                      <a:lnTo>
                        <a:pt x="99" y="12"/>
                      </a:lnTo>
                      <a:lnTo>
                        <a:pt x="100" y="15"/>
                      </a:lnTo>
                      <a:lnTo>
                        <a:pt x="99" y="18"/>
                      </a:lnTo>
                      <a:lnTo>
                        <a:pt x="96" y="20"/>
                      </a:lnTo>
                      <a:lnTo>
                        <a:pt x="93" y="21"/>
                      </a:lnTo>
                      <a:lnTo>
                        <a:pt x="88" y="22"/>
                      </a:lnTo>
                      <a:lnTo>
                        <a:pt x="84" y="21"/>
                      </a:lnTo>
                      <a:lnTo>
                        <a:pt x="79" y="20"/>
                      </a:lnTo>
                      <a:lnTo>
                        <a:pt x="77" y="18"/>
                      </a:lnTo>
                      <a:lnTo>
                        <a:pt x="76" y="15"/>
                      </a:lnTo>
                      <a:lnTo>
                        <a:pt x="77" y="12"/>
                      </a:lnTo>
                      <a:lnTo>
                        <a:pt x="79" y="10"/>
                      </a:lnTo>
                      <a:lnTo>
                        <a:pt x="84" y="8"/>
                      </a:lnTo>
                      <a:lnTo>
                        <a:pt x="88" y="7"/>
                      </a:lnTo>
                      <a:close/>
                      <a:moveTo>
                        <a:pt x="88" y="58"/>
                      </a:moveTo>
                      <a:lnTo>
                        <a:pt x="93" y="59"/>
                      </a:lnTo>
                      <a:lnTo>
                        <a:pt x="96" y="60"/>
                      </a:lnTo>
                      <a:lnTo>
                        <a:pt x="99" y="63"/>
                      </a:lnTo>
                      <a:lnTo>
                        <a:pt x="100" y="66"/>
                      </a:lnTo>
                      <a:lnTo>
                        <a:pt x="99" y="68"/>
                      </a:lnTo>
                      <a:lnTo>
                        <a:pt x="96" y="71"/>
                      </a:lnTo>
                      <a:lnTo>
                        <a:pt x="93" y="72"/>
                      </a:lnTo>
                      <a:lnTo>
                        <a:pt x="88" y="73"/>
                      </a:lnTo>
                      <a:lnTo>
                        <a:pt x="84" y="72"/>
                      </a:lnTo>
                      <a:lnTo>
                        <a:pt x="79" y="71"/>
                      </a:lnTo>
                      <a:lnTo>
                        <a:pt x="77" y="68"/>
                      </a:lnTo>
                      <a:lnTo>
                        <a:pt x="76" y="66"/>
                      </a:lnTo>
                      <a:lnTo>
                        <a:pt x="77" y="63"/>
                      </a:lnTo>
                      <a:lnTo>
                        <a:pt x="79" y="60"/>
                      </a:lnTo>
                      <a:lnTo>
                        <a:pt x="84" y="59"/>
                      </a:lnTo>
                      <a:lnTo>
                        <a:pt x="88" y="58"/>
                      </a:lnTo>
                      <a:close/>
                      <a:moveTo>
                        <a:pt x="126" y="33"/>
                      </a:moveTo>
                      <a:lnTo>
                        <a:pt x="131" y="34"/>
                      </a:lnTo>
                      <a:lnTo>
                        <a:pt x="134" y="35"/>
                      </a:lnTo>
                      <a:lnTo>
                        <a:pt x="137" y="37"/>
                      </a:lnTo>
                      <a:lnTo>
                        <a:pt x="138" y="40"/>
                      </a:lnTo>
                      <a:lnTo>
                        <a:pt x="137" y="43"/>
                      </a:lnTo>
                      <a:lnTo>
                        <a:pt x="134" y="45"/>
                      </a:lnTo>
                      <a:lnTo>
                        <a:pt x="131" y="46"/>
                      </a:lnTo>
                      <a:lnTo>
                        <a:pt x="126" y="48"/>
                      </a:lnTo>
                      <a:lnTo>
                        <a:pt x="122" y="46"/>
                      </a:lnTo>
                      <a:lnTo>
                        <a:pt x="118" y="45"/>
                      </a:lnTo>
                      <a:lnTo>
                        <a:pt x="116" y="43"/>
                      </a:lnTo>
                      <a:lnTo>
                        <a:pt x="115" y="40"/>
                      </a:lnTo>
                      <a:lnTo>
                        <a:pt x="116" y="37"/>
                      </a:lnTo>
                      <a:lnTo>
                        <a:pt x="118" y="35"/>
                      </a:lnTo>
                      <a:lnTo>
                        <a:pt x="122" y="34"/>
                      </a:lnTo>
                      <a:lnTo>
                        <a:pt x="126" y="33"/>
                      </a:lnTo>
                      <a:close/>
                      <a:moveTo>
                        <a:pt x="126" y="7"/>
                      </a:moveTo>
                      <a:lnTo>
                        <a:pt x="131" y="8"/>
                      </a:lnTo>
                      <a:lnTo>
                        <a:pt x="134" y="10"/>
                      </a:lnTo>
                      <a:lnTo>
                        <a:pt x="137" y="12"/>
                      </a:lnTo>
                      <a:lnTo>
                        <a:pt x="138" y="15"/>
                      </a:lnTo>
                      <a:lnTo>
                        <a:pt x="137" y="18"/>
                      </a:lnTo>
                      <a:lnTo>
                        <a:pt x="134" y="20"/>
                      </a:lnTo>
                      <a:lnTo>
                        <a:pt x="131" y="21"/>
                      </a:lnTo>
                      <a:lnTo>
                        <a:pt x="126" y="22"/>
                      </a:lnTo>
                      <a:lnTo>
                        <a:pt x="122" y="21"/>
                      </a:lnTo>
                      <a:lnTo>
                        <a:pt x="118" y="20"/>
                      </a:lnTo>
                      <a:lnTo>
                        <a:pt x="116" y="18"/>
                      </a:lnTo>
                      <a:lnTo>
                        <a:pt x="115" y="15"/>
                      </a:lnTo>
                      <a:lnTo>
                        <a:pt x="116" y="12"/>
                      </a:lnTo>
                      <a:lnTo>
                        <a:pt x="118" y="10"/>
                      </a:lnTo>
                      <a:lnTo>
                        <a:pt x="122" y="8"/>
                      </a:lnTo>
                      <a:lnTo>
                        <a:pt x="126" y="7"/>
                      </a:lnTo>
                      <a:close/>
                      <a:moveTo>
                        <a:pt x="126" y="58"/>
                      </a:moveTo>
                      <a:lnTo>
                        <a:pt x="131" y="59"/>
                      </a:lnTo>
                      <a:lnTo>
                        <a:pt x="134" y="60"/>
                      </a:lnTo>
                      <a:lnTo>
                        <a:pt x="137" y="63"/>
                      </a:lnTo>
                      <a:lnTo>
                        <a:pt x="138" y="66"/>
                      </a:lnTo>
                      <a:lnTo>
                        <a:pt x="137" y="68"/>
                      </a:lnTo>
                      <a:lnTo>
                        <a:pt x="134" y="71"/>
                      </a:lnTo>
                      <a:lnTo>
                        <a:pt x="131" y="72"/>
                      </a:lnTo>
                      <a:lnTo>
                        <a:pt x="126" y="73"/>
                      </a:lnTo>
                      <a:lnTo>
                        <a:pt x="122" y="72"/>
                      </a:lnTo>
                      <a:lnTo>
                        <a:pt x="118" y="71"/>
                      </a:lnTo>
                      <a:lnTo>
                        <a:pt x="116" y="68"/>
                      </a:lnTo>
                      <a:lnTo>
                        <a:pt x="115" y="66"/>
                      </a:lnTo>
                      <a:lnTo>
                        <a:pt x="116" y="63"/>
                      </a:lnTo>
                      <a:lnTo>
                        <a:pt x="118" y="60"/>
                      </a:lnTo>
                      <a:lnTo>
                        <a:pt x="122" y="59"/>
                      </a:lnTo>
                      <a:lnTo>
                        <a:pt x="126" y="58"/>
                      </a:lnTo>
                      <a:close/>
                      <a:moveTo>
                        <a:pt x="164" y="33"/>
                      </a:moveTo>
                      <a:lnTo>
                        <a:pt x="169" y="34"/>
                      </a:lnTo>
                      <a:lnTo>
                        <a:pt x="172" y="35"/>
                      </a:lnTo>
                      <a:lnTo>
                        <a:pt x="175" y="37"/>
                      </a:lnTo>
                      <a:lnTo>
                        <a:pt x="176" y="40"/>
                      </a:lnTo>
                      <a:lnTo>
                        <a:pt x="175" y="43"/>
                      </a:lnTo>
                      <a:lnTo>
                        <a:pt x="172" y="45"/>
                      </a:lnTo>
                      <a:lnTo>
                        <a:pt x="169" y="46"/>
                      </a:lnTo>
                      <a:lnTo>
                        <a:pt x="164" y="48"/>
                      </a:lnTo>
                      <a:lnTo>
                        <a:pt x="160" y="46"/>
                      </a:lnTo>
                      <a:lnTo>
                        <a:pt x="156" y="45"/>
                      </a:lnTo>
                      <a:lnTo>
                        <a:pt x="154" y="43"/>
                      </a:lnTo>
                      <a:lnTo>
                        <a:pt x="153" y="40"/>
                      </a:lnTo>
                      <a:lnTo>
                        <a:pt x="154" y="37"/>
                      </a:lnTo>
                      <a:lnTo>
                        <a:pt x="156" y="35"/>
                      </a:lnTo>
                      <a:lnTo>
                        <a:pt x="160" y="34"/>
                      </a:lnTo>
                      <a:lnTo>
                        <a:pt x="164" y="33"/>
                      </a:lnTo>
                      <a:close/>
                      <a:moveTo>
                        <a:pt x="164" y="7"/>
                      </a:moveTo>
                      <a:lnTo>
                        <a:pt x="169" y="8"/>
                      </a:lnTo>
                      <a:lnTo>
                        <a:pt x="172" y="10"/>
                      </a:lnTo>
                      <a:lnTo>
                        <a:pt x="175" y="12"/>
                      </a:lnTo>
                      <a:lnTo>
                        <a:pt x="176" y="15"/>
                      </a:lnTo>
                      <a:lnTo>
                        <a:pt x="175" y="18"/>
                      </a:lnTo>
                      <a:lnTo>
                        <a:pt x="172" y="20"/>
                      </a:lnTo>
                      <a:lnTo>
                        <a:pt x="169" y="21"/>
                      </a:lnTo>
                      <a:lnTo>
                        <a:pt x="164" y="22"/>
                      </a:lnTo>
                      <a:lnTo>
                        <a:pt x="160" y="21"/>
                      </a:lnTo>
                      <a:lnTo>
                        <a:pt x="156" y="20"/>
                      </a:lnTo>
                      <a:lnTo>
                        <a:pt x="154" y="18"/>
                      </a:lnTo>
                      <a:lnTo>
                        <a:pt x="153" y="15"/>
                      </a:lnTo>
                      <a:lnTo>
                        <a:pt x="154" y="12"/>
                      </a:lnTo>
                      <a:lnTo>
                        <a:pt x="156" y="10"/>
                      </a:lnTo>
                      <a:lnTo>
                        <a:pt x="160" y="8"/>
                      </a:lnTo>
                      <a:lnTo>
                        <a:pt x="164" y="7"/>
                      </a:lnTo>
                      <a:close/>
                      <a:moveTo>
                        <a:pt x="164" y="58"/>
                      </a:moveTo>
                      <a:lnTo>
                        <a:pt x="169" y="59"/>
                      </a:lnTo>
                      <a:lnTo>
                        <a:pt x="172" y="60"/>
                      </a:lnTo>
                      <a:lnTo>
                        <a:pt x="175" y="63"/>
                      </a:lnTo>
                      <a:lnTo>
                        <a:pt x="176" y="66"/>
                      </a:lnTo>
                      <a:lnTo>
                        <a:pt x="175" y="68"/>
                      </a:lnTo>
                      <a:lnTo>
                        <a:pt x="172" y="71"/>
                      </a:lnTo>
                      <a:lnTo>
                        <a:pt x="169" y="72"/>
                      </a:lnTo>
                      <a:lnTo>
                        <a:pt x="164" y="73"/>
                      </a:lnTo>
                      <a:lnTo>
                        <a:pt x="160" y="72"/>
                      </a:lnTo>
                      <a:lnTo>
                        <a:pt x="156" y="71"/>
                      </a:lnTo>
                      <a:lnTo>
                        <a:pt x="154" y="68"/>
                      </a:lnTo>
                      <a:lnTo>
                        <a:pt x="153" y="66"/>
                      </a:lnTo>
                      <a:lnTo>
                        <a:pt x="154" y="63"/>
                      </a:lnTo>
                      <a:lnTo>
                        <a:pt x="156" y="60"/>
                      </a:lnTo>
                      <a:lnTo>
                        <a:pt x="160" y="59"/>
                      </a:lnTo>
                      <a:lnTo>
                        <a:pt x="164" y="58"/>
                      </a:lnTo>
                      <a:close/>
                      <a:moveTo>
                        <a:pt x="203" y="33"/>
                      </a:moveTo>
                      <a:lnTo>
                        <a:pt x="208" y="34"/>
                      </a:lnTo>
                      <a:lnTo>
                        <a:pt x="211" y="35"/>
                      </a:lnTo>
                      <a:lnTo>
                        <a:pt x="214" y="37"/>
                      </a:lnTo>
                      <a:lnTo>
                        <a:pt x="215" y="40"/>
                      </a:lnTo>
                      <a:lnTo>
                        <a:pt x="214" y="43"/>
                      </a:lnTo>
                      <a:lnTo>
                        <a:pt x="211" y="45"/>
                      </a:lnTo>
                      <a:lnTo>
                        <a:pt x="208" y="46"/>
                      </a:lnTo>
                      <a:lnTo>
                        <a:pt x="203" y="48"/>
                      </a:lnTo>
                      <a:lnTo>
                        <a:pt x="199" y="46"/>
                      </a:lnTo>
                      <a:lnTo>
                        <a:pt x="195" y="45"/>
                      </a:lnTo>
                      <a:lnTo>
                        <a:pt x="193" y="43"/>
                      </a:lnTo>
                      <a:lnTo>
                        <a:pt x="192" y="40"/>
                      </a:lnTo>
                      <a:lnTo>
                        <a:pt x="193" y="37"/>
                      </a:lnTo>
                      <a:lnTo>
                        <a:pt x="195" y="35"/>
                      </a:lnTo>
                      <a:lnTo>
                        <a:pt x="199" y="34"/>
                      </a:lnTo>
                      <a:lnTo>
                        <a:pt x="203" y="33"/>
                      </a:lnTo>
                      <a:close/>
                      <a:moveTo>
                        <a:pt x="203" y="7"/>
                      </a:moveTo>
                      <a:lnTo>
                        <a:pt x="208" y="8"/>
                      </a:lnTo>
                      <a:lnTo>
                        <a:pt x="211" y="10"/>
                      </a:lnTo>
                      <a:lnTo>
                        <a:pt x="214" y="12"/>
                      </a:lnTo>
                      <a:lnTo>
                        <a:pt x="215" y="15"/>
                      </a:lnTo>
                      <a:lnTo>
                        <a:pt x="214" y="18"/>
                      </a:lnTo>
                      <a:lnTo>
                        <a:pt x="211" y="20"/>
                      </a:lnTo>
                      <a:lnTo>
                        <a:pt x="208" y="21"/>
                      </a:lnTo>
                      <a:lnTo>
                        <a:pt x="203" y="22"/>
                      </a:lnTo>
                      <a:lnTo>
                        <a:pt x="199" y="21"/>
                      </a:lnTo>
                      <a:lnTo>
                        <a:pt x="195" y="20"/>
                      </a:lnTo>
                      <a:lnTo>
                        <a:pt x="193" y="18"/>
                      </a:lnTo>
                      <a:lnTo>
                        <a:pt x="192" y="15"/>
                      </a:lnTo>
                      <a:lnTo>
                        <a:pt x="193" y="12"/>
                      </a:lnTo>
                      <a:lnTo>
                        <a:pt x="195" y="10"/>
                      </a:lnTo>
                      <a:lnTo>
                        <a:pt x="199" y="8"/>
                      </a:lnTo>
                      <a:lnTo>
                        <a:pt x="203" y="7"/>
                      </a:lnTo>
                      <a:close/>
                      <a:moveTo>
                        <a:pt x="203" y="58"/>
                      </a:moveTo>
                      <a:lnTo>
                        <a:pt x="208" y="59"/>
                      </a:lnTo>
                      <a:lnTo>
                        <a:pt x="211" y="60"/>
                      </a:lnTo>
                      <a:lnTo>
                        <a:pt x="214" y="63"/>
                      </a:lnTo>
                      <a:lnTo>
                        <a:pt x="215" y="66"/>
                      </a:lnTo>
                      <a:lnTo>
                        <a:pt x="214" y="68"/>
                      </a:lnTo>
                      <a:lnTo>
                        <a:pt x="211" y="71"/>
                      </a:lnTo>
                      <a:lnTo>
                        <a:pt x="208" y="72"/>
                      </a:lnTo>
                      <a:lnTo>
                        <a:pt x="203" y="73"/>
                      </a:lnTo>
                      <a:lnTo>
                        <a:pt x="199" y="72"/>
                      </a:lnTo>
                      <a:lnTo>
                        <a:pt x="195" y="71"/>
                      </a:lnTo>
                      <a:lnTo>
                        <a:pt x="193" y="68"/>
                      </a:lnTo>
                      <a:lnTo>
                        <a:pt x="192" y="66"/>
                      </a:lnTo>
                      <a:lnTo>
                        <a:pt x="193" y="63"/>
                      </a:lnTo>
                      <a:lnTo>
                        <a:pt x="195" y="60"/>
                      </a:lnTo>
                      <a:lnTo>
                        <a:pt x="199" y="59"/>
                      </a:lnTo>
                      <a:lnTo>
                        <a:pt x="203" y="58"/>
                      </a:lnTo>
                      <a:close/>
                      <a:moveTo>
                        <a:pt x="241" y="33"/>
                      </a:moveTo>
                      <a:lnTo>
                        <a:pt x="246" y="34"/>
                      </a:lnTo>
                      <a:lnTo>
                        <a:pt x="250" y="35"/>
                      </a:lnTo>
                      <a:lnTo>
                        <a:pt x="252" y="37"/>
                      </a:lnTo>
                      <a:lnTo>
                        <a:pt x="253" y="40"/>
                      </a:lnTo>
                      <a:lnTo>
                        <a:pt x="252" y="43"/>
                      </a:lnTo>
                      <a:lnTo>
                        <a:pt x="250" y="45"/>
                      </a:lnTo>
                      <a:lnTo>
                        <a:pt x="246" y="46"/>
                      </a:lnTo>
                      <a:lnTo>
                        <a:pt x="241" y="48"/>
                      </a:lnTo>
                      <a:lnTo>
                        <a:pt x="237" y="46"/>
                      </a:lnTo>
                      <a:lnTo>
                        <a:pt x="233" y="45"/>
                      </a:lnTo>
                      <a:lnTo>
                        <a:pt x="231" y="43"/>
                      </a:lnTo>
                      <a:lnTo>
                        <a:pt x="230" y="40"/>
                      </a:lnTo>
                      <a:lnTo>
                        <a:pt x="231" y="37"/>
                      </a:lnTo>
                      <a:lnTo>
                        <a:pt x="233" y="35"/>
                      </a:lnTo>
                      <a:lnTo>
                        <a:pt x="237" y="34"/>
                      </a:lnTo>
                      <a:lnTo>
                        <a:pt x="241" y="33"/>
                      </a:lnTo>
                      <a:close/>
                      <a:moveTo>
                        <a:pt x="241" y="7"/>
                      </a:moveTo>
                      <a:lnTo>
                        <a:pt x="246" y="8"/>
                      </a:lnTo>
                      <a:lnTo>
                        <a:pt x="250" y="10"/>
                      </a:lnTo>
                      <a:lnTo>
                        <a:pt x="252" y="12"/>
                      </a:lnTo>
                      <a:lnTo>
                        <a:pt x="253" y="15"/>
                      </a:lnTo>
                      <a:lnTo>
                        <a:pt x="252" y="18"/>
                      </a:lnTo>
                      <a:lnTo>
                        <a:pt x="250" y="20"/>
                      </a:lnTo>
                      <a:lnTo>
                        <a:pt x="246" y="21"/>
                      </a:lnTo>
                      <a:lnTo>
                        <a:pt x="241" y="22"/>
                      </a:lnTo>
                      <a:lnTo>
                        <a:pt x="237" y="21"/>
                      </a:lnTo>
                      <a:lnTo>
                        <a:pt x="233" y="20"/>
                      </a:lnTo>
                      <a:lnTo>
                        <a:pt x="231" y="18"/>
                      </a:lnTo>
                      <a:lnTo>
                        <a:pt x="230" y="15"/>
                      </a:lnTo>
                      <a:lnTo>
                        <a:pt x="231" y="12"/>
                      </a:lnTo>
                      <a:lnTo>
                        <a:pt x="233" y="10"/>
                      </a:lnTo>
                      <a:lnTo>
                        <a:pt x="237" y="8"/>
                      </a:lnTo>
                      <a:lnTo>
                        <a:pt x="241" y="7"/>
                      </a:lnTo>
                      <a:close/>
                      <a:moveTo>
                        <a:pt x="241" y="58"/>
                      </a:moveTo>
                      <a:lnTo>
                        <a:pt x="246" y="59"/>
                      </a:lnTo>
                      <a:lnTo>
                        <a:pt x="250" y="60"/>
                      </a:lnTo>
                      <a:lnTo>
                        <a:pt x="252" y="63"/>
                      </a:lnTo>
                      <a:lnTo>
                        <a:pt x="253" y="66"/>
                      </a:lnTo>
                      <a:lnTo>
                        <a:pt x="252" y="68"/>
                      </a:lnTo>
                      <a:lnTo>
                        <a:pt x="250" y="71"/>
                      </a:lnTo>
                      <a:lnTo>
                        <a:pt x="246" y="72"/>
                      </a:lnTo>
                      <a:lnTo>
                        <a:pt x="241" y="73"/>
                      </a:lnTo>
                      <a:lnTo>
                        <a:pt x="237" y="72"/>
                      </a:lnTo>
                      <a:lnTo>
                        <a:pt x="233" y="71"/>
                      </a:lnTo>
                      <a:lnTo>
                        <a:pt x="231" y="68"/>
                      </a:lnTo>
                      <a:lnTo>
                        <a:pt x="230" y="66"/>
                      </a:lnTo>
                      <a:lnTo>
                        <a:pt x="231" y="63"/>
                      </a:lnTo>
                      <a:lnTo>
                        <a:pt x="233" y="60"/>
                      </a:lnTo>
                      <a:lnTo>
                        <a:pt x="237" y="59"/>
                      </a:lnTo>
                      <a:lnTo>
                        <a:pt x="241" y="58"/>
                      </a:lnTo>
                      <a:close/>
                      <a:moveTo>
                        <a:pt x="279" y="33"/>
                      </a:moveTo>
                      <a:lnTo>
                        <a:pt x="284" y="34"/>
                      </a:lnTo>
                      <a:lnTo>
                        <a:pt x="289" y="35"/>
                      </a:lnTo>
                      <a:lnTo>
                        <a:pt x="291" y="37"/>
                      </a:lnTo>
                      <a:lnTo>
                        <a:pt x="292" y="40"/>
                      </a:lnTo>
                      <a:lnTo>
                        <a:pt x="291" y="43"/>
                      </a:lnTo>
                      <a:lnTo>
                        <a:pt x="289" y="45"/>
                      </a:lnTo>
                      <a:lnTo>
                        <a:pt x="284" y="46"/>
                      </a:lnTo>
                      <a:lnTo>
                        <a:pt x="279" y="48"/>
                      </a:lnTo>
                      <a:lnTo>
                        <a:pt x="275" y="46"/>
                      </a:lnTo>
                      <a:lnTo>
                        <a:pt x="271" y="45"/>
                      </a:lnTo>
                      <a:lnTo>
                        <a:pt x="269" y="43"/>
                      </a:lnTo>
                      <a:lnTo>
                        <a:pt x="268" y="40"/>
                      </a:lnTo>
                      <a:lnTo>
                        <a:pt x="269" y="37"/>
                      </a:lnTo>
                      <a:lnTo>
                        <a:pt x="271" y="35"/>
                      </a:lnTo>
                      <a:lnTo>
                        <a:pt x="275" y="34"/>
                      </a:lnTo>
                      <a:lnTo>
                        <a:pt x="279" y="33"/>
                      </a:lnTo>
                      <a:close/>
                      <a:moveTo>
                        <a:pt x="279" y="7"/>
                      </a:moveTo>
                      <a:lnTo>
                        <a:pt x="284" y="8"/>
                      </a:lnTo>
                      <a:lnTo>
                        <a:pt x="289" y="10"/>
                      </a:lnTo>
                      <a:lnTo>
                        <a:pt x="291" y="12"/>
                      </a:lnTo>
                      <a:lnTo>
                        <a:pt x="292" y="15"/>
                      </a:lnTo>
                      <a:lnTo>
                        <a:pt x="291" y="18"/>
                      </a:lnTo>
                      <a:lnTo>
                        <a:pt x="289" y="20"/>
                      </a:lnTo>
                      <a:lnTo>
                        <a:pt x="284" y="21"/>
                      </a:lnTo>
                      <a:lnTo>
                        <a:pt x="279" y="22"/>
                      </a:lnTo>
                      <a:lnTo>
                        <a:pt x="275" y="21"/>
                      </a:lnTo>
                      <a:lnTo>
                        <a:pt x="271" y="20"/>
                      </a:lnTo>
                      <a:lnTo>
                        <a:pt x="269" y="18"/>
                      </a:lnTo>
                      <a:lnTo>
                        <a:pt x="268" y="15"/>
                      </a:lnTo>
                      <a:lnTo>
                        <a:pt x="269" y="12"/>
                      </a:lnTo>
                      <a:lnTo>
                        <a:pt x="271" y="10"/>
                      </a:lnTo>
                      <a:lnTo>
                        <a:pt x="275" y="8"/>
                      </a:lnTo>
                      <a:lnTo>
                        <a:pt x="279" y="7"/>
                      </a:lnTo>
                      <a:close/>
                      <a:moveTo>
                        <a:pt x="279" y="58"/>
                      </a:moveTo>
                      <a:lnTo>
                        <a:pt x="284" y="59"/>
                      </a:lnTo>
                      <a:lnTo>
                        <a:pt x="289" y="60"/>
                      </a:lnTo>
                      <a:lnTo>
                        <a:pt x="291" y="63"/>
                      </a:lnTo>
                      <a:lnTo>
                        <a:pt x="292" y="66"/>
                      </a:lnTo>
                      <a:lnTo>
                        <a:pt x="291" y="68"/>
                      </a:lnTo>
                      <a:lnTo>
                        <a:pt x="289" y="71"/>
                      </a:lnTo>
                      <a:lnTo>
                        <a:pt x="284" y="72"/>
                      </a:lnTo>
                      <a:lnTo>
                        <a:pt x="279" y="73"/>
                      </a:lnTo>
                      <a:lnTo>
                        <a:pt x="275" y="72"/>
                      </a:lnTo>
                      <a:lnTo>
                        <a:pt x="271" y="71"/>
                      </a:lnTo>
                      <a:lnTo>
                        <a:pt x="269" y="68"/>
                      </a:lnTo>
                      <a:lnTo>
                        <a:pt x="268" y="66"/>
                      </a:lnTo>
                      <a:lnTo>
                        <a:pt x="269" y="63"/>
                      </a:lnTo>
                      <a:lnTo>
                        <a:pt x="271" y="60"/>
                      </a:lnTo>
                      <a:lnTo>
                        <a:pt x="275" y="59"/>
                      </a:lnTo>
                      <a:lnTo>
                        <a:pt x="279" y="58"/>
                      </a:lnTo>
                      <a:close/>
                      <a:moveTo>
                        <a:pt x="319" y="33"/>
                      </a:moveTo>
                      <a:lnTo>
                        <a:pt x="323" y="34"/>
                      </a:lnTo>
                      <a:lnTo>
                        <a:pt x="327" y="35"/>
                      </a:lnTo>
                      <a:lnTo>
                        <a:pt x="329" y="37"/>
                      </a:lnTo>
                      <a:lnTo>
                        <a:pt x="330" y="40"/>
                      </a:lnTo>
                      <a:lnTo>
                        <a:pt x="329" y="43"/>
                      </a:lnTo>
                      <a:lnTo>
                        <a:pt x="327" y="45"/>
                      </a:lnTo>
                      <a:lnTo>
                        <a:pt x="323" y="46"/>
                      </a:lnTo>
                      <a:lnTo>
                        <a:pt x="319" y="48"/>
                      </a:lnTo>
                      <a:lnTo>
                        <a:pt x="314" y="46"/>
                      </a:lnTo>
                      <a:lnTo>
                        <a:pt x="311" y="45"/>
                      </a:lnTo>
                      <a:lnTo>
                        <a:pt x="308" y="43"/>
                      </a:lnTo>
                      <a:lnTo>
                        <a:pt x="307" y="40"/>
                      </a:lnTo>
                      <a:lnTo>
                        <a:pt x="308" y="37"/>
                      </a:lnTo>
                      <a:lnTo>
                        <a:pt x="311" y="35"/>
                      </a:lnTo>
                      <a:lnTo>
                        <a:pt x="314" y="34"/>
                      </a:lnTo>
                      <a:lnTo>
                        <a:pt x="319" y="33"/>
                      </a:lnTo>
                      <a:close/>
                      <a:moveTo>
                        <a:pt x="319" y="7"/>
                      </a:moveTo>
                      <a:lnTo>
                        <a:pt x="323" y="8"/>
                      </a:lnTo>
                      <a:lnTo>
                        <a:pt x="327" y="10"/>
                      </a:lnTo>
                      <a:lnTo>
                        <a:pt x="329" y="12"/>
                      </a:lnTo>
                      <a:lnTo>
                        <a:pt x="330" y="15"/>
                      </a:lnTo>
                      <a:lnTo>
                        <a:pt x="329" y="18"/>
                      </a:lnTo>
                      <a:lnTo>
                        <a:pt x="327" y="20"/>
                      </a:lnTo>
                      <a:lnTo>
                        <a:pt x="323" y="21"/>
                      </a:lnTo>
                      <a:lnTo>
                        <a:pt x="319" y="22"/>
                      </a:lnTo>
                      <a:lnTo>
                        <a:pt x="314" y="21"/>
                      </a:lnTo>
                      <a:lnTo>
                        <a:pt x="311" y="20"/>
                      </a:lnTo>
                      <a:lnTo>
                        <a:pt x="308" y="18"/>
                      </a:lnTo>
                      <a:lnTo>
                        <a:pt x="307" y="15"/>
                      </a:lnTo>
                      <a:lnTo>
                        <a:pt x="308" y="12"/>
                      </a:lnTo>
                      <a:lnTo>
                        <a:pt x="311" y="10"/>
                      </a:lnTo>
                      <a:lnTo>
                        <a:pt x="314" y="8"/>
                      </a:lnTo>
                      <a:lnTo>
                        <a:pt x="319" y="7"/>
                      </a:lnTo>
                      <a:close/>
                      <a:moveTo>
                        <a:pt x="319" y="58"/>
                      </a:moveTo>
                      <a:lnTo>
                        <a:pt x="323" y="59"/>
                      </a:lnTo>
                      <a:lnTo>
                        <a:pt x="327" y="60"/>
                      </a:lnTo>
                      <a:lnTo>
                        <a:pt x="329" y="63"/>
                      </a:lnTo>
                      <a:lnTo>
                        <a:pt x="330" y="66"/>
                      </a:lnTo>
                      <a:lnTo>
                        <a:pt x="329" y="68"/>
                      </a:lnTo>
                      <a:lnTo>
                        <a:pt x="327" y="71"/>
                      </a:lnTo>
                      <a:lnTo>
                        <a:pt x="323" y="72"/>
                      </a:lnTo>
                      <a:lnTo>
                        <a:pt x="319" y="73"/>
                      </a:lnTo>
                      <a:lnTo>
                        <a:pt x="314" y="72"/>
                      </a:lnTo>
                      <a:lnTo>
                        <a:pt x="311" y="71"/>
                      </a:lnTo>
                      <a:lnTo>
                        <a:pt x="308" y="68"/>
                      </a:lnTo>
                      <a:lnTo>
                        <a:pt x="307" y="66"/>
                      </a:lnTo>
                      <a:lnTo>
                        <a:pt x="308" y="63"/>
                      </a:lnTo>
                      <a:lnTo>
                        <a:pt x="311" y="60"/>
                      </a:lnTo>
                      <a:lnTo>
                        <a:pt x="314" y="59"/>
                      </a:lnTo>
                      <a:lnTo>
                        <a:pt x="319" y="58"/>
                      </a:lnTo>
                      <a:close/>
                      <a:moveTo>
                        <a:pt x="357" y="33"/>
                      </a:moveTo>
                      <a:lnTo>
                        <a:pt x="361" y="34"/>
                      </a:lnTo>
                      <a:lnTo>
                        <a:pt x="365" y="35"/>
                      </a:lnTo>
                      <a:lnTo>
                        <a:pt x="367" y="37"/>
                      </a:lnTo>
                      <a:lnTo>
                        <a:pt x="368" y="40"/>
                      </a:lnTo>
                      <a:lnTo>
                        <a:pt x="367" y="43"/>
                      </a:lnTo>
                      <a:lnTo>
                        <a:pt x="365" y="45"/>
                      </a:lnTo>
                      <a:lnTo>
                        <a:pt x="361" y="46"/>
                      </a:lnTo>
                      <a:lnTo>
                        <a:pt x="357" y="48"/>
                      </a:lnTo>
                      <a:lnTo>
                        <a:pt x="352" y="46"/>
                      </a:lnTo>
                      <a:lnTo>
                        <a:pt x="349" y="45"/>
                      </a:lnTo>
                      <a:lnTo>
                        <a:pt x="346" y="43"/>
                      </a:lnTo>
                      <a:lnTo>
                        <a:pt x="345" y="40"/>
                      </a:lnTo>
                      <a:lnTo>
                        <a:pt x="346" y="37"/>
                      </a:lnTo>
                      <a:lnTo>
                        <a:pt x="349" y="35"/>
                      </a:lnTo>
                      <a:lnTo>
                        <a:pt x="352" y="34"/>
                      </a:lnTo>
                      <a:lnTo>
                        <a:pt x="357" y="33"/>
                      </a:lnTo>
                      <a:close/>
                      <a:moveTo>
                        <a:pt x="357" y="7"/>
                      </a:moveTo>
                      <a:lnTo>
                        <a:pt x="361" y="8"/>
                      </a:lnTo>
                      <a:lnTo>
                        <a:pt x="365" y="10"/>
                      </a:lnTo>
                      <a:lnTo>
                        <a:pt x="367" y="12"/>
                      </a:lnTo>
                      <a:lnTo>
                        <a:pt x="368" y="15"/>
                      </a:lnTo>
                      <a:lnTo>
                        <a:pt x="367" y="18"/>
                      </a:lnTo>
                      <a:lnTo>
                        <a:pt x="365" y="20"/>
                      </a:lnTo>
                      <a:lnTo>
                        <a:pt x="361" y="21"/>
                      </a:lnTo>
                      <a:lnTo>
                        <a:pt x="357" y="22"/>
                      </a:lnTo>
                      <a:lnTo>
                        <a:pt x="352" y="21"/>
                      </a:lnTo>
                      <a:lnTo>
                        <a:pt x="349" y="20"/>
                      </a:lnTo>
                      <a:lnTo>
                        <a:pt x="346" y="18"/>
                      </a:lnTo>
                      <a:lnTo>
                        <a:pt x="345" y="15"/>
                      </a:lnTo>
                      <a:lnTo>
                        <a:pt x="346" y="12"/>
                      </a:lnTo>
                      <a:lnTo>
                        <a:pt x="349" y="10"/>
                      </a:lnTo>
                      <a:lnTo>
                        <a:pt x="352" y="8"/>
                      </a:lnTo>
                      <a:lnTo>
                        <a:pt x="357" y="7"/>
                      </a:lnTo>
                      <a:close/>
                      <a:moveTo>
                        <a:pt x="357" y="58"/>
                      </a:moveTo>
                      <a:lnTo>
                        <a:pt x="361" y="59"/>
                      </a:lnTo>
                      <a:lnTo>
                        <a:pt x="365" y="60"/>
                      </a:lnTo>
                      <a:lnTo>
                        <a:pt x="367" y="63"/>
                      </a:lnTo>
                      <a:lnTo>
                        <a:pt x="368" y="66"/>
                      </a:lnTo>
                      <a:lnTo>
                        <a:pt x="367" y="68"/>
                      </a:lnTo>
                      <a:lnTo>
                        <a:pt x="365" y="71"/>
                      </a:lnTo>
                      <a:lnTo>
                        <a:pt x="361" y="72"/>
                      </a:lnTo>
                      <a:lnTo>
                        <a:pt x="357" y="73"/>
                      </a:lnTo>
                      <a:lnTo>
                        <a:pt x="352" y="72"/>
                      </a:lnTo>
                      <a:lnTo>
                        <a:pt x="349" y="71"/>
                      </a:lnTo>
                      <a:lnTo>
                        <a:pt x="346" y="68"/>
                      </a:lnTo>
                      <a:lnTo>
                        <a:pt x="345" y="66"/>
                      </a:lnTo>
                      <a:lnTo>
                        <a:pt x="346" y="63"/>
                      </a:lnTo>
                      <a:lnTo>
                        <a:pt x="349" y="60"/>
                      </a:lnTo>
                      <a:lnTo>
                        <a:pt x="352" y="59"/>
                      </a:lnTo>
                      <a:lnTo>
                        <a:pt x="357" y="58"/>
                      </a:lnTo>
                      <a:close/>
                      <a:moveTo>
                        <a:pt x="337" y="46"/>
                      </a:moveTo>
                      <a:lnTo>
                        <a:pt x="342" y="48"/>
                      </a:lnTo>
                      <a:lnTo>
                        <a:pt x="345" y="49"/>
                      </a:lnTo>
                      <a:lnTo>
                        <a:pt x="347" y="51"/>
                      </a:lnTo>
                      <a:lnTo>
                        <a:pt x="349" y="53"/>
                      </a:lnTo>
                      <a:lnTo>
                        <a:pt x="347" y="57"/>
                      </a:lnTo>
                      <a:lnTo>
                        <a:pt x="345" y="59"/>
                      </a:lnTo>
                      <a:lnTo>
                        <a:pt x="342" y="60"/>
                      </a:lnTo>
                      <a:lnTo>
                        <a:pt x="337" y="61"/>
                      </a:lnTo>
                      <a:lnTo>
                        <a:pt x="332" y="60"/>
                      </a:lnTo>
                      <a:lnTo>
                        <a:pt x="329" y="59"/>
                      </a:lnTo>
                      <a:lnTo>
                        <a:pt x="327" y="57"/>
                      </a:lnTo>
                      <a:lnTo>
                        <a:pt x="326" y="53"/>
                      </a:lnTo>
                      <a:lnTo>
                        <a:pt x="327" y="51"/>
                      </a:lnTo>
                      <a:lnTo>
                        <a:pt x="329" y="49"/>
                      </a:lnTo>
                      <a:lnTo>
                        <a:pt x="332" y="48"/>
                      </a:lnTo>
                      <a:lnTo>
                        <a:pt x="337" y="46"/>
                      </a:lnTo>
                      <a:close/>
                      <a:moveTo>
                        <a:pt x="337" y="20"/>
                      </a:moveTo>
                      <a:lnTo>
                        <a:pt x="342" y="21"/>
                      </a:lnTo>
                      <a:lnTo>
                        <a:pt x="345" y="22"/>
                      </a:lnTo>
                      <a:lnTo>
                        <a:pt x="347" y="25"/>
                      </a:lnTo>
                      <a:lnTo>
                        <a:pt x="349" y="28"/>
                      </a:lnTo>
                      <a:lnTo>
                        <a:pt x="347" y="30"/>
                      </a:lnTo>
                      <a:lnTo>
                        <a:pt x="345" y="33"/>
                      </a:lnTo>
                      <a:lnTo>
                        <a:pt x="342" y="34"/>
                      </a:lnTo>
                      <a:lnTo>
                        <a:pt x="337" y="35"/>
                      </a:lnTo>
                      <a:lnTo>
                        <a:pt x="332" y="34"/>
                      </a:lnTo>
                      <a:lnTo>
                        <a:pt x="329" y="33"/>
                      </a:lnTo>
                      <a:lnTo>
                        <a:pt x="327" y="30"/>
                      </a:lnTo>
                      <a:lnTo>
                        <a:pt x="326" y="28"/>
                      </a:lnTo>
                      <a:lnTo>
                        <a:pt x="327" y="25"/>
                      </a:lnTo>
                      <a:lnTo>
                        <a:pt x="329" y="22"/>
                      </a:lnTo>
                      <a:lnTo>
                        <a:pt x="332" y="21"/>
                      </a:lnTo>
                      <a:lnTo>
                        <a:pt x="337" y="20"/>
                      </a:lnTo>
                      <a:close/>
                      <a:moveTo>
                        <a:pt x="299" y="46"/>
                      </a:moveTo>
                      <a:lnTo>
                        <a:pt x="304" y="48"/>
                      </a:lnTo>
                      <a:lnTo>
                        <a:pt x="307" y="49"/>
                      </a:lnTo>
                      <a:lnTo>
                        <a:pt x="309" y="51"/>
                      </a:lnTo>
                      <a:lnTo>
                        <a:pt x="311" y="53"/>
                      </a:lnTo>
                      <a:lnTo>
                        <a:pt x="309" y="57"/>
                      </a:lnTo>
                      <a:lnTo>
                        <a:pt x="307" y="59"/>
                      </a:lnTo>
                      <a:lnTo>
                        <a:pt x="304" y="60"/>
                      </a:lnTo>
                      <a:lnTo>
                        <a:pt x="299" y="61"/>
                      </a:lnTo>
                      <a:lnTo>
                        <a:pt x="294" y="60"/>
                      </a:lnTo>
                      <a:lnTo>
                        <a:pt x="291" y="59"/>
                      </a:lnTo>
                      <a:lnTo>
                        <a:pt x="289" y="57"/>
                      </a:lnTo>
                      <a:lnTo>
                        <a:pt x="288" y="53"/>
                      </a:lnTo>
                      <a:lnTo>
                        <a:pt x="289" y="51"/>
                      </a:lnTo>
                      <a:lnTo>
                        <a:pt x="291" y="49"/>
                      </a:lnTo>
                      <a:lnTo>
                        <a:pt x="294" y="48"/>
                      </a:lnTo>
                      <a:lnTo>
                        <a:pt x="299" y="46"/>
                      </a:lnTo>
                      <a:close/>
                      <a:moveTo>
                        <a:pt x="299" y="20"/>
                      </a:moveTo>
                      <a:lnTo>
                        <a:pt x="304" y="21"/>
                      </a:lnTo>
                      <a:lnTo>
                        <a:pt x="307" y="22"/>
                      </a:lnTo>
                      <a:lnTo>
                        <a:pt x="309" y="25"/>
                      </a:lnTo>
                      <a:lnTo>
                        <a:pt x="311" y="28"/>
                      </a:lnTo>
                      <a:lnTo>
                        <a:pt x="309" y="30"/>
                      </a:lnTo>
                      <a:lnTo>
                        <a:pt x="307" y="33"/>
                      </a:lnTo>
                      <a:lnTo>
                        <a:pt x="304" y="34"/>
                      </a:lnTo>
                      <a:lnTo>
                        <a:pt x="299" y="35"/>
                      </a:lnTo>
                      <a:lnTo>
                        <a:pt x="294" y="34"/>
                      </a:lnTo>
                      <a:lnTo>
                        <a:pt x="291" y="33"/>
                      </a:lnTo>
                      <a:lnTo>
                        <a:pt x="289" y="30"/>
                      </a:lnTo>
                      <a:lnTo>
                        <a:pt x="288" y="28"/>
                      </a:lnTo>
                      <a:lnTo>
                        <a:pt x="289" y="25"/>
                      </a:lnTo>
                      <a:lnTo>
                        <a:pt x="291" y="22"/>
                      </a:lnTo>
                      <a:lnTo>
                        <a:pt x="294" y="21"/>
                      </a:lnTo>
                      <a:lnTo>
                        <a:pt x="299" y="20"/>
                      </a:lnTo>
                      <a:close/>
                      <a:moveTo>
                        <a:pt x="261" y="46"/>
                      </a:moveTo>
                      <a:lnTo>
                        <a:pt x="266" y="48"/>
                      </a:lnTo>
                      <a:lnTo>
                        <a:pt x="269" y="49"/>
                      </a:lnTo>
                      <a:lnTo>
                        <a:pt x="271" y="51"/>
                      </a:lnTo>
                      <a:lnTo>
                        <a:pt x="273" y="53"/>
                      </a:lnTo>
                      <a:lnTo>
                        <a:pt x="271" y="57"/>
                      </a:lnTo>
                      <a:lnTo>
                        <a:pt x="269" y="59"/>
                      </a:lnTo>
                      <a:lnTo>
                        <a:pt x="266" y="60"/>
                      </a:lnTo>
                      <a:lnTo>
                        <a:pt x="261" y="61"/>
                      </a:lnTo>
                      <a:lnTo>
                        <a:pt x="256" y="60"/>
                      </a:lnTo>
                      <a:lnTo>
                        <a:pt x="252" y="59"/>
                      </a:lnTo>
                      <a:lnTo>
                        <a:pt x="250" y="57"/>
                      </a:lnTo>
                      <a:lnTo>
                        <a:pt x="248" y="53"/>
                      </a:lnTo>
                      <a:lnTo>
                        <a:pt x="250" y="51"/>
                      </a:lnTo>
                      <a:lnTo>
                        <a:pt x="252" y="49"/>
                      </a:lnTo>
                      <a:lnTo>
                        <a:pt x="256" y="48"/>
                      </a:lnTo>
                      <a:lnTo>
                        <a:pt x="261" y="46"/>
                      </a:lnTo>
                      <a:close/>
                      <a:moveTo>
                        <a:pt x="261" y="20"/>
                      </a:moveTo>
                      <a:lnTo>
                        <a:pt x="266" y="21"/>
                      </a:lnTo>
                      <a:lnTo>
                        <a:pt x="269" y="22"/>
                      </a:lnTo>
                      <a:lnTo>
                        <a:pt x="271" y="25"/>
                      </a:lnTo>
                      <a:lnTo>
                        <a:pt x="273" y="28"/>
                      </a:lnTo>
                      <a:lnTo>
                        <a:pt x="271" y="30"/>
                      </a:lnTo>
                      <a:lnTo>
                        <a:pt x="269" y="33"/>
                      </a:lnTo>
                      <a:lnTo>
                        <a:pt x="266" y="34"/>
                      </a:lnTo>
                      <a:lnTo>
                        <a:pt x="261" y="35"/>
                      </a:lnTo>
                      <a:lnTo>
                        <a:pt x="256" y="34"/>
                      </a:lnTo>
                      <a:lnTo>
                        <a:pt x="252" y="33"/>
                      </a:lnTo>
                      <a:lnTo>
                        <a:pt x="250" y="30"/>
                      </a:lnTo>
                      <a:lnTo>
                        <a:pt x="248" y="28"/>
                      </a:lnTo>
                      <a:lnTo>
                        <a:pt x="250" y="25"/>
                      </a:lnTo>
                      <a:lnTo>
                        <a:pt x="252" y="22"/>
                      </a:lnTo>
                      <a:lnTo>
                        <a:pt x="256" y="21"/>
                      </a:lnTo>
                      <a:lnTo>
                        <a:pt x="261" y="20"/>
                      </a:lnTo>
                      <a:close/>
                      <a:moveTo>
                        <a:pt x="222" y="46"/>
                      </a:moveTo>
                      <a:lnTo>
                        <a:pt x="226" y="48"/>
                      </a:lnTo>
                      <a:lnTo>
                        <a:pt x="230" y="49"/>
                      </a:lnTo>
                      <a:lnTo>
                        <a:pt x="232" y="51"/>
                      </a:lnTo>
                      <a:lnTo>
                        <a:pt x="233" y="53"/>
                      </a:lnTo>
                      <a:lnTo>
                        <a:pt x="232" y="57"/>
                      </a:lnTo>
                      <a:lnTo>
                        <a:pt x="230" y="59"/>
                      </a:lnTo>
                      <a:lnTo>
                        <a:pt x="226" y="60"/>
                      </a:lnTo>
                      <a:lnTo>
                        <a:pt x="222" y="61"/>
                      </a:lnTo>
                      <a:lnTo>
                        <a:pt x="217" y="60"/>
                      </a:lnTo>
                      <a:lnTo>
                        <a:pt x="214" y="59"/>
                      </a:lnTo>
                      <a:lnTo>
                        <a:pt x="211" y="57"/>
                      </a:lnTo>
                      <a:lnTo>
                        <a:pt x="210" y="53"/>
                      </a:lnTo>
                      <a:lnTo>
                        <a:pt x="211" y="51"/>
                      </a:lnTo>
                      <a:lnTo>
                        <a:pt x="214" y="49"/>
                      </a:lnTo>
                      <a:lnTo>
                        <a:pt x="217" y="48"/>
                      </a:lnTo>
                      <a:lnTo>
                        <a:pt x="222" y="46"/>
                      </a:lnTo>
                      <a:close/>
                      <a:moveTo>
                        <a:pt x="222" y="20"/>
                      </a:moveTo>
                      <a:lnTo>
                        <a:pt x="226" y="21"/>
                      </a:lnTo>
                      <a:lnTo>
                        <a:pt x="230" y="22"/>
                      </a:lnTo>
                      <a:lnTo>
                        <a:pt x="232" y="25"/>
                      </a:lnTo>
                      <a:lnTo>
                        <a:pt x="233" y="28"/>
                      </a:lnTo>
                      <a:lnTo>
                        <a:pt x="232" y="30"/>
                      </a:lnTo>
                      <a:lnTo>
                        <a:pt x="230" y="33"/>
                      </a:lnTo>
                      <a:lnTo>
                        <a:pt x="226" y="34"/>
                      </a:lnTo>
                      <a:lnTo>
                        <a:pt x="222" y="35"/>
                      </a:lnTo>
                      <a:lnTo>
                        <a:pt x="217" y="34"/>
                      </a:lnTo>
                      <a:lnTo>
                        <a:pt x="214" y="33"/>
                      </a:lnTo>
                      <a:lnTo>
                        <a:pt x="211" y="30"/>
                      </a:lnTo>
                      <a:lnTo>
                        <a:pt x="210" y="28"/>
                      </a:lnTo>
                      <a:lnTo>
                        <a:pt x="211" y="25"/>
                      </a:lnTo>
                      <a:lnTo>
                        <a:pt x="214" y="22"/>
                      </a:lnTo>
                      <a:lnTo>
                        <a:pt x="217" y="21"/>
                      </a:lnTo>
                      <a:lnTo>
                        <a:pt x="222" y="20"/>
                      </a:lnTo>
                      <a:close/>
                      <a:moveTo>
                        <a:pt x="184" y="46"/>
                      </a:moveTo>
                      <a:lnTo>
                        <a:pt x="188" y="48"/>
                      </a:lnTo>
                      <a:lnTo>
                        <a:pt x="192" y="49"/>
                      </a:lnTo>
                      <a:lnTo>
                        <a:pt x="194" y="51"/>
                      </a:lnTo>
                      <a:lnTo>
                        <a:pt x="195" y="53"/>
                      </a:lnTo>
                      <a:lnTo>
                        <a:pt x="194" y="57"/>
                      </a:lnTo>
                      <a:lnTo>
                        <a:pt x="192" y="59"/>
                      </a:lnTo>
                      <a:lnTo>
                        <a:pt x="188" y="60"/>
                      </a:lnTo>
                      <a:lnTo>
                        <a:pt x="184" y="61"/>
                      </a:lnTo>
                      <a:lnTo>
                        <a:pt x="179" y="60"/>
                      </a:lnTo>
                      <a:lnTo>
                        <a:pt x="176" y="59"/>
                      </a:lnTo>
                      <a:lnTo>
                        <a:pt x="173" y="57"/>
                      </a:lnTo>
                      <a:lnTo>
                        <a:pt x="172" y="53"/>
                      </a:lnTo>
                      <a:lnTo>
                        <a:pt x="173" y="51"/>
                      </a:lnTo>
                      <a:lnTo>
                        <a:pt x="176" y="49"/>
                      </a:lnTo>
                      <a:lnTo>
                        <a:pt x="179" y="48"/>
                      </a:lnTo>
                      <a:lnTo>
                        <a:pt x="184" y="46"/>
                      </a:lnTo>
                      <a:close/>
                      <a:moveTo>
                        <a:pt x="184" y="20"/>
                      </a:moveTo>
                      <a:lnTo>
                        <a:pt x="188" y="21"/>
                      </a:lnTo>
                      <a:lnTo>
                        <a:pt x="192" y="22"/>
                      </a:lnTo>
                      <a:lnTo>
                        <a:pt x="194" y="25"/>
                      </a:lnTo>
                      <a:lnTo>
                        <a:pt x="195" y="28"/>
                      </a:lnTo>
                      <a:lnTo>
                        <a:pt x="194" y="30"/>
                      </a:lnTo>
                      <a:lnTo>
                        <a:pt x="192" y="33"/>
                      </a:lnTo>
                      <a:lnTo>
                        <a:pt x="188" y="34"/>
                      </a:lnTo>
                      <a:lnTo>
                        <a:pt x="184" y="35"/>
                      </a:lnTo>
                      <a:lnTo>
                        <a:pt x="179" y="34"/>
                      </a:lnTo>
                      <a:lnTo>
                        <a:pt x="176" y="33"/>
                      </a:lnTo>
                      <a:lnTo>
                        <a:pt x="173" y="30"/>
                      </a:lnTo>
                      <a:lnTo>
                        <a:pt x="172" y="28"/>
                      </a:lnTo>
                      <a:lnTo>
                        <a:pt x="173" y="25"/>
                      </a:lnTo>
                      <a:lnTo>
                        <a:pt x="176" y="22"/>
                      </a:lnTo>
                      <a:lnTo>
                        <a:pt x="179" y="21"/>
                      </a:lnTo>
                      <a:lnTo>
                        <a:pt x="184" y="20"/>
                      </a:lnTo>
                      <a:close/>
                      <a:moveTo>
                        <a:pt x="145" y="46"/>
                      </a:moveTo>
                      <a:lnTo>
                        <a:pt x="149" y="48"/>
                      </a:lnTo>
                      <a:lnTo>
                        <a:pt x="154" y="49"/>
                      </a:lnTo>
                      <a:lnTo>
                        <a:pt x="156" y="51"/>
                      </a:lnTo>
                      <a:lnTo>
                        <a:pt x="157" y="53"/>
                      </a:lnTo>
                      <a:lnTo>
                        <a:pt x="156" y="57"/>
                      </a:lnTo>
                      <a:lnTo>
                        <a:pt x="154" y="59"/>
                      </a:lnTo>
                      <a:lnTo>
                        <a:pt x="149" y="60"/>
                      </a:lnTo>
                      <a:lnTo>
                        <a:pt x="145" y="61"/>
                      </a:lnTo>
                      <a:lnTo>
                        <a:pt x="140" y="60"/>
                      </a:lnTo>
                      <a:lnTo>
                        <a:pt x="137" y="59"/>
                      </a:lnTo>
                      <a:lnTo>
                        <a:pt x="134" y="57"/>
                      </a:lnTo>
                      <a:lnTo>
                        <a:pt x="133" y="53"/>
                      </a:lnTo>
                      <a:lnTo>
                        <a:pt x="134" y="51"/>
                      </a:lnTo>
                      <a:lnTo>
                        <a:pt x="137" y="49"/>
                      </a:lnTo>
                      <a:lnTo>
                        <a:pt x="140" y="48"/>
                      </a:lnTo>
                      <a:lnTo>
                        <a:pt x="145" y="46"/>
                      </a:lnTo>
                      <a:close/>
                      <a:moveTo>
                        <a:pt x="145" y="20"/>
                      </a:moveTo>
                      <a:lnTo>
                        <a:pt x="149" y="21"/>
                      </a:lnTo>
                      <a:lnTo>
                        <a:pt x="154" y="22"/>
                      </a:lnTo>
                      <a:lnTo>
                        <a:pt x="156" y="25"/>
                      </a:lnTo>
                      <a:lnTo>
                        <a:pt x="157" y="28"/>
                      </a:lnTo>
                      <a:lnTo>
                        <a:pt x="156" y="30"/>
                      </a:lnTo>
                      <a:lnTo>
                        <a:pt x="154" y="33"/>
                      </a:lnTo>
                      <a:lnTo>
                        <a:pt x="149" y="34"/>
                      </a:lnTo>
                      <a:lnTo>
                        <a:pt x="145" y="35"/>
                      </a:lnTo>
                      <a:lnTo>
                        <a:pt x="140" y="34"/>
                      </a:lnTo>
                      <a:lnTo>
                        <a:pt x="137" y="33"/>
                      </a:lnTo>
                      <a:lnTo>
                        <a:pt x="134" y="30"/>
                      </a:lnTo>
                      <a:lnTo>
                        <a:pt x="133" y="28"/>
                      </a:lnTo>
                      <a:lnTo>
                        <a:pt x="134" y="25"/>
                      </a:lnTo>
                      <a:lnTo>
                        <a:pt x="137" y="22"/>
                      </a:lnTo>
                      <a:lnTo>
                        <a:pt x="140" y="21"/>
                      </a:lnTo>
                      <a:lnTo>
                        <a:pt x="145" y="20"/>
                      </a:lnTo>
                      <a:close/>
                      <a:moveTo>
                        <a:pt x="107" y="46"/>
                      </a:moveTo>
                      <a:lnTo>
                        <a:pt x="111" y="48"/>
                      </a:lnTo>
                      <a:lnTo>
                        <a:pt x="115" y="49"/>
                      </a:lnTo>
                      <a:lnTo>
                        <a:pt x="117" y="51"/>
                      </a:lnTo>
                      <a:lnTo>
                        <a:pt x="118" y="53"/>
                      </a:lnTo>
                      <a:lnTo>
                        <a:pt x="117" y="57"/>
                      </a:lnTo>
                      <a:lnTo>
                        <a:pt x="115" y="59"/>
                      </a:lnTo>
                      <a:lnTo>
                        <a:pt x="111" y="60"/>
                      </a:lnTo>
                      <a:lnTo>
                        <a:pt x="107" y="61"/>
                      </a:lnTo>
                      <a:lnTo>
                        <a:pt x="102" y="60"/>
                      </a:lnTo>
                      <a:lnTo>
                        <a:pt x="99" y="59"/>
                      </a:lnTo>
                      <a:lnTo>
                        <a:pt x="96" y="57"/>
                      </a:lnTo>
                      <a:lnTo>
                        <a:pt x="95" y="53"/>
                      </a:lnTo>
                      <a:lnTo>
                        <a:pt x="96" y="51"/>
                      </a:lnTo>
                      <a:lnTo>
                        <a:pt x="99" y="49"/>
                      </a:lnTo>
                      <a:lnTo>
                        <a:pt x="102" y="48"/>
                      </a:lnTo>
                      <a:lnTo>
                        <a:pt x="107" y="46"/>
                      </a:lnTo>
                      <a:close/>
                      <a:moveTo>
                        <a:pt x="107" y="20"/>
                      </a:moveTo>
                      <a:lnTo>
                        <a:pt x="111" y="21"/>
                      </a:lnTo>
                      <a:lnTo>
                        <a:pt x="115" y="22"/>
                      </a:lnTo>
                      <a:lnTo>
                        <a:pt x="117" y="25"/>
                      </a:lnTo>
                      <a:lnTo>
                        <a:pt x="118" y="28"/>
                      </a:lnTo>
                      <a:lnTo>
                        <a:pt x="117" y="30"/>
                      </a:lnTo>
                      <a:lnTo>
                        <a:pt x="115" y="33"/>
                      </a:lnTo>
                      <a:lnTo>
                        <a:pt x="111" y="34"/>
                      </a:lnTo>
                      <a:lnTo>
                        <a:pt x="107" y="35"/>
                      </a:lnTo>
                      <a:lnTo>
                        <a:pt x="102" y="34"/>
                      </a:lnTo>
                      <a:lnTo>
                        <a:pt x="99" y="33"/>
                      </a:lnTo>
                      <a:lnTo>
                        <a:pt x="96" y="30"/>
                      </a:lnTo>
                      <a:lnTo>
                        <a:pt x="95" y="28"/>
                      </a:lnTo>
                      <a:lnTo>
                        <a:pt x="96" y="25"/>
                      </a:lnTo>
                      <a:lnTo>
                        <a:pt x="99" y="22"/>
                      </a:lnTo>
                      <a:lnTo>
                        <a:pt x="102" y="21"/>
                      </a:lnTo>
                      <a:lnTo>
                        <a:pt x="107" y="20"/>
                      </a:lnTo>
                      <a:close/>
                      <a:moveTo>
                        <a:pt x="69" y="46"/>
                      </a:moveTo>
                      <a:lnTo>
                        <a:pt x="73" y="48"/>
                      </a:lnTo>
                      <a:lnTo>
                        <a:pt x="77" y="49"/>
                      </a:lnTo>
                      <a:lnTo>
                        <a:pt x="79" y="51"/>
                      </a:lnTo>
                      <a:lnTo>
                        <a:pt x="80" y="53"/>
                      </a:lnTo>
                      <a:lnTo>
                        <a:pt x="79" y="57"/>
                      </a:lnTo>
                      <a:lnTo>
                        <a:pt x="77" y="59"/>
                      </a:lnTo>
                      <a:lnTo>
                        <a:pt x="73" y="60"/>
                      </a:lnTo>
                      <a:lnTo>
                        <a:pt x="69" y="61"/>
                      </a:lnTo>
                      <a:lnTo>
                        <a:pt x="64" y="60"/>
                      </a:lnTo>
                      <a:lnTo>
                        <a:pt x="59" y="59"/>
                      </a:lnTo>
                      <a:lnTo>
                        <a:pt x="57" y="57"/>
                      </a:lnTo>
                      <a:lnTo>
                        <a:pt x="56" y="53"/>
                      </a:lnTo>
                      <a:lnTo>
                        <a:pt x="57" y="51"/>
                      </a:lnTo>
                      <a:lnTo>
                        <a:pt x="59" y="49"/>
                      </a:lnTo>
                      <a:lnTo>
                        <a:pt x="64" y="48"/>
                      </a:lnTo>
                      <a:lnTo>
                        <a:pt x="69" y="46"/>
                      </a:lnTo>
                      <a:close/>
                      <a:moveTo>
                        <a:pt x="69" y="20"/>
                      </a:moveTo>
                      <a:lnTo>
                        <a:pt x="73" y="21"/>
                      </a:lnTo>
                      <a:lnTo>
                        <a:pt x="77" y="22"/>
                      </a:lnTo>
                      <a:lnTo>
                        <a:pt x="79" y="25"/>
                      </a:lnTo>
                      <a:lnTo>
                        <a:pt x="80" y="28"/>
                      </a:lnTo>
                      <a:lnTo>
                        <a:pt x="79" y="30"/>
                      </a:lnTo>
                      <a:lnTo>
                        <a:pt x="77" y="33"/>
                      </a:lnTo>
                      <a:lnTo>
                        <a:pt x="73" y="34"/>
                      </a:lnTo>
                      <a:lnTo>
                        <a:pt x="69" y="35"/>
                      </a:lnTo>
                      <a:lnTo>
                        <a:pt x="64" y="34"/>
                      </a:lnTo>
                      <a:lnTo>
                        <a:pt x="59" y="33"/>
                      </a:lnTo>
                      <a:lnTo>
                        <a:pt x="57" y="30"/>
                      </a:lnTo>
                      <a:lnTo>
                        <a:pt x="56" y="28"/>
                      </a:lnTo>
                      <a:lnTo>
                        <a:pt x="57" y="25"/>
                      </a:lnTo>
                      <a:lnTo>
                        <a:pt x="59" y="22"/>
                      </a:lnTo>
                      <a:lnTo>
                        <a:pt x="64" y="21"/>
                      </a:lnTo>
                      <a:lnTo>
                        <a:pt x="69" y="20"/>
                      </a:lnTo>
                      <a:close/>
                      <a:moveTo>
                        <a:pt x="30" y="46"/>
                      </a:moveTo>
                      <a:lnTo>
                        <a:pt x="34" y="48"/>
                      </a:lnTo>
                      <a:lnTo>
                        <a:pt x="38" y="49"/>
                      </a:lnTo>
                      <a:lnTo>
                        <a:pt x="40" y="51"/>
                      </a:lnTo>
                      <a:lnTo>
                        <a:pt x="41" y="53"/>
                      </a:lnTo>
                      <a:lnTo>
                        <a:pt x="40" y="57"/>
                      </a:lnTo>
                      <a:lnTo>
                        <a:pt x="38" y="59"/>
                      </a:lnTo>
                      <a:lnTo>
                        <a:pt x="34" y="60"/>
                      </a:lnTo>
                      <a:lnTo>
                        <a:pt x="30" y="61"/>
                      </a:lnTo>
                      <a:lnTo>
                        <a:pt x="25" y="60"/>
                      </a:lnTo>
                      <a:lnTo>
                        <a:pt x="21" y="59"/>
                      </a:lnTo>
                      <a:lnTo>
                        <a:pt x="19" y="57"/>
                      </a:lnTo>
                      <a:lnTo>
                        <a:pt x="18" y="53"/>
                      </a:lnTo>
                      <a:lnTo>
                        <a:pt x="19" y="51"/>
                      </a:lnTo>
                      <a:lnTo>
                        <a:pt x="21" y="49"/>
                      </a:lnTo>
                      <a:lnTo>
                        <a:pt x="25" y="48"/>
                      </a:lnTo>
                      <a:lnTo>
                        <a:pt x="30" y="46"/>
                      </a:lnTo>
                      <a:close/>
                      <a:moveTo>
                        <a:pt x="349" y="0"/>
                      </a:moveTo>
                      <a:lnTo>
                        <a:pt x="347" y="4"/>
                      </a:lnTo>
                      <a:lnTo>
                        <a:pt x="345" y="5"/>
                      </a:lnTo>
                      <a:lnTo>
                        <a:pt x="342" y="7"/>
                      </a:lnTo>
                      <a:lnTo>
                        <a:pt x="337" y="7"/>
                      </a:lnTo>
                      <a:lnTo>
                        <a:pt x="332" y="7"/>
                      </a:lnTo>
                      <a:lnTo>
                        <a:pt x="329" y="5"/>
                      </a:lnTo>
                      <a:lnTo>
                        <a:pt x="327" y="4"/>
                      </a:lnTo>
                      <a:lnTo>
                        <a:pt x="326" y="0"/>
                      </a:lnTo>
                      <a:lnTo>
                        <a:pt x="349" y="0"/>
                      </a:lnTo>
                      <a:close/>
                      <a:moveTo>
                        <a:pt x="311" y="0"/>
                      </a:moveTo>
                      <a:lnTo>
                        <a:pt x="309" y="4"/>
                      </a:lnTo>
                      <a:lnTo>
                        <a:pt x="307" y="5"/>
                      </a:lnTo>
                      <a:lnTo>
                        <a:pt x="304" y="7"/>
                      </a:lnTo>
                      <a:lnTo>
                        <a:pt x="299" y="7"/>
                      </a:lnTo>
                      <a:lnTo>
                        <a:pt x="294" y="7"/>
                      </a:lnTo>
                      <a:lnTo>
                        <a:pt x="291" y="5"/>
                      </a:lnTo>
                      <a:lnTo>
                        <a:pt x="289" y="4"/>
                      </a:lnTo>
                      <a:lnTo>
                        <a:pt x="288" y="0"/>
                      </a:lnTo>
                      <a:lnTo>
                        <a:pt x="311" y="0"/>
                      </a:lnTo>
                      <a:close/>
                      <a:moveTo>
                        <a:pt x="273" y="0"/>
                      </a:moveTo>
                      <a:lnTo>
                        <a:pt x="271" y="4"/>
                      </a:lnTo>
                      <a:lnTo>
                        <a:pt x="269" y="5"/>
                      </a:lnTo>
                      <a:lnTo>
                        <a:pt x="266" y="7"/>
                      </a:lnTo>
                      <a:lnTo>
                        <a:pt x="261" y="7"/>
                      </a:lnTo>
                      <a:lnTo>
                        <a:pt x="256" y="7"/>
                      </a:lnTo>
                      <a:lnTo>
                        <a:pt x="252" y="5"/>
                      </a:lnTo>
                      <a:lnTo>
                        <a:pt x="250" y="4"/>
                      </a:lnTo>
                      <a:lnTo>
                        <a:pt x="248" y="0"/>
                      </a:lnTo>
                      <a:lnTo>
                        <a:pt x="273" y="0"/>
                      </a:lnTo>
                      <a:close/>
                      <a:moveTo>
                        <a:pt x="233" y="0"/>
                      </a:moveTo>
                      <a:lnTo>
                        <a:pt x="232" y="4"/>
                      </a:lnTo>
                      <a:lnTo>
                        <a:pt x="230" y="5"/>
                      </a:lnTo>
                      <a:lnTo>
                        <a:pt x="226" y="7"/>
                      </a:lnTo>
                      <a:lnTo>
                        <a:pt x="222" y="7"/>
                      </a:lnTo>
                      <a:lnTo>
                        <a:pt x="217" y="7"/>
                      </a:lnTo>
                      <a:lnTo>
                        <a:pt x="214" y="5"/>
                      </a:lnTo>
                      <a:lnTo>
                        <a:pt x="211" y="4"/>
                      </a:lnTo>
                      <a:lnTo>
                        <a:pt x="210" y="0"/>
                      </a:lnTo>
                      <a:lnTo>
                        <a:pt x="233" y="0"/>
                      </a:lnTo>
                      <a:close/>
                      <a:moveTo>
                        <a:pt x="195" y="0"/>
                      </a:moveTo>
                      <a:lnTo>
                        <a:pt x="194" y="4"/>
                      </a:lnTo>
                      <a:lnTo>
                        <a:pt x="192" y="5"/>
                      </a:lnTo>
                      <a:lnTo>
                        <a:pt x="188" y="7"/>
                      </a:lnTo>
                      <a:lnTo>
                        <a:pt x="184" y="7"/>
                      </a:lnTo>
                      <a:lnTo>
                        <a:pt x="179" y="7"/>
                      </a:lnTo>
                      <a:lnTo>
                        <a:pt x="176" y="5"/>
                      </a:lnTo>
                      <a:lnTo>
                        <a:pt x="173" y="4"/>
                      </a:lnTo>
                      <a:lnTo>
                        <a:pt x="172" y="0"/>
                      </a:lnTo>
                      <a:lnTo>
                        <a:pt x="195" y="0"/>
                      </a:lnTo>
                      <a:close/>
                      <a:moveTo>
                        <a:pt x="157" y="0"/>
                      </a:moveTo>
                      <a:lnTo>
                        <a:pt x="156" y="4"/>
                      </a:lnTo>
                      <a:lnTo>
                        <a:pt x="154" y="5"/>
                      </a:lnTo>
                      <a:lnTo>
                        <a:pt x="149" y="7"/>
                      </a:lnTo>
                      <a:lnTo>
                        <a:pt x="145" y="7"/>
                      </a:lnTo>
                      <a:lnTo>
                        <a:pt x="140" y="7"/>
                      </a:lnTo>
                      <a:lnTo>
                        <a:pt x="137" y="5"/>
                      </a:lnTo>
                      <a:lnTo>
                        <a:pt x="134" y="4"/>
                      </a:lnTo>
                      <a:lnTo>
                        <a:pt x="133" y="0"/>
                      </a:lnTo>
                      <a:lnTo>
                        <a:pt x="157" y="0"/>
                      </a:lnTo>
                      <a:close/>
                      <a:moveTo>
                        <a:pt x="118" y="0"/>
                      </a:moveTo>
                      <a:lnTo>
                        <a:pt x="117" y="4"/>
                      </a:lnTo>
                      <a:lnTo>
                        <a:pt x="115" y="5"/>
                      </a:lnTo>
                      <a:lnTo>
                        <a:pt x="111" y="7"/>
                      </a:lnTo>
                      <a:lnTo>
                        <a:pt x="107" y="7"/>
                      </a:lnTo>
                      <a:lnTo>
                        <a:pt x="102" y="7"/>
                      </a:lnTo>
                      <a:lnTo>
                        <a:pt x="99" y="5"/>
                      </a:lnTo>
                      <a:lnTo>
                        <a:pt x="96" y="4"/>
                      </a:lnTo>
                      <a:lnTo>
                        <a:pt x="95" y="0"/>
                      </a:lnTo>
                      <a:lnTo>
                        <a:pt x="118" y="0"/>
                      </a:lnTo>
                      <a:close/>
                      <a:moveTo>
                        <a:pt x="80" y="0"/>
                      </a:moveTo>
                      <a:lnTo>
                        <a:pt x="79" y="4"/>
                      </a:lnTo>
                      <a:lnTo>
                        <a:pt x="77" y="5"/>
                      </a:lnTo>
                      <a:lnTo>
                        <a:pt x="73" y="7"/>
                      </a:lnTo>
                      <a:lnTo>
                        <a:pt x="69" y="7"/>
                      </a:lnTo>
                      <a:lnTo>
                        <a:pt x="64" y="7"/>
                      </a:lnTo>
                      <a:lnTo>
                        <a:pt x="59" y="5"/>
                      </a:lnTo>
                      <a:lnTo>
                        <a:pt x="57" y="4"/>
                      </a:lnTo>
                      <a:lnTo>
                        <a:pt x="56" y="0"/>
                      </a:lnTo>
                      <a:lnTo>
                        <a:pt x="80" y="0"/>
                      </a:lnTo>
                      <a:close/>
                      <a:moveTo>
                        <a:pt x="41" y="0"/>
                      </a:moveTo>
                      <a:lnTo>
                        <a:pt x="40" y="4"/>
                      </a:lnTo>
                      <a:lnTo>
                        <a:pt x="38" y="5"/>
                      </a:lnTo>
                      <a:lnTo>
                        <a:pt x="34" y="7"/>
                      </a:lnTo>
                      <a:lnTo>
                        <a:pt x="30" y="7"/>
                      </a:lnTo>
                      <a:lnTo>
                        <a:pt x="25" y="7"/>
                      </a:lnTo>
                      <a:lnTo>
                        <a:pt x="21" y="5"/>
                      </a:lnTo>
                      <a:lnTo>
                        <a:pt x="19" y="4"/>
                      </a:lnTo>
                      <a:lnTo>
                        <a:pt x="18" y="0"/>
                      </a:lnTo>
                      <a:lnTo>
                        <a:pt x="41" y="0"/>
                      </a:lnTo>
                      <a:close/>
                      <a:moveTo>
                        <a:pt x="349" y="80"/>
                      </a:moveTo>
                      <a:lnTo>
                        <a:pt x="347" y="76"/>
                      </a:lnTo>
                      <a:lnTo>
                        <a:pt x="345" y="74"/>
                      </a:lnTo>
                      <a:lnTo>
                        <a:pt x="342" y="73"/>
                      </a:lnTo>
                      <a:lnTo>
                        <a:pt x="337" y="72"/>
                      </a:lnTo>
                      <a:lnTo>
                        <a:pt x="332" y="73"/>
                      </a:lnTo>
                      <a:lnTo>
                        <a:pt x="329" y="74"/>
                      </a:lnTo>
                      <a:lnTo>
                        <a:pt x="327" y="76"/>
                      </a:lnTo>
                      <a:lnTo>
                        <a:pt x="326" y="80"/>
                      </a:lnTo>
                      <a:lnTo>
                        <a:pt x="349" y="80"/>
                      </a:lnTo>
                      <a:close/>
                      <a:moveTo>
                        <a:pt x="311" y="80"/>
                      </a:moveTo>
                      <a:lnTo>
                        <a:pt x="309" y="76"/>
                      </a:lnTo>
                      <a:lnTo>
                        <a:pt x="307" y="74"/>
                      </a:lnTo>
                      <a:lnTo>
                        <a:pt x="304" y="73"/>
                      </a:lnTo>
                      <a:lnTo>
                        <a:pt x="299" y="72"/>
                      </a:lnTo>
                      <a:lnTo>
                        <a:pt x="294" y="73"/>
                      </a:lnTo>
                      <a:lnTo>
                        <a:pt x="291" y="74"/>
                      </a:lnTo>
                      <a:lnTo>
                        <a:pt x="289" y="76"/>
                      </a:lnTo>
                      <a:lnTo>
                        <a:pt x="288" y="80"/>
                      </a:lnTo>
                      <a:lnTo>
                        <a:pt x="311" y="80"/>
                      </a:lnTo>
                      <a:close/>
                      <a:moveTo>
                        <a:pt x="273" y="80"/>
                      </a:moveTo>
                      <a:lnTo>
                        <a:pt x="271" y="76"/>
                      </a:lnTo>
                      <a:lnTo>
                        <a:pt x="269" y="74"/>
                      </a:lnTo>
                      <a:lnTo>
                        <a:pt x="266" y="73"/>
                      </a:lnTo>
                      <a:lnTo>
                        <a:pt x="261" y="72"/>
                      </a:lnTo>
                      <a:lnTo>
                        <a:pt x="256" y="73"/>
                      </a:lnTo>
                      <a:lnTo>
                        <a:pt x="252" y="74"/>
                      </a:lnTo>
                      <a:lnTo>
                        <a:pt x="250" y="76"/>
                      </a:lnTo>
                      <a:lnTo>
                        <a:pt x="248" y="80"/>
                      </a:lnTo>
                      <a:lnTo>
                        <a:pt x="273" y="80"/>
                      </a:lnTo>
                      <a:close/>
                      <a:moveTo>
                        <a:pt x="233" y="80"/>
                      </a:moveTo>
                      <a:lnTo>
                        <a:pt x="232" y="76"/>
                      </a:lnTo>
                      <a:lnTo>
                        <a:pt x="230" y="74"/>
                      </a:lnTo>
                      <a:lnTo>
                        <a:pt x="226" y="73"/>
                      </a:lnTo>
                      <a:lnTo>
                        <a:pt x="222" y="72"/>
                      </a:lnTo>
                      <a:lnTo>
                        <a:pt x="217" y="73"/>
                      </a:lnTo>
                      <a:lnTo>
                        <a:pt x="214" y="74"/>
                      </a:lnTo>
                      <a:lnTo>
                        <a:pt x="211" y="76"/>
                      </a:lnTo>
                      <a:lnTo>
                        <a:pt x="210" y="80"/>
                      </a:lnTo>
                      <a:lnTo>
                        <a:pt x="233" y="80"/>
                      </a:lnTo>
                      <a:close/>
                      <a:moveTo>
                        <a:pt x="195" y="80"/>
                      </a:moveTo>
                      <a:lnTo>
                        <a:pt x="194" y="76"/>
                      </a:lnTo>
                      <a:lnTo>
                        <a:pt x="192" y="74"/>
                      </a:lnTo>
                      <a:lnTo>
                        <a:pt x="188" y="73"/>
                      </a:lnTo>
                      <a:lnTo>
                        <a:pt x="184" y="72"/>
                      </a:lnTo>
                      <a:lnTo>
                        <a:pt x="179" y="73"/>
                      </a:lnTo>
                      <a:lnTo>
                        <a:pt x="176" y="74"/>
                      </a:lnTo>
                      <a:lnTo>
                        <a:pt x="173" y="76"/>
                      </a:lnTo>
                      <a:lnTo>
                        <a:pt x="172" y="80"/>
                      </a:lnTo>
                      <a:lnTo>
                        <a:pt x="195" y="80"/>
                      </a:lnTo>
                      <a:close/>
                      <a:moveTo>
                        <a:pt x="157" y="80"/>
                      </a:moveTo>
                      <a:lnTo>
                        <a:pt x="156" y="76"/>
                      </a:lnTo>
                      <a:lnTo>
                        <a:pt x="154" y="74"/>
                      </a:lnTo>
                      <a:lnTo>
                        <a:pt x="149" y="73"/>
                      </a:lnTo>
                      <a:lnTo>
                        <a:pt x="145" y="72"/>
                      </a:lnTo>
                      <a:lnTo>
                        <a:pt x="140" y="73"/>
                      </a:lnTo>
                      <a:lnTo>
                        <a:pt x="137" y="74"/>
                      </a:lnTo>
                      <a:lnTo>
                        <a:pt x="134" y="76"/>
                      </a:lnTo>
                      <a:lnTo>
                        <a:pt x="133" y="80"/>
                      </a:lnTo>
                      <a:lnTo>
                        <a:pt x="157" y="80"/>
                      </a:lnTo>
                      <a:close/>
                      <a:moveTo>
                        <a:pt x="118" y="80"/>
                      </a:moveTo>
                      <a:lnTo>
                        <a:pt x="117" y="76"/>
                      </a:lnTo>
                      <a:lnTo>
                        <a:pt x="115" y="74"/>
                      </a:lnTo>
                      <a:lnTo>
                        <a:pt x="111" y="73"/>
                      </a:lnTo>
                      <a:lnTo>
                        <a:pt x="107" y="72"/>
                      </a:lnTo>
                      <a:lnTo>
                        <a:pt x="102" y="73"/>
                      </a:lnTo>
                      <a:lnTo>
                        <a:pt x="99" y="74"/>
                      </a:lnTo>
                      <a:lnTo>
                        <a:pt x="96" y="76"/>
                      </a:lnTo>
                      <a:lnTo>
                        <a:pt x="95" y="80"/>
                      </a:lnTo>
                      <a:lnTo>
                        <a:pt x="118" y="80"/>
                      </a:lnTo>
                      <a:close/>
                      <a:moveTo>
                        <a:pt x="80" y="80"/>
                      </a:moveTo>
                      <a:lnTo>
                        <a:pt x="79" y="76"/>
                      </a:lnTo>
                      <a:lnTo>
                        <a:pt x="77" y="74"/>
                      </a:lnTo>
                      <a:lnTo>
                        <a:pt x="73" y="73"/>
                      </a:lnTo>
                      <a:lnTo>
                        <a:pt x="69" y="72"/>
                      </a:lnTo>
                      <a:lnTo>
                        <a:pt x="64" y="73"/>
                      </a:lnTo>
                      <a:lnTo>
                        <a:pt x="59" y="74"/>
                      </a:lnTo>
                      <a:lnTo>
                        <a:pt x="57" y="76"/>
                      </a:lnTo>
                      <a:lnTo>
                        <a:pt x="56" y="80"/>
                      </a:lnTo>
                      <a:lnTo>
                        <a:pt x="80" y="80"/>
                      </a:lnTo>
                      <a:close/>
                      <a:moveTo>
                        <a:pt x="41" y="80"/>
                      </a:moveTo>
                      <a:lnTo>
                        <a:pt x="40" y="76"/>
                      </a:lnTo>
                      <a:lnTo>
                        <a:pt x="38" y="74"/>
                      </a:lnTo>
                      <a:lnTo>
                        <a:pt x="34" y="73"/>
                      </a:lnTo>
                      <a:lnTo>
                        <a:pt x="30" y="72"/>
                      </a:lnTo>
                      <a:lnTo>
                        <a:pt x="25" y="73"/>
                      </a:lnTo>
                      <a:lnTo>
                        <a:pt x="21" y="74"/>
                      </a:lnTo>
                      <a:lnTo>
                        <a:pt x="19" y="76"/>
                      </a:lnTo>
                      <a:lnTo>
                        <a:pt x="18" y="80"/>
                      </a:lnTo>
                      <a:lnTo>
                        <a:pt x="41" y="80"/>
                      </a:lnTo>
                      <a:close/>
                      <a:moveTo>
                        <a:pt x="30" y="20"/>
                      </a:moveTo>
                      <a:lnTo>
                        <a:pt x="34" y="21"/>
                      </a:lnTo>
                      <a:lnTo>
                        <a:pt x="38" y="22"/>
                      </a:lnTo>
                      <a:lnTo>
                        <a:pt x="40" y="25"/>
                      </a:lnTo>
                      <a:lnTo>
                        <a:pt x="41" y="28"/>
                      </a:lnTo>
                      <a:lnTo>
                        <a:pt x="40" y="30"/>
                      </a:lnTo>
                      <a:lnTo>
                        <a:pt x="38" y="33"/>
                      </a:lnTo>
                      <a:lnTo>
                        <a:pt x="34" y="34"/>
                      </a:lnTo>
                      <a:lnTo>
                        <a:pt x="30" y="35"/>
                      </a:lnTo>
                      <a:lnTo>
                        <a:pt x="25" y="34"/>
                      </a:lnTo>
                      <a:lnTo>
                        <a:pt x="21" y="33"/>
                      </a:lnTo>
                      <a:lnTo>
                        <a:pt x="19" y="30"/>
                      </a:lnTo>
                      <a:lnTo>
                        <a:pt x="18" y="28"/>
                      </a:lnTo>
                      <a:lnTo>
                        <a:pt x="19" y="25"/>
                      </a:lnTo>
                      <a:lnTo>
                        <a:pt x="21" y="22"/>
                      </a:lnTo>
                      <a:lnTo>
                        <a:pt x="25" y="21"/>
                      </a:lnTo>
                      <a:lnTo>
                        <a:pt x="30"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65" name="Freeform 206"/>
                <p:cNvSpPr>
                  <a:spLocks noChangeAspect="1"/>
                </p:cNvSpPr>
                <p:nvPr/>
              </p:nvSpPr>
              <p:spPr bwMode="auto">
                <a:xfrm>
                  <a:off x="1801" y="3108"/>
                  <a:ext cx="189" cy="45"/>
                </a:xfrm>
                <a:custGeom>
                  <a:avLst/>
                  <a:gdLst>
                    <a:gd name="T0" fmla="*/ 1 w 378"/>
                    <a:gd name="T1" fmla="*/ 1 h 88"/>
                    <a:gd name="T2" fmla="*/ 1 w 378"/>
                    <a:gd name="T3" fmla="*/ 1 h 88"/>
                    <a:gd name="T4" fmla="*/ 1 w 378"/>
                    <a:gd name="T5" fmla="*/ 1 h 88"/>
                    <a:gd name="T6" fmla="*/ 1 w 378"/>
                    <a:gd name="T7" fmla="*/ 0 h 88"/>
                    <a:gd name="T8" fmla="*/ 0 w 378"/>
                    <a:gd name="T9" fmla="*/ 1 h 88"/>
                    <a:gd name="T10" fmla="*/ 1 w 378"/>
                    <a:gd name="T11" fmla="*/ 1 h 88"/>
                    <a:gd name="T12" fmla="*/ 0 60000 65536"/>
                    <a:gd name="T13" fmla="*/ 0 60000 65536"/>
                    <a:gd name="T14" fmla="*/ 0 60000 65536"/>
                    <a:gd name="T15" fmla="*/ 0 60000 65536"/>
                    <a:gd name="T16" fmla="*/ 0 60000 65536"/>
                    <a:gd name="T17" fmla="*/ 0 60000 65536"/>
                    <a:gd name="T18" fmla="*/ 0 w 378"/>
                    <a:gd name="T19" fmla="*/ 0 h 88"/>
                    <a:gd name="T20" fmla="*/ 378 w 378"/>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378" h="88">
                      <a:moveTo>
                        <a:pt x="3" y="88"/>
                      </a:moveTo>
                      <a:lnTo>
                        <a:pt x="363" y="81"/>
                      </a:lnTo>
                      <a:lnTo>
                        <a:pt x="378" y="2"/>
                      </a:lnTo>
                      <a:lnTo>
                        <a:pt x="121" y="0"/>
                      </a:lnTo>
                      <a:lnTo>
                        <a:pt x="0" y="70"/>
                      </a:lnTo>
                      <a:lnTo>
                        <a:pt x="3" y="88"/>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66" name="Freeform 207"/>
                <p:cNvSpPr>
                  <a:spLocks noChangeAspect="1"/>
                </p:cNvSpPr>
                <p:nvPr/>
              </p:nvSpPr>
              <p:spPr bwMode="auto">
                <a:xfrm>
                  <a:off x="1801" y="3108"/>
                  <a:ext cx="189" cy="45"/>
                </a:xfrm>
                <a:custGeom>
                  <a:avLst/>
                  <a:gdLst>
                    <a:gd name="T0" fmla="*/ 1 w 378"/>
                    <a:gd name="T1" fmla="*/ 1 h 88"/>
                    <a:gd name="T2" fmla="*/ 1 w 378"/>
                    <a:gd name="T3" fmla="*/ 1 h 88"/>
                    <a:gd name="T4" fmla="*/ 1 w 378"/>
                    <a:gd name="T5" fmla="*/ 1 h 88"/>
                    <a:gd name="T6" fmla="*/ 1 w 378"/>
                    <a:gd name="T7" fmla="*/ 0 h 88"/>
                    <a:gd name="T8" fmla="*/ 0 w 378"/>
                    <a:gd name="T9" fmla="*/ 1 h 88"/>
                    <a:gd name="T10" fmla="*/ 1 w 378"/>
                    <a:gd name="T11" fmla="*/ 1 h 88"/>
                    <a:gd name="T12" fmla="*/ 0 60000 65536"/>
                    <a:gd name="T13" fmla="*/ 0 60000 65536"/>
                    <a:gd name="T14" fmla="*/ 0 60000 65536"/>
                    <a:gd name="T15" fmla="*/ 0 60000 65536"/>
                    <a:gd name="T16" fmla="*/ 0 60000 65536"/>
                    <a:gd name="T17" fmla="*/ 0 60000 65536"/>
                    <a:gd name="T18" fmla="*/ 0 w 378"/>
                    <a:gd name="T19" fmla="*/ 0 h 88"/>
                    <a:gd name="T20" fmla="*/ 378 w 378"/>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378" h="88">
                      <a:moveTo>
                        <a:pt x="3" y="88"/>
                      </a:moveTo>
                      <a:lnTo>
                        <a:pt x="363" y="81"/>
                      </a:lnTo>
                      <a:lnTo>
                        <a:pt x="378" y="2"/>
                      </a:lnTo>
                      <a:lnTo>
                        <a:pt x="121" y="0"/>
                      </a:lnTo>
                      <a:lnTo>
                        <a:pt x="0" y="70"/>
                      </a:lnTo>
                      <a:lnTo>
                        <a:pt x="3" y="8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67" name="Freeform 208"/>
                <p:cNvSpPr>
                  <a:spLocks noChangeAspect="1"/>
                </p:cNvSpPr>
                <p:nvPr/>
              </p:nvSpPr>
              <p:spPr bwMode="auto">
                <a:xfrm>
                  <a:off x="1733" y="3145"/>
                  <a:ext cx="15" cy="19"/>
                </a:xfrm>
                <a:custGeom>
                  <a:avLst/>
                  <a:gdLst>
                    <a:gd name="T0" fmla="*/ 1 w 28"/>
                    <a:gd name="T1" fmla="*/ 0 h 39"/>
                    <a:gd name="T2" fmla="*/ 1 w 28"/>
                    <a:gd name="T3" fmla="*/ 0 h 39"/>
                    <a:gd name="T4" fmla="*/ 1 w 28"/>
                    <a:gd name="T5" fmla="*/ 0 h 39"/>
                    <a:gd name="T6" fmla="*/ 1 w 28"/>
                    <a:gd name="T7" fmla="*/ 0 h 39"/>
                    <a:gd name="T8" fmla="*/ 1 w 28"/>
                    <a:gd name="T9" fmla="*/ 0 h 39"/>
                    <a:gd name="T10" fmla="*/ 0 w 28"/>
                    <a:gd name="T11" fmla="*/ 0 h 39"/>
                    <a:gd name="T12" fmla="*/ 1 w 28"/>
                    <a:gd name="T13" fmla="*/ 0 h 39"/>
                    <a:gd name="T14" fmla="*/ 1 w 28"/>
                    <a:gd name="T15" fmla="*/ 0 h 39"/>
                    <a:gd name="T16" fmla="*/ 1 w 28"/>
                    <a:gd name="T17" fmla="*/ 0 h 39"/>
                    <a:gd name="T18" fmla="*/ 1 w 28"/>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9"/>
                    <a:gd name="T32" fmla="*/ 28 w 28"/>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9">
                      <a:moveTo>
                        <a:pt x="28" y="0"/>
                      </a:moveTo>
                      <a:lnTo>
                        <a:pt x="28" y="39"/>
                      </a:lnTo>
                      <a:lnTo>
                        <a:pt x="16" y="37"/>
                      </a:lnTo>
                      <a:lnTo>
                        <a:pt x="6" y="32"/>
                      </a:lnTo>
                      <a:lnTo>
                        <a:pt x="1" y="27"/>
                      </a:lnTo>
                      <a:lnTo>
                        <a:pt x="0" y="20"/>
                      </a:lnTo>
                      <a:lnTo>
                        <a:pt x="2" y="12"/>
                      </a:lnTo>
                      <a:lnTo>
                        <a:pt x="6" y="6"/>
                      </a:lnTo>
                      <a:lnTo>
                        <a:pt x="16" y="1"/>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68" name="Freeform 209"/>
                <p:cNvSpPr>
                  <a:spLocks noChangeAspect="1"/>
                </p:cNvSpPr>
                <p:nvPr/>
              </p:nvSpPr>
              <p:spPr bwMode="auto">
                <a:xfrm>
                  <a:off x="1733" y="3145"/>
                  <a:ext cx="15" cy="19"/>
                </a:xfrm>
                <a:custGeom>
                  <a:avLst/>
                  <a:gdLst>
                    <a:gd name="T0" fmla="*/ 1 w 28"/>
                    <a:gd name="T1" fmla="*/ 0 h 39"/>
                    <a:gd name="T2" fmla="*/ 1 w 28"/>
                    <a:gd name="T3" fmla="*/ 0 h 39"/>
                    <a:gd name="T4" fmla="*/ 1 w 28"/>
                    <a:gd name="T5" fmla="*/ 0 h 39"/>
                    <a:gd name="T6" fmla="*/ 1 w 28"/>
                    <a:gd name="T7" fmla="*/ 0 h 39"/>
                    <a:gd name="T8" fmla="*/ 1 w 28"/>
                    <a:gd name="T9" fmla="*/ 0 h 39"/>
                    <a:gd name="T10" fmla="*/ 1 w 28"/>
                    <a:gd name="T11" fmla="*/ 0 h 39"/>
                    <a:gd name="T12" fmla="*/ 0 w 28"/>
                    <a:gd name="T13" fmla="*/ 0 h 39"/>
                    <a:gd name="T14" fmla="*/ 1 w 28"/>
                    <a:gd name="T15" fmla="*/ 0 h 39"/>
                    <a:gd name="T16" fmla="*/ 1 w 28"/>
                    <a:gd name="T17" fmla="*/ 0 h 39"/>
                    <a:gd name="T18" fmla="*/ 1 w 28"/>
                    <a:gd name="T19" fmla="*/ 0 h 39"/>
                    <a:gd name="T20" fmla="*/ 1 w 28"/>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39"/>
                    <a:gd name="T35" fmla="*/ 28 w 2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39">
                      <a:moveTo>
                        <a:pt x="28" y="0"/>
                      </a:moveTo>
                      <a:lnTo>
                        <a:pt x="28" y="39"/>
                      </a:lnTo>
                      <a:lnTo>
                        <a:pt x="16" y="37"/>
                      </a:lnTo>
                      <a:lnTo>
                        <a:pt x="6" y="32"/>
                      </a:lnTo>
                      <a:lnTo>
                        <a:pt x="1" y="27"/>
                      </a:lnTo>
                      <a:lnTo>
                        <a:pt x="0" y="20"/>
                      </a:lnTo>
                      <a:lnTo>
                        <a:pt x="2" y="12"/>
                      </a:lnTo>
                      <a:lnTo>
                        <a:pt x="6" y="6"/>
                      </a:lnTo>
                      <a:lnTo>
                        <a:pt x="16" y="1"/>
                      </a:lnTo>
                      <a:lnTo>
                        <a:pt x="28"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69" name="Rectangle 210"/>
                <p:cNvSpPr>
                  <a:spLocks noChangeAspect="1" noChangeArrowheads="1"/>
                </p:cNvSpPr>
                <p:nvPr/>
              </p:nvSpPr>
              <p:spPr bwMode="auto">
                <a:xfrm>
                  <a:off x="1748" y="3145"/>
                  <a:ext cx="276"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470" name="Rectangle 211"/>
                <p:cNvSpPr>
                  <a:spLocks noChangeAspect="1" noChangeArrowheads="1"/>
                </p:cNvSpPr>
                <p:nvPr/>
              </p:nvSpPr>
              <p:spPr bwMode="auto">
                <a:xfrm>
                  <a:off x="1748" y="3145"/>
                  <a:ext cx="276" cy="19"/>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71" name="Freeform 212"/>
                <p:cNvSpPr>
                  <a:spLocks noChangeAspect="1"/>
                </p:cNvSpPr>
                <p:nvPr/>
              </p:nvSpPr>
              <p:spPr bwMode="auto">
                <a:xfrm>
                  <a:off x="1802" y="3133"/>
                  <a:ext cx="20" cy="14"/>
                </a:xfrm>
                <a:custGeom>
                  <a:avLst/>
                  <a:gdLst>
                    <a:gd name="T0" fmla="*/ 0 w 40"/>
                    <a:gd name="T1" fmla="*/ 0 h 29"/>
                    <a:gd name="T2" fmla="*/ 1 w 40"/>
                    <a:gd name="T3" fmla="*/ 0 h 29"/>
                    <a:gd name="T4" fmla="*/ 1 w 40"/>
                    <a:gd name="T5" fmla="*/ 0 h 29"/>
                    <a:gd name="T6" fmla="*/ 1 w 40"/>
                    <a:gd name="T7" fmla="*/ 0 h 29"/>
                    <a:gd name="T8" fmla="*/ 1 w 40"/>
                    <a:gd name="T9" fmla="*/ 0 h 29"/>
                    <a:gd name="T10" fmla="*/ 0 w 40"/>
                    <a:gd name="T11" fmla="*/ 0 h 29"/>
                    <a:gd name="T12" fmla="*/ 0 w 40"/>
                    <a:gd name="T13" fmla="*/ 0 h 29"/>
                    <a:gd name="T14" fmla="*/ 0 60000 65536"/>
                    <a:gd name="T15" fmla="*/ 0 60000 65536"/>
                    <a:gd name="T16" fmla="*/ 0 60000 65536"/>
                    <a:gd name="T17" fmla="*/ 0 60000 65536"/>
                    <a:gd name="T18" fmla="*/ 0 60000 65536"/>
                    <a:gd name="T19" fmla="*/ 0 60000 65536"/>
                    <a:gd name="T20" fmla="*/ 0 60000 65536"/>
                    <a:gd name="T21" fmla="*/ 0 w 40"/>
                    <a:gd name="T22" fmla="*/ 0 h 29"/>
                    <a:gd name="T23" fmla="*/ 40 w 4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9">
                      <a:moveTo>
                        <a:pt x="0" y="29"/>
                      </a:moveTo>
                      <a:lnTo>
                        <a:pt x="40" y="29"/>
                      </a:lnTo>
                      <a:lnTo>
                        <a:pt x="40" y="0"/>
                      </a:lnTo>
                      <a:lnTo>
                        <a:pt x="26" y="0"/>
                      </a:lnTo>
                      <a:lnTo>
                        <a:pt x="19" y="9"/>
                      </a:lnTo>
                      <a:lnTo>
                        <a:pt x="0" y="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72" name="Freeform 213"/>
                <p:cNvSpPr>
                  <a:spLocks noChangeAspect="1"/>
                </p:cNvSpPr>
                <p:nvPr/>
              </p:nvSpPr>
              <p:spPr bwMode="auto">
                <a:xfrm>
                  <a:off x="1802" y="3133"/>
                  <a:ext cx="20" cy="14"/>
                </a:xfrm>
                <a:custGeom>
                  <a:avLst/>
                  <a:gdLst>
                    <a:gd name="T0" fmla="*/ 0 w 40"/>
                    <a:gd name="T1" fmla="*/ 0 h 29"/>
                    <a:gd name="T2" fmla="*/ 1 w 40"/>
                    <a:gd name="T3" fmla="*/ 0 h 29"/>
                    <a:gd name="T4" fmla="*/ 1 w 40"/>
                    <a:gd name="T5" fmla="*/ 0 h 29"/>
                    <a:gd name="T6" fmla="*/ 1 w 40"/>
                    <a:gd name="T7" fmla="*/ 0 h 29"/>
                    <a:gd name="T8" fmla="*/ 1 w 40"/>
                    <a:gd name="T9" fmla="*/ 0 h 29"/>
                    <a:gd name="T10" fmla="*/ 0 w 40"/>
                    <a:gd name="T11" fmla="*/ 0 h 29"/>
                    <a:gd name="T12" fmla="*/ 0 w 40"/>
                    <a:gd name="T13" fmla="*/ 0 h 29"/>
                    <a:gd name="T14" fmla="*/ 0 60000 65536"/>
                    <a:gd name="T15" fmla="*/ 0 60000 65536"/>
                    <a:gd name="T16" fmla="*/ 0 60000 65536"/>
                    <a:gd name="T17" fmla="*/ 0 60000 65536"/>
                    <a:gd name="T18" fmla="*/ 0 60000 65536"/>
                    <a:gd name="T19" fmla="*/ 0 60000 65536"/>
                    <a:gd name="T20" fmla="*/ 0 60000 65536"/>
                    <a:gd name="T21" fmla="*/ 0 w 40"/>
                    <a:gd name="T22" fmla="*/ 0 h 29"/>
                    <a:gd name="T23" fmla="*/ 40 w 4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9">
                      <a:moveTo>
                        <a:pt x="0" y="29"/>
                      </a:moveTo>
                      <a:lnTo>
                        <a:pt x="40" y="29"/>
                      </a:lnTo>
                      <a:lnTo>
                        <a:pt x="40" y="0"/>
                      </a:lnTo>
                      <a:lnTo>
                        <a:pt x="26" y="0"/>
                      </a:lnTo>
                      <a:lnTo>
                        <a:pt x="19" y="9"/>
                      </a:lnTo>
                      <a:lnTo>
                        <a:pt x="0" y="9"/>
                      </a:lnTo>
                      <a:lnTo>
                        <a:pt x="0" y="2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73" name="Freeform 214"/>
                <p:cNvSpPr>
                  <a:spLocks noChangeAspect="1"/>
                </p:cNvSpPr>
                <p:nvPr/>
              </p:nvSpPr>
              <p:spPr bwMode="auto">
                <a:xfrm>
                  <a:off x="1770" y="3134"/>
                  <a:ext cx="24" cy="13"/>
                </a:xfrm>
                <a:custGeom>
                  <a:avLst/>
                  <a:gdLst>
                    <a:gd name="T0" fmla="*/ 0 w 48"/>
                    <a:gd name="T1" fmla="*/ 0 h 27"/>
                    <a:gd name="T2" fmla="*/ 1 w 48"/>
                    <a:gd name="T3" fmla="*/ 0 h 27"/>
                    <a:gd name="T4" fmla="*/ 1 w 48"/>
                    <a:gd name="T5" fmla="*/ 0 h 27"/>
                    <a:gd name="T6" fmla="*/ 1 w 48"/>
                    <a:gd name="T7" fmla="*/ 0 h 27"/>
                    <a:gd name="T8" fmla="*/ 0 w 48"/>
                    <a:gd name="T9" fmla="*/ 0 h 27"/>
                    <a:gd name="T10" fmla="*/ 0 60000 65536"/>
                    <a:gd name="T11" fmla="*/ 0 60000 65536"/>
                    <a:gd name="T12" fmla="*/ 0 60000 65536"/>
                    <a:gd name="T13" fmla="*/ 0 60000 65536"/>
                    <a:gd name="T14" fmla="*/ 0 60000 65536"/>
                    <a:gd name="T15" fmla="*/ 0 w 48"/>
                    <a:gd name="T16" fmla="*/ 0 h 27"/>
                    <a:gd name="T17" fmla="*/ 48 w 48"/>
                    <a:gd name="T18" fmla="*/ 27 h 27"/>
                  </a:gdLst>
                  <a:ahLst/>
                  <a:cxnLst>
                    <a:cxn ang="T10">
                      <a:pos x="T0" y="T1"/>
                    </a:cxn>
                    <a:cxn ang="T11">
                      <a:pos x="T2" y="T3"/>
                    </a:cxn>
                    <a:cxn ang="T12">
                      <a:pos x="T4" y="T5"/>
                    </a:cxn>
                    <a:cxn ang="T13">
                      <a:pos x="T6" y="T7"/>
                    </a:cxn>
                    <a:cxn ang="T14">
                      <a:pos x="T8" y="T9"/>
                    </a:cxn>
                  </a:cxnLst>
                  <a:rect l="T15" t="T16" r="T17" b="T18"/>
                  <a:pathLst>
                    <a:path w="48" h="27">
                      <a:moveTo>
                        <a:pt x="0" y="27"/>
                      </a:moveTo>
                      <a:lnTo>
                        <a:pt x="48" y="27"/>
                      </a:lnTo>
                      <a:lnTo>
                        <a:pt x="48" y="0"/>
                      </a:lnTo>
                      <a:lnTo>
                        <a:pt x="33" y="0"/>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74" name="Freeform 215"/>
                <p:cNvSpPr>
                  <a:spLocks noChangeAspect="1"/>
                </p:cNvSpPr>
                <p:nvPr/>
              </p:nvSpPr>
              <p:spPr bwMode="auto">
                <a:xfrm>
                  <a:off x="1770" y="3134"/>
                  <a:ext cx="24" cy="13"/>
                </a:xfrm>
                <a:custGeom>
                  <a:avLst/>
                  <a:gdLst>
                    <a:gd name="T0" fmla="*/ 0 w 48"/>
                    <a:gd name="T1" fmla="*/ 0 h 27"/>
                    <a:gd name="T2" fmla="*/ 1 w 48"/>
                    <a:gd name="T3" fmla="*/ 0 h 27"/>
                    <a:gd name="T4" fmla="*/ 1 w 48"/>
                    <a:gd name="T5" fmla="*/ 0 h 27"/>
                    <a:gd name="T6" fmla="*/ 1 w 48"/>
                    <a:gd name="T7" fmla="*/ 0 h 27"/>
                    <a:gd name="T8" fmla="*/ 0 w 48"/>
                    <a:gd name="T9" fmla="*/ 0 h 27"/>
                    <a:gd name="T10" fmla="*/ 0 60000 65536"/>
                    <a:gd name="T11" fmla="*/ 0 60000 65536"/>
                    <a:gd name="T12" fmla="*/ 0 60000 65536"/>
                    <a:gd name="T13" fmla="*/ 0 60000 65536"/>
                    <a:gd name="T14" fmla="*/ 0 60000 65536"/>
                    <a:gd name="T15" fmla="*/ 0 w 48"/>
                    <a:gd name="T16" fmla="*/ 0 h 27"/>
                    <a:gd name="T17" fmla="*/ 48 w 48"/>
                    <a:gd name="T18" fmla="*/ 27 h 27"/>
                  </a:gdLst>
                  <a:ahLst/>
                  <a:cxnLst>
                    <a:cxn ang="T10">
                      <a:pos x="T0" y="T1"/>
                    </a:cxn>
                    <a:cxn ang="T11">
                      <a:pos x="T2" y="T3"/>
                    </a:cxn>
                    <a:cxn ang="T12">
                      <a:pos x="T4" y="T5"/>
                    </a:cxn>
                    <a:cxn ang="T13">
                      <a:pos x="T6" y="T7"/>
                    </a:cxn>
                    <a:cxn ang="T14">
                      <a:pos x="T8" y="T9"/>
                    </a:cxn>
                  </a:cxnLst>
                  <a:rect l="T15" t="T16" r="T17" b="T18"/>
                  <a:pathLst>
                    <a:path w="48" h="27">
                      <a:moveTo>
                        <a:pt x="0" y="27"/>
                      </a:moveTo>
                      <a:lnTo>
                        <a:pt x="48" y="27"/>
                      </a:lnTo>
                      <a:lnTo>
                        <a:pt x="48" y="0"/>
                      </a:lnTo>
                      <a:lnTo>
                        <a:pt x="33" y="0"/>
                      </a:lnTo>
                      <a:lnTo>
                        <a:pt x="0" y="2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75" name="Line 216"/>
                <p:cNvSpPr>
                  <a:spLocks noChangeAspect="1" noChangeShapeType="1"/>
                </p:cNvSpPr>
                <p:nvPr/>
              </p:nvSpPr>
              <p:spPr bwMode="auto">
                <a:xfrm>
                  <a:off x="1767"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6" name="Line 217"/>
                <p:cNvSpPr>
                  <a:spLocks noChangeAspect="1" noChangeShapeType="1"/>
                </p:cNvSpPr>
                <p:nvPr/>
              </p:nvSpPr>
              <p:spPr bwMode="auto">
                <a:xfrm>
                  <a:off x="1876"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7" name="Line 218"/>
                <p:cNvSpPr>
                  <a:spLocks noChangeAspect="1" noChangeShapeType="1"/>
                </p:cNvSpPr>
                <p:nvPr/>
              </p:nvSpPr>
              <p:spPr bwMode="auto">
                <a:xfrm>
                  <a:off x="1879"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8" name="Line 219"/>
                <p:cNvSpPr>
                  <a:spLocks noChangeAspect="1" noChangeShapeType="1"/>
                </p:cNvSpPr>
                <p:nvPr/>
              </p:nvSpPr>
              <p:spPr bwMode="auto">
                <a:xfrm>
                  <a:off x="1807" y="3138"/>
                  <a:ext cx="1" cy="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9" name="Line 220"/>
                <p:cNvSpPr>
                  <a:spLocks noChangeAspect="1" noChangeShapeType="1"/>
                </p:cNvSpPr>
                <p:nvPr/>
              </p:nvSpPr>
              <p:spPr bwMode="auto">
                <a:xfrm>
                  <a:off x="1817" y="3133"/>
                  <a:ext cx="1" cy="1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80" name="Line 221"/>
                <p:cNvSpPr>
                  <a:spLocks noChangeAspect="1" noChangeShapeType="1"/>
                </p:cNvSpPr>
                <p:nvPr/>
              </p:nvSpPr>
              <p:spPr bwMode="auto">
                <a:xfrm>
                  <a:off x="1948"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81" name="Line 222"/>
                <p:cNvSpPr>
                  <a:spLocks noChangeAspect="1" noChangeShapeType="1"/>
                </p:cNvSpPr>
                <p:nvPr/>
              </p:nvSpPr>
              <p:spPr bwMode="auto">
                <a:xfrm>
                  <a:off x="1952"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82" name="Line 223"/>
                <p:cNvSpPr>
                  <a:spLocks noChangeAspect="1" noChangeShapeType="1"/>
                </p:cNvSpPr>
                <p:nvPr/>
              </p:nvSpPr>
              <p:spPr bwMode="auto">
                <a:xfrm>
                  <a:off x="1990"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83" name="Line 224"/>
                <p:cNvSpPr>
                  <a:spLocks noChangeAspect="1" noChangeShapeType="1"/>
                </p:cNvSpPr>
                <p:nvPr/>
              </p:nvSpPr>
              <p:spPr bwMode="auto">
                <a:xfrm>
                  <a:off x="1992"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84" name="Freeform 225"/>
                <p:cNvSpPr>
                  <a:spLocks noChangeAspect="1"/>
                </p:cNvSpPr>
                <p:nvPr/>
              </p:nvSpPr>
              <p:spPr bwMode="auto">
                <a:xfrm>
                  <a:off x="1802" y="3162"/>
                  <a:ext cx="20" cy="14"/>
                </a:xfrm>
                <a:custGeom>
                  <a:avLst/>
                  <a:gdLst>
                    <a:gd name="T0" fmla="*/ 0 w 40"/>
                    <a:gd name="T1" fmla="*/ 0 h 27"/>
                    <a:gd name="T2" fmla="*/ 1 w 40"/>
                    <a:gd name="T3" fmla="*/ 0 h 27"/>
                    <a:gd name="T4" fmla="*/ 1 w 40"/>
                    <a:gd name="T5" fmla="*/ 1 h 27"/>
                    <a:gd name="T6" fmla="*/ 1 w 40"/>
                    <a:gd name="T7" fmla="*/ 1 h 27"/>
                    <a:gd name="T8" fmla="*/ 1 w 40"/>
                    <a:gd name="T9" fmla="*/ 1 h 27"/>
                    <a:gd name="T10" fmla="*/ 0 w 40"/>
                    <a:gd name="T11" fmla="*/ 1 h 27"/>
                    <a:gd name="T12" fmla="*/ 0 w 40"/>
                    <a:gd name="T13" fmla="*/ 0 h 27"/>
                    <a:gd name="T14" fmla="*/ 0 60000 65536"/>
                    <a:gd name="T15" fmla="*/ 0 60000 65536"/>
                    <a:gd name="T16" fmla="*/ 0 60000 65536"/>
                    <a:gd name="T17" fmla="*/ 0 60000 65536"/>
                    <a:gd name="T18" fmla="*/ 0 60000 65536"/>
                    <a:gd name="T19" fmla="*/ 0 60000 65536"/>
                    <a:gd name="T20" fmla="*/ 0 60000 65536"/>
                    <a:gd name="T21" fmla="*/ 0 w 40"/>
                    <a:gd name="T22" fmla="*/ 0 h 27"/>
                    <a:gd name="T23" fmla="*/ 40 w 4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7">
                      <a:moveTo>
                        <a:pt x="0" y="0"/>
                      </a:moveTo>
                      <a:lnTo>
                        <a:pt x="40" y="0"/>
                      </a:lnTo>
                      <a:lnTo>
                        <a:pt x="40" y="27"/>
                      </a:lnTo>
                      <a:lnTo>
                        <a:pt x="26" y="27"/>
                      </a:lnTo>
                      <a:lnTo>
                        <a:pt x="19" y="18"/>
                      </a:lnTo>
                      <a:lnTo>
                        <a:pt x="0"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85" name="Freeform 226"/>
                <p:cNvSpPr>
                  <a:spLocks noChangeAspect="1"/>
                </p:cNvSpPr>
                <p:nvPr/>
              </p:nvSpPr>
              <p:spPr bwMode="auto">
                <a:xfrm>
                  <a:off x="1802" y="3162"/>
                  <a:ext cx="20" cy="14"/>
                </a:xfrm>
                <a:custGeom>
                  <a:avLst/>
                  <a:gdLst>
                    <a:gd name="T0" fmla="*/ 0 w 40"/>
                    <a:gd name="T1" fmla="*/ 0 h 27"/>
                    <a:gd name="T2" fmla="*/ 1 w 40"/>
                    <a:gd name="T3" fmla="*/ 0 h 27"/>
                    <a:gd name="T4" fmla="*/ 1 w 40"/>
                    <a:gd name="T5" fmla="*/ 1 h 27"/>
                    <a:gd name="T6" fmla="*/ 1 w 40"/>
                    <a:gd name="T7" fmla="*/ 1 h 27"/>
                    <a:gd name="T8" fmla="*/ 1 w 40"/>
                    <a:gd name="T9" fmla="*/ 1 h 27"/>
                    <a:gd name="T10" fmla="*/ 0 w 40"/>
                    <a:gd name="T11" fmla="*/ 1 h 27"/>
                    <a:gd name="T12" fmla="*/ 0 w 40"/>
                    <a:gd name="T13" fmla="*/ 0 h 27"/>
                    <a:gd name="T14" fmla="*/ 0 60000 65536"/>
                    <a:gd name="T15" fmla="*/ 0 60000 65536"/>
                    <a:gd name="T16" fmla="*/ 0 60000 65536"/>
                    <a:gd name="T17" fmla="*/ 0 60000 65536"/>
                    <a:gd name="T18" fmla="*/ 0 60000 65536"/>
                    <a:gd name="T19" fmla="*/ 0 60000 65536"/>
                    <a:gd name="T20" fmla="*/ 0 60000 65536"/>
                    <a:gd name="T21" fmla="*/ 0 w 40"/>
                    <a:gd name="T22" fmla="*/ 0 h 27"/>
                    <a:gd name="T23" fmla="*/ 40 w 4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7">
                      <a:moveTo>
                        <a:pt x="0" y="0"/>
                      </a:moveTo>
                      <a:lnTo>
                        <a:pt x="40" y="0"/>
                      </a:lnTo>
                      <a:lnTo>
                        <a:pt x="40" y="27"/>
                      </a:lnTo>
                      <a:lnTo>
                        <a:pt x="26" y="27"/>
                      </a:lnTo>
                      <a:lnTo>
                        <a:pt x="19" y="18"/>
                      </a:lnTo>
                      <a:lnTo>
                        <a:pt x="0" y="18"/>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86" name="Freeform 227"/>
                <p:cNvSpPr>
                  <a:spLocks noChangeAspect="1"/>
                </p:cNvSpPr>
                <p:nvPr/>
              </p:nvSpPr>
              <p:spPr bwMode="auto">
                <a:xfrm>
                  <a:off x="1770" y="3162"/>
                  <a:ext cx="24" cy="13"/>
                </a:xfrm>
                <a:custGeom>
                  <a:avLst/>
                  <a:gdLst>
                    <a:gd name="T0" fmla="*/ 0 w 48"/>
                    <a:gd name="T1" fmla="*/ 0 h 26"/>
                    <a:gd name="T2" fmla="*/ 1 w 48"/>
                    <a:gd name="T3" fmla="*/ 0 h 26"/>
                    <a:gd name="T4" fmla="*/ 1 w 48"/>
                    <a:gd name="T5" fmla="*/ 1 h 26"/>
                    <a:gd name="T6" fmla="*/ 1 w 48"/>
                    <a:gd name="T7" fmla="*/ 1 h 26"/>
                    <a:gd name="T8" fmla="*/ 0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0"/>
                      </a:moveTo>
                      <a:lnTo>
                        <a:pt x="48" y="0"/>
                      </a:lnTo>
                      <a:lnTo>
                        <a:pt x="48" y="26"/>
                      </a:lnTo>
                      <a:lnTo>
                        <a:pt x="33" y="2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87" name="Freeform 228"/>
                <p:cNvSpPr>
                  <a:spLocks noChangeAspect="1"/>
                </p:cNvSpPr>
                <p:nvPr/>
              </p:nvSpPr>
              <p:spPr bwMode="auto">
                <a:xfrm>
                  <a:off x="1770" y="3162"/>
                  <a:ext cx="24" cy="13"/>
                </a:xfrm>
                <a:custGeom>
                  <a:avLst/>
                  <a:gdLst>
                    <a:gd name="T0" fmla="*/ 0 w 48"/>
                    <a:gd name="T1" fmla="*/ 0 h 26"/>
                    <a:gd name="T2" fmla="*/ 1 w 48"/>
                    <a:gd name="T3" fmla="*/ 0 h 26"/>
                    <a:gd name="T4" fmla="*/ 1 w 48"/>
                    <a:gd name="T5" fmla="*/ 1 h 26"/>
                    <a:gd name="T6" fmla="*/ 1 w 48"/>
                    <a:gd name="T7" fmla="*/ 1 h 26"/>
                    <a:gd name="T8" fmla="*/ 0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0"/>
                      </a:moveTo>
                      <a:lnTo>
                        <a:pt x="48" y="0"/>
                      </a:lnTo>
                      <a:lnTo>
                        <a:pt x="48" y="26"/>
                      </a:lnTo>
                      <a:lnTo>
                        <a:pt x="33" y="26"/>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88" name="Freeform 229"/>
                <p:cNvSpPr>
                  <a:spLocks noChangeAspect="1"/>
                </p:cNvSpPr>
                <p:nvPr/>
              </p:nvSpPr>
              <p:spPr bwMode="auto">
                <a:xfrm>
                  <a:off x="1983" y="3161"/>
                  <a:ext cx="43" cy="26"/>
                </a:xfrm>
                <a:custGeom>
                  <a:avLst/>
                  <a:gdLst>
                    <a:gd name="T0" fmla="*/ 0 w 86"/>
                    <a:gd name="T1" fmla="*/ 0 h 50"/>
                    <a:gd name="T2" fmla="*/ 1 w 86"/>
                    <a:gd name="T3" fmla="*/ 0 h 50"/>
                    <a:gd name="T4" fmla="*/ 1 w 86"/>
                    <a:gd name="T5" fmla="*/ 1 h 50"/>
                    <a:gd name="T6" fmla="*/ 1 w 86"/>
                    <a:gd name="T7" fmla="*/ 1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0"/>
                      </a:moveTo>
                      <a:lnTo>
                        <a:pt x="72" y="0"/>
                      </a:lnTo>
                      <a:lnTo>
                        <a:pt x="86" y="50"/>
                      </a:lnTo>
                      <a:lnTo>
                        <a:pt x="26" y="5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89" name="Freeform 230"/>
                <p:cNvSpPr>
                  <a:spLocks noChangeAspect="1"/>
                </p:cNvSpPr>
                <p:nvPr/>
              </p:nvSpPr>
              <p:spPr bwMode="auto">
                <a:xfrm>
                  <a:off x="1983" y="3161"/>
                  <a:ext cx="43" cy="26"/>
                </a:xfrm>
                <a:custGeom>
                  <a:avLst/>
                  <a:gdLst>
                    <a:gd name="T0" fmla="*/ 0 w 86"/>
                    <a:gd name="T1" fmla="*/ 0 h 50"/>
                    <a:gd name="T2" fmla="*/ 1 w 86"/>
                    <a:gd name="T3" fmla="*/ 0 h 50"/>
                    <a:gd name="T4" fmla="*/ 1 w 86"/>
                    <a:gd name="T5" fmla="*/ 1 h 50"/>
                    <a:gd name="T6" fmla="*/ 1 w 86"/>
                    <a:gd name="T7" fmla="*/ 1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0"/>
                      </a:moveTo>
                      <a:lnTo>
                        <a:pt x="72" y="0"/>
                      </a:lnTo>
                      <a:lnTo>
                        <a:pt x="86" y="50"/>
                      </a:lnTo>
                      <a:lnTo>
                        <a:pt x="26" y="50"/>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90" name="Line 231"/>
                <p:cNvSpPr>
                  <a:spLocks noChangeAspect="1" noChangeShapeType="1"/>
                </p:cNvSpPr>
                <p:nvPr/>
              </p:nvSpPr>
              <p:spPr bwMode="auto">
                <a:xfrm flipV="1">
                  <a:off x="1807" y="3161"/>
                  <a:ext cx="1" cy="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91" name="Line 232"/>
                <p:cNvSpPr>
                  <a:spLocks noChangeAspect="1" noChangeShapeType="1"/>
                </p:cNvSpPr>
                <p:nvPr/>
              </p:nvSpPr>
              <p:spPr bwMode="auto">
                <a:xfrm flipV="1">
                  <a:off x="1817" y="3161"/>
                  <a:ext cx="1" cy="1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92" name="Line 233"/>
                <p:cNvSpPr>
                  <a:spLocks noChangeAspect="1" noChangeShapeType="1"/>
                </p:cNvSpPr>
                <p:nvPr/>
              </p:nvSpPr>
              <p:spPr bwMode="auto">
                <a:xfrm flipH="1" flipV="1">
                  <a:off x="1995" y="3161"/>
                  <a:ext cx="8" cy="2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93" name="Line 234"/>
                <p:cNvSpPr>
                  <a:spLocks noChangeAspect="1" noChangeShapeType="1"/>
                </p:cNvSpPr>
                <p:nvPr/>
              </p:nvSpPr>
              <p:spPr bwMode="auto">
                <a:xfrm flipH="1">
                  <a:off x="1997" y="3170"/>
                  <a:ext cx="11"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94" name="Freeform 235"/>
                <p:cNvSpPr>
                  <a:spLocks noChangeAspect="1"/>
                </p:cNvSpPr>
                <p:nvPr/>
              </p:nvSpPr>
              <p:spPr bwMode="auto">
                <a:xfrm>
                  <a:off x="2008" y="3161"/>
                  <a:ext cx="6" cy="26"/>
                </a:xfrm>
                <a:custGeom>
                  <a:avLst/>
                  <a:gdLst>
                    <a:gd name="T0" fmla="*/ 0 w 13"/>
                    <a:gd name="T1" fmla="*/ 1 h 50"/>
                    <a:gd name="T2" fmla="*/ 0 w 13"/>
                    <a:gd name="T3" fmla="*/ 1 h 50"/>
                    <a:gd name="T4" fmla="*/ 0 w 13"/>
                    <a:gd name="T5" fmla="*/ 0 h 50"/>
                    <a:gd name="T6" fmla="*/ 0 60000 65536"/>
                    <a:gd name="T7" fmla="*/ 0 60000 65536"/>
                    <a:gd name="T8" fmla="*/ 0 60000 65536"/>
                    <a:gd name="T9" fmla="*/ 0 w 13"/>
                    <a:gd name="T10" fmla="*/ 0 h 50"/>
                    <a:gd name="T11" fmla="*/ 13 w 13"/>
                    <a:gd name="T12" fmla="*/ 50 h 50"/>
                  </a:gdLst>
                  <a:ahLst/>
                  <a:cxnLst>
                    <a:cxn ang="T6">
                      <a:pos x="T0" y="T1"/>
                    </a:cxn>
                    <a:cxn ang="T7">
                      <a:pos x="T2" y="T3"/>
                    </a:cxn>
                    <a:cxn ang="T8">
                      <a:pos x="T4" y="T5"/>
                    </a:cxn>
                  </a:cxnLst>
                  <a:rect l="T9" t="T10" r="T11" b="T12"/>
                  <a:pathLst>
                    <a:path w="13" h="50">
                      <a:moveTo>
                        <a:pt x="13" y="50"/>
                      </a:moveTo>
                      <a:lnTo>
                        <a:pt x="0" y="15"/>
                      </a:lnTo>
                      <a:lnTo>
                        <a:pt x="1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95" name="Freeform 236"/>
                <p:cNvSpPr>
                  <a:spLocks noChangeAspect="1"/>
                </p:cNvSpPr>
                <p:nvPr/>
              </p:nvSpPr>
              <p:spPr bwMode="auto">
                <a:xfrm>
                  <a:off x="1983" y="3123"/>
                  <a:ext cx="43" cy="24"/>
                </a:xfrm>
                <a:custGeom>
                  <a:avLst/>
                  <a:gdLst>
                    <a:gd name="T0" fmla="*/ 0 w 86"/>
                    <a:gd name="T1" fmla="*/ 0 h 50"/>
                    <a:gd name="T2" fmla="*/ 1 w 86"/>
                    <a:gd name="T3" fmla="*/ 0 h 50"/>
                    <a:gd name="T4" fmla="*/ 1 w 86"/>
                    <a:gd name="T5" fmla="*/ 0 h 50"/>
                    <a:gd name="T6" fmla="*/ 1 w 86"/>
                    <a:gd name="T7" fmla="*/ 0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50"/>
                      </a:moveTo>
                      <a:lnTo>
                        <a:pt x="72" y="50"/>
                      </a:lnTo>
                      <a:lnTo>
                        <a:pt x="86" y="0"/>
                      </a:lnTo>
                      <a:lnTo>
                        <a:pt x="26"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96" name="Freeform 237"/>
                <p:cNvSpPr>
                  <a:spLocks noChangeAspect="1"/>
                </p:cNvSpPr>
                <p:nvPr/>
              </p:nvSpPr>
              <p:spPr bwMode="auto">
                <a:xfrm>
                  <a:off x="1983" y="3123"/>
                  <a:ext cx="43" cy="24"/>
                </a:xfrm>
                <a:custGeom>
                  <a:avLst/>
                  <a:gdLst>
                    <a:gd name="T0" fmla="*/ 0 w 86"/>
                    <a:gd name="T1" fmla="*/ 0 h 50"/>
                    <a:gd name="T2" fmla="*/ 1 w 86"/>
                    <a:gd name="T3" fmla="*/ 0 h 50"/>
                    <a:gd name="T4" fmla="*/ 1 w 86"/>
                    <a:gd name="T5" fmla="*/ 0 h 50"/>
                    <a:gd name="T6" fmla="*/ 1 w 86"/>
                    <a:gd name="T7" fmla="*/ 0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50"/>
                      </a:moveTo>
                      <a:lnTo>
                        <a:pt x="72" y="50"/>
                      </a:lnTo>
                      <a:lnTo>
                        <a:pt x="86" y="0"/>
                      </a:lnTo>
                      <a:lnTo>
                        <a:pt x="26" y="0"/>
                      </a:lnTo>
                      <a:lnTo>
                        <a:pt x="0" y="5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97" name="Line 238"/>
                <p:cNvSpPr>
                  <a:spLocks noChangeAspect="1" noChangeShapeType="1"/>
                </p:cNvSpPr>
                <p:nvPr/>
              </p:nvSpPr>
              <p:spPr bwMode="auto">
                <a:xfrm flipH="1">
                  <a:off x="1995" y="3123"/>
                  <a:ext cx="8" cy="2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98" name="Line 239"/>
                <p:cNvSpPr>
                  <a:spLocks noChangeAspect="1" noChangeShapeType="1"/>
                </p:cNvSpPr>
                <p:nvPr/>
              </p:nvSpPr>
              <p:spPr bwMode="auto">
                <a:xfrm flipH="1">
                  <a:off x="1997" y="3139"/>
                  <a:ext cx="11"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99" name="Freeform 240"/>
                <p:cNvSpPr>
                  <a:spLocks noChangeAspect="1"/>
                </p:cNvSpPr>
                <p:nvPr/>
              </p:nvSpPr>
              <p:spPr bwMode="auto">
                <a:xfrm>
                  <a:off x="2008" y="3123"/>
                  <a:ext cx="6" cy="24"/>
                </a:xfrm>
                <a:custGeom>
                  <a:avLst/>
                  <a:gdLst>
                    <a:gd name="T0" fmla="*/ 0 w 13"/>
                    <a:gd name="T1" fmla="*/ 0 h 50"/>
                    <a:gd name="T2" fmla="*/ 0 w 13"/>
                    <a:gd name="T3" fmla="*/ 0 h 50"/>
                    <a:gd name="T4" fmla="*/ 0 w 13"/>
                    <a:gd name="T5" fmla="*/ 0 h 50"/>
                    <a:gd name="T6" fmla="*/ 0 60000 65536"/>
                    <a:gd name="T7" fmla="*/ 0 60000 65536"/>
                    <a:gd name="T8" fmla="*/ 0 60000 65536"/>
                    <a:gd name="T9" fmla="*/ 0 w 13"/>
                    <a:gd name="T10" fmla="*/ 0 h 50"/>
                    <a:gd name="T11" fmla="*/ 13 w 13"/>
                    <a:gd name="T12" fmla="*/ 50 h 50"/>
                  </a:gdLst>
                  <a:ahLst/>
                  <a:cxnLst>
                    <a:cxn ang="T6">
                      <a:pos x="T0" y="T1"/>
                    </a:cxn>
                    <a:cxn ang="T7">
                      <a:pos x="T2" y="T3"/>
                    </a:cxn>
                    <a:cxn ang="T8">
                      <a:pos x="T4" y="T5"/>
                    </a:cxn>
                  </a:cxnLst>
                  <a:rect l="T9" t="T10" r="T11" b="T12"/>
                  <a:pathLst>
                    <a:path w="13" h="50">
                      <a:moveTo>
                        <a:pt x="13" y="0"/>
                      </a:moveTo>
                      <a:lnTo>
                        <a:pt x="0" y="35"/>
                      </a:lnTo>
                      <a:lnTo>
                        <a:pt x="13" y="5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0" name="Freeform 241"/>
                <p:cNvSpPr>
                  <a:spLocks noChangeAspect="1"/>
                </p:cNvSpPr>
                <p:nvPr/>
              </p:nvSpPr>
              <p:spPr bwMode="auto">
                <a:xfrm>
                  <a:off x="1495" y="3073"/>
                  <a:ext cx="201" cy="31"/>
                </a:xfrm>
                <a:custGeom>
                  <a:avLst/>
                  <a:gdLst>
                    <a:gd name="T0" fmla="*/ 1 w 402"/>
                    <a:gd name="T1" fmla="*/ 1 h 62"/>
                    <a:gd name="T2" fmla="*/ 1 w 402"/>
                    <a:gd name="T3" fmla="*/ 1 h 62"/>
                    <a:gd name="T4" fmla="*/ 1 w 402"/>
                    <a:gd name="T5" fmla="*/ 1 h 62"/>
                    <a:gd name="T6" fmla="*/ 1 w 402"/>
                    <a:gd name="T7" fmla="*/ 1 h 62"/>
                    <a:gd name="T8" fmla="*/ 1 w 402"/>
                    <a:gd name="T9" fmla="*/ 1 h 62"/>
                    <a:gd name="T10" fmla="*/ 1 w 402"/>
                    <a:gd name="T11" fmla="*/ 1 h 62"/>
                    <a:gd name="T12" fmla="*/ 1 w 402"/>
                    <a:gd name="T13" fmla="*/ 1 h 62"/>
                    <a:gd name="T14" fmla="*/ 1 w 402"/>
                    <a:gd name="T15" fmla="*/ 1 h 62"/>
                    <a:gd name="T16" fmla="*/ 1 w 402"/>
                    <a:gd name="T17" fmla="*/ 0 h 62"/>
                    <a:gd name="T18" fmla="*/ 0 w 402"/>
                    <a:gd name="T19" fmla="*/ 1 h 62"/>
                    <a:gd name="T20" fmla="*/ 1 w 402"/>
                    <a:gd name="T21" fmla="*/ 1 h 62"/>
                    <a:gd name="T22" fmla="*/ 1 w 402"/>
                    <a:gd name="T23" fmla="*/ 1 h 62"/>
                    <a:gd name="T24" fmla="*/ 1 w 402"/>
                    <a:gd name="T25" fmla="*/ 1 h 62"/>
                    <a:gd name="T26" fmla="*/ 1 w 402"/>
                    <a:gd name="T27" fmla="*/ 1 h 62"/>
                    <a:gd name="T28" fmla="*/ 1 w 402"/>
                    <a:gd name="T29" fmla="*/ 1 h 62"/>
                    <a:gd name="T30" fmla="*/ 1 w 402"/>
                    <a:gd name="T31" fmla="*/ 1 h 62"/>
                    <a:gd name="T32" fmla="*/ 1 w 402"/>
                    <a:gd name="T33" fmla="*/ 1 h 62"/>
                    <a:gd name="T34" fmla="*/ 1 w 402"/>
                    <a:gd name="T35" fmla="*/ 1 h 62"/>
                    <a:gd name="T36" fmla="*/ 1 w 402"/>
                    <a:gd name="T37" fmla="*/ 1 h 62"/>
                    <a:gd name="T38" fmla="*/ 1 w 402"/>
                    <a:gd name="T39" fmla="*/ 1 h 62"/>
                    <a:gd name="T40" fmla="*/ 1 w 402"/>
                    <a:gd name="T41" fmla="*/ 1 h 62"/>
                    <a:gd name="T42" fmla="*/ 1 w 402"/>
                    <a:gd name="T43" fmla="*/ 1 h 62"/>
                    <a:gd name="T44" fmla="*/ 1 w 402"/>
                    <a:gd name="T45" fmla="*/ 1 h 62"/>
                    <a:gd name="T46" fmla="*/ 1 w 402"/>
                    <a:gd name="T47" fmla="*/ 1 h 62"/>
                    <a:gd name="T48" fmla="*/ 1 w 402"/>
                    <a:gd name="T49" fmla="*/ 1 h 62"/>
                    <a:gd name="T50" fmla="*/ 1 w 402"/>
                    <a:gd name="T51" fmla="*/ 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2"/>
                    <a:gd name="T79" fmla="*/ 0 h 62"/>
                    <a:gd name="T80" fmla="*/ 402 w 402"/>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2" h="62">
                      <a:moveTo>
                        <a:pt x="359" y="62"/>
                      </a:moveTo>
                      <a:lnTo>
                        <a:pt x="360" y="57"/>
                      </a:lnTo>
                      <a:lnTo>
                        <a:pt x="365" y="50"/>
                      </a:lnTo>
                      <a:lnTo>
                        <a:pt x="372" y="42"/>
                      </a:lnTo>
                      <a:lnTo>
                        <a:pt x="379" y="35"/>
                      </a:lnTo>
                      <a:lnTo>
                        <a:pt x="387" y="27"/>
                      </a:lnTo>
                      <a:lnTo>
                        <a:pt x="394" y="18"/>
                      </a:lnTo>
                      <a:lnTo>
                        <a:pt x="399" y="9"/>
                      </a:lnTo>
                      <a:lnTo>
                        <a:pt x="402" y="0"/>
                      </a:lnTo>
                      <a:lnTo>
                        <a:pt x="0" y="20"/>
                      </a:lnTo>
                      <a:lnTo>
                        <a:pt x="14" y="22"/>
                      </a:lnTo>
                      <a:lnTo>
                        <a:pt x="29" y="26"/>
                      </a:lnTo>
                      <a:lnTo>
                        <a:pt x="46" y="28"/>
                      </a:lnTo>
                      <a:lnTo>
                        <a:pt x="64" y="30"/>
                      </a:lnTo>
                      <a:lnTo>
                        <a:pt x="83" y="34"/>
                      </a:lnTo>
                      <a:lnTo>
                        <a:pt x="103" y="36"/>
                      </a:lnTo>
                      <a:lnTo>
                        <a:pt x="125" y="38"/>
                      </a:lnTo>
                      <a:lnTo>
                        <a:pt x="147" y="42"/>
                      </a:lnTo>
                      <a:lnTo>
                        <a:pt x="171" y="44"/>
                      </a:lnTo>
                      <a:lnTo>
                        <a:pt x="196" y="47"/>
                      </a:lnTo>
                      <a:lnTo>
                        <a:pt x="221" y="50"/>
                      </a:lnTo>
                      <a:lnTo>
                        <a:pt x="247" y="52"/>
                      </a:lnTo>
                      <a:lnTo>
                        <a:pt x="274" y="56"/>
                      </a:lnTo>
                      <a:lnTo>
                        <a:pt x="302" y="58"/>
                      </a:lnTo>
                      <a:lnTo>
                        <a:pt x="330" y="60"/>
                      </a:lnTo>
                      <a:lnTo>
                        <a:pt x="359" y="62"/>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1" name="Freeform 242"/>
                <p:cNvSpPr>
                  <a:spLocks noChangeAspect="1"/>
                </p:cNvSpPr>
                <p:nvPr/>
              </p:nvSpPr>
              <p:spPr bwMode="auto">
                <a:xfrm>
                  <a:off x="1495" y="3073"/>
                  <a:ext cx="201" cy="31"/>
                </a:xfrm>
                <a:custGeom>
                  <a:avLst/>
                  <a:gdLst>
                    <a:gd name="T0" fmla="*/ 1 w 402"/>
                    <a:gd name="T1" fmla="*/ 1 h 62"/>
                    <a:gd name="T2" fmla="*/ 1 w 402"/>
                    <a:gd name="T3" fmla="*/ 1 h 62"/>
                    <a:gd name="T4" fmla="*/ 1 w 402"/>
                    <a:gd name="T5" fmla="*/ 1 h 62"/>
                    <a:gd name="T6" fmla="*/ 1 w 402"/>
                    <a:gd name="T7" fmla="*/ 1 h 62"/>
                    <a:gd name="T8" fmla="*/ 1 w 402"/>
                    <a:gd name="T9" fmla="*/ 1 h 62"/>
                    <a:gd name="T10" fmla="*/ 1 w 402"/>
                    <a:gd name="T11" fmla="*/ 1 h 62"/>
                    <a:gd name="T12" fmla="*/ 1 w 402"/>
                    <a:gd name="T13" fmla="*/ 1 h 62"/>
                    <a:gd name="T14" fmla="*/ 1 w 402"/>
                    <a:gd name="T15" fmla="*/ 1 h 62"/>
                    <a:gd name="T16" fmla="*/ 1 w 402"/>
                    <a:gd name="T17" fmla="*/ 1 h 62"/>
                    <a:gd name="T18" fmla="*/ 1 w 402"/>
                    <a:gd name="T19" fmla="*/ 0 h 62"/>
                    <a:gd name="T20" fmla="*/ 0 w 402"/>
                    <a:gd name="T21" fmla="*/ 1 h 62"/>
                    <a:gd name="T22" fmla="*/ 0 w 402"/>
                    <a:gd name="T23" fmla="*/ 1 h 62"/>
                    <a:gd name="T24" fmla="*/ 1 w 402"/>
                    <a:gd name="T25" fmla="*/ 1 h 62"/>
                    <a:gd name="T26" fmla="*/ 1 w 402"/>
                    <a:gd name="T27" fmla="*/ 1 h 62"/>
                    <a:gd name="T28" fmla="*/ 1 w 402"/>
                    <a:gd name="T29" fmla="*/ 1 h 62"/>
                    <a:gd name="T30" fmla="*/ 1 w 402"/>
                    <a:gd name="T31" fmla="*/ 1 h 62"/>
                    <a:gd name="T32" fmla="*/ 1 w 402"/>
                    <a:gd name="T33" fmla="*/ 1 h 62"/>
                    <a:gd name="T34" fmla="*/ 1 w 402"/>
                    <a:gd name="T35" fmla="*/ 1 h 62"/>
                    <a:gd name="T36" fmla="*/ 1 w 402"/>
                    <a:gd name="T37" fmla="*/ 1 h 62"/>
                    <a:gd name="T38" fmla="*/ 1 w 402"/>
                    <a:gd name="T39" fmla="*/ 1 h 62"/>
                    <a:gd name="T40" fmla="*/ 1 w 402"/>
                    <a:gd name="T41" fmla="*/ 1 h 62"/>
                    <a:gd name="T42" fmla="*/ 1 w 402"/>
                    <a:gd name="T43" fmla="*/ 1 h 62"/>
                    <a:gd name="T44" fmla="*/ 1 w 402"/>
                    <a:gd name="T45" fmla="*/ 1 h 62"/>
                    <a:gd name="T46" fmla="*/ 1 w 402"/>
                    <a:gd name="T47" fmla="*/ 1 h 62"/>
                    <a:gd name="T48" fmla="*/ 1 w 402"/>
                    <a:gd name="T49" fmla="*/ 1 h 62"/>
                    <a:gd name="T50" fmla="*/ 1 w 402"/>
                    <a:gd name="T51" fmla="*/ 1 h 62"/>
                    <a:gd name="T52" fmla="*/ 1 w 402"/>
                    <a:gd name="T53" fmla="*/ 1 h 62"/>
                    <a:gd name="T54" fmla="*/ 1 w 402"/>
                    <a:gd name="T55" fmla="*/ 1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2"/>
                    <a:gd name="T85" fmla="*/ 0 h 62"/>
                    <a:gd name="T86" fmla="*/ 402 w 402"/>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2" h="62">
                      <a:moveTo>
                        <a:pt x="359" y="62"/>
                      </a:moveTo>
                      <a:lnTo>
                        <a:pt x="359" y="62"/>
                      </a:lnTo>
                      <a:lnTo>
                        <a:pt x="360" y="57"/>
                      </a:lnTo>
                      <a:lnTo>
                        <a:pt x="365" y="50"/>
                      </a:lnTo>
                      <a:lnTo>
                        <a:pt x="372" y="42"/>
                      </a:lnTo>
                      <a:lnTo>
                        <a:pt x="379" y="35"/>
                      </a:lnTo>
                      <a:lnTo>
                        <a:pt x="387" y="27"/>
                      </a:lnTo>
                      <a:lnTo>
                        <a:pt x="394" y="18"/>
                      </a:lnTo>
                      <a:lnTo>
                        <a:pt x="399" y="9"/>
                      </a:lnTo>
                      <a:lnTo>
                        <a:pt x="402" y="0"/>
                      </a:lnTo>
                      <a:lnTo>
                        <a:pt x="0" y="20"/>
                      </a:lnTo>
                      <a:lnTo>
                        <a:pt x="14" y="22"/>
                      </a:lnTo>
                      <a:lnTo>
                        <a:pt x="29" y="26"/>
                      </a:lnTo>
                      <a:lnTo>
                        <a:pt x="46" y="28"/>
                      </a:lnTo>
                      <a:lnTo>
                        <a:pt x="64" y="30"/>
                      </a:lnTo>
                      <a:lnTo>
                        <a:pt x="83" y="34"/>
                      </a:lnTo>
                      <a:lnTo>
                        <a:pt x="103" y="36"/>
                      </a:lnTo>
                      <a:lnTo>
                        <a:pt x="125" y="38"/>
                      </a:lnTo>
                      <a:lnTo>
                        <a:pt x="147" y="42"/>
                      </a:lnTo>
                      <a:lnTo>
                        <a:pt x="171" y="44"/>
                      </a:lnTo>
                      <a:lnTo>
                        <a:pt x="196" y="47"/>
                      </a:lnTo>
                      <a:lnTo>
                        <a:pt x="221" y="50"/>
                      </a:lnTo>
                      <a:lnTo>
                        <a:pt x="247" y="52"/>
                      </a:lnTo>
                      <a:lnTo>
                        <a:pt x="274" y="56"/>
                      </a:lnTo>
                      <a:lnTo>
                        <a:pt x="302" y="58"/>
                      </a:lnTo>
                      <a:lnTo>
                        <a:pt x="330" y="60"/>
                      </a:lnTo>
                      <a:lnTo>
                        <a:pt x="359" y="62"/>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2" name="Freeform 243"/>
                <p:cNvSpPr>
                  <a:spLocks noChangeAspect="1"/>
                </p:cNvSpPr>
                <p:nvPr/>
              </p:nvSpPr>
              <p:spPr bwMode="auto">
                <a:xfrm>
                  <a:off x="1675" y="3069"/>
                  <a:ext cx="428" cy="51"/>
                </a:xfrm>
                <a:custGeom>
                  <a:avLst/>
                  <a:gdLst>
                    <a:gd name="T0" fmla="*/ 1 w 856"/>
                    <a:gd name="T1" fmla="*/ 0 h 103"/>
                    <a:gd name="T2" fmla="*/ 1 w 856"/>
                    <a:gd name="T3" fmla="*/ 0 h 103"/>
                    <a:gd name="T4" fmla="*/ 1 w 856"/>
                    <a:gd name="T5" fmla="*/ 0 h 103"/>
                    <a:gd name="T6" fmla="*/ 1 w 856"/>
                    <a:gd name="T7" fmla="*/ 0 h 103"/>
                    <a:gd name="T8" fmla="*/ 1 w 856"/>
                    <a:gd name="T9" fmla="*/ 0 h 103"/>
                    <a:gd name="T10" fmla="*/ 1 w 856"/>
                    <a:gd name="T11" fmla="*/ 0 h 103"/>
                    <a:gd name="T12" fmla="*/ 1 w 856"/>
                    <a:gd name="T13" fmla="*/ 0 h 103"/>
                    <a:gd name="T14" fmla="*/ 1 w 856"/>
                    <a:gd name="T15" fmla="*/ 0 h 103"/>
                    <a:gd name="T16" fmla="*/ 0 w 856"/>
                    <a:gd name="T17" fmla="*/ 0 h 103"/>
                    <a:gd name="T18" fmla="*/ 1 w 856"/>
                    <a:gd name="T19" fmla="*/ 0 h 103"/>
                    <a:gd name="T20" fmla="*/ 1 w 856"/>
                    <a:gd name="T21" fmla="*/ 0 h 103"/>
                    <a:gd name="T22" fmla="*/ 1 w 856"/>
                    <a:gd name="T23" fmla="*/ 0 h 103"/>
                    <a:gd name="T24" fmla="*/ 1 w 856"/>
                    <a:gd name="T25" fmla="*/ 0 h 103"/>
                    <a:gd name="T26" fmla="*/ 1 w 856"/>
                    <a:gd name="T27" fmla="*/ 0 h 103"/>
                    <a:gd name="T28" fmla="*/ 1 w 856"/>
                    <a:gd name="T29" fmla="*/ 0 h 103"/>
                    <a:gd name="T30" fmla="*/ 1 w 856"/>
                    <a:gd name="T31" fmla="*/ 0 h 103"/>
                    <a:gd name="T32" fmla="*/ 1 w 856"/>
                    <a:gd name="T33" fmla="*/ 0 h 103"/>
                    <a:gd name="T34" fmla="*/ 1 w 856"/>
                    <a:gd name="T35" fmla="*/ 0 h 103"/>
                    <a:gd name="T36" fmla="*/ 1 w 856"/>
                    <a:gd name="T37" fmla="*/ 0 h 103"/>
                    <a:gd name="T38" fmla="*/ 1 w 856"/>
                    <a:gd name="T39" fmla="*/ 0 h 103"/>
                    <a:gd name="T40" fmla="*/ 1 w 856"/>
                    <a:gd name="T41" fmla="*/ 0 h 103"/>
                    <a:gd name="T42" fmla="*/ 1 w 856"/>
                    <a:gd name="T43" fmla="*/ 0 h 103"/>
                    <a:gd name="T44" fmla="*/ 1 w 856"/>
                    <a:gd name="T45" fmla="*/ 0 h 103"/>
                    <a:gd name="T46" fmla="*/ 1 w 856"/>
                    <a:gd name="T47" fmla="*/ 0 h 103"/>
                    <a:gd name="T48" fmla="*/ 1 w 856"/>
                    <a:gd name="T49" fmla="*/ 0 h 103"/>
                    <a:gd name="T50" fmla="*/ 1 w 856"/>
                    <a:gd name="T51" fmla="*/ 0 h 103"/>
                    <a:gd name="T52" fmla="*/ 1 w 856"/>
                    <a:gd name="T53" fmla="*/ 0 h 103"/>
                    <a:gd name="T54" fmla="*/ 1 w 856"/>
                    <a:gd name="T55" fmla="*/ 0 h 103"/>
                    <a:gd name="T56" fmla="*/ 1 w 856"/>
                    <a:gd name="T57" fmla="*/ 0 h 103"/>
                    <a:gd name="T58" fmla="*/ 1 w 856"/>
                    <a:gd name="T59" fmla="*/ 0 h 103"/>
                    <a:gd name="T60" fmla="*/ 1 w 856"/>
                    <a:gd name="T61" fmla="*/ 0 h 103"/>
                    <a:gd name="T62" fmla="*/ 1 w 856"/>
                    <a:gd name="T63" fmla="*/ 0 h 103"/>
                    <a:gd name="T64" fmla="*/ 1 w 856"/>
                    <a:gd name="T65" fmla="*/ 0 h 103"/>
                    <a:gd name="T66" fmla="*/ 1 w 856"/>
                    <a:gd name="T67" fmla="*/ 0 h 103"/>
                    <a:gd name="T68" fmla="*/ 1 w 856"/>
                    <a:gd name="T69" fmla="*/ 0 h 103"/>
                    <a:gd name="T70" fmla="*/ 1 w 856"/>
                    <a:gd name="T71" fmla="*/ 0 h 103"/>
                    <a:gd name="T72" fmla="*/ 1 w 856"/>
                    <a:gd name="T73" fmla="*/ 0 h 103"/>
                    <a:gd name="T74" fmla="*/ 1 w 856"/>
                    <a:gd name="T75" fmla="*/ 0 h 103"/>
                    <a:gd name="T76" fmla="*/ 1 w 856"/>
                    <a:gd name="T77" fmla="*/ 0 h 103"/>
                    <a:gd name="T78" fmla="*/ 1 w 856"/>
                    <a:gd name="T79" fmla="*/ 0 h 103"/>
                    <a:gd name="T80" fmla="*/ 1 w 856"/>
                    <a:gd name="T81" fmla="*/ 0 h 103"/>
                    <a:gd name="T82" fmla="*/ 1 w 856"/>
                    <a:gd name="T83" fmla="*/ 0 h 103"/>
                    <a:gd name="T84" fmla="*/ 1 w 856"/>
                    <a:gd name="T85" fmla="*/ 0 h 103"/>
                    <a:gd name="T86" fmla="*/ 1 w 856"/>
                    <a:gd name="T87" fmla="*/ 0 h 103"/>
                    <a:gd name="T88" fmla="*/ 1 w 856"/>
                    <a:gd name="T89" fmla="*/ 0 h 103"/>
                    <a:gd name="T90" fmla="*/ 1 w 856"/>
                    <a:gd name="T91" fmla="*/ 0 h 103"/>
                    <a:gd name="T92" fmla="*/ 1 w 856"/>
                    <a:gd name="T93" fmla="*/ 0 h 103"/>
                    <a:gd name="T94" fmla="*/ 1 w 856"/>
                    <a:gd name="T95" fmla="*/ 0 h 103"/>
                    <a:gd name="T96" fmla="*/ 1 w 856"/>
                    <a:gd name="T97" fmla="*/ 0 h 103"/>
                    <a:gd name="T98" fmla="*/ 1 w 856"/>
                    <a:gd name="T99" fmla="*/ 0 h 103"/>
                    <a:gd name="T100" fmla="*/ 1 w 856"/>
                    <a:gd name="T101" fmla="*/ 0 h 103"/>
                    <a:gd name="T102" fmla="*/ 1 w 856"/>
                    <a:gd name="T103" fmla="*/ 0 h 103"/>
                    <a:gd name="T104" fmla="*/ 1 w 856"/>
                    <a:gd name="T105" fmla="*/ 0 h 103"/>
                    <a:gd name="T106" fmla="*/ 1 w 856"/>
                    <a:gd name="T107" fmla="*/ 0 h 103"/>
                    <a:gd name="T108" fmla="*/ 1 w 856"/>
                    <a:gd name="T109" fmla="*/ 0 h 103"/>
                    <a:gd name="T110" fmla="*/ 1 w 856"/>
                    <a:gd name="T111" fmla="*/ 0 h 103"/>
                    <a:gd name="T112" fmla="*/ 1 w 856"/>
                    <a:gd name="T113" fmla="*/ 0 h 103"/>
                    <a:gd name="T114" fmla="*/ 1 w 856"/>
                    <a:gd name="T115" fmla="*/ 0 h 103"/>
                    <a:gd name="T116" fmla="*/ 1 w 856"/>
                    <a:gd name="T117" fmla="*/ 0 h 1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6"/>
                    <a:gd name="T178" fmla="*/ 0 h 103"/>
                    <a:gd name="T179" fmla="*/ 856 w 856"/>
                    <a:gd name="T180" fmla="*/ 103 h 1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6" h="103">
                      <a:moveTo>
                        <a:pt x="43" y="7"/>
                      </a:moveTo>
                      <a:lnTo>
                        <a:pt x="40" y="15"/>
                      </a:lnTo>
                      <a:lnTo>
                        <a:pt x="35" y="25"/>
                      </a:lnTo>
                      <a:lnTo>
                        <a:pt x="28" y="33"/>
                      </a:lnTo>
                      <a:lnTo>
                        <a:pt x="20" y="41"/>
                      </a:lnTo>
                      <a:lnTo>
                        <a:pt x="13" y="49"/>
                      </a:lnTo>
                      <a:lnTo>
                        <a:pt x="6" y="56"/>
                      </a:lnTo>
                      <a:lnTo>
                        <a:pt x="1" y="63"/>
                      </a:lnTo>
                      <a:lnTo>
                        <a:pt x="0" y="69"/>
                      </a:lnTo>
                      <a:lnTo>
                        <a:pt x="31" y="72"/>
                      </a:lnTo>
                      <a:lnTo>
                        <a:pt x="62" y="74"/>
                      </a:lnTo>
                      <a:lnTo>
                        <a:pt x="95" y="77"/>
                      </a:lnTo>
                      <a:lnTo>
                        <a:pt x="127" y="80"/>
                      </a:lnTo>
                      <a:lnTo>
                        <a:pt x="160" y="82"/>
                      </a:lnTo>
                      <a:lnTo>
                        <a:pt x="193" y="84"/>
                      </a:lnTo>
                      <a:lnTo>
                        <a:pt x="225" y="86"/>
                      </a:lnTo>
                      <a:lnTo>
                        <a:pt x="258" y="88"/>
                      </a:lnTo>
                      <a:lnTo>
                        <a:pt x="290" y="90"/>
                      </a:lnTo>
                      <a:lnTo>
                        <a:pt x="324" y="92"/>
                      </a:lnTo>
                      <a:lnTo>
                        <a:pt x="356" y="94"/>
                      </a:lnTo>
                      <a:lnTo>
                        <a:pt x="388" y="95"/>
                      </a:lnTo>
                      <a:lnTo>
                        <a:pt x="419" y="97"/>
                      </a:lnTo>
                      <a:lnTo>
                        <a:pt x="452" y="98"/>
                      </a:lnTo>
                      <a:lnTo>
                        <a:pt x="482" y="99"/>
                      </a:lnTo>
                      <a:lnTo>
                        <a:pt x="513" y="100"/>
                      </a:lnTo>
                      <a:lnTo>
                        <a:pt x="542" y="100"/>
                      </a:lnTo>
                      <a:lnTo>
                        <a:pt x="570" y="102"/>
                      </a:lnTo>
                      <a:lnTo>
                        <a:pt x="599" y="102"/>
                      </a:lnTo>
                      <a:lnTo>
                        <a:pt x="626" y="103"/>
                      </a:lnTo>
                      <a:lnTo>
                        <a:pt x="652" y="103"/>
                      </a:lnTo>
                      <a:lnTo>
                        <a:pt x="677" y="103"/>
                      </a:lnTo>
                      <a:lnTo>
                        <a:pt x="702" y="102"/>
                      </a:lnTo>
                      <a:lnTo>
                        <a:pt x="725" y="102"/>
                      </a:lnTo>
                      <a:lnTo>
                        <a:pt x="747" y="100"/>
                      </a:lnTo>
                      <a:lnTo>
                        <a:pt x="766" y="99"/>
                      </a:lnTo>
                      <a:lnTo>
                        <a:pt x="786" y="98"/>
                      </a:lnTo>
                      <a:lnTo>
                        <a:pt x="803" y="97"/>
                      </a:lnTo>
                      <a:lnTo>
                        <a:pt x="818" y="95"/>
                      </a:lnTo>
                      <a:lnTo>
                        <a:pt x="833" y="92"/>
                      </a:lnTo>
                      <a:lnTo>
                        <a:pt x="846" y="90"/>
                      </a:lnTo>
                      <a:lnTo>
                        <a:pt x="856" y="88"/>
                      </a:lnTo>
                      <a:lnTo>
                        <a:pt x="851" y="86"/>
                      </a:lnTo>
                      <a:lnTo>
                        <a:pt x="843" y="82"/>
                      </a:lnTo>
                      <a:lnTo>
                        <a:pt x="831" y="80"/>
                      </a:lnTo>
                      <a:lnTo>
                        <a:pt x="816" y="76"/>
                      </a:lnTo>
                      <a:lnTo>
                        <a:pt x="796" y="72"/>
                      </a:lnTo>
                      <a:lnTo>
                        <a:pt x="774" y="68"/>
                      </a:lnTo>
                      <a:lnTo>
                        <a:pt x="751" y="65"/>
                      </a:lnTo>
                      <a:lnTo>
                        <a:pt x="725" y="60"/>
                      </a:lnTo>
                      <a:lnTo>
                        <a:pt x="697" y="56"/>
                      </a:lnTo>
                      <a:lnTo>
                        <a:pt x="668" y="51"/>
                      </a:lnTo>
                      <a:lnTo>
                        <a:pt x="638" y="46"/>
                      </a:lnTo>
                      <a:lnTo>
                        <a:pt x="607" y="41"/>
                      </a:lnTo>
                      <a:lnTo>
                        <a:pt x="577" y="36"/>
                      </a:lnTo>
                      <a:lnTo>
                        <a:pt x="547" y="30"/>
                      </a:lnTo>
                      <a:lnTo>
                        <a:pt x="517" y="26"/>
                      </a:lnTo>
                      <a:lnTo>
                        <a:pt x="489" y="20"/>
                      </a:lnTo>
                      <a:lnTo>
                        <a:pt x="189" y="0"/>
                      </a:lnTo>
                      <a:lnTo>
                        <a:pt x="43" y="7"/>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3" name="Freeform 244"/>
                <p:cNvSpPr>
                  <a:spLocks noChangeAspect="1"/>
                </p:cNvSpPr>
                <p:nvPr/>
              </p:nvSpPr>
              <p:spPr bwMode="auto">
                <a:xfrm>
                  <a:off x="1675" y="3069"/>
                  <a:ext cx="428" cy="51"/>
                </a:xfrm>
                <a:custGeom>
                  <a:avLst/>
                  <a:gdLst>
                    <a:gd name="T0" fmla="*/ 1 w 856"/>
                    <a:gd name="T1" fmla="*/ 0 h 103"/>
                    <a:gd name="T2" fmla="*/ 1 w 856"/>
                    <a:gd name="T3" fmla="*/ 0 h 103"/>
                    <a:gd name="T4" fmla="*/ 1 w 856"/>
                    <a:gd name="T5" fmla="*/ 0 h 103"/>
                    <a:gd name="T6" fmla="*/ 1 w 856"/>
                    <a:gd name="T7" fmla="*/ 0 h 103"/>
                    <a:gd name="T8" fmla="*/ 1 w 856"/>
                    <a:gd name="T9" fmla="*/ 0 h 103"/>
                    <a:gd name="T10" fmla="*/ 1 w 856"/>
                    <a:gd name="T11" fmla="*/ 0 h 103"/>
                    <a:gd name="T12" fmla="*/ 1 w 856"/>
                    <a:gd name="T13" fmla="*/ 0 h 103"/>
                    <a:gd name="T14" fmla="*/ 1 w 856"/>
                    <a:gd name="T15" fmla="*/ 0 h 103"/>
                    <a:gd name="T16" fmla="*/ 1 w 856"/>
                    <a:gd name="T17" fmla="*/ 0 h 103"/>
                    <a:gd name="T18" fmla="*/ 0 w 856"/>
                    <a:gd name="T19" fmla="*/ 0 h 103"/>
                    <a:gd name="T20" fmla="*/ 0 w 856"/>
                    <a:gd name="T21" fmla="*/ 0 h 103"/>
                    <a:gd name="T22" fmla="*/ 1 w 856"/>
                    <a:gd name="T23" fmla="*/ 0 h 103"/>
                    <a:gd name="T24" fmla="*/ 1 w 856"/>
                    <a:gd name="T25" fmla="*/ 0 h 103"/>
                    <a:gd name="T26" fmla="*/ 1 w 856"/>
                    <a:gd name="T27" fmla="*/ 0 h 103"/>
                    <a:gd name="T28" fmla="*/ 1 w 856"/>
                    <a:gd name="T29" fmla="*/ 0 h 103"/>
                    <a:gd name="T30" fmla="*/ 1 w 856"/>
                    <a:gd name="T31" fmla="*/ 0 h 103"/>
                    <a:gd name="T32" fmla="*/ 1 w 856"/>
                    <a:gd name="T33" fmla="*/ 0 h 103"/>
                    <a:gd name="T34" fmla="*/ 1 w 856"/>
                    <a:gd name="T35" fmla="*/ 0 h 103"/>
                    <a:gd name="T36" fmla="*/ 1 w 856"/>
                    <a:gd name="T37" fmla="*/ 0 h 103"/>
                    <a:gd name="T38" fmla="*/ 1 w 856"/>
                    <a:gd name="T39" fmla="*/ 0 h 103"/>
                    <a:gd name="T40" fmla="*/ 1 w 856"/>
                    <a:gd name="T41" fmla="*/ 0 h 103"/>
                    <a:gd name="T42" fmla="*/ 1 w 856"/>
                    <a:gd name="T43" fmla="*/ 0 h 103"/>
                    <a:gd name="T44" fmla="*/ 1 w 856"/>
                    <a:gd name="T45" fmla="*/ 0 h 103"/>
                    <a:gd name="T46" fmla="*/ 1 w 856"/>
                    <a:gd name="T47" fmla="*/ 0 h 103"/>
                    <a:gd name="T48" fmla="*/ 1 w 856"/>
                    <a:gd name="T49" fmla="*/ 0 h 103"/>
                    <a:gd name="T50" fmla="*/ 1 w 856"/>
                    <a:gd name="T51" fmla="*/ 0 h 103"/>
                    <a:gd name="T52" fmla="*/ 1 w 856"/>
                    <a:gd name="T53" fmla="*/ 0 h 103"/>
                    <a:gd name="T54" fmla="*/ 1 w 856"/>
                    <a:gd name="T55" fmla="*/ 0 h 103"/>
                    <a:gd name="T56" fmla="*/ 1 w 856"/>
                    <a:gd name="T57" fmla="*/ 0 h 103"/>
                    <a:gd name="T58" fmla="*/ 1 w 856"/>
                    <a:gd name="T59" fmla="*/ 0 h 103"/>
                    <a:gd name="T60" fmla="*/ 1 w 856"/>
                    <a:gd name="T61" fmla="*/ 0 h 103"/>
                    <a:gd name="T62" fmla="*/ 1 w 856"/>
                    <a:gd name="T63" fmla="*/ 0 h 103"/>
                    <a:gd name="T64" fmla="*/ 1 w 856"/>
                    <a:gd name="T65" fmla="*/ 0 h 103"/>
                    <a:gd name="T66" fmla="*/ 1 w 856"/>
                    <a:gd name="T67" fmla="*/ 0 h 103"/>
                    <a:gd name="T68" fmla="*/ 1 w 856"/>
                    <a:gd name="T69" fmla="*/ 0 h 103"/>
                    <a:gd name="T70" fmla="*/ 1 w 856"/>
                    <a:gd name="T71" fmla="*/ 0 h 103"/>
                    <a:gd name="T72" fmla="*/ 1 w 856"/>
                    <a:gd name="T73" fmla="*/ 0 h 103"/>
                    <a:gd name="T74" fmla="*/ 1 w 856"/>
                    <a:gd name="T75" fmla="*/ 0 h 103"/>
                    <a:gd name="T76" fmla="*/ 1 w 856"/>
                    <a:gd name="T77" fmla="*/ 0 h 103"/>
                    <a:gd name="T78" fmla="*/ 1 w 856"/>
                    <a:gd name="T79" fmla="*/ 0 h 103"/>
                    <a:gd name="T80" fmla="*/ 1 w 856"/>
                    <a:gd name="T81" fmla="*/ 0 h 103"/>
                    <a:gd name="T82" fmla="*/ 1 w 856"/>
                    <a:gd name="T83" fmla="*/ 0 h 103"/>
                    <a:gd name="T84" fmla="*/ 1 w 856"/>
                    <a:gd name="T85" fmla="*/ 0 h 103"/>
                    <a:gd name="T86" fmla="*/ 1 w 856"/>
                    <a:gd name="T87" fmla="*/ 0 h 103"/>
                    <a:gd name="T88" fmla="*/ 1 w 856"/>
                    <a:gd name="T89" fmla="*/ 0 h 103"/>
                    <a:gd name="T90" fmla="*/ 1 w 856"/>
                    <a:gd name="T91" fmla="*/ 0 h 103"/>
                    <a:gd name="T92" fmla="*/ 1 w 856"/>
                    <a:gd name="T93" fmla="*/ 0 h 103"/>
                    <a:gd name="T94" fmla="*/ 1 w 856"/>
                    <a:gd name="T95" fmla="*/ 0 h 103"/>
                    <a:gd name="T96" fmla="*/ 1 w 856"/>
                    <a:gd name="T97" fmla="*/ 0 h 103"/>
                    <a:gd name="T98" fmla="*/ 1 w 856"/>
                    <a:gd name="T99" fmla="*/ 0 h 103"/>
                    <a:gd name="T100" fmla="*/ 1 w 856"/>
                    <a:gd name="T101" fmla="*/ 0 h 103"/>
                    <a:gd name="T102" fmla="*/ 1 w 856"/>
                    <a:gd name="T103" fmla="*/ 0 h 103"/>
                    <a:gd name="T104" fmla="*/ 1 w 856"/>
                    <a:gd name="T105" fmla="*/ 0 h 103"/>
                    <a:gd name="T106" fmla="*/ 1 w 856"/>
                    <a:gd name="T107" fmla="*/ 0 h 103"/>
                    <a:gd name="T108" fmla="*/ 1 w 856"/>
                    <a:gd name="T109" fmla="*/ 0 h 103"/>
                    <a:gd name="T110" fmla="*/ 1 w 856"/>
                    <a:gd name="T111" fmla="*/ 0 h 103"/>
                    <a:gd name="T112" fmla="*/ 1 w 856"/>
                    <a:gd name="T113" fmla="*/ 0 h 103"/>
                    <a:gd name="T114" fmla="*/ 1 w 856"/>
                    <a:gd name="T115" fmla="*/ 0 h 103"/>
                    <a:gd name="T116" fmla="*/ 1 w 856"/>
                    <a:gd name="T117" fmla="*/ 0 h 103"/>
                    <a:gd name="T118" fmla="*/ 1 w 856"/>
                    <a:gd name="T119" fmla="*/ 0 h 103"/>
                    <a:gd name="T120" fmla="*/ 1 w 856"/>
                    <a:gd name="T121" fmla="*/ 0 h 103"/>
                    <a:gd name="T122" fmla="*/ 1 w 856"/>
                    <a:gd name="T123" fmla="*/ 0 h 1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6"/>
                    <a:gd name="T187" fmla="*/ 0 h 103"/>
                    <a:gd name="T188" fmla="*/ 856 w 856"/>
                    <a:gd name="T189" fmla="*/ 103 h 1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6" h="103">
                      <a:moveTo>
                        <a:pt x="43" y="7"/>
                      </a:moveTo>
                      <a:lnTo>
                        <a:pt x="43" y="7"/>
                      </a:lnTo>
                      <a:lnTo>
                        <a:pt x="40" y="15"/>
                      </a:lnTo>
                      <a:lnTo>
                        <a:pt x="35" y="25"/>
                      </a:lnTo>
                      <a:lnTo>
                        <a:pt x="28" y="33"/>
                      </a:lnTo>
                      <a:lnTo>
                        <a:pt x="20" y="41"/>
                      </a:lnTo>
                      <a:lnTo>
                        <a:pt x="13" y="49"/>
                      </a:lnTo>
                      <a:lnTo>
                        <a:pt x="6" y="56"/>
                      </a:lnTo>
                      <a:lnTo>
                        <a:pt x="1" y="63"/>
                      </a:lnTo>
                      <a:lnTo>
                        <a:pt x="0" y="69"/>
                      </a:lnTo>
                      <a:lnTo>
                        <a:pt x="31" y="72"/>
                      </a:lnTo>
                      <a:lnTo>
                        <a:pt x="62" y="74"/>
                      </a:lnTo>
                      <a:lnTo>
                        <a:pt x="95" y="77"/>
                      </a:lnTo>
                      <a:lnTo>
                        <a:pt x="127" y="80"/>
                      </a:lnTo>
                      <a:lnTo>
                        <a:pt x="160" y="82"/>
                      </a:lnTo>
                      <a:lnTo>
                        <a:pt x="193" y="84"/>
                      </a:lnTo>
                      <a:lnTo>
                        <a:pt x="225" y="86"/>
                      </a:lnTo>
                      <a:lnTo>
                        <a:pt x="258" y="88"/>
                      </a:lnTo>
                      <a:lnTo>
                        <a:pt x="290" y="90"/>
                      </a:lnTo>
                      <a:lnTo>
                        <a:pt x="324" y="92"/>
                      </a:lnTo>
                      <a:lnTo>
                        <a:pt x="356" y="94"/>
                      </a:lnTo>
                      <a:lnTo>
                        <a:pt x="388" y="95"/>
                      </a:lnTo>
                      <a:lnTo>
                        <a:pt x="419" y="97"/>
                      </a:lnTo>
                      <a:lnTo>
                        <a:pt x="452" y="98"/>
                      </a:lnTo>
                      <a:lnTo>
                        <a:pt x="482" y="99"/>
                      </a:lnTo>
                      <a:lnTo>
                        <a:pt x="513" y="100"/>
                      </a:lnTo>
                      <a:lnTo>
                        <a:pt x="542" y="100"/>
                      </a:lnTo>
                      <a:lnTo>
                        <a:pt x="570" y="102"/>
                      </a:lnTo>
                      <a:lnTo>
                        <a:pt x="599" y="102"/>
                      </a:lnTo>
                      <a:lnTo>
                        <a:pt x="626" y="103"/>
                      </a:lnTo>
                      <a:lnTo>
                        <a:pt x="652" y="103"/>
                      </a:lnTo>
                      <a:lnTo>
                        <a:pt x="677" y="103"/>
                      </a:lnTo>
                      <a:lnTo>
                        <a:pt x="702" y="102"/>
                      </a:lnTo>
                      <a:lnTo>
                        <a:pt x="725" y="102"/>
                      </a:lnTo>
                      <a:lnTo>
                        <a:pt x="747" y="100"/>
                      </a:lnTo>
                      <a:lnTo>
                        <a:pt x="766" y="99"/>
                      </a:lnTo>
                      <a:lnTo>
                        <a:pt x="786" y="98"/>
                      </a:lnTo>
                      <a:lnTo>
                        <a:pt x="803" y="97"/>
                      </a:lnTo>
                      <a:lnTo>
                        <a:pt x="818" y="95"/>
                      </a:lnTo>
                      <a:lnTo>
                        <a:pt x="833" y="92"/>
                      </a:lnTo>
                      <a:lnTo>
                        <a:pt x="846" y="90"/>
                      </a:lnTo>
                      <a:lnTo>
                        <a:pt x="856" y="88"/>
                      </a:lnTo>
                      <a:lnTo>
                        <a:pt x="851" y="86"/>
                      </a:lnTo>
                      <a:lnTo>
                        <a:pt x="843" y="82"/>
                      </a:lnTo>
                      <a:lnTo>
                        <a:pt x="831" y="80"/>
                      </a:lnTo>
                      <a:lnTo>
                        <a:pt x="816" y="76"/>
                      </a:lnTo>
                      <a:lnTo>
                        <a:pt x="796" y="72"/>
                      </a:lnTo>
                      <a:lnTo>
                        <a:pt x="774" y="68"/>
                      </a:lnTo>
                      <a:lnTo>
                        <a:pt x="751" y="65"/>
                      </a:lnTo>
                      <a:lnTo>
                        <a:pt x="725" y="60"/>
                      </a:lnTo>
                      <a:lnTo>
                        <a:pt x="697" y="56"/>
                      </a:lnTo>
                      <a:lnTo>
                        <a:pt x="668" y="51"/>
                      </a:lnTo>
                      <a:lnTo>
                        <a:pt x="638" y="46"/>
                      </a:lnTo>
                      <a:lnTo>
                        <a:pt x="607" y="41"/>
                      </a:lnTo>
                      <a:lnTo>
                        <a:pt x="577" y="36"/>
                      </a:lnTo>
                      <a:lnTo>
                        <a:pt x="547" y="30"/>
                      </a:lnTo>
                      <a:lnTo>
                        <a:pt x="517" y="26"/>
                      </a:lnTo>
                      <a:lnTo>
                        <a:pt x="489" y="20"/>
                      </a:lnTo>
                      <a:lnTo>
                        <a:pt x="189" y="0"/>
                      </a:lnTo>
                      <a:lnTo>
                        <a:pt x="43" y="7"/>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4" name="Freeform 245"/>
                <p:cNvSpPr>
                  <a:spLocks noChangeAspect="1"/>
                </p:cNvSpPr>
                <p:nvPr/>
              </p:nvSpPr>
              <p:spPr bwMode="auto">
                <a:xfrm>
                  <a:off x="1979" y="3107"/>
                  <a:ext cx="96" cy="13"/>
                </a:xfrm>
                <a:custGeom>
                  <a:avLst/>
                  <a:gdLst>
                    <a:gd name="T0" fmla="*/ 0 w 193"/>
                    <a:gd name="T1" fmla="*/ 0 h 28"/>
                    <a:gd name="T2" fmla="*/ 0 w 193"/>
                    <a:gd name="T3" fmla="*/ 0 h 28"/>
                    <a:gd name="T4" fmla="*/ 0 w 193"/>
                    <a:gd name="T5" fmla="*/ 0 h 28"/>
                    <a:gd name="T6" fmla="*/ 0 w 193"/>
                    <a:gd name="T7" fmla="*/ 0 h 28"/>
                    <a:gd name="T8" fmla="*/ 0 w 193"/>
                    <a:gd name="T9" fmla="*/ 0 h 28"/>
                    <a:gd name="T10" fmla="*/ 0 w 193"/>
                    <a:gd name="T11" fmla="*/ 0 h 28"/>
                    <a:gd name="T12" fmla="*/ 0 w 193"/>
                    <a:gd name="T13" fmla="*/ 0 h 28"/>
                    <a:gd name="T14" fmla="*/ 0 w 193"/>
                    <a:gd name="T15" fmla="*/ 0 h 28"/>
                    <a:gd name="T16" fmla="*/ 0 w 193"/>
                    <a:gd name="T17" fmla="*/ 0 h 28"/>
                    <a:gd name="T18" fmla="*/ 0 w 193"/>
                    <a:gd name="T19" fmla="*/ 0 h 28"/>
                    <a:gd name="T20" fmla="*/ 0 w 193"/>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3"/>
                    <a:gd name="T34" fmla="*/ 0 h 28"/>
                    <a:gd name="T35" fmla="*/ 193 w 193"/>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3" h="28">
                      <a:moveTo>
                        <a:pt x="0" y="28"/>
                      </a:moveTo>
                      <a:lnTo>
                        <a:pt x="0" y="28"/>
                      </a:lnTo>
                      <a:lnTo>
                        <a:pt x="2" y="22"/>
                      </a:lnTo>
                      <a:lnTo>
                        <a:pt x="6" y="16"/>
                      </a:lnTo>
                      <a:lnTo>
                        <a:pt x="11" y="13"/>
                      </a:lnTo>
                      <a:lnTo>
                        <a:pt x="17" y="11"/>
                      </a:lnTo>
                      <a:lnTo>
                        <a:pt x="23" y="8"/>
                      </a:lnTo>
                      <a:lnTo>
                        <a:pt x="29" y="8"/>
                      </a:lnTo>
                      <a:lnTo>
                        <a:pt x="35" y="7"/>
                      </a:lnTo>
                      <a:lnTo>
                        <a:pt x="41" y="7"/>
                      </a:lnTo>
                      <a:lnTo>
                        <a:pt x="19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5" name="Freeform 246"/>
                <p:cNvSpPr>
                  <a:spLocks noChangeAspect="1"/>
                </p:cNvSpPr>
                <p:nvPr/>
              </p:nvSpPr>
              <p:spPr bwMode="auto">
                <a:xfrm>
                  <a:off x="1569" y="3077"/>
                  <a:ext cx="80" cy="16"/>
                </a:xfrm>
                <a:custGeom>
                  <a:avLst/>
                  <a:gdLst>
                    <a:gd name="T0" fmla="*/ 0 w 160"/>
                    <a:gd name="T1" fmla="*/ 0 h 34"/>
                    <a:gd name="T2" fmla="*/ 0 w 160"/>
                    <a:gd name="T3" fmla="*/ 0 h 34"/>
                    <a:gd name="T4" fmla="*/ 1 w 160"/>
                    <a:gd name="T5" fmla="*/ 0 h 34"/>
                    <a:gd name="T6" fmla="*/ 1 w 160"/>
                    <a:gd name="T7" fmla="*/ 0 h 34"/>
                    <a:gd name="T8" fmla="*/ 1 w 160"/>
                    <a:gd name="T9" fmla="*/ 0 h 34"/>
                    <a:gd name="T10" fmla="*/ 1 w 160"/>
                    <a:gd name="T11" fmla="*/ 0 h 34"/>
                    <a:gd name="T12" fmla="*/ 1 w 160"/>
                    <a:gd name="T13" fmla="*/ 0 h 34"/>
                    <a:gd name="T14" fmla="*/ 1 w 160"/>
                    <a:gd name="T15" fmla="*/ 0 h 34"/>
                    <a:gd name="T16" fmla="*/ 1 w 160"/>
                    <a:gd name="T17" fmla="*/ 0 h 34"/>
                    <a:gd name="T18" fmla="*/ 1 w 160"/>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34"/>
                    <a:gd name="T32" fmla="*/ 160 w 16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34">
                      <a:moveTo>
                        <a:pt x="0" y="34"/>
                      </a:moveTo>
                      <a:lnTo>
                        <a:pt x="0" y="34"/>
                      </a:lnTo>
                      <a:lnTo>
                        <a:pt x="12" y="26"/>
                      </a:lnTo>
                      <a:lnTo>
                        <a:pt x="25" y="19"/>
                      </a:lnTo>
                      <a:lnTo>
                        <a:pt x="42" y="14"/>
                      </a:lnTo>
                      <a:lnTo>
                        <a:pt x="61" y="11"/>
                      </a:lnTo>
                      <a:lnTo>
                        <a:pt x="82" y="7"/>
                      </a:lnTo>
                      <a:lnTo>
                        <a:pt x="106" y="5"/>
                      </a:lnTo>
                      <a:lnTo>
                        <a:pt x="131" y="3"/>
                      </a:lnTo>
                      <a:lnTo>
                        <a:pt x="16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6" name="Line 247"/>
                <p:cNvSpPr>
                  <a:spLocks noChangeAspect="1" noChangeShapeType="1"/>
                </p:cNvSpPr>
                <p:nvPr/>
              </p:nvSpPr>
              <p:spPr bwMode="auto">
                <a:xfrm>
                  <a:off x="1608" y="3080"/>
                  <a:ext cx="373" cy="3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07" name="Freeform 248"/>
                <p:cNvSpPr>
                  <a:spLocks noChangeAspect="1"/>
                </p:cNvSpPr>
                <p:nvPr/>
              </p:nvSpPr>
              <p:spPr bwMode="auto">
                <a:xfrm>
                  <a:off x="1495" y="3069"/>
                  <a:ext cx="608" cy="51"/>
                </a:xfrm>
                <a:custGeom>
                  <a:avLst/>
                  <a:gdLst>
                    <a:gd name="T0" fmla="*/ 0 w 1215"/>
                    <a:gd name="T1" fmla="*/ 0 h 103"/>
                    <a:gd name="T2" fmla="*/ 1 w 1215"/>
                    <a:gd name="T3" fmla="*/ 0 h 103"/>
                    <a:gd name="T4" fmla="*/ 1 w 1215"/>
                    <a:gd name="T5" fmla="*/ 0 h 103"/>
                    <a:gd name="T6" fmla="*/ 1 w 1215"/>
                    <a:gd name="T7" fmla="*/ 0 h 103"/>
                    <a:gd name="T8" fmla="*/ 1 w 1215"/>
                    <a:gd name="T9" fmla="*/ 0 h 103"/>
                    <a:gd name="T10" fmla="*/ 1 w 1215"/>
                    <a:gd name="T11" fmla="*/ 0 h 103"/>
                    <a:gd name="T12" fmla="*/ 1 w 1215"/>
                    <a:gd name="T13" fmla="*/ 0 h 103"/>
                    <a:gd name="T14" fmla="*/ 1 w 1215"/>
                    <a:gd name="T15" fmla="*/ 0 h 103"/>
                    <a:gd name="T16" fmla="*/ 1 w 1215"/>
                    <a:gd name="T17" fmla="*/ 0 h 103"/>
                    <a:gd name="T18" fmla="*/ 1 w 1215"/>
                    <a:gd name="T19" fmla="*/ 0 h 103"/>
                    <a:gd name="T20" fmla="*/ 1 w 1215"/>
                    <a:gd name="T21" fmla="*/ 0 h 103"/>
                    <a:gd name="T22" fmla="*/ 1 w 1215"/>
                    <a:gd name="T23" fmla="*/ 0 h 103"/>
                    <a:gd name="T24" fmla="*/ 1 w 1215"/>
                    <a:gd name="T25" fmla="*/ 0 h 103"/>
                    <a:gd name="T26" fmla="*/ 1 w 1215"/>
                    <a:gd name="T27" fmla="*/ 0 h 103"/>
                    <a:gd name="T28" fmla="*/ 1 w 1215"/>
                    <a:gd name="T29" fmla="*/ 0 h 103"/>
                    <a:gd name="T30" fmla="*/ 1 w 1215"/>
                    <a:gd name="T31" fmla="*/ 0 h 103"/>
                    <a:gd name="T32" fmla="*/ 1 w 1215"/>
                    <a:gd name="T33" fmla="*/ 0 h 103"/>
                    <a:gd name="T34" fmla="*/ 1 w 1215"/>
                    <a:gd name="T35" fmla="*/ 0 h 103"/>
                    <a:gd name="T36" fmla="*/ 1 w 1215"/>
                    <a:gd name="T37" fmla="*/ 0 h 103"/>
                    <a:gd name="T38" fmla="*/ 1 w 1215"/>
                    <a:gd name="T39" fmla="*/ 0 h 103"/>
                    <a:gd name="T40" fmla="*/ 1 w 1215"/>
                    <a:gd name="T41" fmla="*/ 0 h 103"/>
                    <a:gd name="T42" fmla="*/ 1 w 1215"/>
                    <a:gd name="T43" fmla="*/ 0 h 103"/>
                    <a:gd name="T44" fmla="*/ 1 w 1215"/>
                    <a:gd name="T45" fmla="*/ 0 h 103"/>
                    <a:gd name="T46" fmla="*/ 1 w 1215"/>
                    <a:gd name="T47" fmla="*/ 0 h 103"/>
                    <a:gd name="T48" fmla="*/ 1 w 1215"/>
                    <a:gd name="T49" fmla="*/ 0 h 103"/>
                    <a:gd name="T50" fmla="*/ 1 w 1215"/>
                    <a:gd name="T51" fmla="*/ 0 h 103"/>
                    <a:gd name="T52" fmla="*/ 1 w 1215"/>
                    <a:gd name="T53" fmla="*/ 0 h 103"/>
                    <a:gd name="T54" fmla="*/ 1 w 1215"/>
                    <a:gd name="T55" fmla="*/ 0 h 103"/>
                    <a:gd name="T56" fmla="*/ 1 w 1215"/>
                    <a:gd name="T57" fmla="*/ 0 h 103"/>
                    <a:gd name="T58" fmla="*/ 1 w 1215"/>
                    <a:gd name="T59" fmla="*/ 0 h 103"/>
                    <a:gd name="T60" fmla="*/ 1 w 1215"/>
                    <a:gd name="T61" fmla="*/ 0 h 103"/>
                    <a:gd name="T62" fmla="*/ 1 w 1215"/>
                    <a:gd name="T63" fmla="*/ 0 h 103"/>
                    <a:gd name="T64" fmla="*/ 1 w 1215"/>
                    <a:gd name="T65" fmla="*/ 0 h 103"/>
                    <a:gd name="T66" fmla="*/ 1 w 1215"/>
                    <a:gd name="T67" fmla="*/ 0 h 103"/>
                    <a:gd name="T68" fmla="*/ 1 w 1215"/>
                    <a:gd name="T69" fmla="*/ 0 h 1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15"/>
                    <a:gd name="T106" fmla="*/ 0 h 103"/>
                    <a:gd name="T107" fmla="*/ 1215 w 1215"/>
                    <a:gd name="T108" fmla="*/ 103 h 1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15" h="103">
                      <a:moveTo>
                        <a:pt x="402" y="7"/>
                      </a:moveTo>
                      <a:lnTo>
                        <a:pt x="0" y="26"/>
                      </a:lnTo>
                      <a:lnTo>
                        <a:pt x="14" y="28"/>
                      </a:lnTo>
                      <a:lnTo>
                        <a:pt x="29" y="31"/>
                      </a:lnTo>
                      <a:lnTo>
                        <a:pt x="46" y="34"/>
                      </a:lnTo>
                      <a:lnTo>
                        <a:pt x="64" y="36"/>
                      </a:lnTo>
                      <a:lnTo>
                        <a:pt x="83" y="39"/>
                      </a:lnTo>
                      <a:lnTo>
                        <a:pt x="103" y="42"/>
                      </a:lnTo>
                      <a:lnTo>
                        <a:pt x="125" y="45"/>
                      </a:lnTo>
                      <a:lnTo>
                        <a:pt x="147" y="48"/>
                      </a:lnTo>
                      <a:lnTo>
                        <a:pt x="171" y="50"/>
                      </a:lnTo>
                      <a:lnTo>
                        <a:pt x="196" y="53"/>
                      </a:lnTo>
                      <a:lnTo>
                        <a:pt x="221" y="56"/>
                      </a:lnTo>
                      <a:lnTo>
                        <a:pt x="247" y="59"/>
                      </a:lnTo>
                      <a:lnTo>
                        <a:pt x="274" y="61"/>
                      </a:lnTo>
                      <a:lnTo>
                        <a:pt x="302" y="64"/>
                      </a:lnTo>
                      <a:lnTo>
                        <a:pt x="330" y="67"/>
                      </a:lnTo>
                      <a:lnTo>
                        <a:pt x="359" y="69"/>
                      </a:lnTo>
                      <a:lnTo>
                        <a:pt x="390" y="72"/>
                      </a:lnTo>
                      <a:lnTo>
                        <a:pt x="421" y="74"/>
                      </a:lnTo>
                      <a:lnTo>
                        <a:pt x="454" y="77"/>
                      </a:lnTo>
                      <a:lnTo>
                        <a:pt x="486" y="80"/>
                      </a:lnTo>
                      <a:lnTo>
                        <a:pt x="519" y="82"/>
                      </a:lnTo>
                      <a:lnTo>
                        <a:pt x="552" y="84"/>
                      </a:lnTo>
                      <a:lnTo>
                        <a:pt x="584" y="86"/>
                      </a:lnTo>
                      <a:lnTo>
                        <a:pt x="617" y="88"/>
                      </a:lnTo>
                      <a:lnTo>
                        <a:pt x="649" y="90"/>
                      </a:lnTo>
                      <a:lnTo>
                        <a:pt x="683" y="92"/>
                      </a:lnTo>
                      <a:lnTo>
                        <a:pt x="715" y="94"/>
                      </a:lnTo>
                      <a:lnTo>
                        <a:pt x="747" y="95"/>
                      </a:lnTo>
                      <a:lnTo>
                        <a:pt x="778" y="97"/>
                      </a:lnTo>
                      <a:lnTo>
                        <a:pt x="811" y="98"/>
                      </a:lnTo>
                      <a:lnTo>
                        <a:pt x="841" y="99"/>
                      </a:lnTo>
                      <a:lnTo>
                        <a:pt x="872" y="100"/>
                      </a:lnTo>
                      <a:lnTo>
                        <a:pt x="901" y="100"/>
                      </a:lnTo>
                      <a:lnTo>
                        <a:pt x="929" y="102"/>
                      </a:lnTo>
                      <a:lnTo>
                        <a:pt x="958" y="102"/>
                      </a:lnTo>
                      <a:lnTo>
                        <a:pt x="985" y="103"/>
                      </a:lnTo>
                      <a:lnTo>
                        <a:pt x="1011" y="103"/>
                      </a:lnTo>
                      <a:lnTo>
                        <a:pt x="1036" y="103"/>
                      </a:lnTo>
                      <a:lnTo>
                        <a:pt x="1061" y="102"/>
                      </a:lnTo>
                      <a:lnTo>
                        <a:pt x="1084" y="102"/>
                      </a:lnTo>
                      <a:lnTo>
                        <a:pt x="1106" y="100"/>
                      </a:lnTo>
                      <a:lnTo>
                        <a:pt x="1125" y="99"/>
                      </a:lnTo>
                      <a:lnTo>
                        <a:pt x="1145" y="98"/>
                      </a:lnTo>
                      <a:lnTo>
                        <a:pt x="1162" y="97"/>
                      </a:lnTo>
                      <a:lnTo>
                        <a:pt x="1177" y="95"/>
                      </a:lnTo>
                      <a:lnTo>
                        <a:pt x="1192" y="92"/>
                      </a:lnTo>
                      <a:lnTo>
                        <a:pt x="1205" y="90"/>
                      </a:lnTo>
                      <a:lnTo>
                        <a:pt x="1215" y="88"/>
                      </a:lnTo>
                      <a:lnTo>
                        <a:pt x="1210" y="86"/>
                      </a:lnTo>
                      <a:lnTo>
                        <a:pt x="1202" y="82"/>
                      </a:lnTo>
                      <a:lnTo>
                        <a:pt x="1190" y="80"/>
                      </a:lnTo>
                      <a:lnTo>
                        <a:pt x="1175" y="76"/>
                      </a:lnTo>
                      <a:lnTo>
                        <a:pt x="1155" y="72"/>
                      </a:lnTo>
                      <a:lnTo>
                        <a:pt x="1133" y="68"/>
                      </a:lnTo>
                      <a:lnTo>
                        <a:pt x="1110" y="65"/>
                      </a:lnTo>
                      <a:lnTo>
                        <a:pt x="1084" y="60"/>
                      </a:lnTo>
                      <a:lnTo>
                        <a:pt x="1056" y="56"/>
                      </a:lnTo>
                      <a:lnTo>
                        <a:pt x="1027" y="51"/>
                      </a:lnTo>
                      <a:lnTo>
                        <a:pt x="997" y="46"/>
                      </a:lnTo>
                      <a:lnTo>
                        <a:pt x="966" y="41"/>
                      </a:lnTo>
                      <a:lnTo>
                        <a:pt x="936" y="36"/>
                      </a:lnTo>
                      <a:lnTo>
                        <a:pt x="906" y="30"/>
                      </a:lnTo>
                      <a:lnTo>
                        <a:pt x="876" y="26"/>
                      </a:lnTo>
                      <a:lnTo>
                        <a:pt x="848" y="20"/>
                      </a:lnTo>
                      <a:lnTo>
                        <a:pt x="548" y="0"/>
                      </a:lnTo>
                      <a:lnTo>
                        <a:pt x="402" y="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8" name="Freeform 249"/>
                <p:cNvSpPr>
                  <a:spLocks noChangeAspect="1"/>
                </p:cNvSpPr>
                <p:nvPr/>
              </p:nvSpPr>
              <p:spPr bwMode="auto">
                <a:xfrm>
                  <a:off x="1975" y="3100"/>
                  <a:ext cx="45" cy="9"/>
                </a:xfrm>
                <a:custGeom>
                  <a:avLst/>
                  <a:gdLst>
                    <a:gd name="T0" fmla="*/ 1 w 90"/>
                    <a:gd name="T1" fmla="*/ 0 h 17"/>
                    <a:gd name="T2" fmla="*/ 1 w 90"/>
                    <a:gd name="T3" fmla="*/ 0 h 17"/>
                    <a:gd name="T4" fmla="*/ 1 w 90"/>
                    <a:gd name="T5" fmla="*/ 1 h 17"/>
                    <a:gd name="T6" fmla="*/ 1 w 90"/>
                    <a:gd name="T7" fmla="*/ 1 h 17"/>
                    <a:gd name="T8" fmla="*/ 1 w 90"/>
                    <a:gd name="T9" fmla="*/ 1 h 17"/>
                    <a:gd name="T10" fmla="*/ 1 w 90"/>
                    <a:gd name="T11" fmla="*/ 1 h 17"/>
                    <a:gd name="T12" fmla="*/ 1 w 90"/>
                    <a:gd name="T13" fmla="*/ 1 h 17"/>
                    <a:gd name="T14" fmla="*/ 1 w 90"/>
                    <a:gd name="T15" fmla="*/ 1 h 17"/>
                    <a:gd name="T16" fmla="*/ 1 w 90"/>
                    <a:gd name="T17" fmla="*/ 1 h 17"/>
                    <a:gd name="T18" fmla="*/ 1 w 90"/>
                    <a:gd name="T19" fmla="*/ 1 h 17"/>
                    <a:gd name="T20" fmla="*/ 1 w 90"/>
                    <a:gd name="T21" fmla="*/ 1 h 17"/>
                    <a:gd name="T22" fmla="*/ 1 w 90"/>
                    <a:gd name="T23" fmla="*/ 1 h 17"/>
                    <a:gd name="T24" fmla="*/ 1 w 90"/>
                    <a:gd name="T25" fmla="*/ 1 h 17"/>
                    <a:gd name="T26" fmla="*/ 1 w 90"/>
                    <a:gd name="T27" fmla="*/ 1 h 17"/>
                    <a:gd name="T28" fmla="*/ 1 w 90"/>
                    <a:gd name="T29" fmla="*/ 1 h 17"/>
                    <a:gd name="T30" fmla="*/ 1 w 90"/>
                    <a:gd name="T31" fmla="*/ 1 h 17"/>
                    <a:gd name="T32" fmla="*/ 1 w 90"/>
                    <a:gd name="T33" fmla="*/ 1 h 17"/>
                    <a:gd name="T34" fmla="*/ 1 w 90"/>
                    <a:gd name="T35" fmla="*/ 1 h 17"/>
                    <a:gd name="T36" fmla="*/ 1 w 90"/>
                    <a:gd name="T37" fmla="*/ 1 h 17"/>
                    <a:gd name="T38" fmla="*/ 1 w 90"/>
                    <a:gd name="T39" fmla="*/ 1 h 17"/>
                    <a:gd name="T40" fmla="*/ 1 w 90"/>
                    <a:gd name="T41" fmla="*/ 1 h 17"/>
                    <a:gd name="T42" fmla="*/ 1 w 90"/>
                    <a:gd name="T43" fmla="*/ 1 h 17"/>
                    <a:gd name="T44" fmla="*/ 1 w 90"/>
                    <a:gd name="T45" fmla="*/ 1 h 17"/>
                    <a:gd name="T46" fmla="*/ 1 w 90"/>
                    <a:gd name="T47" fmla="*/ 1 h 17"/>
                    <a:gd name="T48" fmla="*/ 0 w 90"/>
                    <a:gd name="T49" fmla="*/ 1 h 17"/>
                    <a:gd name="T50" fmla="*/ 1 w 90"/>
                    <a:gd name="T51" fmla="*/ 1 h 17"/>
                    <a:gd name="T52" fmla="*/ 1 w 90"/>
                    <a:gd name="T53" fmla="*/ 1 h 17"/>
                    <a:gd name="T54" fmla="*/ 1 w 90"/>
                    <a:gd name="T55" fmla="*/ 1 h 17"/>
                    <a:gd name="T56" fmla="*/ 1 w 90"/>
                    <a:gd name="T57" fmla="*/ 1 h 17"/>
                    <a:gd name="T58" fmla="*/ 1 w 90"/>
                    <a:gd name="T59" fmla="*/ 1 h 17"/>
                    <a:gd name="T60" fmla="*/ 1 w 90"/>
                    <a:gd name="T61" fmla="*/ 1 h 17"/>
                    <a:gd name="T62" fmla="*/ 1 w 90"/>
                    <a:gd name="T63" fmla="*/ 0 h 17"/>
                    <a:gd name="T64" fmla="*/ 1 w 90"/>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
                    <a:gd name="T101" fmla="*/ 90 w 90"/>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
                      <a:moveTo>
                        <a:pt x="45" y="0"/>
                      </a:moveTo>
                      <a:lnTo>
                        <a:pt x="54" y="0"/>
                      </a:lnTo>
                      <a:lnTo>
                        <a:pt x="62" y="1"/>
                      </a:lnTo>
                      <a:lnTo>
                        <a:pt x="71" y="1"/>
                      </a:lnTo>
                      <a:lnTo>
                        <a:pt x="77" y="2"/>
                      </a:lnTo>
                      <a:lnTo>
                        <a:pt x="82" y="3"/>
                      </a:lnTo>
                      <a:lnTo>
                        <a:pt x="87" y="4"/>
                      </a:lnTo>
                      <a:lnTo>
                        <a:pt x="89" y="6"/>
                      </a:lnTo>
                      <a:lnTo>
                        <a:pt x="90" y="8"/>
                      </a:lnTo>
                      <a:lnTo>
                        <a:pt x="89" y="10"/>
                      </a:lnTo>
                      <a:lnTo>
                        <a:pt x="87" y="11"/>
                      </a:lnTo>
                      <a:lnTo>
                        <a:pt x="82" y="13"/>
                      </a:lnTo>
                      <a:lnTo>
                        <a:pt x="77" y="14"/>
                      </a:lnTo>
                      <a:lnTo>
                        <a:pt x="71" y="16"/>
                      </a:lnTo>
                      <a:lnTo>
                        <a:pt x="62" y="16"/>
                      </a:lnTo>
                      <a:lnTo>
                        <a:pt x="54" y="17"/>
                      </a:lnTo>
                      <a:lnTo>
                        <a:pt x="45" y="17"/>
                      </a:lnTo>
                      <a:lnTo>
                        <a:pt x="36" y="17"/>
                      </a:lnTo>
                      <a:lnTo>
                        <a:pt x="28" y="16"/>
                      </a:lnTo>
                      <a:lnTo>
                        <a:pt x="20" y="16"/>
                      </a:lnTo>
                      <a:lnTo>
                        <a:pt x="13" y="14"/>
                      </a:lnTo>
                      <a:lnTo>
                        <a:pt x="8" y="13"/>
                      </a:lnTo>
                      <a:lnTo>
                        <a:pt x="4" y="11"/>
                      </a:lnTo>
                      <a:lnTo>
                        <a:pt x="1" y="10"/>
                      </a:lnTo>
                      <a:lnTo>
                        <a:pt x="0" y="8"/>
                      </a:lnTo>
                      <a:lnTo>
                        <a:pt x="1" y="6"/>
                      </a:lnTo>
                      <a:lnTo>
                        <a:pt x="4" y="4"/>
                      </a:lnTo>
                      <a:lnTo>
                        <a:pt x="8" y="3"/>
                      </a:lnTo>
                      <a:lnTo>
                        <a:pt x="13" y="2"/>
                      </a:lnTo>
                      <a:lnTo>
                        <a:pt x="20" y="1"/>
                      </a:lnTo>
                      <a:lnTo>
                        <a:pt x="28" y="1"/>
                      </a:lnTo>
                      <a:lnTo>
                        <a:pt x="36" y="0"/>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09" name="Freeform 250"/>
                <p:cNvSpPr>
                  <a:spLocks noChangeAspect="1"/>
                </p:cNvSpPr>
                <p:nvPr/>
              </p:nvSpPr>
              <p:spPr bwMode="auto">
                <a:xfrm>
                  <a:off x="1983" y="3101"/>
                  <a:ext cx="29" cy="6"/>
                </a:xfrm>
                <a:custGeom>
                  <a:avLst/>
                  <a:gdLst>
                    <a:gd name="T0" fmla="*/ 1 w 58"/>
                    <a:gd name="T1" fmla="*/ 0 h 11"/>
                    <a:gd name="T2" fmla="*/ 1 w 58"/>
                    <a:gd name="T3" fmla="*/ 0 h 11"/>
                    <a:gd name="T4" fmla="*/ 1 w 58"/>
                    <a:gd name="T5" fmla="*/ 1 h 11"/>
                    <a:gd name="T6" fmla="*/ 1 w 58"/>
                    <a:gd name="T7" fmla="*/ 1 h 11"/>
                    <a:gd name="T8" fmla="*/ 1 w 58"/>
                    <a:gd name="T9" fmla="*/ 1 h 11"/>
                    <a:gd name="T10" fmla="*/ 1 w 58"/>
                    <a:gd name="T11" fmla="*/ 1 h 11"/>
                    <a:gd name="T12" fmla="*/ 1 w 58"/>
                    <a:gd name="T13" fmla="*/ 1 h 11"/>
                    <a:gd name="T14" fmla="*/ 1 w 58"/>
                    <a:gd name="T15" fmla="*/ 1 h 11"/>
                    <a:gd name="T16" fmla="*/ 1 w 58"/>
                    <a:gd name="T17" fmla="*/ 1 h 11"/>
                    <a:gd name="T18" fmla="*/ 1 w 58"/>
                    <a:gd name="T19" fmla="*/ 1 h 11"/>
                    <a:gd name="T20" fmla="*/ 1 w 58"/>
                    <a:gd name="T21" fmla="*/ 1 h 11"/>
                    <a:gd name="T22" fmla="*/ 1 w 58"/>
                    <a:gd name="T23" fmla="*/ 1 h 11"/>
                    <a:gd name="T24" fmla="*/ 0 w 58"/>
                    <a:gd name="T25" fmla="*/ 1 h 11"/>
                    <a:gd name="T26" fmla="*/ 1 w 58"/>
                    <a:gd name="T27" fmla="*/ 1 h 11"/>
                    <a:gd name="T28" fmla="*/ 1 w 58"/>
                    <a:gd name="T29" fmla="*/ 1 h 11"/>
                    <a:gd name="T30" fmla="*/ 1 w 58"/>
                    <a:gd name="T31" fmla="*/ 0 h 11"/>
                    <a:gd name="T32" fmla="*/ 1 w 58"/>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1"/>
                    <a:gd name="T53" fmla="*/ 58 w 58"/>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1">
                      <a:moveTo>
                        <a:pt x="29" y="0"/>
                      </a:moveTo>
                      <a:lnTo>
                        <a:pt x="41" y="0"/>
                      </a:lnTo>
                      <a:lnTo>
                        <a:pt x="50" y="2"/>
                      </a:lnTo>
                      <a:lnTo>
                        <a:pt x="56" y="3"/>
                      </a:lnTo>
                      <a:lnTo>
                        <a:pt x="58" y="6"/>
                      </a:lnTo>
                      <a:lnTo>
                        <a:pt x="56" y="8"/>
                      </a:lnTo>
                      <a:lnTo>
                        <a:pt x="50" y="10"/>
                      </a:lnTo>
                      <a:lnTo>
                        <a:pt x="41" y="11"/>
                      </a:lnTo>
                      <a:lnTo>
                        <a:pt x="29" y="11"/>
                      </a:lnTo>
                      <a:lnTo>
                        <a:pt x="18" y="11"/>
                      </a:lnTo>
                      <a:lnTo>
                        <a:pt x="8" y="10"/>
                      </a:lnTo>
                      <a:lnTo>
                        <a:pt x="3" y="8"/>
                      </a:lnTo>
                      <a:lnTo>
                        <a:pt x="0" y="6"/>
                      </a:lnTo>
                      <a:lnTo>
                        <a:pt x="3" y="3"/>
                      </a:lnTo>
                      <a:lnTo>
                        <a:pt x="8" y="2"/>
                      </a:lnTo>
                      <a:lnTo>
                        <a:pt x="18" y="0"/>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10" name="Freeform 251"/>
                <p:cNvSpPr>
                  <a:spLocks noChangeAspect="1"/>
                </p:cNvSpPr>
                <p:nvPr/>
              </p:nvSpPr>
              <p:spPr bwMode="auto">
                <a:xfrm>
                  <a:off x="1991" y="3103"/>
                  <a:ext cx="14" cy="3"/>
                </a:xfrm>
                <a:custGeom>
                  <a:avLst/>
                  <a:gdLst>
                    <a:gd name="T0" fmla="*/ 1 w 28"/>
                    <a:gd name="T1" fmla="*/ 0 h 6"/>
                    <a:gd name="T2" fmla="*/ 1 w 28"/>
                    <a:gd name="T3" fmla="*/ 0 h 6"/>
                    <a:gd name="T4" fmla="*/ 1 w 28"/>
                    <a:gd name="T5" fmla="*/ 1 h 6"/>
                    <a:gd name="T6" fmla="*/ 1 w 28"/>
                    <a:gd name="T7" fmla="*/ 1 h 6"/>
                    <a:gd name="T8" fmla="*/ 1 w 28"/>
                    <a:gd name="T9" fmla="*/ 1 h 6"/>
                    <a:gd name="T10" fmla="*/ 1 w 28"/>
                    <a:gd name="T11" fmla="*/ 1 h 6"/>
                    <a:gd name="T12" fmla="*/ 1 w 28"/>
                    <a:gd name="T13" fmla="*/ 1 h 6"/>
                    <a:gd name="T14" fmla="*/ 1 w 28"/>
                    <a:gd name="T15" fmla="*/ 1 h 6"/>
                    <a:gd name="T16" fmla="*/ 1 w 28"/>
                    <a:gd name="T17" fmla="*/ 1 h 6"/>
                    <a:gd name="T18" fmla="*/ 1 w 28"/>
                    <a:gd name="T19" fmla="*/ 1 h 6"/>
                    <a:gd name="T20" fmla="*/ 1 w 28"/>
                    <a:gd name="T21" fmla="*/ 1 h 6"/>
                    <a:gd name="T22" fmla="*/ 1 w 28"/>
                    <a:gd name="T23" fmla="*/ 1 h 6"/>
                    <a:gd name="T24" fmla="*/ 0 w 28"/>
                    <a:gd name="T25" fmla="*/ 1 h 6"/>
                    <a:gd name="T26" fmla="*/ 1 w 28"/>
                    <a:gd name="T27" fmla="*/ 1 h 6"/>
                    <a:gd name="T28" fmla="*/ 1 w 28"/>
                    <a:gd name="T29" fmla="*/ 1 h 6"/>
                    <a:gd name="T30" fmla="*/ 1 w 28"/>
                    <a:gd name="T31" fmla="*/ 0 h 6"/>
                    <a:gd name="T32" fmla="*/ 1 w 28"/>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6"/>
                    <a:gd name="T53" fmla="*/ 28 w 2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6">
                      <a:moveTo>
                        <a:pt x="14" y="0"/>
                      </a:moveTo>
                      <a:lnTo>
                        <a:pt x="20" y="0"/>
                      </a:lnTo>
                      <a:lnTo>
                        <a:pt x="25" y="1"/>
                      </a:lnTo>
                      <a:lnTo>
                        <a:pt x="27" y="1"/>
                      </a:lnTo>
                      <a:lnTo>
                        <a:pt x="28" y="3"/>
                      </a:lnTo>
                      <a:lnTo>
                        <a:pt x="27" y="4"/>
                      </a:lnTo>
                      <a:lnTo>
                        <a:pt x="25" y="5"/>
                      </a:lnTo>
                      <a:lnTo>
                        <a:pt x="20" y="6"/>
                      </a:lnTo>
                      <a:lnTo>
                        <a:pt x="14" y="6"/>
                      </a:lnTo>
                      <a:lnTo>
                        <a:pt x="8" y="6"/>
                      </a:lnTo>
                      <a:lnTo>
                        <a:pt x="4" y="5"/>
                      </a:lnTo>
                      <a:lnTo>
                        <a:pt x="2" y="4"/>
                      </a:lnTo>
                      <a:lnTo>
                        <a:pt x="0" y="3"/>
                      </a:lnTo>
                      <a:lnTo>
                        <a:pt x="2" y="1"/>
                      </a:lnTo>
                      <a:lnTo>
                        <a:pt x="4" y="1"/>
                      </a:lnTo>
                      <a:lnTo>
                        <a:pt x="8" y="0"/>
                      </a:lnTo>
                      <a:lnTo>
                        <a:pt x="1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sp>
            <p:nvSpPr>
              <p:cNvPr id="511" name="Ellipse 510"/>
              <p:cNvSpPr/>
              <p:nvPr/>
            </p:nvSpPr>
            <p:spPr>
              <a:xfrm>
                <a:off x="6948264" y="2636912"/>
                <a:ext cx="1512168" cy="29132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14" name="Oval 4"/>
            <p:cNvSpPr>
              <a:spLocks noChangeArrowheads="1"/>
            </p:cNvSpPr>
            <p:nvPr/>
          </p:nvSpPr>
          <p:spPr bwMode="auto">
            <a:xfrm>
              <a:off x="1541223" y="3300105"/>
              <a:ext cx="1076282" cy="198835"/>
            </a:xfrm>
            <a:prstGeom prst="ellipse">
              <a:avLst/>
            </a:prstGeom>
            <a:noFill/>
            <a:ln w="9525" cap="rnd">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aphicFrame>
          <p:nvGraphicFramePr>
            <p:cNvPr id="515" name="Object 17"/>
            <p:cNvGraphicFramePr>
              <a:graphicFrameLocks noChangeAspect="1"/>
            </p:cNvGraphicFramePr>
            <p:nvPr>
              <p:extLst>
                <p:ext uri="{D42A27DB-BD31-4B8C-83A1-F6EECF244321}">
                  <p14:modId xmlns:p14="http://schemas.microsoft.com/office/powerpoint/2010/main" val="836348667"/>
                </p:ext>
              </p:extLst>
            </p:nvPr>
          </p:nvGraphicFramePr>
          <p:xfrm>
            <a:off x="1656429" y="3476008"/>
            <a:ext cx="432787" cy="154043"/>
          </p:xfrm>
          <a:graphic>
            <a:graphicData uri="http://schemas.openxmlformats.org/presentationml/2006/ole">
              <mc:AlternateContent xmlns:mc="http://schemas.openxmlformats.org/markup-compatibility/2006">
                <mc:Choice xmlns:v="urn:schemas-microsoft-com:vml" Requires="v">
                  <p:oleObj spid="_x0000_s6221" name="CorelDRAW" r:id="rId5" imgW="7656120" imgH="2725560" progId="CorelDraw.Graphic.7">
                    <p:embed/>
                  </p:oleObj>
                </mc:Choice>
                <mc:Fallback>
                  <p:oleObj name="CorelDRAW" r:id="rId5" imgW="7656120" imgH="2725560" progId="CorelDraw.Graphic.7">
                    <p:embed/>
                    <p:pic>
                      <p:nvPicPr>
                        <p:cNvPr id="515"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429" y="3476008"/>
                          <a:ext cx="432787" cy="154043"/>
                        </a:xfrm>
                        <a:prstGeom prst="rect">
                          <a:avLst/>
                        </a:prstGeom>
                        <a:noFill/>
                        <a:ln>
                          <a:noFill/>
                        </a:ln>
                        <a:effectLst/>
                        <a:extLst/>
                      </p:spPr>
                    </p:pic>
                  </p:oleObj>
                </mc:Fallback>
              </mc:AlternateContent>
            </a:graphicData>
          </a:graphic>
        </p:graphicFrame>
        <p:graphicFrame>
          <p:nvGraphicFramePr>
            <p:cNvPr id="516" name="Object 18"/>
            <p:cNvGraphicFramePr>
              <a:graphicFrameLocks noChangeAspect="1"/>
            </p:cNvGraphicFramePr>
            <p:nvPr>
              <p:extLst>
                <p:ext uri="{D42A27DB-BD31-4B8C-83A1-F6EECF244321}">
                  <p14:modId xmlns:p14="http://schemas.microsoft.com/office/powerpoint/2010/main" val="117625818"/>
                </p:ext>
              </p:extLst>
            </p:nvPr>
          </p:nvGraphicFramePr>
          <p:xfrm>
            <a:off x="2127890" y="3279605"/>
            <a:ext cx="390669" cy="165782"/>
          </p:xfrm>
          <a:graphic>
            <a:graphicData uri="http://schemas.openxmlformats.org/presentationml/2006/ole">
              <mc:AlternateContent xmlns:mc="http://schemas.openxmlformats.org/markup-compatibility/2006">
                <mc:Choice xmlns:v="urn:schemas-microsoft-com:vml" Requires="v">
                  <p:oleObj spid="_x0000_s6222" name="CorelDRAW" r:id="rId7" imgW="7469640" imgH="3176640" progId="CorelDraw.Graphic.7">
                    <p:embed/>
                  </p:oleObj>
                </mc:Choice>
                <mc:Fallback>
                  <p:oleObj name="CorelDRAW" r:id="rId7" imgW="7469640" imgH="3176640" progId="CorelDraw.Graphic.7">
                    <p:embed/>
                    <p:pic>
                      <p:nvPicPr>
                        <p:cNvPr id="516"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7890" y="3279605"/>
                          <a:ext cx="390669" cy="165782"/>
                        </a:xfrm>
                        <a:prstGeom prst="rect">
                          <a:avLst/>
                        </a:prstGeom>
                        <a:noFill/>
                        <a:ln>
                          <a:noFill/>
                        </a:ln>
                        <a:effectLst/>
                        <a:extLst/>
                      </p:spPr>
                    </p:pic>
                  </p:oleObj>
                </mc:Fallback>
              </mc:AlternateContent>
            </a:graphicData>
          </a:graphic>
        </p:graphicFrame>
        <p:sp>
          <p:nvSpPr>
            <p:cNvPr id="14" name="ZoneTexte 13"/>
            <p:cNvSpPr txBox="1"/>
            <p:nvPr/>
          </p:nvSpPr>
          <p:spPr>
            <a:xfrm>
              <a:off x="340355" y="878039"/>
              <a:ext cx="2157758" cy="369332"/>
            </a:xfrm>
            <a:prstGeom prst="rect">
              <a:avLst/>
            </a:prstGeom>
            <a:solidFill>
              <a:schemeClr val="tx2">
                <a:lumMod val="20000"/>
                <a:lumOff val="80000"/>
              </a:schemeClr>
            </a:solidFill>
          </p:spPr>
          <p:txBody>
            <a:bodyPr wrap="square" rtlCol="0">
              <a:spAutoFit/>
            </a:bodyPr>
            <a:lstStyle/>
            <a:p>
              <a:r>
                <a:rPr lang="fr-FR" dirty="0" smtClean="0"/>
                <a:t>DEFENSIF: CAP</a:t>
              </a:r>
              <a:endParaRPr lang="fr-FR" dirty="0"/>
            </a:p>
          </p:txBody>
        </p:sp>
        <p:sp>
          <p:nvSpPr>
            <p:cNvPr id="519" name="ZoneTexte 518"/>
            <p:cNvSpPr txBox="1"/>
            <p:nvPr/>
          </p:nvSpPr>
          <p:spPr>
            <a:xfrm>
              <a:off x="5339760" y="848884"/>
              <a:ext cx="3724263" cy="369332"/>
            </a:xfrm>
            <a:prstGeom prst="rect">
              <a:avLst/>
            </a:prstGeom>
            <a:solidFill>
              <a:schemeClr val="accent6">
                <a:lumMod val="40000"/>
                <a:lumOff val="60000"/>
              </a:schemeClr>
            </a:solidFill>
          </p:spPr>
          <p:txBody>
            <a:bodyPr wrap="square" rtlCol="0">
              <a:spAutoFit/>
            </a:bodyPr>
            <a:lstStyle/>
            <a:p>
              <a:r>
                <a:rPr lang="fr-FR" dirty="0" smtClean="0"/>
                <a:t>OFFENSIF: ISR, SWEEP, STRIKE</a:t>
              </a:r>
              <a:endParaRPr lang="fr-FR" dirty="0"/>
            </a:p>
          </p:txBody>
        </p:sp>
        <p:sp>
          <p:nvSpPr>
            <p:cNvPr id="520" name="ZoneTexte 519"/>
            <p:cNvSpPr txBox="1"/>
            <p:nvPr/>
          </p:nvSpPr>
          <p:spPr>
            <a:xfrm>
              <a:off x="2354544" y="4151185"/>
              <a:ext cx="2490266" cy="307777"/>
            </a:xfrm>
            <a:prstGeom prst="rect">
              <a:avLst/>
            </a:prstGeom>
            <a:solidFill>
              <a:schemeClr val="accent3">
                <a:lumMod val="40000"/>
                <a:lumOff val="60000"/>
              </a:schemeClr>
            </a:solidFill>
          </p:spPr>
          <p:txBody>
            <a:bodyPr wrap="square" rtlCol="0">
              <a:spAutoFit/>
            </a:bodyPr>
            <a:lstStyle/>
            <a:p>
              <a:r>
                <a:rPr lang="fr-FR" sz="1400" dirty="0" smtClean="0"/>
                <a:t>TROOP in CONTACT: CAS</a:t>
              </a:r>
              <a:endParaRPr lang="fr-FR" sz="1400" dirty="0"/>
            </a:p>
          </p:txBody>
        </p:sp>
        <p:sp>
          <p:nvSpPr>
            <p:cNvPr id="522" name="Cube 521"/>
            <p:cNvSpPr/>
            <p:nvPr/>
          </p:nvSpPr>
          <p:spPr>
            <a:xfrm rot="151518">
              <a:off x="980461" y="3184338"/>
              <a:ext cx="1889074" cy="896509"/>
            </a:xfrm>
            <a:prstGeom prst="cub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3" name="Cube 522"/>
            <p:cNvSpPr/>
            <p:nvPr/>
          </p:nvSpPr>
          <p:spPr>
            <a:xfrm rot="151518">
              <a:off x="-318651" y="3510282"/>
              <a:ext cx="1724093" cy="1000188"/>
            </a:xfrm>
            <a:prstGeom prst="cub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34" name="Groupe 533"/>
            <p:cNvGrpSpPr/>
            <p:nvPr/>
          </p:nvGrpSpPr>
          <p:grpSpPr>
            <a:xfrm>
              <a:off x="6376573" y="3548726"/>
              <a:ext cx="745793" cy="1200774"/>
              <a:chOff x="8033119" y="3816766"/>
              <a:chExt cx="1357726" cy="2219233"/>
            </a:xfrm>
          </p:grpSpPr>
          <p:graphicFrame>
            <p:nvGraphicFramePr>
              <p:cNvPr id="535" name="Object 5"/>
              <p:cNvGraphicFramePr>
                <a:graphicFrameLocks noChangeAspect="1"/>
              </p:cNvGraphicFramePr>
              <p:nvPr>
                <p:extLst/>
              </p:nvPr>
            </p:nvGraphicFramePr>
            <p:xfrm>
              <a:off x="8576868" y="5423024"/>
              <a:ext cx="813977" cy="346576"/>
            </p:xfrm>
            <a:graphic>
              <a:graphicData uri="http://schemas.openxmlformats.org/presentationml/2006/ole">
                <mc:AlternateContent xmlns:mc="http://schemas.openxmlformats.org/markup-compatibility/2006">
                  <mc:Choice xmlns:v="urn:schemas-microsoft-com:vml" Requires="v">
                    <p:oleObj spid="_x0000_s6223" name="CorelDRAW" r:id="rId18" imgW="7469640" imgH="3176640" progId="CorelDraw.Graphic.7">
                      <p:embed/>
                    </p:oleObj>
                  </mc:Choice>
                  <mc:Fallback>
                    <p:oleObj name="CorelDRAW" r:id="rId18" imgW="7469640" imgH="3176640" progId="CorelDraw.Graphic.7">
                      <p:embed/>
                      <p:pic>
                        <p:nvPicPr>
                          <p:cNvPr id="53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6868" y="5423024"/>
                            <a:ext cx="813977" cy="346576"/>
                          </a:xfrm>
                          <a:prstGeom prst="rect">
                            <a:avLst/>
                          </a:prstGeom>
                          <a:noFill/>
                          <a:ln>
                            <a:noFill/>
                          </a:ln>
                          <a:effectLst/>
                          <a:extLst/>
                        </p:spPr>
                      </p:pic>
                    </p:oleObj>
                  </mc:Fallback>
                </mc:AlternateContent>
              </a:graphicData>
            </a:graphic>
          </p:graphicFrame>
          <p:graphicFrame>
            <p:nvGraphicFramePr>
              <p:cNvPr id="536" name="Object 6"/>
              <p:cNvGraphicFramePr>
                <a:graphicFrameLocks noChangeAspect="1"/>
              </p:cNvGraphicFramePr>
              <p:nvPr>
                <p:extLst/>
              </p:nvPr>
            </p:nvGraphicFramePr>
            <p:xfrm>
              <a:off x="8033119" y="5666077"/>
              <a:ext cx="868185" cy="369922"/>
            </p:xfrm>
            <a:graphic>
              <a:graphicData uri="http://schemas.openxmlformats.org/presentationml/2006/ole">
                <mc:AlternateContent xmlns:mc="http://schemas.openxmlformats.org/markup-compatibility/2006">
                  <mc:Choice xmlns:v="urn:schemas-microsoft-com:vml" Requires="v">
                    <p:oleObj spid="_x0000_s6224" name="CorelDRAW" r:id="rId19" imgW="7469640" imgH="3176640" progId="CorelDraw.Graphic.7">
                      <p:embed/>
                    </p:oleObj>
                  </mc:Choice>
                  <mc:Fallback>
                    <p:oleObj name="CorelDRAW" r:id="rId19" imgW="7469640" imgH="3176640" progId="CorelDraw.Graphic.7">
                      <p:embed/>
                      <p:pic>
                        <p:nvPicPr>
                          <p:cNvPr id="536"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3119" y="5666077"/>
                            <a:ext cx="868185" cy="369922"/>
                          </a:xfrm>
                          <a:prstGeom prst="rect">
                            <a:avLst/>
                          </a:prstGeom>
                          <a:noFill/>
                          <a:ln>
                            <a:noFill/>
                          </a:ln>
                          <a:effectLst/>
                          <a:extLst/>
                        </p:spPr>
                      </p:pic>
                    </p:oleObj>
                  </mc:Fallback>
                </mc:AlternateContent>
              </a:graphicData>
            </a:graphic>
          </p:graphicFrame>
          <p:graphicFrame>
            <p:nvGraphicFramePr>
              <p:cNvPr id="537" name="Object 7"/>
              <p:cNvGraphicFramePr>
                <a:graphicFrameLocks noChangeAspect="1"/>
              </p:cNvGraphicFramePr>
              <p:nvPr>
                <p:extLst/>
              </p:nvPr>
            </p:nvGraphicFramePr>
            <p:xfrm>
              <a:off x="8494903" y="4189216"/>
              <a:ext cx="812801" cy="346075"/>
            </p:xfrm>
            <a:graphic>
              <a:graphicData uri="http://schemas.openxmlformats.org/presentationml/2006/ole">
                <mc:AlternateContent xmlns:mc="http://schemas.openxmlformats.org/markup-compatibility/2006">
                  <mc:Choice xmlns:v="urn:schemas-microsoft-com:vml" Requires="v">
                    <p:oleObj spid="_x0000_s6225" name="CorelDRAW" r:id="rId20" imgW="7469640" imgH="3176640" progId="CorelDraw.Graphic.7">
                      <p:embed/>
                    </p:oleObj>
                  </mc:Choice>
                  <mc:Fallback>
                    <p:oleObj name="CorelDRAW" r:id="rId20" imgW="7469640" imgH="3176640" progId="CorelDraw.Graphic.7">
                      <p:embed/>
                      <p:pic>
                        <p:nvPicPr>
                          <p:cNvPr id="537"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4903" y="4189216"/>
                            <a:ext cx="812801"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8" name="Object 8"/>
              <p:cNvGraphicFramePr>
                <a:graphicFrameLocks noChangeAspect="1"/>
              </p:cNvGraphicFramePr>
              <p:nvPr>
                <p:extLst/>
              </p:nvPr>
            </p:nvGraphicFramePr>
            <p:xfrm>
              <a:off x="8625079" y="3816766"/>
              <a:ext cx="682625" cy="290512"/>
            </p:xfrm>
            <a:graphic>
              <a:graphicData uri="http://schemas.openxmlformats.org/presentationml/2006/ole">
                <mc:AlternateContent xmlns:mc="http://schemas.openxmlformats.org/markup-compatibility/2006">
                  <mc:Choice xmlns:v="urn:schemas-microsoft-com:vml" Requires="v">
                    <p:oleObj spid="_x0000_s6226" name="CorelDRAW" r:id="rId21" imgW="7469640" imgH="3176640" progId="CorelDraw.Graphic.7">
                      <p:embed/>
                    </p:oleObj>
                  </mc:Choice>
                  <mc:Fallback>
                    <p:oleObj name="CorelDRAW" r:id="rId21" imgW="7469640" imgH="3176640" progId="CorelDraw.Graphic.7">
                      <p:embed/>
                      <p:pic>
                        <p:nvPicPr>
                          <p:cNvPr id="538"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5079" y="3816766"/>
                            <a:ext cx="6826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539" name="Picture 1" descr="page17image172839680">
              <a:extLst>
                <a:ext uri="{FF2B5EF4-FFF2-40B4-BE49-F238E27FC236}">
                  <a16:creationId xmlns:a16="http://schemas.microsoft.com/office/drawing/2014/main" id="{DBE418A0-AE8E-DACC-0757-FD33145E54A7}"/>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8233" t="4574" r="57988" b="89009"/>
            <a:stretch/>
          </p:blipFill>
          <p:spPr bwMode="auto">
            <a:xfrm>
              <a:off x="8069492" y="142011"/>
              <a:ext cx="931168" cy="543835"/>
            </a:xfrm>
            <a:prstGeom prst="rect">
              <a:avLst/>
            </a:prstGeom>
            <a:noFill/>
            <a:extLst>
              <a:ext uri="{909E8E84-426E-40DD-AFC4-6F175D3DCCD1}">
                <a14:hiddenFill xmlns:a14="http://schemas.microsoft.com/office/drawing/2010/main">
                  <a:solidFill>
                    <a:srgbClr val="FFFFFF"/>
                  </a:solidFill>
                </a14:hiddenFill>
              </a:ext>
            </a:extLst>
          </p:spPr>
        </p:pic>
        <p:grpSp>
          <p:nvGrpSpPr>
            <p:cNvPr id="540" name="Groupe 539"/>
            <p:cNvGrpSpPr/>
            <p:nvPr/>
          </p:nvGrpSpPr>
          <p:grpSpPr>
            <a:xfrm rot="3776656">
              <a:off x="7427784" y="493514"/>
              <a:ext cx="615194" cy="1526790"/>
              <a:chOff x="2705100" y="2590800"/>
              <a:chExt cx="2943080" cy="2460088"/>
            </a:xfrm>
          </p:grpSpPr>
          <p:sp>
            <p:nvSpPr>
              <p:cNvPr id="541"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44" name="Line 16"/>
            <p:cNvSpPr>
              <a:spLocks noChangeShapeType="1"/>
            </p:cNvSpPr>
            <p:nvPr/>
          </p:nvSpPr>
          <p:spPr bwMode="auto">
            <a:xfrm rot="3776656" flipH="1">
              <a:off x="6069717" y="-698985"/>
              <a:ext cx="383580" cy="399283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5" name="Line 16"/>
            <p:cNvSpPr>
              <a:spLocks noChangeShapeType="1"/>
            </p:cNvSpPr>
            <p:nvPr/>
          </p:nvSpPr>
          <p:spPr bwMode="auto">
            <a:xfrm rot="3776656" flipH="1">
              <a:off x="4525504" y="-1803136"/>
              <a:ext cx="1455884" cy="572115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517"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23082" y="2094616"/>
              <a:ext cx="745675" cy="49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90579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F10E5605-157A-572D-ED23-A70589389DD8}"/>
              </a:ext>
            </a:extLst>
          </p:cNvPr>
          <p:cNvGrpSpPr/>
          <p:nvPr/>
        </p:nvGrpSpPr>
        <p:grpSpPr>
          <a:xfrm>
            <a:off x="4572000" y="1129085"/>
            <a:ext cx="4304188" cy="3719058"/>
            <a:chOff x="2576689" y="857640"/>
            <a:chExt cx="6326981" cy="4043267"/>
          </a:xfrm>
        </p:grpSpPr>
        <p:sp>
          <p:nvSpPr>
            <p:cNvPr id="7" name="Rectangle 4"/>
            <p:cNvSpPr>
              <a:spLocks noChangeArrowheads="1"/>
            </p:cNvSpPr>
            <p:nvPr/>
          </p:nvSpPr>
          <p:spPr bwMode="auto">
            <a:xfrm>
              <a:off x="5916387" y="1981590"/>
              <a:ext cx="1944291" cy="1963341"/>
            </a:xfrm>
            <a:prstGeom prst="rect">
              <a:avLst/>
            </a:prstGeom>
            <a:ln>
              <a:headEnd/>
              <a:tailEnd/>
            </a:ln>
            <a:effectLst>
              <a:outerShdw blurRad="50800" dist="63500" dir="10800000" algn="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lIns="68574" tIns="34288" rIns="68574" bIns="34288" anchor="ctr"/>
            <a:lstStyle>
              <a:lvl1pPr eaLnBrk="0" hangingPunct="0">
                <a:spcBef>
                  <a:spcPct val="20000"/>
                </a:spcBef>
                <a:buClr>
                  <a:srgbClr val="F5BA02"/>
                </a:buClr>
                <a:buFont typeface="Lucida Grande" charset="0"/>
                <a:buChar char="✈"/>
                <a:defRPr sz="2800" b="1">
                  <a:solidFill>
                    <a:srgbClr val="F5BA02"/>
                  </a:solidFill>
                  <a:latin typeface="Calibri" pitchFamily="34" charset="0"/>
                  <a:ea typeface="MS PGothic" pitchFamily="34" charset="-128"/>
                </a:defRPr>
              </a:lvl1pPr>
              <a:lvl2pPr marL="742950" indent="-285750" eaLnBrk="0" hangingPunct="0">
                <a:spcBef>
                  <a:spcPct val="20000"/>
                </a:spcBef>
                <a:buClr>
                  <a:srgbClr val="F5BA02"/>
                </a:buClr>
                <a:buFont typeface="Arial" pitchFamily="34" charset="0"/>
                <a:buChar char="–"/>
                <a:defRPr sz="2400">
                  <a:solidFill>
                    <a:srgbClr val="F5BA02"/>
                  </a:solidFill>
                  <a:latin typeface="Calibri" pitchFamily="34" charset="0"/>
                  <a:ea typeface="MS PGothic" pitchFamily="34" charset="-128"/>
                </a:defRPr>
              </a:lvl2pPr>
              <a:lvl3pPr marL="1143000" indent="-228600" eaLnBrk="0" hangingPunct="0">
                <a:spcBef>
                  <a:spcPct val="20000"/>
                </a:spcBef>
                <a:buClr>
                  <a:srgbClr val="F5BA02"/>
                </a:buClr>
                <a:buFont typeface="Arial" pitchFamily="34" charset="0"/>
                <a:buChar char="•"/>
                <a:defRPr sz="2000">
                  <a:solidFill>
                    <a:srgbClr val="F5BA02"/>
                  </a:solidFill>
                  <a:latin typeface="Calibri" pitchFamily="34" charset="0"/>
                  <a:ea typeface="MS PGothic" pitchFamily="34" charset="-128"/>
                </a:defRPr>
              </a:lvl3pPr>
              <a:lvl4pPr marL="16002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4pPr>
              <a:lvl5pPr marL="20574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9pPr>
            </a:lstStyle>
            <a:p>
              <a:pPr defTabSz="342694" eaLnBrk="1" hangingPunct="1">
                <a:spcBef>
                  <a:spcPct val="0"/>
                </a:spcBef>
                <a:buClrTx/>
                <a:buNone/>
                <a:defRPr/>
              </a:pPr>
              <a:endParaRPr lang="fr-FR" altLang="fr-FR" sz="1200" b="0">
                <a:solidFill>
                  <a:prstClr val="black"/>
                </a:solidFill>
              </a:endParaRPr>
            </a:p>
          </p:txBody>
        </p:sp>
        <p:sp>
          <p:nvSpPr>
            <p:cNvPr id="8" name="Rectangle 5"/>
            <p:cNvSpPr>
              <a:spLocks noChangeArrowheads="1"/>
            </p:cNvSpPr>
            <p:nvPr/>
          </p:nvSpPr>
          <p:spPr bwMode="auto">
            <a:xfrm>
              <a:off x="3708965" y="1981590"/>
              <a:ext cx="2071688" cy="1963341"/>
            </a:xfrm>
            <a:prstGeom prst="rect">
              <a:avLst/>
            </a:prstGeom>
            <a:ln>
              <a:headEnd/>
              <a:tailEnd/>
            </a:ln>
            <a:effectLst>
              <a:outerShdw blurRad="50800" dist="63500" algn="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lIns="68574" tIns="34288" rIns="68574" bIns="34288" anchor="ctr"/>
            <a:lstStyle>
              <a:lvl1pPr eaLnBrk="0" hangingPunct="0">
                <a:spcBef>
                  <a:spcPct val="20000"/>
                </a:spcBef>
                <a:buClr>
                  <a:srgbClr val="F5BA02"/>
                </a:buClr>
                <a:buFont typeface="Lucida Grande" charset="0"/>
                <a:buChar char="✈"/>
                <a:defRPr sz="2800" b="1">
                  <a:solidFill>
                    <a:srgbClr val="F5BA02"/>
                  </a:solidFill>
                  <a:latin typeface="Calibri" pitchFamily="34" charset="0"/>
                  <a:ea typeface="MS PGothic" pitchFamily="34" charset="-128"/>
                </a:defRPr>
              </a:lvl1pPr>
              <a:lvl2pPr marL="742950" indent="-285750" eaLnBrk="0" hangingPunct="0">
                <a:spcBef>
                  <a:spcPct val="20000"/>
                </a:spcBef>
                <a:buClr>
                  <a:srgbClr val="F5BA02"/>
                </a:buClr>
                <a:buFont typeface="Arial" pitchFamily="34" charset="0"/>
                <a:buChar char="–"/>
                <a:defRPr sz="2400">
                  <a:solidFill>
                    <a:srgbClr val="F5BA02"/>
                  </a:solidFill>
                  <a:latin typeface="Calibri" pitchFamily="34" charset="0"/>
                  <a:ea typeface="MS PGothic" pitchFamily="34" charset="-128"/>
                </a:defRPr>
              </a:lvl2pPr>
              <a:lvl3pPr marL="1143000" indent="-228600" eaLnBrk="0" hangingPunct="0">
                <a:spcBef>
                  <a:spcPct val="20000"/>
                </a:spcBef>
                <a:buClr>
                  <a:srgbClr val="F5BA02"/>
                </a:buClr>
                <a:buFont typeface="Arial" pitchFamily="34" charset="0"/>
                <a:buChar char="•"/>
                <a:defRPr sz="2000">
                  <a:solidFill>
                    <a:srgbClr val="F5BA02"/>
                  </a:solidFill>
                  <a:latin typeface="Calibri" pitchFamily="34" charset="0"/>
                  <a:ea typeface="MS PGothic" pitchFamily="34" charset="-128"/>
                </a:defRPr>
              </a:lvl3pPr>
              <a:lvl4pPr marL="16002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4pPr>
              <a:lvl5pPr marL="20574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9pPr>
            </a:lstStyle>
            <a:p>
              <a:pPr defTabSz="342694" eaLnBrk="1" hangingPunct="1">
                <a:spcBef>
                  <a:spcPct val="0"/>
                </a:spcBef>
                <a:buClrTx/>
                <a:buNone/>
                <a:defRPr/>
              </a:pPr>
              <a:endParaRPr lang="fr-FR" altLang="fr-FR" sz="1200" b="0">
                <a:solidFill>
                  <a:prstClr val="black"/>
                </a:solidFill>
              </a:endParaRPr>
            </a:p>
          </p:txBody>
        </p:sp>
        <p:sp>
          <p:nvSpPr>
            <p:cNvPr id="10" name="Text Box 6"/>
            <p:cNvSpPr txBox="1">
              <a:spLocks noChangeArrowheads="1"/>
            </p:cNvSpPr>
            <p:nvPr/>
          </p:nvSpPr>
          <p:spPr bwMode="auto">
            <a:xfrm>
              <a:off x="3817146" y="1988492"/>
              <a:ext cx="1910133" cy="309507"/>
            </a:xfrm>
            <a:prstGeom prst="rect">
              <a:avLst/>
            </a:prstGeom>
            <a:noFill/>
            <a:ln>
              <a:noFill/>
            </a:ln>
            <a:effectLst>
              <a:prstShdw prst="shdw17" dist="17961" dir="2700000">
                <a:srgbClr val="2F4D7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4" tIns="34288" rIns="68574" bIns="34288">
              <a:spAutoFit/>
            </a:bodyPr>
            <a:lstStyle>
              <a:lvl1pPr eaLnBrk="0" hangingPunct="0">
                <a:defRPr sz="2400" b="1">
                  <a:solidFill>
                    <a:schemeClr val="tx1"/>
                  </a:solidFill>
                  <a:latin typeface="Calibri" pitchFamily="34" charset="0"/>
                  <a:ea typeface="ＭＳ Ｐゴシック" pitchFamily="34" charset="-128"/>
                </a:defRPr>
              </a:lvl1pPr>
              <a:lvl2pPr marL="742950" indent="-285750" eaLnBrk="0" hangingPunct="0">
                <a:defRPr sz="2400" b="1">
                  <a:solidFill>
                    <a:schemeClr val="tx1"/>
                  </a:solidFill>
                  <a:latin typeface="Calibri" pitchFamily="34" charset="0"/>
                  <a:ea typeface="ＭＳ Ｐゴシック" pitchFamily="34" charset="-128"/>
                </a:defRPr>
              </a:lvl2pPr>
              <a:lvl3pPr marL="1143000" indent="-228600" eaLnBrk="0" hangingPunct="0">
                <a:defRPr sz="2400" b="1">
                  <a:solidFill>
                    <a:schemeClr val="tx1"/>
                  </a:solidFill>
                  <a:latin typeface="Calibri" pitchFamily="34" charset="0"/>
                  <a:ea typeface="ＭＳ Ｐゴシック" pitchFamily="34" charset="-128"/>
                </a:defRPr>
              </a:lvl3pPr>
              <a:lvl4pPr marL="1600200" indent="-228600" eaLnBrk="0" hangingPunct="0">
                <a:defRPr sz="2400" b="1">
                  <a:solidFill>
                    <a:schemeClr val="tx1"/>
                  </a:solidFill>
                  <a:latin typeface="Calibri" pitchFamily="34" charset="0"/>
                  <a:ea typeface="ＭＳ Ｐゴシック" pitchFamily="34" charset="-128"/>
                </a:defRPr>
              </a:lvl4pPr>
              <a:lvl5pPr marL="2057400" indent="-228600" eaLnBrk="0" hangingPunct="0">
                <a:defRPr sz="2400" b="1">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9pPr>
            </a:lstStyle>
            <a:p>
              <a:pPr defTabSz="685742" eaLnBrk="1" hangingPunct="1">
                <a:defRPr/>
              </a:pPr>
              <a:r>
                <a:rPr lang="fr-FR" altLang="fr-FR" sz="1400" dirty="0">
                  <a:solidFill>
                    <a:prstClr val="white"/>
                  </a:solidFill>
                  <a:effectLst>
                    <a:outerShdw blurRad="38100" dist="38100" dir="2700000" algn="tl">
                      <a:srgbClr val="000000"/>
                    </a:outerShdw>
                  </a:effectLst>
                </a:rPr>
                <a:t>OPERATIONNEL</a:t>
              </a:r>
            </a:p>
          </p:txBody>
        </p:sp>
        <p:sp>
          <p:nvSpPr>
            <p:cNvPr id="11" name="Text Box 7"/>
            <p:cNvSpPr txBox="1">
              <a:spLocks noChangeArrowheads="1"/>
            </p:cNvSpPr>
            <p:nvPr/>
          </p:nvSpPr>
          <p:spPr bwMode="auto">
            <a:xfrm>
              <a:off x="6260477" y="1981590"/>
              <a:ext cx="1584675" cy="309507"/>
            </a:xfrm>
            <a:prstGeom prst="rect">
              <a:avLst/>
            </a:prstGeom>
            <a:noFill/>
            <a:ln>
              <a:noFill/>
            </a:ln>
            <a:effectLst>
              <a:prstShdw prst="shdw17" dist="17961" dir="2700000">
                <a:srgbClr val="2F4D7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4" tIns="34288" rIns="68574" bIns="34288">
              <a:spAutoFit/>
            </a:bodyPr>
            <a:lstStyle>
              <a:lvl1pPr eaLnBrk="0" hangingPunct="0">
                <a:defRPr sz="2400" b="1">
                  <a:solidFill>
                    <a:schemeClr val="tx1"/>
                  </a:solidFill>
                  <a:latin typeface="Calibri" pitchFamily="34" charset="0"/>
                  <a:ea typeface="ＭＳ Ｐゴシック" pitchFamily="34" charset="-128"/>
                </a:defRPr>
              </a:lvl1pPr>
              <a:lvl2pPr marL="742950" indent="-285750" eaLnBrk="0" hangingPunct="0">
                <a:defRPr sz="2400" b="1">
                  <a:solidFill>
                    <a:schemeClr val="tx1"/>
                  </a:solidFill>
                  <a:latin typeface="Calibri" pitchFamily="34" charset="0"/>
                  <a:ea typeface="ＭＳ Ｐゴシック" pitchFamily="34" charset="-128"/>
                </a:defRPr>
              </a:lvl2pPr>
              <a:lvl3pPr marL="1143000" indent="-228600" eaLnBrk="0" hangingPunct="0">
                <a:defRPr sz="2400" b="1">
                  <a:solidFill>
                    <a:schemeClr val="tx1"/>
                  </a:solidFill>
                  <a:latin typeface="Calibri" pitchFamily="34" charset="0"/>
                  <a:ea typeface="ＭＳ Ｐゴシック" pitchFamily="34" charset="-128"/>
                </a:defRPr>
              </a:lvl3pPr>
              <a:lvl4pPr marL="1600200" indent="-228600" eaLnBrk="0" hangingPunct="0">
                <a:defRPr sz="2400" b="1">
                  <a:solidFill>
                    <a:schemeClr val="tx1"/>
                  </a:solidFill>
                  <a:latin typeface="Calibri" pitchFamily="34" charset="0"/>
                  <a:ea typeface="ＭＳ Ｐゴシック" pitchFamily="34" charset="-128"/>
                </a:defRPr>
              </a:lvl4pPr>
              <a:lvl5pPr marL="2057400" indent="-228600" eaLnBrk="0" hangingPunct="0">
                <a:defRPr sz="2400" b="1">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9pPr>
            </a:lstStyle>
            <a:p>
              <a:pPr defTabSz="342694" eaLnBrk="1" hangingPunct="1">
                <a:defRPr/>
              </a:pPr>
              <a:r>
                <a:rPr lang="fr-FR" altLang="fr-FR" sz="1400">
                  <a:solidFill>
                    <a:prstClr val="white"/>
                  </a:solidFill>
                  <a:effectLst>
                    <a:outerShdw blurRad="38100" dist="38100" dir="2700000" algn="tl">
                      <a:srgbClr val="000000"/>
                    </a:outerShdw>
                  </a:effectLst>
                </a:rPr>
                <a:t>ORGANIQUE</a:t>
              </a:r>
            </a:p>
          </p:txBody>
        </p:sp>
        <p:sp>
          <p:nvSpPr>
            <p:cNvPr id="12" name="Text Box 8"/>
            <p:cNvSpPr txBox="1">
              <a:spLocks noChangeArrowheads="1"/>
            </p:cNvSpPr>
            <p:nvPr/>
          </p:nvSpPr>
          <p:spPr bwMode="auto">
            <a:xfrm>
              <a:off x="3708966" y="2320920"/>
              <a:ext cx="2071689" cy="1601090"/>
            </a:xfrm>
            <a:prstGeom prst="rect">
              <a:avLst/>
            </a:prstGeom>
            <a:noFill/>
            <a:ln>
              <a:noFill/>
            </a:ln>
            <a:effectLst>
              <a:prstShdw prst="shdw17" dist="17961" dir="2700000">
                <a:srgbClr val="2F4D7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8" rIns="68574" bIns="34288">
              <a:spAutoFit/>
            </a:bodyPr>
            <a:lstStyle>
              <a:lvl1pPr eaLnBrk="0" hangingPunct="0">
                <a:defRPr sz="2400" b="1">
                  <a:solidFill>
                    <a:schemeClr val="tx1"/>
                  </a:solidFill>
                  <a:latin typeface="Calibri" pitchFamily="34" charset="0"/>
                  <a:ea typeface="ＭＳ Ｐゴシック" pitchFamily="34" charset="-128"/>
                </a:defRPr>
              </a:lvl1pPr>
              <a:lvl2pPr marL="742950" indent="-285750" eaLnBrk="0" hangingPunct="0">
                <a:defRPr sz="2400" b="1">
                  <a:solidFill>
                    <a:schemeClr val="tx1"/>
                  </a:solidFill>
                  <a:latin typeface="Calibri" pitchFamily="34" charset="0"/>
                  <a:ea typeface="ＭＳ Ｐゴシック" pitchFamily="34" charset="-128"/>
                </a:defRPr>
              </a:lvl2pPr>
              <a:lvl3pPr marL="1143000" indent="-228600" eaLnBrk="0" hangingPunct="0">
                <a:defRPr sz="2400" b="1">
                  <a:solidFill>
                    <a:schemeClr val="tx1"/>
                  </a:solidFill>
                  <a:latin typeface="Calibri" pitchFamily="34" charset="0"/>
                  <a:ea typeface="ＭＳ Ｐゴシック" pitchFamily="34" charset="-128"/>
                </a:defRPr>
              </a:lvl3pPr>
              <a:lvl4pPr marL="1600200" indent="-228600" eaLnBrk="0" hangingPunct="0">
                <a:defRPr sz="2400" b="1">
                  <a:solidFill>
                    <a:schemeClr val="tx1"/>
                  </a:solidFill>
                  <a:latin typeface="Calibri" pitchFamily="34" charset="0"/>
                  <a:ea typeface="ＭＳ Ｐゴシック" pitchFamily="34" charset="-128"/>
                </a:defRPr>
              </a:lvl4pPr>
              <a:lvl5pPr marL="2057400" indent="-228600" eaLnBrk="0" hangingPunct="0">
                <a:defRPr sz="2400" b="1">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9pPr>
            </a:lstStyle>
            <a:p>
              <a:pPr defTabSz="685742" eaLnBrk="1" hangingPunct="1">
                <a:spcAft>
                  <a:spcPct val="15000"/>
                </a:spcAft>
                <a:buFontTx/>
                <a:buChar char="•"/>
                <a:defRPr/>
              </a:pPr>
              <a:r>
                <a:rPr lang="fr-FR" altLang="fr-FR" sz="1200" b="0" dirty="0">
                  <a:solidFill>
                    <a:prstClr val="white"/>
                  </a:solidFill>
                </a:rPr>
                <a:t> </a:t>
              </a:r>
              <a:r>
                <a:rPr lang="fr-FR" altLang="fr-FR" sz="1200" b="0" dirty="0">
                  <a:solidFill>
                    <a:prstClr val="white"/>
                  </a:solidFill>
                  <a:effectLst>
                    <a:outerShdw blurRad="38100" dist="38100" dir="2700000" algn="tl">
                      <a:srgbClr val="000000"/>
                    </a:outerShdw>
                  </a:effectLst>
                </a:rPr>
                <a:t>Planification</a:t>
              </a:r>
            </a:p>
            <a:p>
              <a:pPr defTabSz="685742" eaLnBrk="1" hangingPunct="1">
                <a:spcAft>
                  <a:spcPct val="15000"/>
                </a:spcAft>
                <a:buFontTx/>
                <a:buChar char="•"/>
                <a:defRPr/>
              </a:pPr>
              <a:r>
                <a:rPr lang="fr-FR" altLang="fr-FR" sz="1200" b="0" dirty="0">
                  <a:solidFill>
                    <a:prstClr val="white"/>
                  </a:solidFill>
                  <a:effectLst>
                    <a:outerShdw blurRad="38100" dist="38100" dir="2700000" algn="tl">
                      <a:srgbClr val="000000"/>
                    </a:outerShdw>
                  </a:effectLst>
                </a:rPr>
                <a:t> Transmission</a:t>
              </a:r>
            </a:p>
            <a:p>
              <a:pPr defTabSz="685742" eaLnBrk="1" hangingPunct="1">
                <a:spcAft>
                  <a:spcPct val="15000"/>
                </a:spcAft>
                <a:defRPr/>
              </a:pPr>
              <a:r>
                <a:rPr lang="fr-FR" altLang="fr-FR" sz="1200" b="0" dirty="0">
                  <a:solidFill>
                    <a:prstClr val="white"/>
                  </a:solidFill>
                  <a:effectLst>
                    <a:outerShdw blurRad="38100" dist="38100" dir="2700000" algn="tl">
                      <a:srgbClr val="000000"/>
                    </a:outerShdw>
                  </a:effectLst>
                </a:rPr>
                <a:t>de l’ordre d’engagement</a:t>
              </a:r>
            </a:p>
            <a:p>
              <a:pPr defTabSz="685742" eaLnBrk="1" hangingPunct="1">
                <a:spcAft>
                  <a:spcPct val="15000"/>
                </a:spcAft>
                <a:buFontTx/>
                <a:buChar char="•"/>
                <a:defRPr/>
              </a:pPr>
              <a:r>
                <a:rPr lang="fr-FR" altLang="fr-FR" sz="1200" b="0" dirty="0">
                  <a:solidFill>
                    <a:prstClr val="white"/>
                  </a:solidFill>
                  <a:effectLst>
                    <a:outerShdw blurRad="38100" dist="38100" dir="2700000" algn="tl">
                      <a:srgbClr val="000000"/>
                    </a:outerShdw>
                  </a:effectLst>
                </a:rPr>
                <a:t> Exécution du raid nucléaire</a:t>
              </a:r>
            </a:p>
            <a:p>
              <a:pPr defTabSz="685742" eaLnBrk="1" hangingPunct="1">
                <a:spcAft>
                  <a:spcPct val="15000"/>
                </a:spcAft>
                <a:buFontTx/>
                <a:buChar char="•"/>
                <a:defRPr/>
              </a:pPr>
              <a:r>
                <a:rPr lang="fr-FR" altLang="fr-FR" sz="1200" b="0" dirty="0">
                  <a:solidFill>
                    <a:prstClr val="white"/>
                  </a:solidFill>
                  <a:effectLst>
                    <a:outerShdw blurRad="38100" dist="38100" dir="2700000" algn="tl">
                      <a:srgbClr val="000000"/>
                    </a:outerShdw>
                  </a:effectLst>
                </a:rPr>
                <a:t> Suivi des missions</a:t>
              </a:r>
            </a:p>
          </p:txBody>
        </p:sp>
        <p:sp>
          <p:nvSpPr>
            <p:cNvPr id="13" name="Text Box 9"/>
            <p:cNvSpPr txBox="1">
              <a:spLocks noChangeArrowheads="1"/>
            </p:cNvSpPr>
            <p:nvPr/>
          </p:nvSpPr>
          <p:spPr bwMode="auto">
            <a:xfrm>
              <a:off x="5916386" y="2463797"/>
              <a:ext cx="1944292" cy="1079103"/>
            </a:xfrm>
            <a:prstGeom prst="rect">
              <a:avLst/>
            </a:prstGeom>
            <a:noFill/>
            <a:ln>
              <a:noFill/>
            </a:ln>
            <a:effectLst>
              <a:prstShdw prst="shdw17" dist="17961" dir="2700000">
                <a:srgbClr val="2F4D7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8" rIns="68574" bIns="34288">
              <a:spAutoFit/>
            </a:bodyPr>
            <a:lstStyle>
              <a:lvl1pPr eaLnBrk="0" hangingPunct="0">
                <a:defRPr sz="2400" b="1">
                  <a:solidFill>
                    <a:schemeClr val="tx1"/>
                  </a:solidFill>
                  <a:latin typeface="Calibri" pitchFamily="34" charset="0"/>
                  <a:ea typeface="ＭＳ Ｐゴシック" pitchFamily="34" charset="-128"/>
                </a:defRPr>
              </a:lvl1pPr>
              <a:lvl2pPr marL="742950" indent="-285750" eaLnBrk="0" hangingPunct="0">
                <a:defRPr sz="2400" b="1">
                  <a:solidFill>
                    <a:schemeClr val="tx1"/>
                  </a:solidFill>
                  <a:latin typeface="Calibri" pitchFamily="34" charset="0"/>
                  <a:ea typeface="ＭＳ Ｐゴシック" pitchFamily="34" charset="-128"/>
                </a:defRPr>
              </a:lvl2pPr>
              <a:lvl3pPr marL="1143000" indent="-228600" eaLnBrk="0" hangingPunct="0">
                <a:defRPr sz="2400" b="1">
                  <a:solidFill>
                    <a:schemeClr val="tx1"/>
                  </a:solidFill>
                  <a:latin typeface="Calibri" pitchFamily="34" charset="0"/>
                  <a:ea typeface="ＭＳ Ｐゴシック" pitchFamily="34" charset="-128"/>
                </a:defRPr>
              </a:lvl3pPr>
              <a:lvl4pPr marL="1600200" indent="-228600" eaLnBrk="0" hangingPunct="0">
                <a:defRPr sz="2400" b="1">
                  <a:solidFill>
                    <a:schemeClr val="tx1"/>
                  </a:solidFill>
                  <a:latin typeface="Calibri" pitchFamily="34" charset="0"/>
                  <a:ea typeface="ＭＳ Ｐゴシック" pitchFamily="34" charset="-128"/>
                </a:defRPr>
              </a:lvl4pPr>
              <a:lvl5pPr marL="2057400" indent="-228600" eaLnBrk="0" hangingPunct="0">
                <a:defRPr sz="2400" b="1">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9pPr>
            </a:lstStyle>
            <a:p>
              <a:pPr defTabSz="342694" eaLnBrk="1" hangingPunct="1">
                <a:buFontTx/>
                <a:buChar char="•"/>
                <a:defRPr/>
              </a:pPr>
              <a:r>
                <a:rPr lang="fr-FR" altLang="fr-FR" sz="1200" b="0" dirty="0">
                  <a:solidFill>
                    <a:prstClr val="white"/>
                  </a:solidFill>
                  <a:effectLst>
                    <a:outerShdw blurRad="38100" dist="38100" dir="2700000" algn="tl">
                      <a:srgbClr val="000000"/>
                    </a:outerShdw>
                  </a:effectLst>
                </a:rPr>
                <a:t> Formation</a:t>
              </a:r>
            </a:p>
            <a:p>
              <a:pPr defTabSz="342694" eaLnBrk="1" hangingPunct="1">
                <a:buFontTx/>
                <a:buChar char="•"/>
                <a:defRPr/>
              </a:pPr>
              <a:r>
                <a:rPr lang="fr-FR" altLang="fr-FR" sz="1200" b="0" dirty="0">
                  <a:solidFill>
                    <a:prstClr val="white"/>
                  </a:solidFill>
                  <a:effectLst>
                    <a:outerShdw blurRad="38100" dist="38100" dir="2700000" algn="tl">
                      <a:srgbClr val="000000"/>
                    </a:outerShdw>
                  </a:effectLst>
                </a:rPr>
                <a:t> Entraînement</a:t>
              </a:r>
            </a:p>
            <a:p>
              <a:pPr defTabSz="342694" eaLnBrk="1" hangingPunct="1">
                <a:buFontTx/>
                <a:buChar char="•"/>
                <a:defRPr/>
              </a:pPr>
              <a:r>
                <a:rPr lang="fr-FR" altLang="fr-FR" sz="1200" b="0" dirty="0">
                  <a:solidFill>
                    <a:prstClr val="white"/>
                  </a:solidFill>
                  <a:effectLst>
                    <a:outerShdw blurRad="38100" dist="38100" dir="2700000" algn="tl">
                      <a:srgbClr val="000000"/>
                    </a:outerShdw>
                  </a:effectLst>
                </a:rPr>
                <a:t> Mise à disposition des moyens</a:t>
              </a:r>
            </a:p>
          </p:txBody>
        </p:sp>
        <p:sp>
          <p:nvSpPr>
            <p:cNvPr id="14" name="AutoShape 10"/>
            <p:cNvSpPr>
              <a:spLocks noChangeArrowheads="1"/>
            </p:cNvSpPr>
            <p:nvPr/>
          </p:nvSpPr>
          <p:spPr bwMode="auto">
            <a:xfrm>
              <a:off x="3060082" y="2554281"/>
              <a:ext cx="497681" cy="481013"/>
            </a:xfrm>
            <a:prstGeom prst="rightArrow">
              <a:avLst>
                <a:gd name="adj1" fmla="val 50000"/>
                <a:gd name="adj2" fmla="val 25866"/>
              </a:avLst>
            </a:prstGeom>
            <a:noFill/>
            <a:ln w="28575">
              <a:solidFill>
                <a:srgbClr val="C00000"/>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lIns="68574" tIns="34288" rIns="68574" bIns="34288" anchor="ctr"/>
            <a:lstStyle>
              <a:lvl1pPr eaLnBrk="0" hangingPunct="0">
                <a:spcBef>
                  <a:spcPct val="20000"/>
                </a:spcBef>
                <a:buClr>
                  <a:srgbClr val="F5BA02"/>
                </a:buClr>
                <a:buFont typeface="Lucida Grande" charset="0"/>
                <a:buChar char="✈"/>
                <a:defRPr sz="2800" b="1">
                  <a:solidFill>
                    <a:srgbClr val="F5BA02"/>
                  </a:solidFill>
                  <a:latin typeface="Calibri" pitchFamily="34" charset="0"/>
                  <a:ea typeface="MS PGothic" pitchFamily="34" charset="-128"/>
                </a:defRPr>
              </a:lvl1pPr>
              <a:lvl2pPr marL="742950" indent="-285750" eaLnBrk="0" hangingPunct="0">
                <a:spcBef>
                  <a:spcPct val="20000"/>
                </a:spcBef>
                <a:buClr>
                  <a:srgbClr val="F5BA02"/>
                </a:buClr>
                <a:buFont typeface="Arial" pitchFamily="34" charset="0"/>
                <a:buChar char="–"/>
                <a:defRPr sz="2400">
                  <a:solidFill>
                    <a:srgbClr val="F5BA02"/>
                  </a:solidFill>
                  <a:latin typeface="Calibri" pitchFamily="34" charset="0"/>
                  <a:ea typeface="MS PGothic" pitchFamily="34" charset="-128"/>
                </a:defRPr>
              </a:lvl2pPr>
              <a:lvl3pPr marL="1143000" indent="-228600" eaLnBrk="0" hangingPunct="0">
                <a:spcBef>
                  <a:spcPct val="20000"/>
                </a:spcBef>
                <a:buClr>
                  <a:srgbClr val="F5BA02"/>
                </a:buClr>
                <a:buFont typeface="Arial" pitchFamily="34" charset="0"/>
                <a:buChar char="•"/>
                <a:defRPr sz="2000">
                  <a:solidFill>
                    <a:srgbClr val="F5BA02"/>
                  </a:solidFill>
                  <a:latin typeface="Calibri" pitchFamily="34" charset="0"/>
                  <a:ea typeface="MS PGothic" pitchFamily="34" charset="-128"/>
                </a:defRPr>
              </a:lvl3pPr>
              <a:lvl4pPr marL="16002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4pPr>
              <a:lvl5pPr marL="20574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9pPr>
            </a:lstStyle>
            <a:p>
              <a:pPr defTabSz="342694" eaLnBrk="1" hangingPunct="1">
                <a:spcBef>
                  <a:spcPct val="0"/>
                </a:spcBef>
                <a:buClrTx/>
                <a:buNone/>
                <a:defRPr/>
              </a:pPr>
              <a:endParaRPr lang="fr-FR" altLang="fr-FR" sz="1200" b="0">
                <a:solidFill>
                  <a:prstClr val="black"/>
                </a:solidFill>
              </a:endParaRPr>
            </a:p>
          </p:txBody>
        </p:sp>
        <p:sp>
          <p:nvSpPr>
            <p:cNvPr id="15" name="AutoShape 11"/>
            <p:cNvSpPr>
              <a:spLocks noChangeArrowheads="1"/>
            </p:cNvSpPr>
            <p:nvPr/>
          </p:nvSpPr>
          <p:spPr bwMode="auto">
            <a:xfrm rot="10800000">
              <a:off x="7939264" y="2554281"/>
              <a:ext cx="497681" cy="481013"/>
            </a:xfrm>
            <a:prstGeom prst="rightArrow">
              <a:avLst>
                <a:gd name="adj1" fmla="val 50000"/>
                <a:gd name="adj2" fmla="val 25866"/>
              </a:avLst>
            </a:prstGeom>
            <a:noFill/>
            <a:ln w="28575">
              <a:solidFill>
                <a:srgbClr val="C00000"/>
              </a:solidFill>
              <a:miter lim="800000"/>
              <a:headEnd/>
              <a:tailEnd/>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lIns="68574" tIns="34288" rIns="68574" bIns="34288" anchor="ctr"/>
            <a:lstStyle/>
            <a:p>
              <a:pPr defTabSz="342694">
                <a:defRPr/>
              </a:pPr>
              <a:endParaRPr lang="fr-FR" altLang="fr-FR" sz="1200">
                <a:solidFill>
                  <a:prstClr val="black"/>
                </a:solidFill>
                <a:latin typeface="Calibri"/>
              </a:endParaRPr>
            </a:p>
          </p:txBody>
        </p:sp>
        <p:sp>
          <p:nvSpPr>
            <p:cNvPr id="16" name="AutoShape 12"/>
            <p:cNvSpPr>
              <a:spLocks noChangeArrowheads="1"/>
            </p:cNvSpPr>
            <p:nvPr/>
          </p:nvSpPr>
          <p:spPr bwMode="auto">
            <a:xfrm rot="-5400000">
              <a:off x="5619925" y="4027087"/>
              <a:ext cx="497681" cy="481013"/>
            </a:xfrm>
            <a:prstGeom prst="rightArrow">
              <a:avLst>
                <a:gd name="adj1" fmla="val 50000"/>
                <a:gd name="adj2" fmla="val 25866"/>
              </a:avLst>
            </a:prstGeom>
            <a:noFill/>
            <a:ln w="28575">
              <a:solidFill>
                <a:srgbClr val="C00000"/>
              </a:solidFill>
              <a:miter lim="800000"/>
              <a:headEnd/>
              <a:tailEnd/>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lIns="68574" tIns="34288" rIns="68574" bIns="34288" anchor="ctr"/>
            <a:lstStyle/>
            <a:p>
              <a:pPr defTabSz="342694">
                <a:defRPr/>
              </a:pPr>
              <a:endParaRPr lang="fr-FR" altLang="fr-FR" sz="1200">
                <a:solidFill>
                  <a:prstClr val="black"/>
                </a:solidFill>
                <a:latin typeface="Calibri"/>
              </a:endParaRPr>
            </a:p>
          </p:txBody>
        </p:sp>
        <p:sp>
          <p:nvSpPr>
            <p:cNvPr id="17" name="AutoShape 13"/>
            <p:cNvSpPr>
              <a:spLocks noChangeArrowheads="1"/>
            </p:cNvSpPr>
            <p:nvPr/>
          </p:nvSpPr>
          <p:spPr bwMode="auto">
            <a:xfrm rot="5400000">
              <a:off x="5655160" y="1458427"/>
              <a:ext cx="346244" cy="481013"/>
            </a:xfrm>
            <a:prstGeom prst="rightArrow">
              <a:avLst>
                <a:gd name="adj1" fmla="val 50000"/>
                <a:gd name="adj2" fmla="val 25866"/>
              </a:avLst>
            </a:prstGeom>
            <a:noFill/>
            <a:ln w="28575">
              <a:solidFill>
                <a:srgbClr val="C00000"/>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lIns="68574" tIns="34288" rIns="68574" bIns="34288" anchor="ctr"/>
            <a:lstStyle/>
            <a:p>
              <a:pPr defTabSz="342694">
                <a:defRPr/>
              </a:pPr>
              <a:endParaRPr lang="fr-FR" altLang="fr-FR" sz="1200">
                <a:solidFill>
                  <a:prstClr val="black"/>
                </a:solidFill>
                <a:latin typeface="Calibri"/>
              </a:endParaRPr>
            </a:p>
          </p:txBody>
        </p:sp>
        <p:sp>
          <p:nvSpPr>
            <p:cNvPr id="18" name="Text Box 15"/>
            <p:cNvSpPr txBox="1">
              <a:spLocks noChangeArrowheads="1"/>
            </p:cNvSpPr>
            <p:nvPr/>
          </p:nvSpPr>
          <p:spPr bwMode="auto">
            <a:xfrm>
              <a:off x="2576689" y="1460095"/>
              <a:ext cx="250031" cy="2839235"/>
            </a:xfrm>
            <a:prstGeom prst="rect">
              <a:avLst/>
            </a:prstGeom>
            <a:noFill/>
            <a:ln>
              <a:noFill/>
            </a:ln>
            <a:effectLst>
              <a:prstShdw prst="shdw17" dist="17961" dir="2700000">
                <a:srgbClr val="2F4D7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8" rIns="68574" bIns="34288">
              <a:spAutoFit/>
            </a:bodyPr>
            <a:lstStyle>
              <a:lvl1pPr eaLnBrk="0" hangingPunct="0">
                <a:defRPr sz="2400" b="1">
                  <a:solidFill>
                    <a:schemeClr val="tx1"/>
                  </a:solidFill>
                  <a:latin typeface="Calibri" pitchFamily="34" charset="0"/>
                  <a:ea typeface="ＭＳ Ｐゴシック" pitchFamily="34" charset="-128"/>
                </a:defRPr>
              </a:lvl1pPr>
              <a:lvl2pPr marL="742950" indent="-285750" eaLnBrk="0" hangingPunct="0">
                <a:defRPr sz="2400" b="1">
                  <a:solidFill>
                    <a:schemeClr val="tx1"/>
                  </a:solidFill>
                  <a:latin typeface="Calibri" pitchFamily="34" charset="0"/>
                  <a:ea typeface="ＭＳ Ｐゴシック" pitchFamily="34" charset="-128"/>
                </a:defRPr>
              </a:lvl2pPr>
              <a:lvl3pPr marL="1143000" indent="-228600" eaLnBrk="0" hangingPunct="0">
                <a:defRPr sz="2400" b="1">
                  <a:solidFill>
                    <a:schemeClr val="tx1"/>
                  </a:solidFill>
                  <a:latin typeface="Calibri" pitchFamily="34" charset="0"/>
                  <a:ea typeface="ＭＳ Ｐゴシック" pitchFamily="34" charset="-128"/>
                </a:defRPr>
              </a:lvl3pPr>
              <a:lvl4pPr marL="1600200" indent="-228600" eaLnBrk="0" hangingPunct="0">
                <a:defRPr sz="2400" b="1">
                  <a:solidFill>
                    <a:schemeClr val="tx1"/>
                  </a:solidFill>
                  <a:latin typeface="Calibri" pitchFamily="34" charset="0"/>
                  <a:ea typeface="ＭＳ Ｐゴシック" pitchFamily="34" charset="-128"/>
                </a:defRPr>
              </a:lvl4pPr>
              <a:lvl5pPr marL="2057400" indent="-228600" eaLnBrk="0" hangingPunct="0">
                <a:defRPr sz="2400" b="1">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Calibri" pitchFamily="34" charset="0"/>
                  <a:ea typeface="ＭＳ Ｐゴシック" pitchFamily="34" charset="-128"/>
                </a:defRPr>
              </a:lvl9pPr>
            </a:lstStyle>
            <a:p>
              <a:pPr defTabSz="685742" eaLnBrk="1" hangingPunct="1">
                <a:defRPr/>
              </a:pPr>
              <a:r>
                <a:rPr lang="fr-FR" altLang="fr-FR" sz="1600" dirty="0">
                  <a:solidFill>
                    <a:srgbClr val="C00000"/>
                  </a:solidFill>
                  <a:effectLst>
                    <a:outerShdw blurRad="38100" dist="38100" dir="2700000" algn="tl">
                      <a:srgbClr val="000000"/>
                    </a:outerShdw>
                  </a:effectLst>
                </a:rPr>
                <a:t>PERMANENCE</a:t>
              </a:r>
            </a:p>
          </p:txBody>
        </p:sp>
        <p:sp>
          <p:nvSpPr>
            <p:cNvPr id="19" name="Text Box 16"/>
            <p:cNvSpPr txBox="1">
              <a:spLocks noChangeArrowheads="1"/>
            </p:cNvSpPr>
            <p:nvPr/>
          </p:nvSpPr>
          <p:spPr bwMode="auto">
            <a:xfrm>
              <a:off x="8653639" y="1460095"/>
              <a:ext cx="250031" cy="2839235"/>
            </a:xfrm>
            <a:prstGeom prst="rect">
              <a:avLst/>
            </a:prstGeom>
            <a:noFill/>
            <a:ln>
              <a:noFill/>
            </a:ln>
            <a:effectLst>
              <a:prstShdw prst="shdw17" dist="17961" dir="2700000">
                <a:srgbClr val="2F4D7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8" rIns="68574" bIns="34288">
              <a:spAutoFit/>
            </a:bodyPr>
            <a:lstStyle>
              <a:lvl1pPr eaLnBrk="0" hangingPunct="0">
                <a:defRPr sz="2400" b="1">
                  <a:solidFill>
                    <a:schemeClr val="tx1"/>
                  </a:solidFill>
                  <a:latin typeface="Calibri" pitchFamily="34" charset="0"/>
                  <a:ea typeface="ＭＳ Ｐゴシック" pitchFamily="34" charset="-128"/>
                </a:defRPr>
              </a:lvl1pPr>
              <a:lvl2pPr marL="742950" indent="-285750" eaLnBrk="0" hangingPunct="0">
                <a:defRPr sz="2400" b="1">
                  <a:solidFill>
                    <a:schemeClr val="tx1"/>
                  </a:solidFill>
                  <a:latin typeface="Calibri" pitchFamily="34" charset="0"/>
                  <a:ea typeface="ＭＳ Ｐゴシック" pitchFamily="34" charset="-128"/>
                </a:defRPr>
              </a:lvl2pPr>
              <a:lvl3pPr marL="1143000" indent="-228600" eaLnBrk="0" hangingPunct="0">
                <a:defRPr sz="2400" b="1">
                  <a:solidFill>
                    <a:schemeClr val="tx1"/>
                  </a:solidFill>
                  <a:latin typeface="Calibri" pitchFamily="34" charset="0"/>
                  <a:ea typeface="ＭＳ Ｐゴシック" pitchFamily="34" charset="-128"/>
                </a:defRPr>
              </a:lvl3pPr>
              <a:lvl4pPr marL="1600200" indent="-228600" eaLnBrk="0" hangingPunct="0">
                <a:defRPr sz="2400" b="1">
                  <a:solidFill>
                    <a:schemeClr val="tx1"/>
                  </a:solidFill>
                  <a:latin typeface="Calibri" pitchFamily="34" charset="0"/>
                  <a:ea typeface="ＭＳ Ｐゴシック" pitchFamily="34" charset="-128"/>
                </a:defRPr>
              </a:lvl4pPr>
              <a:lvl5pPr marL="2057400" indent="-228600" eaLnBrk="0" hangingPunct="0">
                <a:defRPr sz="2400" b="1">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9pPr>
            </a:lstStyle>
            <a:p>
              <a:pPr defTabSz="342694" eaLnBrk="1" hangingPunct="1">
                <a:defRPr/>
              </a:pPr>
              <a:r>
                <a:rPr lang="fr-FR" altLang="fr-FR" sz="1600" dirty="0">
                  <a:solidFill>
                    <a:srgbClr val="C00000"/>
                  </a:solidFill>
                  <a:effectLst>
                    <a:outerShdw blurRad="38100" dist="38100" dir="2700000" algn="tl">
                      <a:srgbClr val="000000"/>
                    </a:outerShdw>
                  </a:effectLst>
                </a:rPr>
                <a:t>REACTIVITE</a:t>
              </a:r>
            </a:p>
          </p:txBody>
        </p:sp>
        <p:sp>
          <p:nvSpPr>
            <p:cNvPr id="21" name="Text Box 17"/>
            <p:cNvSpPr txBox="1">
              <a:spLocks noChangeArrowheads="1"/>
            </p:cNvSpPr>
            <p:nvPr/>
          </p:nvSpPr>
          <p:spPr bwMode="auto">
            <a:xfrm>
              <a:off x="4176260" y="857640"/>
              <a:ext cx="3315890" cy="610653"/>
            </a:xfrm>
            <a:prstGeom prst="rect">
              <a:avLst/>
            </a:prstGeom>
            <a:noFill/>
            <a:ln>
              <a:noFill/>
            </a:ln>
            <a:effectLst>
              <a:prstShdw prst="shdw17" dist="17961" dir="2700000">
                <a:srgbClr val="2F4D7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8" rIns="68574" bIns="34288">
              <a:spAutoFit/>
            </a:bodyPr>
            <a:lstStyle>
              <a:lvl1pPr eaLnBrk="0" hangingPunct="0">
                <a:defRPr sz="2400" b="1">
                  <a:solidFill>
                    <a:schemeClr val="tx1"/>
                  </a:solidFill>
                  <a:latin typeface="Calibri" pitchFamily="34" charset="0"/>
                  <a:ea typeface="ＭＳ Ｐゴシック" pitchFamily="34" charset="-128"/>
                </a:defRPr>
              </a:lvl1pPr>
              <a:lvl2pPr marL="742950" indent="-285750" eaLnBrk="0" hangingPunct="0">
                <a:defRPr sz="2400" b="1">
                  <a:solidFill>
                    <a:schemeClr val="tx1"/>
                  </a:solidFill>
                  <a:latin typeface="Calibri" pitchFamily="34" charset="0"/>
                  <a:ea typeface="ＭＳ Ｐゴシック" pitchFamily="34" charset="-128"/>
                </a:defRPr>
              </a:lvl2pPr>
              <a:lvl3pPr marL="1143000" indent="-228600" eaLnBrk="0" hangingPunct="0">
                <a:defRPr sz="2400" b="1">
                  <a:solidFill>
                    <a:schemeClr val="tx1"/>
                  </a:solidFill>
                  <a:latin typeface="Calibri" pitchFamily="34" charset="0"/>
                  <a:ea typeface="ＭＳ Ｐゴシック" pitchFamily="34" charset="-128"/>
                </a:defRPr>
              </a:lvl3pPr>
              <a:lvl4pPr marL="1600200" indent="-228600" eaLnBrk="0" hangingPunct="0">
                <a:defRPr sz="2400" b="1">
                  <a:solidFill>
                    <a:schemeClr val="tx1"/>
                  </a:solidFill>
                  <a:latin typeface="Calibri" pitchFamily="34" charset="0"/>
                  <a:ea typeface="ＭＳ Ｐゴシック" pitchFamily="34" charset="-128"/>
                </a:defRPr>
              </a:lvl4pPr>
              <a:lvl5pPr marL="2057400" indent="-228600" eaLnBrk="0" hangingPunct="0">
                <a:defRPr sz="2400" b="1">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9pPr>
            </a:lstStyle>
            <a:p>
              <a:pPr algn="ctr" defTabSz="342694" eaLnBrk="1" hangingPunct="1">
                <a:defRPr/>
              </a:pPr>
              <a:r>
                <a:rPr lang="fr-FR" altLang="fr-FR" sz="1600" dirty="0">
                  <a:solidFill>
                    <a:srgbClr val="C00000"/>
                  </a:solidFill>
                  <a:effectLst>
                    <a:outerShdw blurRad="38100" dist="38100" dir="2700000" algn="tl">
                      <a:srgbClr val="000000"/>
                    </a:outerShdw>
                  </a:effectLst>
                </a:rPr>
                <a:t>CONTRÔLE</a:t>
              </a:r>
              <a:r>
                <a:rPr lang="fr-FR" altLang="fr-FR" sz="1600" dirty="0">
                  <a:solidFill>
                    <a:srgbClr val="00FFFF"/>
                  </a:solidFill>
                  <a:effectLst>
                    <a:outerShdw blurRad="38100" dist="38100" dir="2700000" algn="tl">
                      <a:srgbClr val="000000"/>
                    </a:outerShdw>
                  </a:effectLst>
                </a:rPr>
                <a:t> </a:t>
              </a:r>
              <a:r>
                <a:rPr lang="fr-FR" altLang="fr-FR" sz="1600" dirty="0">
                  <a:solidFill>
                    <a:srgbClr val="C00000"/>
                  </a:solidFill>
                  <a:effectLst>
                    <a:outerShdw blurRad="38100" dist="38100" dir="2700000" algn="tl">
                      <a:srgbClr val="000000"/>
                    </a:outerShdw>
                  </a:effectLst>
                </a:rPr>
                <a:t>GOUVERNEMENTAL (CG)</a:t>
              </a:r>
            </a:p>
          </p:txBody>
        </p:sp>
        <p:sp>
          <p:nvSpPr>
            <p:cNvPr id="22" name="Text Box 18"/>
            <p:cNvSpPr txBox="1">
              <a:spLocks noChangeArrowheads="1"/>
            </p:cNvSpPr>
            <p:nvPr/>
          </p:nvSpPr>
          <p:spPr bwMode="auto">
            <a:xfrm>
              <a:off x="4198897" y="4547792"/>
              <a:ext cx="3661781" cy="353115"/>
            </a:xfrm>
            <a:prstGeom prst="rect">
              <a:avLst/>
            </a:prstGeom>
            <a:noFill/>
            <a:ln>
              <a:noFill/>
            </a:ln>
            <a:effectLst>
              <a:prstShdw prst="shdw17" dist="17961" dir="2700000">
                <a:srgbClr val="2F4D7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4" tIns="34288" rIns="68574" bIns="34288">
              <a:spAutoFit/>
            </a:bodyPr>
            <a:lstStyle>
              <a:lvl1pPr eaLnBrk="0" hangingPunct="0">
                <a:defRPr sz="2400" b="1">
                  <a:solidFill>
                    <a:schemeClr val="tx1"/>
                  </a:solidFill>
                  <a:latin typeface="Calibri" pitchFamily="34" charset="0"/>
                  <a:ea typeface="ＭＳ Ｐゴシック" pitchFamily="34" charset="-128"/>
                </a:defRPr>
              </a:lvl1pPr>
              <a:lvl2pPr marL="742950" indent="-285750" eaLnBrk="0" hangingPunct="0">
                <a:defRPr sz="2400" b="1">
                  <a:solidFill>
                    <a:schemeClr val="tx1"/>
                  </a:solidFill>
                  <a:latin typeface="Calibri" pitchFamily="34" charset="0"/>
                  <a:ea typeface="ＭＳ Ｐゴシック" pitchFamily="34" charset="-128"/>
                </a:defRPr>
              </a:lvl2pPr>
              <a:lvl3pPr marL="1143000" indent="-228600" eaLnBrk="0" hangingPunct="0">
                <a:defRPr sz="2400" b="1">
                  <a:solidFill>
                    <a:schemeClr val="tx1"/>
                  </a:solidFill>
                  <a:latin typeface="Calibri" pitchFamily="34" charset="0"/>
                  <a:ea typeface="ＭＳ Ｐゴシック" pitchFamily="34" charset="-128"/>
                </a:defRPr>
              </a:lvl3pPr>
              <a:lvl4pPr marL="1600200" indent="-228600" eaLnBrk="0" hangingPunct="0">
                <a:defRPr sz="2400" b="1">
                  <a:solidFill>
                    <a:schemeClr val="tx1"/>
                  </a:solidFill>
                  <a:latin typeface="Calibri" pitchFamily="34" charset="0"/>
                  <a:ea typeface="ＭＳ Ｐゴシック" pitchFamily="34" charset="-128"/>
                </a:defRPr>
              </a:lvl4pPr>
              <a:lvl5pPr marL="2057400" indent="-228600" eaLnBrk="0" hangingPunct="0">
                <a:defRPr sz="2400" b="1">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b="1">
                  <a:solidFill>
                    <a:schemeClr val="tx1"/>
                  </a:solidFill>
                  <a:latin typeface="Calibri" pitchFamily="34" charset="0"/>
                  <a:ea typeface="ＭＳ Ｐゴシック" pitchFamily="34" charset="-128"/>
                </a:defRPr>
              </a:lvl9pPr>
            </a:lstStyle>
            <a:p>
              <a:pPr algn="ctr" defTabSz="342694" eaLnBrk="1" hangingPunct="1">
                <a:defRPr/>
              </a:pPr>
              <a:r>
                <a:rPr lang="fr-FR" altLang="fr-FR" sz="1600" dirty="0">
                  <a:solidFill>
                    <a:srgbClr val="C00000"/>
                  </a:solidFill>
                  <a:effectLst>
                    <a:outerShdw blurRad="38100" dist="38100" dir="2700000" algn="tl">
                      <a:srgbClr val="000000"/>
                    </a:outerShdw>
                  </a:effectLst>
                </a:rPr>
                <a:t>SECURITE NUCLEAIRE (SN)</a:t>
              </a:r>
            </a:p>
          </p:txBody>
        </p:sp>
      </p:grpSp>
      <p:sp>
        <p:nvSpPr>
          <p:cNvPr id="6" name="Titre 1">
            <a:extLst>
              <a:ext uri="{FF2B5EF4-FFF2-40B4-BE49-F238E27FC236}">
                <a16:creationId xmlns:a16="http://schemas.microsoft.com/office/drawing/2014/main" id="{9AB61CA5-2C6F-7518-AFBF-081F28BA952C}"/>
              </a:ext>
            </a:extLst>
          </p:cNvPr>
          <p:cNvSpPr>
            <a:spLocks noGrp="1"/>
          </p:cNvSpPr>
          <p:nvPr>
            <p:ph type="title"/>
          </p:nvPr>
        </p:nvSpPr>
        <p:spPr/>
        <p:txBody>
          <a:bodyPr/>
          <a:lstStyle/>
          <a:p>
            <a:r>
              <a:rPr lang="fr-FR" dirty="0"/>
              <a:t>Organisation des FAS : Ops et Orga à la fois</a:t>
            </a:r>
          </a:p>
        </p:txBody>
      </p:sp>
      <p:sp>
        <p:nvSpPr>
          <p:cNvPr id="9" name="Espace réservé du texte 1">
            <a:extLst>
              <a:ext uri="{FF2B5EF4-FFF2-40B4-BE49-F238E27FC236}">
                <a16:creationId xmlns:a16="http://schemas.microsoft.com/office/drawing/2014/main" id="{A0A136D1-2872-90E7-2ABD-BB3E001ECC17}"/>
              </a:ext>
            </a:extLst>
          </p:cNvPr>
          <p:cNvSpPr txBox="1">
            <a:spLocks/>
          </p:cNvSpPr>
          <p:nvPr/>
        </p:nvSpPr>
        <p:spPr>
          <a:xfrm>
            <a:off x="200960" y="1028911"/>
            <a:ext cx="3806074" cy="4364947"/>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3"/>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3"/>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000" dirty="0"/>
              <a:t>Des exigences qui expliquent une organisation</a:t>
            </a:r>
          </a:p>
          <a:p>
            <a:endParaRPr lang="fr-FR" sz="1100" dirty="0"/>
          </a:p>
          <a:p>
            <a:pPr lvl="1"/>
            <a:r>
              <a:rPr lang="fr-FR" sz="1800" dirty="0"/>
              <a:t>Au sol : </a:t>
            </a:r>
            <a:r>
              <a:rPr lang="fr-FR" sz="1800" b="0" dirty="0"/>
              <a:t>respect des exigences de SN (fixée par le DSND), de CG, de </a:t>
            </a:r>
            <a:r>
              <a:rPr lang="fr-FR" sz="1800" b="0" dirty="0" smtClean="0"/>
              <a:t>posture…</a:t>
            </a:r>
            <a:endParaRPr lang="fr-FR" sz="1800" b="0" dirty="0"/>
          </a:p>
          <a:p>
            <a:pPr lvl="1">
              <a:buFont typeface="Symbol" pitchFamily="2" charset="2"/>
              <a:buChar char="Þ"/>
            </a:pPr>
            <a:r>
              <a:rPr lang="fr-FR" sz="1800" dirty="0"/>
              <a:t>Resp. Organique</a:t>
            </a:r>
          </a:p>
          <a:p>
            <a:pPr marL="457200" lvl="1" indent="0">
              <a:buNone/>
            </a:pPr>
            <a:endParaRPr lang="fr-FR" sz="1800" b="0" dirty="0"/>
          </a:p>
          <a:p>
            <a:pPr lvl="1"/>
            <a:r>
              <a:rPr lang="fr-FR" sz="1800" dirty="0"/>
              <a:t>En vol : </a:t>
            </a:r>
            <a:r>
              <a:rPr lang="fr-FR" sz="1800" b="0" dirty="0"/>
              <a:t>franchissement de tout type de défense</a:t>
            </a:r>
          </a:p>
          <a:p>
            <a:pPr lvl="1">
              <a:buFont typeface="Symbol" pitchFamily="2" charset="2"/>
              <a:buChar char="Þ"/>
            </a:pPr>
            <a:r>
              <a:rPr lang="fr-FR" sz="1800" dirty="0"/>
              <a:t>Resp. Ops d’entrainement à la haute intensité</a:t>
            </a:r>
          </a:p>
          <a:p>
            <a:pPr lvl="1">
              <a:buFont typeface="Symbol" pitchFamily="2" charset="2"/>
              <a:buChar char="Þ"/>
            </a:pPr>
            <a:endParaRPr lang="fr-FR" sz="1800" dirty="0"/>
          </a:p>
        </p:txBody>
      </p:sp>
    </p:spTree>
    <p:extLst>
      <p:ext uri="{BB962C8B-B14F-4D97-AF65-F5344CB8AC3E}">
        <p14:creationId xmlns:p14="http://schemas.microsoft.com/office/powerpoint/2010/main" val="219424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0150D98-FB9E-1884-60BE-34776BE78602}"/>
              </a:ext>
            </a:extLst>
          </p:cNvPr>
          <p:cNvSpPr>
            <a:spLocks noGrp="1"/>
          </p:cNvSpPr>
          <p:nvPr>
            <p:ph type="title"/>
          </p:nvPr>
        </p:nvSpPr>
        <p:spPr/>
        <p:txBody>
          <a:bodyPr/>
          <a:lstStyle/>
          <a:p>
            <a:r>
              <a:rPr lang="fr-FR" dirty="0"/>
              <a:t>Tir d’évaluation des forces</a:t>
            </a:r>
          </a:p>
        </p:txBody>
      </p:sp>
      <p:sp>
        <p:nvSpPr>
          <p:cNvPr id="4" name="Espace réservé du texte 1">
            <a:extLst>
              <a:ext uri="{FF2B5EF4-FFF2-40B4-BE49-F238E27FC236}">
                <a16:creationId xmlns:a16="http://schemas.microsoft.com/office/drawing/2014/main" id="{6CC4F978-5DA5-BC22-5CF9-AC24CC19711F}"/>
              </a:ext>
            </a:extLst>
          </p:cNvPr>
          <p:cNvSpPr txBox="1">
            <a:spLocks/>
          </p:cNvSpPr>
          <p:nvPr/>
        </p:nvSpPr>
        <p:spPr>
          <a:xfrm>
            <a:off x="322577" y="1208313"/>
            <a:ext cx="8498846" cy="3808303"/>
          </a:xfrm>
          <a:prstGeom prst="rect">
            <a:avLst/>
          </a:prstGeom>
        </p:spPr>
        <p:txBody>
          <a:bodyPr vert="horz" lIns="91440" tIns="45720" rIns="91440" bIns="45720" rtlCol="0">
            <a:normAutofit fontScale="92500" lnSpcReduction="10000"/>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2"/>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2"/>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Tous les 3 ans (ou sur demande de l’autorité politique)</a:t>
            </a:r>
          </a:p>
          <a:p>
            <a:pPr lvl="1"/>
            <a:r>
              <a:rPr lang="fr-FR" dirty="0"/>
              <a:t>après un vol d’une durée et d’une difficulté </a:t>
            </a:r>
            <a:r>
              <a:rPr lang="fr-FR" dirty="0">
                <a:solidFill>
                  <a:srgbClr val="0070C0"/>
                </a:solidFill>
              </a:rPr>
              <a:t>représentative</a:t>
            </a:r>
            <a:r>
              <a:rPr lang="fr-FR" dirty="0"/>
              <a:t>, </a:t>
            </a:r>
          </a:p>
          <a:p>
            <a:pPr lvl="1"/>
            <a:r>
              <a:rPr lang="fr-FR" dirty="0"/>
              <a:t>tir d’un missile du parc opérationnel (</a:t>
            </a:r>
            <a:r>
              <a:rPr lang="fr-FR" dirty="0">
                <a:solidFill>
                  <a:srgbClr val="0070C0"/>
                </a:solidFill>
              </a:rPr>
              <a:t>non modifié</a:t>
            </a:r>
            <a:r>
              <a:rPr lang="fr-FR" dirty="0"/>
              <a:t>),</a:t>
            </a:r>
          </a:p>
          <a:p>
            <a:pPr lvl="1"/>
            <a:r>
              <a:rPr lang="fr-FR" dirty="0"/>
              <a:t>Avec une tête nucléaire remplacée par une tête instrumentée,</a:t>
            </a:r>
          </a:p>
          <a:p>
            <a:pPr lvl="1"/>
            <a:r>
              <a:rPr lang="fr-FR" dirty="0"/>
              <a:t>Et mesure des performances (</a:t>
            </a:r>
            <a:r>
              <a:rPr lang="fr-FR" dirty="0">
                <a:solidFill>
                  <a:srgbClr val="0070C0"/>
                </a:solidFill>
              </a:rPr>
              <a:t>manœuvre d’évitement des défenses et précision</a:t>
            </a:r>
            <a:r>
              <a:rPr lang="fr-FR" dirty="0"/>
              <a:t>)</a:t>
            </a:r>
          </a:p>
          <a:p>
            <a:pPr lvl="1"/>
            <a:endParaRPr lang="fr-FR" dirty="0"/>
          </a:p>
          <a:p>
            <a:pPr lvl="1"/>
            <a:endParaRPr lang="fr-FR" dirty="0"/>
          </a:p>
          <a:p>
            <a:pPr marL="0" lvl="1" indent="0">
              <a:buNone/>
            </a:pPr>
            <a:r>
              <a:rPr lang="fr-FR" sz="3500" b="0" dirty="0">
                <a:solidFill>
                  <a:schemeClr val="tx2"/>
                </a:solidFill>
              </a:rPr>
              <a:t>Portée (&gt;10000km), résilience, précision, </a:t>
            </a:r>
          </a:p>
          <a:p>
            <a:pPr marL="0" lvl="1" indent="0">
              <a:buNone/>
            </a:pPr>
            <a:r>
              <a:rPr lang="fr-FR" sz="2600" b="0" dirty="0">
                <a:solidFill>
                  <a:schemeClr val="tx2"/>
                </a:solidFill>
              </a:rPr>
              <a:t>100% de réussite depuis la mise en service de l’ASMPA</a:t>
            </a:r>
          </a:p>
          <a:p>
            <a:pPr marL="457200" lvl="1" indent="0">
              <a:buNone/>
            </a:pPr>
            <a:endParaRPr lang="fr-FR" dirty="0"/>
          </a:p>
        </p:txBody>
      </p:sp>
      <p:grpSp>
        <p:nvGrpSpPr>
          <p:cNvPr id="6" name="Groupe 5">
            <a:extLst>
              <a:ext uri="{FF2B5EF4-FFF2-40B4-BE49-F238E27FC236}">
                <a16:creationId xmlns:a16="http://schemas.microsoft.com/office/drawing/2014/main" id="{8E3E328A-5417-8ABA-35A8-BFF16803AA0F}"/>
              </a:ext>
            </a:extLst>
          </p:cNvPr>
          <p:cNvGrpSpPr/>
          <p:nvPr/>
        </p:nvGrpSpPr>
        <p:grpSpPr>
          <a:xfrm>
            <a:off x="7365534" y="3749879"/>
            <a:ext cx="1065402" cy="1065402"/>
            <a:chOff x="7004807" y="3598877"/>
            <a:chExt cx="1065402" cy="1065402"/>
          </a:xfrm>
        </p:grpSpPr>
        <p:sp>
          <p:nvSpPr>
            <p:cNvPr id="2" name="Ellipse 1">
              <a:extLst>
                <a:ext uri="{FF2B5EF4-FFF2-40B4-BE49-F238E27FC236}">
                  <a16:creationId xmlns:a16="http://schemas.microsoft.com/office/drawing/2014/main" id="{58565183-512A-AB36-CCD9-E8CD62F75B77}"/>
                </a:ext>
              </a:extLst>
            </p:cNvPr>
            <p:cNvSpPr/>
            <p:nvPr/>
          </p:nvSpPr>
          <p:spPr>
            <a:xfrm>
              <a:off x="7004807" y="3598877"/>
              <a:ext cx="1065402" cy="1065402"/>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5" name="Triangle 4">
              <a:extLst>
                <a:ext uri="{FF2B5EF4-FFF2-40B4-BE49-F238E27FC236}">
                  <a16:creationId xmlns:a16="http://schemas.microsoft.com/office/drawing/2014/main" id="{D96D90B6-1501-D503-3B03-A2BA234C1AE8}"/>
                </a:ext>
              </a:extLst>
            </p:cNvPr>
            <p:cNvSpPr/>
            <p:nvPr/>
          </p:nvSpPr>
          <p:spPr>
            <a:xfrm rot="5400000">
              <a:off x="7315201" y="3783434"/>
              <a:ext cx="587229" cy="696287"/>
            </a:xfrm>
            <a:prstGeom prst="triangle">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grpSp>
    </p:spTree>
    <p:extLst>
      <p:ext uri="{BB962C8B-B14F-4D97-AF65-F5344CB8AC3E}">
        <p14:creationId xmlns:p14="http://schemas.microsoft.com/office/powerpoint/2010/main" val="204223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grayscl/>
            <a:extLst>
              <a:ext uri="{28A0092B-C50C-407E-A947-70E740481C1C}">
                <a14:useLocalDpi xmlns:a14="http://schemas.microsoft.com/office/drawing/2010/main"/>
              </a:ext>
            </a:extLst>
          </a:blip>
          <a:stretch>
            <a:fillRect/>
          </a:stretch>
        </p:blipFill>
        <p:spPr bwMode="auto">
          <a:xfrm>
            <a:off x="1915185" y="249708"/>
            <a:ext cx="6858381"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12"/>
          <p:cNvSpPr>
            <a:spLocks noChangeAspect="1"/>
          </p:cNvSpPr>
          <p:nvPr/>
        </p:nvSpPr>
        <p:spPr bwMode="auto">
          <a:xfrm>
            <a:off x="5330088" y="1377009"/>
            <a:ext cx="14288" cy="0"/>
          </a:xfrm>
          <a:custGeom>
            <a:avLst/>
            <a:gdLst>
              <a:gd name="T0" fmla="*/ 0 w 503"/>
              <a:gd name="T1" fmla="*/ 0 h 1"/>
              <a:gd name="T2" fmla="*/ 2147483647 w 503"/>
              <a:gd name="T3" fmla="*/ 0 h 1"/>
              <a:gd name="T4" fmla="*/ 0 60000 65536"/>
              <a:gd name="T5" fmla="*/ 0 60000 65536"/>
              <a:gd name="T6" fmla="*/ 0 w 503"/>
              <a:gd name="T7" fmla="*/ 0 h 1"/>
              <a:gd name="T8" fmla="*/ 503 w 503"/>
              <a:gd name="T9" fmla="*/ 0 h 1"/>
            </a:gdLst>
            <a:ahLst/>
            <a:cxnLst>
              <a:cxn ang="T4">
                <a:pos x="T0" y="T1"/>
              </a:cxn>
              <a:cxn ang="T5">
                <a:pos x="T2" y="T3"/>
              </a:cxn>
            </a:cxnLst>
            <a:rect l="T6" t="T7" r="T8" b="T9"/>
            <a:pathLst>
              <a:path w="503" h="1">
                <a:moveTo>
                  <a:pt x="0" y="1"/>
                </a:moveTo>
                <a:lnTo>
                  <a:pt x="503" y="0"/>
                </a:lnTo>
              </a:path>
            </a:pathLst>
          </a:custGeom>
          <a:solidFill>
            <a:srgbClr val="95A8C7"/>
          </a:solidFill>
          <a:ln w="3175">
            <a:solidFill>
              <a:srgbClr val="000000"/>
            </a:solidFill>
            <a:round/>
            <a:headEnd/>
            <a:tailEnd/>
          </a:ln>
        </p:spPr>
        <p:txBody>
          <a:bodyPr lIns="68573" tIns="34289" rIns="68573" bIns="34289"/>
          <a:lstStyle/>
          <a:p>
            <a:pPr defTabSz="685715"/>
            <a:endParaRPr lang="fr-FR" sz="1100">
              <a:solidFill>
                <a:srgbClr val="FFFFFF"/>
              </a:solidFill>
              <a:latin typeface="Stencil" panose="040409050D0802020404" pitchFamily="82" charset="0"/>
            </a:endParaRPr>
          </a:p>
        </p:txBody>
      </p:sp>
      <p:sp>
        <p:nvSpPr>
          <p:cNvPr id="6" name="Freeform 413"/>
          <p:cNvSpPr>
            <a:spLocks noChangeAspect="1"/>
          </p:cNvSpPr>
          <p:nvPr/>
        </p:nvSpPr>
        <p:spPr bwMode="auto">
          <a:xfrm>
            <a:off x="5330088" y="1388916"/>
            <a:ext cx="14288" cy="0"/>
          </a:xfrm>
          <a:custGeom>
            <a:avLst/>
            <a:gdLst>
              <a:gd name="T0" fmla="*/ 0 w 562"/>
              <a:gd name="T1" fmla="*/ 0 h 1"/>
              <a:gd name="T2" fmla="*/ 2147483647 w 562"/>
              <a:gd name="T3" fmla="*/ 0 h 1"/>
              <a:gd name="T4" fmla="*/ 0 60000 65536"/>
              <a:gd name="T5" fmla="*/ 0 60000 65536"/>
              <a:gd name="T6" fmla="*/ 0 w 562"/>
              <a:gd name="T7" fmla="*/ 0 h 1"/>
              <a:gd name="T8" fmla="*/ 562 w 562"/>
              <a:gd name="T9" fmla="*/ 0 h 1"/>
            </a:gdLst>
            <a:ahLst/>
            <a:cxnLst>
              <a:cxn ang="T4">
                <a:pos x="T0" y="T1"/>
              </a:cxn>
              <a:cxn ang="T5">
                <a:pos x="T2" y="T3"/>
              </a:cxn>
            </a:cxnLst>
            <a:rect l="T6" t="T7" r="T8" b="T9"/>
            <a:pathLst>
              <a:path w="562" h="1">
                <a:moveTo>
                  <a:pt x="0" y="0"/>
                </a:moveTo>
                <a:lnTo>
                  <a:pt x="562" y="1"/>
                </a:lnTo>
              </a:path>
            </a:pathLst>
          </a:custGeom>
          <a:solidFill>
            <a:srgbClr val="95A8C7"/>
          </a:solidFill>
          <a:ln w="3175">
            <a:solidFill>
              <a:srgbClr val="000000"/>
            </a:solidFill>
            <a:round/>
            <a:headEnd/>
            <a:tailEnd/>
          </a:ln>
        </p:spPr>
        <p:txBody>
          <a:bodyPr lIns="68573" tIns="34289" rIns="68573" bIns="34289"/>
          <a:lstStyle/>
          <a:p>
            <a:pPr defTabSz="685715"/>
            <a:endParaRPr lang="fr-FR" sz="1100">
              <a:solidFill>
                <a:srgbClr val="FFFFFF"/>
              </a:solidFill>
              <a:latin typeface="Stencil" panose="040409050D0802020404" pitchFamily="82" charset="0"/>
            </a:endParaRPr>
          </a:p>
        </p:txBody>
      </p:sp>
      <p:sp>
        <p:nvSpPr>
          <p:cNvPr id="7" name="Freeform 414"/>
          <p:cNvSpPr>
            <a:spLocks noChangeAspect="1"/>
          </p:cNvSpPr>
          <p:nvPr/>
        </p:nvSpPr>
        <p:spPr bwMode="auto">
          <a:xfrm>
            <a:off x="5331279" y="1397250"/>
            <a:ext cx="11906" cy="0"/>
          </a:xfrm>
          <a:custGeom>
            <a:avLst/>
            <a:gdLst>
              <a:gd name="T0" fmla="*/ 0 w 440"/>
              <a:gd name="T1" fmla="*/ 0 h 1"/>
              <a:gd name="T2" fmla="*/ 2147483647 w 440"/>
              <a:gd name="T3" fmla="*/ 0 h 1"/>
              <a:gd name="T4" fmla="*/ 0 60000 65536"/>
              <a:gd name="T5" fmla="*/ 0 60000 65536"/>
              <a:gd name="T6" fmla="*/ 0 w 440"/>
              <a:gd name="T7" fmla="*/ 0 h 1"/>
              <a:gd name="T8" fmla="*/ 440 w 440"/>
              <a:gd name="T9" fmla="*/ 0 h 1"/>
            </a:gdLst>
            <a:ahLst/>
            <a:cxnLst>
              <a:cxn ang="T4">
                <a:pos x="T0" y="T1"/>
              </a:cxn>
              <a:cxn ang="T5">
                <a:pos x="T2" y="T3"/>
              </a:cxn>
            </a:cxnLst>
            <a:rect l="T6" t="T7" r="T8" b="T9"/>
            <a:pathLst>
              <a:path w="440" h="1">
                <a:moveTo>
                  <a:pt x="0" y="0"/>
                </a:moveTo>
                <a:lnTo>
                  <a:pt x="440" y="1"/>
                </a:lnTo>
              </a:path>
            </a:pathLst>
          </a:custGeom>
          <a:solidFill>
            <a:srgbClr val="95A8C7"/>
          </a:solidFill>
          <a:ln w="3175">
            <a:solidFill>
              <a:srgbClr val="000000"/>
            </a:solidFill>
            <a:round/>
            <a:headEnd/>
            <a:tailEnd/>
          </a:ln>
        </p:spPr>
        <p:txBody>
          <a:bodyPr lIns="68573" tIns="34289" rIns="68573" bIns="34289"/>
          <a:lstStyle/>
          <a:p>
            <a:pPr defTabSz="685715"/>
            <a:endParaRPr lang="fr-FR" sz="1100">
              <a:solidFill>
                <a:srgbClr val="FFFFFF"/>
              </a:solidFill>
              <a:latin typeface="Stencil" panose="040409050D0802020404" pitchFamily="82" charset="0"/>
            </a:endParaRPr>
          </a:p>
        </p:txBody>
      </p:sp>
      <p:pic>
        <p:nvPicPr>
          <p:cNvPr id="8" name="Picture 2" descr="Afficher l'image d'orig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68066" y="1061580"/>
            <a:ext cx="184705" cy="1847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fficher l'image d'orig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59358" y="3835809"/>
            <a:ext cx="184705" cy="1847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fficher l'image d'orig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68039" y="4380906"/>
            <a:ext cx="184705" cy="1847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6" descr="CFA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55269" y="851690"/>
            <a:ext cx="151210" cy="21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FA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14816" y="1283340"/>
            <a:ext cx="217884" cy="3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FA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49982" y="2792585"/>
            <a:ext cx="151209" cy="21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Afficher l'image d'orig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05630" y="2204593"/>
            <a:ext cx="184705" cy="1847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6" descr="CFA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54278" y="1224409"/>
            <a:ext cx="151210" cy="21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6" descr="CFA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6481" y="1930969"/>
            <a:ext cx="151210" cy="21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25"/>
          <p:cNvSpPr txBox="1">
            <a:spLocks noChangeArrowheads="1"/>
          </p:cNvSpPr>
          <p:nvPr/>
        </p:nvSpPr>
        <p:spPr bwMode="auto">
          <a:xfrm>
            <a:off x="6458446" y="1405326"/>
            <a:ext cx="1079037" cy="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defPPr>
              <a:defRPr lang="fr-FR"/>
            </a:defPPr>
            <a:lvl1pPr algn="ctr" defTabSz="914400" eaLnBrk="1" hangingPunct="1">
              <a:spcBef>
                <a:spcPct val="50000"/>
              </a:spcBef>
              <a:buClrTx/>
              <a:buFontTx/>
              <a:buNone/>
              <a:defRPr sz="1400">
                <a:solidFill>
                  <a:schemeClr val="bg1"/>
                </a:solidFill>
                <a:latin typeface="Arial" pitchFamily="34" charset="0"/>
                <a:ea typeface="ヒラギノ角ゴ Pro W3" charset="-128"/>
              </a:defRPr>
            </a:lvl1pPr>
            <a:lvl2pPr marL="742950" indent="-285750" eaLnBrk="0" hangingPunct="0">
              <a:spcBef>
                <a:spcPct val="20000"/>
              </a:spcBef>
              <a:buClr>
                <a:srgbClr val="F5BA02"/>
              </a:buClr>
              <a:buFont typeface="Arial" pitchFamily="34" charset="0"/>
              <a:buChar char="–"/>
              <a:defRPr sz="2400">
                <a:solidFill>
                  <a:srgbClr val="F5BA02"/>
                </a:solidFill>
              </a:defRPr>
            </a:lvl2pPr>
            <a:lvl3pPr marL="1143000" indent="-228600" eaLnBrk="0" hangingPunct="0">
              <a:spcBef>
                <a:spcPct val="20000"/>
              </a:spcBef>
              <a:buClr>
                <a:srgbClr val="F5BA02"/>
              </a:buClr>
              <a:buFont typeface="Arial" pitchFamily="34" charset="0"/>
              <a:buChar char="•"/>
              <a:defRPr sz="2000">
                <a:solidFill>
                  <a:srgbClr val="F5BA02"/>
                </a:solidFill>
              </a:defRPr>
            </a:lvl3pPr>
            <a:lvl4pPr marL="1600200" indent="-228600" eaLnBrk="0" hangingPunct="0">
              <a:spcBef>
                <a:spcPct val="20000"/>
              </a:spcBef>
              <a:buClr>
                <a:srgbClr val="F5BA02"/>
              </a:buClr>
              <a:buFont typeface="Arial" pitchFamily="34" charset="0"/>
              <a:buChar char="–"/>
              <a:defRPr>
                <a:solidFill>
                  <a:srgbClr val="F5BA02"/>
                </a:solidFill>
              </a:defRPr>
            </a:lvl4pPr>
            <a:lvl5pPr marL="2057400" indent="-228600" eaLnBrk="0" hangingPunct="0">
              <a:spcBef>
                <a:spcPct val="20000"/>
              </a:spcBef>
              <a:buClr>
                <a:srgbClr val="F5BA02"/>
              </a:buClr>
              <a:buFont typeface="Arial" pitchFamily="34" charset="0"/>
              <a:buChar char="»"/>
              <a:defRPr>
                <a:solidFill>
                  <a:srgbClr val="F5BA02"/>
                </a:solidFill>
              </a:defRPr>
            </a:lvl5pPr>
            <a:lvl6pPr marL="2514600" indent="-228600" eaLnBrk="0" fontAlgn="base" hangingPunct="0">
              <a:spcBef>
                <a:spcPct val="20000"/>
              </a:spcBef>
              <a:spcAft>
                <a:spcPct val="0"/>
              </a:spcAft>
              <a:buClr>
                <a:srgbClr val="F5BA02"/>
              </a:buClr>
              <a:buFont typeface="Arial" pitchFamily="34" charset="0"/>
              <a:buChar char="»"/>
              <a:defRPr>
                <a:solidFill>
                  <a:srgbClr val="F5BA02"/>
                </a:solidFill>
              </a:defRPr>
            </a:lvl6pPr>
            <a:lvl7pPr marL="2971800" indent="-228600" eaLnBrk="0" fontAlgn="base" hangingPunct="0">
              <a:spcBef>
                <a:spcPct val="20000"/>
              </a:spcBef>
              <a:spcAft>
                <a:spcPct val="0"/>
              </a:spcAft>
              <a:buClr>
                <a:srgbClr val="F5BA02"/>
              </a:buClr>
              <a:buFont typeface="Arial" pitchFamily="34" charset="0"/>
              <a:buChar char="»"/>
              <a:defRPr>
                <a:solidFill>
                  <a:srgbClr val="F5BA02"/>
                </a:solidFill>
              </a:defRPr>
            </a:lvl7pPr>
            <a:lvl8pPr marL="3429000" indent="-228600" eaLnBrk="0" fontAlgn="base" hangingPunct="0">
              <a:spcBef>
                <a:spcPct val="20000"/>
              </a:spcBef>
              <a:spcAft>
                <a:spcPct val="0"/>
              </a:spcAft>
              <a:buClr>
                <a:srgbClr val="F5BA02"/>
              </a:buClr>
              <a:buFont typeface="Arial" pitchFamily="34" charset="0"/>
              <a:buChar char="»"/>
              <a:defRPr>
                <a:solidFill>
                  <a:srgbClr val="F5BA02"/>
                </a:solidFill>
              </a:defRPr>
            </a:lvl8pPr>
            <a:lvl9pPr marL="3886200" indent="-228600" eaLnBrk="0" fontAlgn="base" hangingPunct="0">
              <a:spcBef>
                <a:spcPct val="20000"/>
              </a:spcBef>
              <a:spcAft>
                <a:spcPct val="0"/>
              </a:spcAft>
              <a:buClr>
                <a:srgbClr val="F5BA02"/>
              </a:buClr>
              <a:buFont typeface="Arial" pitchFamily="34" charset="0"/>
              <a:buChar char="»"/>
              <a:defRPr>
                <a:solidFill>
                  <a:srgbClr val="F5BA02"/>
                </a:solidFill>
              </a:defRPr>
            </a:lvl9pPr>
          </a:lstStyle>
          <a:p>
            <a:pPr>
              <a:defRPr/>
            </a:pPr>
            <a:r>
              <a:rPr lang="fr-FR" sz="700" b="1" kern="0" dirty="0">
                <a:solidFill>
                  <a:sysClr val="window" lastClr="FFFFFF"/>
                </a:solidFill>
                <a:latin typeface="Century Gothic" pitchFamily="34" charset="0"/>
              </a:rPr>
              <a:t>SAINT-DIZIER</a:t>
            </a:r>
          </a:p>
        </p:txBody>
      </p:sp>
      <p:sp>
        <p:nvSpPr>
          <p:cNvPr id="20" name="Text Box 92"/>
          <p:cNvSpPr txBox="1">
            <a:spLocks noChangeArrowheads="1"/>
          </p:cNvSpPr>
          <p:nvPr/>
        </p:nvSpPr>
        <p:spPr bwMode="auto">
          <a:xfrm>
            <a:off x="5197796" y="650434"/>
            <a:ext cx="731326" cy="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defPPr>
              <a:defRPr lang="fr-FR"/>
            </a:defPPr>
            <a:lvl1pPr algn="ctr" defTabSz="914400" eaLnBrk="1" hangingPunct="1">
              <a:spcBef>
                <a:spcPct val="50000"/>
              </a:spcBef>
              <a:buClrTx/>
              <a:buFontTx/>
              <a:buNone/>
              <a:defRPr sz="1400">
                <a:solidFill>
                  <a:schemeClr val="bg1"/>
                </a:solidFill>
                <a:latin typeface="Arial" pitchFamily="34" charset="0"/>
                <a:ea typeface="ヒラギノ角ゴ Pro W3" charset="-128"/>
              </a:defRPr>
            </a:lvl1pPr>
            <a:lvl2pPr marL="742950" indent="-285750" eaLnBrk="0" hangingPunct="0">
              <a:spcBef>
                <a:spcPct val="20000"/>
              </a:spcBef>
              <a:buClr>
                <a:srgbClr val="F5BA02"/>
              </a:buClr>
              <a:buFont typeface="Arial" pitchFamily="34" charset="0"/>
              <a:buChar char="–"/>
              <a:defRPr sz="2400">
                <a:solidFill>
                  <a:srgbClr val="F5BA02"/>
                </a:solidFill>
              </a:defRPr>
            </a:lvl2pPr>
            <a:lvl3pPr marL="1143000" indent="-228600" eaLnBrk="0" hangingPunct="0">
              <a:spcBef>
                <a:spcPct val="20000"/>
              </a:spcBef>
              <a:buClr>
                <a:srgbClr val="F5BA02"/>
              </a:buClr>
              <a:buFont typeface="Arial" pitchFamily="34" charset="0"/>
              <a:buChar char="•"/>
              <a:defRPr sz="2000">
                <a:solidFill>
                  <a:srgbClr val="F5BA02"/>
                </a:solidFill>
              </a:defRPr>
            </a:lvl3pPr>
            <a:lvl4pPr marL="1600200" indent="-228600" eaLnBrk="0" hangingPunct="0">
              <a:spcBef>
                <a:spcPct val="20000"/>
              </a:spcBef>
              <a:buClr>
                <a:srgbClr val="F5BA02"/>
              </a:buClr>
              <a:buFont typeface="Arial" pitchFamily="34" charset="0"/>
              <a:buChar char="–"/>
              <a:defRPr>
                <a:solidFill>
                  <a:srgbClr val="F5BA02"/>
                </a:solidFill>
              </a:defRPr>
            </a:lvl4pPr>
            <a:lvl5pPr marL="2057400" indent="-228600" eaLnBrk="0" hangingPunct="0">
              <a:spcBef>
                <a:spcPct val="20000"/>
              </a:spcBef>
              <a:buClr>
                <a:srgbClr val="F5BA02"/>
              </a:buClr>
              <a:buFont typeface="Arial" pitchFamily="34" charset="0"/>
              <a:buChar char="»"/>
              <a:defRPr>
                <a:solidFill>
                  <a:srgbClr val="F5BA02"/>
                </a:solidFill>
              </a:defRPr>
            </a:lvl5pPr>
            <a:lvl6pPr marL="2514600" indent="-228600" eaLnBrk="0" fontAlgn="base" hangingPunct="0">
              <a:spcBef>
                <a:spcPct val="20000"/>
              </a:spcBef>
              <a:spcAft>
                <a:spcPct val="0"/>
              </a:spcAft>
              <a:buClr>
                <a:srgbClr val="F5BA02"/>
              </a:buClr>
              <a:buFont typeface="Arial" pitchFamily="34" charset="0"/>
              <a:buChar char="»"/>
              <a:defRPr>
                <a:solidFill>
                  <a:srgbClr val="F5BA02"/>
                </a:solidFill>
              </a:defRPr>
            </a:lvl6pPr>
            <a:lvl7pPr marL="2971800" indent="-228600" eaLnBrk="0" fontAlgn="base" hangingPunct="0">
              <a:spcBef>
                <a:spcPct val="20000"/>
              </a:spcBef>
              <a:spcAft>
                <a:spcPct val="0"/>
              </a:spcAft>
              <a:buClr>
                <a:srgbClr val="F5BA02"/>
              </a:buClr>
              <a:buFont typeface="Arial" pitchFamily="34" charset="0"/>
              <a:buChar char="»"/>
              <a:defRPr>
                <a:solidFill>
                  <a:srgbClr val="F5BA02"/>
                </a:solidFill>
              </a:defRPr>
            </a:lvl7pPr>
            <a:lvl8pPr marL="3429000" indent="-228600" eaLnBrk="0" fontAlgn="base" hangingPunct="0">
              <a:spcBef>
                <a:spcPct val="20000"/>
              </a:spcBef>
              <a:spcAft>
                <a:spcPct val="0"/>
              </a:spcAft>
              <a:buClr>
                <a:srgbClr val="F5BA02"/>
              </a:buClr>
              <a:buFont typeface="Arial" pitchFamily="34" charset="0"/>
              <a:buChar char="»"/>
              <a:defRPr>
                <a:solidFill>
                  <a:srgbClr val="F5BA02"/>
                </a:solidFill>
              </a:defRPr>
            </a:lvl8pPr>
            <a:lvl9pPr marL="3886200" indent="-228600" eaLnBrk="0" fontAlgn="base" hangingPunct="0">
              <a:spcBef>
                <a:spcPct val="20000"/>
              </a:spcBef>
              <a:spcAft>
                <a:spcPct val="0"/>
              </a:spcAft>
              <a:buClr>
                <a:srgbClr val="F5BA02"/>
              </a:buClr>
              <a:buFont typeface="Arial" pitchFamily="34" charset="0"/>
              <a:buChar char="»"/>
              <a:defRPr>
                <a:solidFill>
                  <a:srgbClr val="F5BA02"/>
                </a:solidFill>
              </a:defRPr>
            </a:lvl9pPr>
          </a:lstStyle>
          <a:p>
            <a:pPr>
              <a:defRPr/>
            </a:pPr>
            <a:r>
              <a:rPr lang="fr-FR" altLang="fr-FR" sz="700" b="1" kern="0" dirty="0">
                <a:solidFill>
                  <a:sysClr val="window" lastClr="FFFFFF"/>
                </a:solidFill>
                <a:latin typeface="Century Gothic" panose="020B0502020202020204" pitchFamily="34" charset="0"/>
              </a:rPr>
              <a:t>TAVERNY</a:t>
            </a:r>
          </a:p>
        </p:txBody>
      </p:sp>
      <p:sp>
        <p:nvSpPr>
          <p:cNvPr id="21" name="ZoneTexte 10"/>
          <p:cNvSpPr txBox="1">
            <a:spLocks noChangeArrowheads="1"/>
          </p:cNvSpPr>
          <p:nvPr/>
        </p:nvSpPr>
        <p:spPr bwMode="auto">
          <a:xfrm>
            <a:off x="4924099" y="1509197"/>
            <a:ext cx="789305" cy="176970"/>
          </a:xfrm>
          <a:prstGeom prst="rect">
            <a:avLst/>
          </a:prstGeom>
          <a:noFill/>
          <a:ln w="9525">
            <a:noFill/>
            <a:miter lim="800000"/>
            <a:headEnd/>
            <a:tailEnd/>
          </a:ln>
        </p:spPr>
        <p:txBody>
          <a:bodyPr wrap="none" lIns="68573" tIns="34289" rIns="68573" bIns="34289">
            <a:spAutoFit/>
          </a:bodyPr>
          <a:lstStyle>
            <a:defPPr>
              <a:defRPr lang="fr-FR"/>
            </a:defPPr>
            <a:lvl1pPr>
              <a:defRPr sz="1400">
                <a:effectLst>
                  <a:outerShdw blurRad="38100" dist="38100" dir="2700000" algn="tl">
                    <a:srgbClr val="000000">
                      <a:alpha val="43137"/>
                    </a:srgbClr>
                  </a:outerShdw>
                </a:effectLst>
                <a:ea typeface="ＭＳ Ｐゴシック" pitchFamily="34" charset="-128"/>
              </a:defRPr>
            </a:lvl1pPr>
          </a:lstStyle>
          <a:p>
            <a:pPr defTabSz="685715">
              <a:defRPr/>
            </a:pPr>
            <a:r>
              <a:rPr lang="fr-FR" altLang="fr-FR" sz="700" b="1" kern="0" dirty="0">
                <a:solidFill>
                  <a:sysClr val="window" lastClr="FFFFFF"/>
                </a:solidFill>
                <a:latin typeface="Century Gothic" panose="020B0502020202020204" pitchFamily="34" charset="0"/>
                <a:ea typeface="ヒラギノ角ゴ Pro W3" charset="-128"/>
              </a:rPr>
              <a:t>VILLACOUBLAY</a:t>
            </a:r>
          </a:p>
        </p:txBody>
      </p:sp>
      <p:sp>
        <p:nvSpPr>
          <p:cNvPr id="22" name="Text Box 93"/>
          <p:cNvSpPr txBox="1">
            <a:spLocks noChangeArrowheads="1"/>
          </p:cNvSpPr>
          <p:nvPr/>
        </p:nvSpPr>
        <p:spPr bwMode="auto">
          <a:xfrm>
            <a:off x="6617663" y="2644488"/>
            <a:ext cx="375730" cy="176970"/>
          </a:xfrm>
          <a:prstGeom prst="rect">
            <a:avLst/>
          </a:prstGeom>
          <a:noFill/>
          <a:ln w="9525">
            <a:noFill/>
            <a:miter lim="800000"/>
            <a:headEnd/>
            <a:tailEnd/>
          </a:ln>
        </p:spPr>
        <p:txBody>
          <a:bodyPr wrap="none" lIns="68573" tIns="34289" rIns="68573" bIns="34289">
            <a:spAutoFit/>
          </a:bodyPr>
          <a:lstStyle>
            <a:defPPr>
              <a:defRPr lang="fr-FR"/>
            </a:defPPr>
            <a:lvl1pPr>
              <a:defRPr sz="1400">
                <a:solidFill>
                  <a:schemeClr val="bg1"/>
                </a:solidFill>
                <a:latin typeface="Arial" pitchFamily="34" charset="0"/>
                <a:ea typeface="ヒラギノ角ゴ Pro W3" charset="-128"/>
              </a:defRPr>
            </a:lvl1pPr>
          </a:lstStyle>
          <a:p>
            <a:pPr defTabSz="685715">
              <a:defRPr/>
            </a:pPr>
            <a:r>
              <a:rPr lang="fr-FR" altLang="fr-FR" sz="700" b="1" kern="0" dirty="0">
                <a:solidFill>
                  <a:sysClr val="window" lastClr="FFFFFF"/>
                </a:solidFill>
                <a:latin typeface="Century Gothic" panose="020B0502020202020204" pitchFamily="34" charset="0"/>
              </a:rPr>
              <a:t>LYON</a:t>
            </a:r>
          </a:p>
        </p:txBody>
      </p:sp>
      <p:pic>
        <p:nvPicPr>
          <p:cNvPr id="23" name="Imag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842873" y="844323"/>
            <a:ext cx="809280" cy="539520"/>
          </a:xfrm>
          <a:prstGeom prst="rect">
            <a:avLst/>
          </a:prstGeom>
          <a:ln w="9525">
            <a:solidFill>
              <a:schemeClr val="bg1"/>
            </a:solidFill>
          </a:ln>
          <a:effectLst/>
          <a:extLst>
            <a:ext uri="{909E8E84-426E-40DD-AFC4-6F175D3DCCD1}">
              <a14:hiddenFill xmlns:a14="http://schemas.microsoft.com/office/drawing/2010/main">
                <a:solidFill>
                  <a:srgbClr val="FFFFFF"/>
                </a:solidFill>
              </a14:hiddenFill>
            </a:ext>
          </a:extLst>
        </p:spPr>
      </p:pic>
      <p:pic>
        <p:nvPicPr>
          <p:cNvPr id="24" name="Picture 436" descr="IMG_049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76440" y="2715664"/>
            <a:ext cx="820697" cy="546750"/>
          </a:xfrm>
          <a:prstGeom prst="rect">
            <a:avLst/>
          </a:prstGeom>
          <a:ln w="9525">
            <a:solidFill>
              <a:schemeClr val="bg1"/>
            </a:solidFill>
          </a:ln>
          <a:effectLst/>
          <a:extLst>
            <a:ext uri="{909E8E84-426E-40DD-AFC4-6F175D3DCCD1}">
              <a14:hiddenFill xmlns:a14="http://schemas.microsoft.com/office/drawing/2010/main">
                <a:solidFill>
                  <a:srgbClr val="FFFFFF"/>
                </a:solidFill>
              </a14:hiddenFill>
            </a:ext>
          </a:extLst>
        </p:spPr>
      </p:pic>
      <p:sp>
        <p:nvSpPr>
          <p:cNvPr id="25" name="ZoneTexte 24"/>
          <p:cNvSpPr txBox="1">
            <a:spLocks noChangeArrowheads="1"/>
          </p:cNvSpPr>
          <p:nvPr/>
        </p:nvSpPr>
        <p:spPr bwMode="auto">
          <a:xfrm>
            <a:off x="6882740" y="2342521"/>
            <a:ext cx="467101" cy="176970"/>
          </a:xfrm>
          <a:prstGeom prst="rect">
            <a:avLst/>
          </a:prstGeom>
          <a:noFill/>
          <a:ln w="9525">
            <a:noFill/>
            <a:miter lim="800000"/>
            <a:headEnd/>
            <a:tailEnd/>
          </a:ln>
        </p:spPr>
        <p:txBody>
          <a:bodyPr wrap="none" lIns="68573" tIns="34289" rIns="68573" bIns="34289">
            <a:spAutoFit/>
          </a:bodyPr>
          <a:lstStyle/>
          <a:p>
            <a:pPr defTabSz="685715">
              <a:defRPr/>
            </a:pPr>
            <a:r>
              <a:rPr lang="fr-FR" sz="700" b="1" kern="0" dirty="0">
                <a:solidFill>
                  <a:sysClr val="window" lastClr="FFFFFF"/>
                </a:solidFill>
                <a:latin typeface="Century Gothic" panose="020B0502020202020204" pitchFamily="34" charset="0"/>
                <a:ea typeface="ヒラギノ角ゴ Pro W3" charset="-128"/>
              </a:rPr>
              <a:t>LUXEUIL</a:t>
            </a:r>
          </a:p>
        </p:txBody>
      </p:sp>
      <p:sp>
        <p:nvSpPr>
          <p:cNvPr id="27" name="ZoneTexte 25"/>
          <p:cNvSpPr txBox="1">
            <a:spLocks noChangeArrowheads="1"/>
          </p:cNvSpPr>
          <p:nvPr/>
        </p:nvSpPr>
        <p:spPr bwMode="auto">
          <a:xfrm>
            <a:off x="4201831" y="4047827"/>
            <a:ext cx="959223" cy="176970"/>
          </a:xfrm>
          <a:prstGeom prst="rect">
            <a:avLst/>
          </a:prstGeom>
          <a:noFill/>
          <a:ln w="9525">
            <a:noFill/>
            <a:miter lim="800000"/>
            <a:headEnd/>
            <a:tailEnd/>
          </a:ln>
        </p:spPr>
        <p:txBody>
          <a:bodyPr wrap="none" lIns="68573" tIns="34289" rIns="68573" bIns="34289">
            <a:spAutoFit/>
          </a:bodyPr>
          <a:lstStyle>
            <a:defPPr>
              <a:defRPr lang="fr-FR"/>
            </a:defPPr>
            <a:lvl1pPr>
              <a:defRPr sz="1400">
                <a:solidFill>
                  <a:schemeClr val="bg1"/>
                </a:solidFill>
                <a:latin typeface="Arial" pitchFamily="34" charset="0"/>
                <a:ea typeface="ヒラギノ角ゴ Pro W3" charset="-128"/>
              </a:defRPr>
            </a:lvl1pPr>
          </a:lstStyle>
          <a:p>
            <a:pPr defTabSz="685715">
              <a:defRPr/>
            </a:pPr>
            <a:r>
              <a:rPr lang="fr-FR" sz="700" b="1" kern="0" dirty="0">
                <a:solidFill>
                  <a:sysClr val="window" lastClr="FFFFFF"/>
                </a:solidFill>
                <a:latin typeface="Century Gothic" panose="020B0502020202020204" pitchFamily="34" charset="0"/>
              </a:rPr>
              <a:t>MONT-DE-MARSAN</a:t>
            </a:r>
          </a:p>
        </p:txBody>
      </p:sp>
      <p:sp>
        <p:nvSpPr>
          <p:cNvPr id="28" name="ZoneTexte 25"/>
          <p:cNvSpPr txBox="1">
            <a:spLocks noChangeArrowheads="1"/>
          </p:cNvSpPr>
          <p:nvPr/>
        </p:nvSpPr>
        <p:spPr bwMode="auto">
          <a:xfrm>
            <a:off x="8245926" y="4542934"/>
            <a:ext cx="640226" cy="176970"/>
          </a:xfrm>
          <a:prstGeom prst="rect">
            <a:avLst/>
          </a:prstGeom>
          <a:noFill/>
          <a:ln w="9525">
            <a:noFill/>
            <a:miter lim="800000"/>
            <a:headEnd/>
            <a:tailEnd/>
          </a:ln>
        </p:spPr>
        <p:txBody>
          <a:bodyPr wrap="none" lIns="68573" tIns="34289" rIns="68573" bIns="34289">
            <a:spAutoFit/>
          </a:bodyPr>
          <a:lstStyle/>
          <a:p>
            <a:pPr defTabSz="685715">
              <a:defRPr/>
            </a:pPr>
            <a:r>
              <a:rPr lang="fr-FR" sz="700" b="1" dirty="0">
                <a:latin typeface="Century Gothic" panose="020B0502020202020204" pitchFamily="34" charset="0"/>
                <a:ea typeface="ＭＳ Ｐゴシック" pitchFamily="34" charset="-128"/>
                <a:cs typeface="Arial" pitchFamily="34" charset="0"/>
              </a:rPr>
              <a:t>SOLENZARA</a:t>
            </a:r>
          </a:p>
        </p:txBody>
      </p:sp>
      <p:sp>
        <p:nvSpPr>
          <p:cNvPr id="29" name="ZoneTexte 25"/>
          <p:cNvSpPr txBox="1">
            <a:spLocks noChangeArrowheads="1"/>
          </p:cNvSpPr>
          <p:nvPr/>
        </p:nvSpPr>
        <p:spPr bwMode="auto">
          <a:xfrm>
            <a:off x="4541241" y="1204098"/>
            <a:ext cx="679292" cy="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defPPr>
              <a:defRPr lang="fr-FR"/>
            </a:defPPr>
            <a:lvl1pPr algn="ctr" defTabSz="914400" eaLnBrk="1" hangingPunct="1">
              <a:spcBef>
                <a:spcPct val="50000"/>
              </a:spcBef>
              <a:buClrTx/>
              <a:buFontTx/>
              <a:buNone/>
              <a:defRPr sz="1400">
                <a:solidFill>
                  <a:schemeClr val="bg1"/>
                </a:solidFill>
                <a:latin typeface="Arial" pitchFamily="34" charset="0"/>
                <a:ea typeface="ヒラギノ角ゴ Pro W3" charset="-128"/>
              </a:defRPr>
            </a:lvl1pPr>
            <a:lvl2pPr marL="742950" indent="-285750" eaLnBrk="0" hangingPunct="0">
              <a:spcBef>
                <a:spcPct val="20000"/>
              </a:spcBef>
              <a:buClr>
                <a:srgbClr val="F5BA02"/>
              </a:buClr>
              <a:buFont typeface="Arial" pitchFamily="34" charset="0"/>
              <a:buChar char="–"/>
              <a:defRPr sz="2400">
                <a:solidFill>
                  <a:srgbClr val="F5BA02"/>
                </a:solidFill>
              </a:defRPr>
            </a:lvl2pPr>
            <a:lvl3pPr marL="1143000" indent="-228600" eaLnBrk="0" hangingPunct="0">
              <a:spcBef>
                <a:spcPct val="20000"/>
              </a:spcBef>
              <a:buClr>
                <a:srgbClr val="F5BA02"/>
              </a:buClr>
              <a:buFont typeface="Arial" pitchFamily="34" charset="0"/>
              <a:buChar char="•"/>
              <a:defRPr sz="2000">
                <a:solidFill>
                  <a:srgbClr val="F5BA02"/>
                </a:solidFill>
              </a:defRPr>
            </a:lvl3pPr>
            <a:lvl4pPr marL="1600200" indent="-228600" eaLnBrk="0" hangingPunct="0">
              <a:spcBef>
                <a:spcPct val="20000"/>
              </a:spcBef>
              <a:buClr>
                <a:srgbClr val="F5BA02"/>
              </a:buClr>
              <a:buFont typeface="Arial" pitchFamily="34" charset="0"/>
              <a:buChar char="–"/>
              <a:defRPr>
                <a:solidFill>
                  <a:srgbClr val="F5BA02"/>
                </a:solidFill>
              </a:defRPr>
            </a:lvl4pPr>
            <a:lvl5pPr marL="2057400" indent="-228600" eaLnBrk="0" hangingPunct="0">
              <a:spcBef>
                <a:spcPct val="20000"/>
              </a:spcBef>
              <a:buClr>
                <a:srgbClr val="F5BA02"/>
              </a:buClr>
              <a:buFont typeface="Arial" pitchFamily="34" charset="0"/>
              <a:buChar char="»"/>
              <a:defRPr>
                <a:solidFill>
                  <a:srgbClr val="F5BA02"/>
                </a:solidFill>
              </a:defRPr>
            </a:lvl5pPr>
            <a:lvl6pPr marL="2514600" indent="-228600" eaLnBrk="0" fontAlgn="base" hangingPunct="0">
              <a:spcBef>
                <a:spcPct val="20000"/>
              </a:spcBef>
              <a:spcAft>
                <a:spcPct val="0"/>
              </a:spcAft>
              <a:buClr>
                <a:srgbClr val="F5BA02"/>
              </a:buClr>
              <a:buFont typeface="Arial" pitchFamily="34" charset="0"/>
              <a:buChar char="»"/>
              <a:defRPr>
                <a:solidFill>
                  <a:srgbClr val="F5BA02"/>
                </a:solidFill>
              </a:defRPr>
            </a:lvl6pPr>
            <a:lvl7pPr marL="2971800" indent="-228600" eaLnBrk="0" fontAlgn="base" hangingPunct="0">
              <a:spcBef>
                <a:spcPct val="20000"/>
              </a:spcBef>
              <a:spcAft>
                <a:spcPct val="0"/>
              </a:spcAft>
              <a:buClr>
                <a:srgbClr val="F5BA02"/>
              </a:buClr>
              <a:buFont typeface="Arial" pitchFamily="34" charset="0"/>
              <a:buChar char="»"/>
              <a:defRPr>
                <a:solidFill>
                  <a:srgbClr val="F5BA02"/>
                </a:solidFill>
              </a:defRPr>
            </a:lvl7pPr>
            <a:lvl8pPr marL="3429000" indent="-228600" eaLnBrk="0" fontAlgn="base" hangingPunct="0">
              <a:spcBef>
                <a:spcPct val="20000"/>
              </a:spcBef>
              <a:spcAft>
                <a:spcPct val="0"/>
              </a:spcAft>
              <a:buClr>
                <a:srgbClr val="F5BA02"/>
              </a:buClr>
              <a:buFont typeface="Arial" pitchFamily="34" charset="0"/>
              <a:buChar char="»"/>
              <a:defRPr>
                <a:solidFill>
                  <a:srgbClr val="F5BA02"/>
                </a:solidFill>
              </a:defRPr>
            </a:lvl8pPr>
            <a:lvl9pPr marL="3886200" indent="-228600" eaLnBrk="0" fontAlgn="base" hangingPunct="0">
              <a:spcBef>
                <a:spcPct val="20000"/>
              </a:spcBef>
              <a:spcAft>
                <a:spcPct val="0"/>
              </a:spcAft>
              <a:buClr>
                <a:srgbClr val="F5BA02"/>
              </a:buClr>
              <a:buFont typeface="Arial" pitchFamily="34" charset="0"/>
              <a:buChar char="»"/>
              <a:defRPr>
                <a:solidFill>
                  <a:srgbClr val="F5BA02"/>
                </a:solidFill>
              </a:defRPr>
            </a:lvl9pPr>
          </a:lstStyle>
          <a:p>
            <a:pPr>
              <a:defRPr/>
            </a:pPr>
            <a:r>
              <a:rPr lang="fr-FR" sz="700" b="1" kern="0" dirty="0">
                <a:solidFill>
                  <a:sysClr val="window" lastClr="FFFFFF"/>
                </a:solidFill>
                <a:latin typeface="Century Gothic" panose="020B0502020202020204" pitchFamily="34" charset="0"/>
              </a:rPr>
              <a:t>EVREUX</a:t>
            </a:r>
          </a:p>
        </p:txBody>
      </p:sp>
      <p:sp>
        <p:nvSpPr>
          <p:cNvPr id="30" name="Espace réservé du contenu 2"/>
          <p:cNvSpPr txBox="1">
            <a:spLocks/>
          </p:cNvSpPr>
          <p:nvPr/>
        </p:nvSpPr>
        <p:spPr bwMode="auto">
          <a:xfrm>
            <a:off x="5431110" y="4410823"/>
            <a:ext cx="2056188" cy="530913"/>
          </a:xfrm>
          <a:prstGeom prst="rect">
            <a:avLst/>
          </a:prstGeom>
          <a:solidFill>
            <a:schemeClr val="bg1">
              <a:lumMod val="65000"/>
            </a:schemeClr>
          </a:solidFill>
          <a:ln w="3175"/>
        </p:spPr>
        <p:style>
          <a:lnRef idx="3">
            <a:schemeClr val="lt1"/>
          </a:lnRef>
          <a:fillRef idx="1">
            <a:schemeClr val="accent1"/>
          </a:fillRef>
          <a:effectRef idx="1">
            <a:schemeClr val="accent1"/>
          </a:effectRef>
          <a:fontRef idx="minor">
            <a:schemeClr val="lt1"/>
          </a:fontRef>
        </p:style>
        <p:txBody>
          <a:bodyPr wrap="square" lIns="68573" tIns="34289" rIns="68573" bIns="34289" anchor="ctr">
            <a:spAutoFit/>
          </a:bodyPr>
          <a:lstStyle>
            <a:defPPr>
              <a:defRPr lang="fr-FR"/>
            </a:defPPr>
            <a:lvl1pPr indent="0" defTabSz="685766" eaLnBrk="0" hangingPunct="0">
              <a:spcBef>
                <a:spcPts val="0"/>
              </a:spcBef>
              <a:spcAft>
                <a:spcPts val="0"/>
              </a:spcAft>
              <a:buClr>
                <a:srgbClr val="F5BA02"/>
              </a:buClr>
              <a:buFont typeface="Lucida Grande" charset="0"/>
              <a:buNone/>
              <a:defRPr sz="1400" kern="0">
                <a:solidFill>
                  <a:sysClr val="window" lastClr="FFFFFF"/>
                </a:solidFill>
                <a:effectLst>
                  <a:outerShdw blurRad="38100" dist="38100" dir="2700000" algn="tl">
                    <a:srgbClr val="000000">
                      <a:alpha val="43137"/>
                    </a:srgbClr>
                  </a:outerShdw>
                </a:effectLst>
                <a:latin typeface="Calibri" pitchFamily="34" charset="0"/>
                <a:ea typeface="MS PGothic" pitchFamily="34" charset="-128"/>
              </a:defRPr>
            </a:lvl1pPr>
            <a:lvl2pPr marL="742950" indent="-285750" eaLnBrk="0" hangingPunct="0">
              <a:spcBef>
                <a:spcPct val="20000"/>
              </a:spcBef>
              <a:buClr>
                <a:srgbClr val="F5BA02"/>
              </a:buClr>
              <a:buFont typeface="Arial" pitchFamily="34" charset="0"/>
              <a:buChar char="–"/>
              <a:defRPr sz="2400">
                <a:solidFill>
                  <a:srgbClr val="F5BA02"/>
                </a:solidFill>
                <a:latin typeface="Calibri" pitchFamily="34" charset="0"/>
                <a:ea typeface="MS PGothic" pitchFamily="34" charset="-128"/>
              </a:defRPr>
            </a:lvl2pPr>
            <a:lvl3pPr marL="1143000" indent="-228600" eaLnBrk="0" hangingPunct="0">
              <a:spcBef>
                <a:spcPct val="20000"/>
              </a:spcBef>
              <a:buClr>
                <a:srgbClr val="F5BA02"/>
              </a:buClr>
              <a:buFont typeface="Arial" pitchFamily="34" charset="0"/>
              <a:buChar char="•"/>
              <a:defRPr sz="2000">
                <a:solidFill>
                  <a:srgbClr val="F5BA02"/>
                </a:solidFill>
                <a:latin typeface="Calibri" pitchFamily="34" charset="0"/>
                <a:ea typeface="MS PGothic" pitchFamily="34" charset="-128"/>
              </a:defRPr>
            </a:lvl3pPr>
            <a:lvl4pPr marL="16002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4pPr>
            <a:lvl5pPr marL="20574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9pPr>
          </a:lstStyle>
          <a:p>
            <a:r>
              <a:rPr lang="fr-FR" altLang="fr-FR" sz="1000" dirty="0">
                <a:solidFill>
                  <a:srgbClr val="FF0000"/>
                </a:solidFill>
                <a:latin typeface="Century Gothic" panose="020B0502020202020204" pitchFamily="34" charset="0"/>
              </a:rPr>
              <a:t>31</a:t>
            </a:r>
            <a:r>
              <a:rPr lang="fr-FR" altLang="fr-FR" sz="1000" baseline="30000" dirty="0">
                <a:solidFill>
                  <a:srgbClr val="FF0000"/>
                </a:solidFill>
                <a:latin typeface="Century Gothic" panose="020B0502020202020204" pitchFamily="34" charset="0"/>
              </a:rPr>
              <a:t>e</a:t>
            </a:r>
            <a:r>
              <a:rPr lang="fr-FR" altLang="fr-FR" sz="1000" dirty="0">
                <a:solidFill>
                  <a:srgbClr val="FF0000"/>
                </a:solidFill>
                <a:latin typeface="Century Gothic" panose="020B0502020202020204" pitchFamily="34" charset="0"/>
              </a:rPr>
              <a:t> EARTS</a:t>
            </a:r>
          </a:p>
          <a:p>
            <a:r>
              <a:rPr lang="fr-FR" altLang="fr-FR" sz="1000" dirty="0">
                <a:latin typeface="Century Gothic" panose="020B0502020202020204" pitchFamily="34" charset="0"/>
              </a:rPr>
              <a:t>- 6 K/C 135</a:t>
            </a:r>
          </a:p>
          <a:p>
            <a:r>
              <a:rPr lang="fr-FR" altLang="fr-FR" sz="1000" dirty="0">
                <a:latin typeface="Century Gothic" panose="020B0502020202020204" pitchFamily="34" charset="0"/>
                <a:sym typeface="Symbol"/>
              </a:rPr>
              <a:t>- 9 A330 Phénix</a:t>
            </a:r>
            <a:endParaRPr lang="fr-FR" altLang="fr-FR" sz="1000" dirty="0">
              <a:latin typeface="Century Gothic" panose="020B0502020202020204" pitchFamily="34" charset="0"/>
            </a:endParaRPr>
          </a:p>
        </p:txBody>
      </p:sp>
      <p:sp>
        <p:nvSpPr>
          <p:cNvPr id="31" name="Espace réservé du contenu 2"/>
          <p:cNvSpPr txBox="1">
            <a:spLocks/>
          </p:cNvSpPr>
          <p:nvPr/>
        </p:nvSpPr>
        <p:spPr bwMode="auto">
          <a:xfrm>
            <a:off x="251286" y="1555494"/>
            <a:ext cx="3664447" cy="2851548"/>
          </a:xfrm>
          <a:prstGeom prst="rect">
            <a:avLst/>
          </a:prstGeom>
          <a:noFill/>
          <a:ln w="3175">
            <a:noFill/>
          </a:ln>
        </p:spPr>
        <p:style>
          <a:lnRef idx="3">
            <a:schemeClr val="lt1"/>
          </a:lnRef>
          <a:fillRef idx="1">
            <a:schemeClr val="accent1"/>
          </a:fillRef>
          <a:effectRef idx="1">
            <a:schemeClr val="accent1"/>
          </a:effectRef>
          <a:fontRef idx="minor">
            <a:schemeClr val="lt1"/>
          </a:fontRef>
        </p:style>
        <p:txBody>
          <a:bodyPr wrap="square" lIns="68573" tIns="34289" rIns="68573" bIns="34289" anchor="ctr">
            <a:spAutoFit/>
          </a:bodyPr>
          <a:lstStyle>
            <a:defPPr>
              <a:defRPr lang="fr-FR"/>
            </a:defPPr>
            <a:lvl1pPr indent="0" defTabSz="685766" eaLnBrk="0" hangingPunct="0">
              <a:spcBef>
                <a:spcPts val="0"/>
              </a:spcBef>
              <a:spcAft>
                <a:spcPts val="0"/>
              </a:spcAft>
              <a:buClr>
                <a:srgbClr val="F5BA02"/>
              </a:buClr>
              <a:buFont typeface="Lucida Grande" charset="0"/>
              <a:buNone/>
              <a:defRPr sz="1400" kern="0">
                <a:solidFill>
                  <a:sysClr val="window" lastClr="FFFFFF"/>
                </a:solidFill>
                <a:effectLst>
                  <a:outerShdw blurRad="38100" dist="38100" dir="2700000" algn="tl">
                    <a:srgbClr val="000000">
                      <a:alpha val="43137"/>
                    </a:srgbClr>
                  </a:outerShdw>
                </a:effectLst>
                <a:latin typeface="Calibri" pitchFamily="34" charset="0"/>
                <a:ea typeface="MS PGothic" pitchFamily="34" charset="-128"/>
              </a:defRPr>
            </a:lvl1pPr>
            <a:lvl2pPr marL="742950" indent="-285750" eaLnBrk="0" hangingPunct="0">
              <a:spcBef>
                <a:spcPct val="20000"/>
              </a:spcBef>
              <a:buClr>
                <a:srgbClr val="F5BA02"/>
              </a:buClr>
              <a:buFont typeface="Arial" pitchFamily="34" charset="0"/>
              <a:buChar char="–"/>
              <a:defRPr sz="2400">
                <a:solidFill>
                  <a:srgbClr val="F5BA02"/>
                </a:solidFill>
                <a:latin typeface="Calibri" pitchFamily="34" charset="0"/>
                <a:ea typeface="MS PGothic" pitchFamily="34" charset="-128"/>
              </a:defRPr>
            </a:lvl2pPr>
            <a:lvl3pPr marL="1143000" indent="-228600" eaLnBrk="0" hangingPunct="0">
              <a:spcBef>
                <a:spcPct val="20000"/>
              </a:spcBef>
              <a:buClr>
                <a:srgbClr val="F5BA02"/>
              </a:buClr>
              <a:buFont typeface="Arial" pitchFamily="34" charset="0"/>
              <a:buChar char="•"/>
              <a:defRPr sz="2000">
                <a:solidFill>
                  <a:srgbClr val="F5BA02"/>
                </a:solidFill>
                <a:latin typeface="Calibri" pitchFamily="34" charset="0"/>
                <a:ea typeface="MS PGothic" pitchFamily="34" charset="-128"/>
              </a:defRPr>
            </a:lvl3pPr>
            <a:lvl4pPr marL="16002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4pPr>
            <a:lvl5pPr marL="20574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9pPr>
          </a:lstStyle>
          <a:p>
            <a:pPr marL="0" lvl="1" indent="0" eaLnBrk="1" hangingPunct="1">
              <a:buNone/>
            </a:pPr>
            <a:r>
              <a:rPr lang="fr-FR" sz="2000" dirty="0">
                <a:solidFill>
                  <a:schemeClr val="tx2"/>
                </a:solidFill>
                <a:latin typeface="Calibri Light" panose="020F0302020204030204" pitchFamily="34" charset="0"/>
                <a:ea typeface="+mn-ea"/>
                <a:cs typeface="Calibri Light" panose="020F0302020204030204" pitchFamily="34" charset="0"/>
              </a:rPr>
              <a:t>Avec un format ramassé</a:t>
            </a:r>
          </a:p>
          <a:p>
            <a:pPr marL="0" lvl="1" indent="0" eaLnBrk="1" hangingPunct="1">
              <a:buNone/>
            </a:pPr>
            <a:r>
              <a:rPr lang="fr-FR" sz="2000" dirty="0">
                <a:solidFill>
                  <a:schemeClr val="tx2"/>
                </a:solidFill>
                <a:latin typeface="Calibri Light" panose="020F0302020204030204" pitchFamily="34" charset="0"/>
                <a:ea typeface="+mn-ea"/>
                <a:cs typeface="Calibri Light" panose="020F0302020204030204" pitchFamily="34" charset="0"/>
              </a:rPr>
              <a:t> et cohérent </a:t>
            </a:r>
          </a:p>
          <a:p>
            <a:pPr lvl="1" eaLnBrk="1" hangingPunct="1">
              <a:buBlip>
                <a:blip r:embed="rId9"/>
              </a:buBlip>
            </a:pPr>
            <a:r>
              <a:rPr lang="fr-FR" altLang="fr-FR" sz="1800" b="1" dirty="0">
                <a:solidFill>
                  <a:schemeClr val="tx1"/>
                </a:solidFill>
                <a:latin typeface="Calibri Light" panose="020F0302020204030204" pitchFamily="34" charset="0"/>
                <a:ea typeface="+mn-ea"/>
                <a:cs typeface="Calibri Light" panose="020F0302020204030204" pitchFamily="34" charset="0"/>
              </a:rPr>
              <a:t>2100 pers (</a:t>
            </a:r>
            <a:r>
              <a:rPr lang="fr-FR" altLang="fr-FR" sz="1800" b="1" dirty="0">
                <a:solidFill>
                  <a:srgbClr val="0070C0"/>
                </a:solidFill>
                <a:latin typeface="Calibri Light" panose="020F0302020204030204" pitchFamily="34" charset="0"/>
                <a:ea typeface="+mn-ea"/>
                <a:cs typeface="Calibri Light" panose="020F0302020204030204" pitchFamily="34" charset="0"/>
              </a:rPr>
              <a:t>5% AAE</a:t>
            </a:r>
            <a:r>
              <a:rPr lang="fr-FR" altLang="fr-FR" sz="1800" b="1" dirty="0">
                <a:solidFill>
                  <a:schemeClr val="tx1"/>
                </a:solidFill>
                <a:latin typeface="Calibri Light" panose="020F0302020204030204" pitchFamily="34" charset="0"/>
                <a:ea typeface="+mn-ea"/>
                <a:cs typeface="Calibri Light" panose="020F0302020204030204" pitchFamily="34" charset="0"/>
              </a:rPr>
              <a:t>)</a:t>
            </a:r>
          </a:p>
          <a:p>
            <a:pPr lvl="1" eaLnBrk="1" hangingPunct="1">
              <a:buBlip>
                <a:blip r:embed="rId9"/>
              </a:buBlip>
            </a:pPr>
            <a:r>
              <a:rPr lang="fr-FR" altLang="fr-FR" sz="1800" b="1" dirty="0">
                <a:solidFill>
                  <a:schemeClr val="tx1"/>
                </a:solidFill>
                <a:latin typeface="Calibri Light" panose="020F0302020204030204" pitchFamily="34" charset="0"/>
                <a:ea typeface="+mn-ea"/>
                <a:cs typeface="Calibri Light" panose="020F0302020204030204" pitchFamily="34" charset="0"/>
              </a:rPr>
              <a:t>60aine d’aéronefs</a:t>
            </a:r>
          </a:p>
          <a:p>
            <a:pPr marL="457200" lvl="1" indent="0" eaLnBrk="1" hangingPunct="1">
              <a:buNone/>
            </a:pPr>
            <a:endParaRPr lang="fr-FR" altLang="fr-FR" sz="1800" b="1" dirty="0">
              <a:solidFill>
                <a:schemeClr val="tx1"/>
              </a:solidFill>
              <a:latin typeface="Calibri Light" panose="020F0302020204030204" pitchFamily="34" charset="0"/>
              <a:ea typeface="+mn-ea"/>
              <a:cs typeface="Calibri Light" panose="020F0302020204030204" pitchFamily="34" charset="0"/>
            </a:endParaRPr>
          </a:p>
          <a:p>
            <a:pPr marL="0" lvl="1" indent="0" eaLnBrk="1" hangingPunct="1">
              <a:buNone/>
            </a:pPr>
            <a:r>
              <a:rPr lang="fr-FR" altLang="fr-FR" sz="2000" dirty="0">
                <a:solidFill>
                  <a:schemeClr val="tx2"/>
                </a:solidFill>
                <a:latin typeface="Calibri Light" panose="020F0302020204030204" pitchFamily="34" charset="0"/>
                <a:ea typeface="+mn-ea"/>
                <a:cs typeface="Calibri Light" panose="020F0302020204030204" pitchFamily="34" charset="0"/>
              </a:rPr>
              <a:t>par des manœuvres </a:t>
            </a:r>
            <a:r>
              <a:rPr lang="fr-FR" altLang="fr-FR" sz="2000" dirty="0" smtClean="0">
                <a:solidFill>
                  <a:schemeClr val="tx2"/>
                </a:solidFill>
                <a:latin typeface="Calibri Light" panose="020F0302020204030204" pitchFamily="34" charset="0"/>
                <a:ea typeface="+mn-ea"/>
                <a:cs typeface="Calibri Light" panose="020F0302020204030204" pitchFamily="34" charset="0"/>
              </a:rPr>
              <a:t>réelles, </a:t>
            </a:r>
            <a:endParaRPr lang="fr-FR" altLang="fr-FR" sz="2000" dirty="0">
              <a:solidFill>
                <a:schemeClr val="tx2"/>
              </a:solidFill>
              <a:latin typeface="Calibri Light" panose="020F0302020204030204" pitchFamily="34" charset="0"/>
              <a:ea typeface="+mn-ea"/>
              <a:cs typeface="Calibri Light" panose="020F0302020204030204" pitchFamily="34" charset="0"/>
            </a:endParaRPr>
          </a:p>
          <a:p>
            <a:pPr marL="0" lvl="1" indent="0" eaLnBrk="1" hangingPunct="1">
              <a:buNone/>
            </a:pPr>
            <a:r>
              <a:rPr lang="fr-FR" altLang="fr-FR" sz="2000" dirty="0" smtClean="0">
                <a:solidFill>
                  <a:schemeClr val="tx2"/>
                </a:solidFill>
                <a:latin typeface="Calibri Light" panose="020F0302020204030204" pitchFamily="34" charset="0"/>
                <a:ea typeface="+mn-ea"/>
                <a:cs typeface="Calibri Light" panose="020F0302020204030204" pitchFamily="34" charset="0"/>
              </a:rPr>
              <a:t>transmissions et opérations </a:t>
            </a:r>
            <a:endParaRPr lang="fr-FR" altLang="fr-FR" sz="2000" dirty="0">
              <a:solidFill>
                <a:schemeClr val="tx2"/>
              </a:solidFill>
              <a:latin typeface="Calibri Light" panose="020F0302020204030204" pitchFamily="34" charset="0"/>
              <a:ea typeface="+mn-ea"/>
              <a:cs typeface="Calibri Light" panose="020F0302020204030204" pitchFamily="34" charset="0"/>
            </a:endParaRPr>
          </a:p>
          <a:p>
            <a:pPr marL="0" lvl="1" indent="0" eaLnBrk="1" hangingPunct="1">
              <a:buNone/>
            </a:pPr>
            <a:r>
              <a:rPr lang="fr-FR" altLang="fr-FR" sz="2000" dirty="0">
                <a:solidFill>
                  <a:schemeClr val="tx2"/>
                </a:solidFill>
                <a:latin typeface="Calibri Light" panose="020F0302020204030204" pitchFamily="34" charset="0"/>
                <a:ea typeface="+mn-ea"/>
                <a:cs typeface="Calibri Light" panose="020F0302020204030204" pitchFamily="34" charset="0"/>
              </a:rPr>
              <a:t>au sol et en vol</a:t>
            </a:r>
            <a:endParaRPr lang="fr-FR" altLang="fr-FR" sz="2000" b="1" dirty="0">
              <a:solidFill>
                <a:schemeClr val="tx1"/>
              </a:solidFill>
              <a:latin typeface="Calibri Light" panose="020F0302020204030204" pitchFamily="34" charset="0"/>
              <a:ea typeface="+mn-ea"/>
              <a:cs typeface="Calibri Light" panose="020F0302020204030204" pitchFamily="34" charset="0"/>
            </a:endParaRPr>
          </a:p>
        </p:txBody>
      </p:sp>
      <p:sp>
        <p:nvSpPr>
          <p:cNvPr id="34" name="Espace réservé du contenu 2"/>
          <p:cNvSpPr txBox="1">
            <a:spLocks/>
          </p:cNvSpPr>
          <p:nvPr/>
        </p:nvSpPr>
        <p:spPr bwMode="auto">
          <a:xfrm>
            <a:off x="4458898" y="2248756"/>
            <a:ext cx="1683027" cy="838689"/>
          </a:xfrm>
          <a:prstGeom prst="rect">
            <a:avLst/>
          </a:prstGeom>
          <a:solidFill>
            <a:schemeClr val="bg1">
              <a:lumMod val="65000"/>
            </a:schemeClr>
          </a:solidFill>
          <a:ln w="3175"/>
        </p:spPr>
        <p:style>
          <a:lnRef idx="3">
            <a:schemeClr val="lt1"/>
          </a:lnRef>
          <a:fillRef idx="1">
            <a:schemeClr val="accent1"/>
          </a:fillRef>
          <a:effectRef idx="1">
            <a:schemeClr val="accent1"/>
          </a:effectRef>
          <a:fontRef idx="minor">
            <a:schemeClr val="lt1"/>
          </a:fontRef>
        </p:style>
        <p:txBody>
          <a:bodyPr wrap="square" lIns="68573" tIns="34289" rIns="68573" bIns="34289" anchor="ctr">
            <a:spAutoFit/>
          </a:bodyPr>
          <a:lstStyle>
            <a:defPPr>
              <a:defRPr lang="fr-FR"/>
            </a:defPPr>
            <a:lvl1pPr indent="0" defTabSz="685766" eaLnBrk="0" hangingPunct="0">
              <a:spcBef>
                <a:spcPts val="0"/>
              </a:spcBef>
              <a:spcAft>
                <a:spcPts val="0"/>
              </a:spcAft>
              <a:buClr>
                <a:srgbClr val="F5BA02"/>
              </a:buClr>
              <a:buFont typeface="Lucida Grande" charset="0"/>
              <a:buNone/>
              <a:defRPr sz="1400" kern="0">
                <a:solidFill>
                  <a:sysClr val="window" lastClr="FFFFFF"/>
                </a:solidFill>
                <a:effectLst>
                  <a:outerShdw blurRad="38100" dist="38100" dir="2700000" algn="tl">
                    <a:srgbClr val="000000">
                      <a:alpha val="43137"/>
                    </a:srgbClr>
                  </a:outerShdw>
                </a:effectLst>
                <a:latin typeface="Calibri" pitchFamily="34" charset="0"/>
                <a:ea typeface="MS PGothic" pitchFamily="34" charset="-128"/>
              </a:defRPr>
            </a:lvl1pPr>
            <a:lvl2pPr marL="742950" indent="-285750" eaLnBrk="0" hangingPunct="0">
              <a:spcBef>
                <a:spcPct val="20000"/>
              </a:spcBef>
              <a:buClr>
                <a:srgbClr val="F5BA02"/>
              </a:buClr>
              <a:buFont typeface="Arial" pitchFamily="34" charset="0"/>
              <a:buChar char="–"/>
              <a:defRPr sz="2400">
                <a:solidFill>
                  <a:srgbClr val="F5BA02"/>
                </a:solidFill>
                <a:latin typeface="Calibri" pitchFamily="34" charset="0"/>
                <a:ea typeface="MS PGothic" pitchFamily="34" charset="-128"/>
              </a:defRPr>
            </a:lvl2pPr>
            <a:lvl3pPr marL="1143000" indent="-228600" eaLnBrk="0" hangingPunct="0">
              <a:spcBef>
                <a:spcPct val="20000"/>
              </a:spcBef>
              <a:buClr>
                <a:srgbClr val="F5BA02"/>
              </a:buClr>
              <a:buFont typeface="Arial" pitchFamily="34" charset="0"/>
              <a:buChar char="•"/>
              <a:defRPr sz="2000">
                <a:solidFill>
                  <a:srgbClr val="F5BA02"/>
                </a:solidFill>
                <a:latin typeface="Calibri" pitchFamily="34" charset="0"/>
                <a:ea typeface="MS PGothic" pitchFamily="34" charset="-128"/>
              </a:defRPr>
            </a:lvl3pPr>
            <a:lvl4pPr marL="16002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4pPr>
            <a:lvl5pPr marL="20574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9pPr>
          </a:lstStyle>
          <a:p>
            <a:r>
              <a:rPr lang="fr-FR" altLang="fr-FR" sz="1000" dirty="0">
                <a:solidFill>
                  <a:srgbClr val="FF0000"/>
                </a:solidFill>
                <a:latin typeface="Century Gothic" panose="020B0502020202020204" pitchFamily="34" charset="0"/>
              </a:rPr>
              <a:t>1</a:t>
            </a:r>
            <a:r>
              <a:rPr lang="fr-FR" altLang="fr-FR" sz="1000" baseline="30000" dirty="0">
                <a:solidFill>
                  <a:srgbClr val="FF0000"/>
                </a:solidFill>
                <a:latin typeface="Century Gothic" panose="020B0502020202020204" pitchFamily="34" charset="0"/>
              </a:rPr>
              <a:t>er</a:t>
            </a:r>
            <a:r>
              <a:rPr lang="fr-FR" altLang="fr-FR" sz="1000" dirty="0">
                <a:solidFill>
                  <a:srgbClr val="FF0000"/>
                </a:solidFill>
                <a:latin typeface="Century Gothic" panose="020B0502020202020204" pitchFamily="34" charset="0"/>
              </a:rPr>
              <a:t> GMS </a:t>
            </a:r>
          </a:p>
          <a:p>
            <a:r>
              <a:rPr lang="fr-FR" altLang="fr-FR" sz="1000" dirty="0">
                <a:latin typeface="Century Gothic" panose="020B0502020202020204" pitchFamily="34" charset="0"/>
              </a:rPr>
              <a:t>groupement de moyens spécialisés</a:t>
            </a:r>
          </a:p>
          <a:p>
            <a:r>
              <a:rPr lang="fr-FR" altLang="fr-FR" sz="1000" dirty="0">
                <a:latin typeface="Century Gothic" panose="020B0502020202020204" pitchFamily="34" charset="0"/>
              </a:rPr>
              <a:t>- Transmissions</a:t>
            </a:r>
          </a:p>
          <a:p>
            <a:r>
              <a:rPr lang="fr-FR" altLang="fr-FR" sz="1000" dirty="0">
                <a:latin typeface="Century Gothic" panose="020B0502020202020204" pitchFamily="34" charset="0"/>
              </a:rPr>
              <a:t>- Logistique spécifique</a:t>
            </a:r>
          </a:p>
        </p:txBody>
      </p:sp>
      <p:sp>
        <p:nvSpPr>
          <p:cNvPr id="35" name="Espace réservé du contenu 2"/>
          <p:cNvSpPr txBox="1">
            <a:spLocks/>
          </p:cNvSpPr>
          <p:nvPr/>
        </p:nvSpPr>
        <p:spPr bwMode="auto">
          <a:xfrm>
            <a:off x="7193050" y="788565"/>
            <a:ext cx="1553583" cy="530913"/>
          </a:xfrm>
          <a:prstGeom prst="rect">
            <a:avLst/>
          </a:prstGeom>
          <a:solidFill>
            <a:schemeClr val="bg1">
              <a:lumMod val="65000"/>
            </a:schemeClr>
          </a:solidFill>
          <a:ln w="3175"/>
          <a:effectLst>
            <a:outerShdw blurRad="40000" dist="20000" dir="5400000" rotWithShape="0">
              <a:schemeClr val="bg1">
                <a:lumMod val="65000"/>
                <a:alpha val="38000"/>
              </a:schemeClr>
            </a:outerShdw>
          </a:effectLst>
        </p:spPr>
        <p:style>
          <a:lnRef idx="3">
            <a:schemeClr val="lt1"/>
          </a:lnRef>
          <a:fillRef idx="1">
            <a:schemeClr val="accent1"/>
          </a:fillRef>
          <a:effectRef idx="1">
            <a:schemeClr val="accent1"/>
          </a:effectRef>
          <a:fontRef idx="minor">
            <a:schemeClr val="lt1"/>
          </a:fontRef>
        </p:style>
        <p:txBody>
          <a:bodyPr wrap="square" lIns="68573" tIns="34289" rIns="68573" bIns="34289" anchor="ctr">
            <a:spAutoFit/>
          </a:bodyPr>
          <a:lstStyle>
            <a:defPPr>
              <a:defRPr lang="fr-FR"/>
            </a:defPPr>
            <a:lvl1pPr marL="0" indent="0" eaLnBrk="0" hangingPunct="0">
              <a:spcBef>
                <a:spcPts val="0"/>
              </a:spcBef>
              <a:spcAft>
                <a:spcPts val="0"/>
              </a:spcAft>
              <a:buClr>
                <a:srgbClr val="F5BA02"/>
              </a:buClr>
              <a:buFont typeface="Lucida Grande" charset="0"/>
              <a:buNone/>
              <a:defRPr sz="1400">
                <a:solidFill>
                  <a:schemeClr val="bg1"/>
                </a:solidFill>
                <a:effectLst>
                  <a:outerShdw blurRad="38100" dist="38100" dir="2700000" algn="tl">
                    <a:srgbClr val="000000">
                      <a:alpha val="43137"/>
                    </a:srgbClr>
                  </a:outerShdw>
                </a:effectLst>
                <a:latin typeface="Calibri" pitchFamily="34" charset="0"/>
                <a:ea typeface="MS PGothic" pitchFamily="34" charset="-128"/>
              </a:defRPr>
            </a:lvl1pPr>
            <a:lvl2pPr marL="742950" indent="-285750" eaLnBrk="0" hangingPunct="0">
              <a:spcBef>
                <a:spcPct val="20000"/>
              </a:spcBef>
              <a:buClr>
                <a:srgbClr val="F5BA02"/>
              </a:buClr>
              <a:buFont typeface="Arial" pitchFamily="34" charset="0"/>
              <a:buChar char="–"/>
              <a:defRPr sz="2400">
                <a:solidFill>
                  <a:srgbClr val="F5BA02"/>
                </a:solidFill>
                <a:latin typeface="Calibri" pitchFamily="34" charset="0"/>
                <a:ea typeface="MS PGothic" pitchFamily="34" charset="-128"/>
              </a:defRPr>
            </a:lvl2pPr>
            <a:lvl3pPr marL="1143000" indent="-228600" eaLnBrk="0" hangingPunct="0">
              <a:spcBef>
                <a:spcPct val="20000"/>
              </a:spcBef>
              <a:buClr>
                <a:srgbClr val="F5BA02"/>
              </a:buClr>
              <a:buFont typeface="Arial" pitchFamily="34" charset="0"/>
              <a:buChar char="•"/>
              <a:defRPr sz="2000">
                <a:solidFill>
                  <a:srgbClr val="F5BA02"/>
                </a:solidFill>
                <a:latin typeface="Calibri" pitchFamily="34" charset="0"/>
                <a:ea typeface="MS PGothic" pitchFamily="34" charset="-128"/>
              </a:defRPr>
            </a:lvl3pPr>
            <a:lvl4pPr marL="16002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4pPr>
            <a:lvl5pPr marL="2057400" indent="-228600" eaLnBrk="0" hangingPunct="0">
              <a:spcBef>
                <a:spcPct val="20000"/>
              </a:spcBef>
              <a:buClr>
                <a:srgbClr val="F5BA02"/>
              </a:buClr>
              <a:buFont typeface="Arial" pitchFamily="34" charset="0"/>
              <a:buChar char="»"/>
              <a:defRPr>
                <a:solidFill>
                  <a:srgbClr val="F5BA02"/>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F5BA02"/>
              </a:buClr>
              <a:buFont typeface="Arial" pitchFamily="34" charset="0"/>
              <a:buChar char="»"/>
              <a:defRPr>
                <a:solidFill>
                  <a:srgbClr val="F5BA02"/>
                </a:solidFill>
                <a:latin typeface="Calibri" pitchFamily="34" charset="0"/>
                <a:ea typeface="MS PGothic" pitchFamily="34" charset="-128"/>
              </a:defRPr>
            </a:lvl9pPr>
          </a:lstStyle>
          <a:p>
            <a:pPr defTabSz="685715">
              <a:defRPr/>
            </a:pPr>
            <a:r>
              <a:rPr lang="fr-FR" altLang="fr-FR" sz="1000" kern="0" dirty="0">
                <a:solidFill>
                  <a:srgbClr val="FF0000"/>
                </a:solidFill>
                <a:latin typeface="Century Gothic" panose="020B0502020202020204" pitchFamily="34" charset="0"/>
              </a:rPr>
              <a:t>4</a:t>
            </a:r>
            <a:r>
              <a:rPr lang="fr-FR" altLang="fr-FR" sz="1000" kern="0" baseline="30000" dirty="0">
                <a:solidFill>
                  <a:srgbClr val="FF0000"/>
                </a:solidFill>
                <a:latin typeface="Century Gothic" panose="020B0502020202020204" pitchFamily="34" charset="0"/>
              </a:rPr>
              <a:t>e</a:t>
            </a:r>
            <a:r>
              <a:rPr lang="fr-FR" altLang="fr-FR" sz="1000" kern="0" dirty="0">
                <a:solidFill>
                  <a:srgbClr val="FF0000"/>
                </a:solidFill>
                <a:latin typeface="Century Gothic" panose="020B0502020202020204" pitchFamily="34" charset="0"/>
              </a:rPr>
              <a:t> Escadre </a:t>
            </a:r>
          </a:p>
          <a:p>
            <a:pPr defTabSz="685715">
              <a:defRPr/>
            </a:pPr>
            <a:r>
              <a:rPr lang="fr-FR" altLang="fr-FR" sz="1000" kern="0" dirty="0">
                <a:solidFill>
                  <a:srgbClr val="FF0000"/>
                </a:solidFill>
                <a:latin typeface="Century Gothic" panose="020B0502020202020204" pitchFamily="34" charset="0"/>
              </a:rPr>
              <a:t>de Chasse</a:t>
            </a:r>
          </a:p>
          <a:p>
            <a:pPr defTabSz="685715">
              <a:defRPr/>
            </a:pPr>
            <a:r>
              <a:rPr lang="fr-FR" altLang="fr-FR" sz="1000" kern="0" dirty="0">
                <a:solidFill>
                  <a:sysClr val="window" lastClr="FFFFFF"/>
                </a:solidFill>
                <a:latin typeface="Century Gothic" panose="020B0502020202020204" pitchFamily="34" charset="0"/>
              </a:rPr>
              <a:t>~ 50 RAF B</a:t>
            </a:r>
          </a:p>
        </p:txBody>
      </p:sp>
      <p:pic>
        <p:nvPicPr>
          <p:cNvPr id="36" name="Picture 2" descr="X:\00 TRAVAUX\2020\Travaux en cours\CNE TATARD\Présentation PPT BOPS 2020\2020_09_24_Sélection_photos_CD\2019_A125_017_A_001_23_NP.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142114" y="946932"/>
            <a:ext cx="537637" cy="35786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7" name="Picture 3" descr="X:\00 TRAVAUX\2020\Travaux en cours\CNE TATARD\Présentation PPT BOPS 2020\2020_09_24_Sélection_photos_CD\2018_ASAP_161_C_001_068.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628728" y="4676280"/>
            <a:ext cx="844742" cy="29246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1" name="Picture 46" descr="CFA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00942" y="4055670"/>
            <a:ext cx="151210" cy="21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ZoneTexte 25"/>
          <p:cNvSpPr txBox="1">
            <a:spLocks noChangeArrowheads="1"/>
          </p:cNvSpPr>
          <p:nvPr/>
        </p:nvSpPr>
        <p:spPr bwMode="auto">
          <a:xfrm>
            <a:off x="5330088" y="1900306"/>
            <a:ext cx="604530" cy="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defPPr>
              <a:defRPr lang="fr-FR"/>
            </a:defPPr>
            <a:lvl1pPr algn="ctr" defTabSz="914400" eaLnBrk="1" hangingPunct="1">
              <a:spcBef>
                <a:spcPct val="50000"/>
              </a:spcBef>
              <a:buClrTx/>
              <a:buFontTx/>
              <a:buNone/>
              <a:defRPr sz="1400">
                <a:solidFill>
                  <a:schemeClr val="bg1"/>
                </a:solidFill>
                <a:latin typeface="Arial" pitchFamily="34" charset="0"/>
                <a:ea typeface="ヒラギノ角ゴ Pro W3" charset="-128"/>
              </a:defRPr>
            </a:lvl1pPr>
            <a:lvl2pPr marL="742950" indent="-285750" eaLnBrk="0" hangingPunct="0">
              <a:spcBef>
                <a:spcPct val="20000"/>
              </a:spcBef>
              <a:buClr>
                <a:srgbClr val="F5BA02"/>
              </a:buClr>
              <a:buFont typeface="Arial" pitchFamily="34" charset="0"/>
              <a:buChar char="–"/>
              <a:defRPr sz="2400">
                <a:solidFill>
                  <a:srgbClr val="F5BA02"/>
                </a:solidFill>
              </a:defRPr>
            </a:lvl2pPr>
            <a:lvl3pPr marL="1143000" indent="-228600" eaLnBrk="0" hangingPunct="0">
              <a:spcBef>
                <a:spcPct val="20000"/>
              </a:spcBef>
              <a:buClr>
                <a:srgbClr val="F5BA02"/>
              </a:buClr>
              <a:buFont typeface="Arial" pitchFamily="34" charset="0"/>
              <a:buChar char="•"/>
              <a:defRPr sz="2000">
                <a:solidFill>
                  <a:srgbClr val="F5BA02"/>
                </a:solidFill>
              </a:defRPr>
            </a:lvl3pPr>
            <a:lvl4pPr marL="1600200" indent="-228600" eaLnBrk="0" hangingPunct="0">
              <a:spcBef>
                <a:spcPct val="20000"/>
              </a:spcBef>
              <a:buClr>
                <a:srgbClr val="F5BA02"/>
              </a:buClr>
              <a:buFont typeface="Arial" pitchFamily="34" charset="0"/>
              <a:buChar char="–"/>
              <a:defRPr>
                <a:solidFill>
                  <a:srgbClr val="F5BA02"/>
                </a:solidFill>
              </a:defRPr>
            </a:lvl4pPr>
            <a:lvl5pPr marL="2057400" indent="-228600" eaLnBrk="0" hangingPunct="0">
              <a:spcBef>
                <a:spcPct val="20000"/>
              </a:spcBef>
              <a:buClr>
                <a:srgbClr val="F5BA02"/>
              </a:buClr>
              <a:buFont typeface="Arial" pitchFamily="34" charset="0"/>
              <a:buChar char="»"/>
              <a:defRPr>
                <a:solidFill>
                  <a:srgbClr val="F5BA02"/>
                </a:solidFill>
              </a:defRPr>
            </a:lvl5pPr>
            <a:lvl6pPr marL="2514600" indent="-228600" eaLnBrk="0" fontAlgn="base" hangingPunct="0">
              <a:spcBef>
                <a:spcPct val="20000"/>
              </a:spcBef>
              <a:spcAft>
                <a:spcPct val="0"/>
              </a:spcAft>
              <a:buClr>
                <a:srgbClr val="F5BA02"/>
              </a:buClr>
              <a:buFont typeface="Arial" pitchFamily="34" charset="0"/>
              <a:buChar char="»"/>
              <a:defRPr>
                <a:solidFill>
                  <a:srgbClr val="F5BA02"/>
                </a:solidFill>
              </a:defRPr>
            </a:lvl6pPr>
            <a:lvl7pPr marL="2971800" indent="-228600" eaLnBrk="0" fontAlgn="base" hangingPunct="0">
              <a:spcBef>
                <a:spcPct val="20000"/>
              </a:spcBef>
              <a:spcAft>
                <a:spcPct val="0"/>
              </a:spcAft>
              <a:buClr>
                <a:srgbClr val="F5BA02"/>
              </a:buClr>
              <a:buFont typeface="Arial" pitchFamily="34" charset="0"/>
              <a:buChar char="»"/>
              <a:defRPr>
                <a:solidFill>
                  <a:srgbClr val="F5BA02"/>
                </a:solidFill>
              </a:defRPr>
            </a:lvl7pPr>
            <a:lvl8pPr marL="3429000" indent="-228600" eaLnBrk="0" fontAlgn="base" hangingPunct="0">
              <a:spcBef>
                <a:spcPct val="20000"/>
              </a:spcBef>
              <a:spcAft>
                <a:spcPct val="0"/>
              </a:spcAft>
              <a:buClr>
                <a:srgbClr val="F5BA02"/>
              </a:buClr>
              <a:buFont typeface="Arial" pitchFamily="34" charset="0"/>
              <a:buChar char="»"/>
              <a:defRPr>
                <a:solidFill>
                  <a:srgbClr val="F5BA02"/>
                </a:solidFill>
              </a:defRPr>
            </a:lvl8pPr>
            <a:lvl9pPr marL="3886200" indent="-228600" eaLnBrk="0" fontAlgn="base" hangingPunct="0">
              <a:spcBef>
                <a:spcPct val="20000"/>
              </a:spcBef>
              <a:spcAft>
                <a:spcPct val="0"/>
              </a:spcAft>
              <a:buClr>
                <a:srgbClr val="F5BA02"/>
              </a:buClr>
              <a:buFont typeface="Arial" pitchFamily="34" charset="0"/>
              <a:buChar char="»"/>
              <a:defRPr>
                <a:solidFill>
                  <a:srgbClr val="F5BA02"/>
                </a:solidFill>
              </a:defRPr>
            </a:lvl9pPr>
          </a:lstStyle>
          <a:p>
            <a:pPr>
              <a:defRPr/>
            </a:pPr>
            <a:r>
              <a:rPr lang="fr-FR" sz="700" b="1" kern="0" dirty="0">
                <a:solidFill>
                  <a:sysClr val="window" lastClr="FFFFFF"/>
                </a:solidFill>
                <a:latin typeface="Century Gothic" panose="020B0502020202020204" pitchFamily="34" charset="0"/>
              </a:rPr>
              <a:t>AVORD</a:t>
            </a:r>
          </a:p>
        </p:txBody>
      </p:sp>
      <p:pic>
        <p:nvPicPr>
          <p:cNvPr id="45" name="Picture 46" descr="CFA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02285" y="696310"/>
            <a:ext cx="151210" cy="21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92"/>
          <p:cNvSpPr txBox="1">
            <a:spLocks noChangeArrowheads="1"/>
          </p:cNvSpPr>
          <p:nvPr/>
        </p:nvSpPr>
        <p:spPr bwMode="auto">
          <a:xfrm>
            <a:off x="5730874" y="561952"/>
            <a:ext cx="731326" cy="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defPPr>
              <a:defRPr lang="fr-FR"/>
            </a:defPPr>
            <a:lvl1pPr algn="ctr" defTabSz="914400" eaLnBrk="1" hangingPunct="1">
              <a:spcBef>
                <a:spcPct val="50000"/>
              </a:spcBef>
              <a:buClrTx/>
              <a:buFontTx/>
              <a:buNone/>
              <a:defRPr sz="1400">
                <a:solidFill>
                  <a:schemeClr val="bg1"/>
                </a:solidFill>
                <a:latin typeface="Arial" pitchFamily="34" charset="0"/>
                <a:ea typeface="ヒラギノ角ゴ Pro W3" charset="-128"/>
              </a:defRPr>
            </a:lvl1pPr>
            <a:lvl2pPr marL="742950" indent="-285750" eaLnBrk="0" hangingPunct="0">
              <a:spcBef>
                <a:spcPct val="20000"/>
              </a:spcBef>
              <a:buClr>
                <a:srgbClr val="F5BA02"/>
              </a:buClr>
              <a:buFont typeface="Arial" pitchFamily="34" charset="0"/>
              <a:buChar char="–"/>
              <a:defRPr sz="2400">
                <a:solidFill>
                  <a:srgbClr val="F5BA02"/>
                </a:solidFill>
              </a:defRPr>
            </a:lvl2pPr>
            <a:lvl3pPr marL="1143000" indent="-228600" eaLnBrk="0" hangingPunct="0">
              <a:spcBef>
                <a:spcPct val="20000"/>
              </a:spcBef>
              <a:buClr>
                <a:srgbClr val="F5BA02"/>
              </a:buClr>
              <a:buFont typeface="Arial" pitchFamily="34" charset="0"/>
              <a:buChar char="•"/>
              <a:defRPr sz="2000">
                <a:solidFill>
                  <a:srgbClr val="F5BA02"/>
                </a:solidFill>
              </a:defRPr>
            </a:lvl3pPr>
            <a:lvl4pPr marL="1600200" indent="-228600" eaLnBrk="0" hangingPunct="0">
              <a:spcBef>
                <a:spcPct val="20000"/>
              </a:spcBef>
              <a:buClr>
                <a:srgbClr val="F5BA02"/>
              </a:buClr>
              <a:buFont typeface="Arial" pitchFamily="34" charset="0"/>
              <a:buChar char="–"/>
              <a:defRPr>
                <a:solidFill>
                  <a:srgbClr val="F5BA02"/>
                </a:solidFill>
              </a:defRPr>
            </a:lvl4pPr>
            <a:lvl5pPr marL="2057400" indent="-228600" eaLnBrk="0" hangingPunct="0">
              <a:spcBef>
                <a:spcPct val="20000"/>
              </a:spcBef>
              <a:buClr>
                <a:srgbClr val="F5BA02"/>
              </a:buClr>
              <a:buFont typeface="Arial" pitchFamily="34" charset="0"/>
              <a:buChar char="»"/>
              <a:defRPr>
                <a:solidFill>
                  <a:srgbClr val="F5BA02"/>
                </a:solidFill>
              </a:defRPr>
            </a:lvl5pPr>
            <a:lvl6pPr marL="2514600" indent="-228600" eaLnBrk="0" fontAlgn="base" hangingPunct="0">
              <a:spcBef>
                <a:spcPct val="20000"/>
              </a:spcBef>
              <a:spcAft>
                <a:spcPct val="0"/>
              </a:spcAft>
              <a:buClr>
                <a:srgbClr val="F5BA02"/>
              </a:buClr>
              <a:buFont typeface="Arial" pitchFamily="34" charset="0"/>
              <a:buChar char="»"/>
              <a:defRPr>
                <a:solidFill>
                  <a:srgbClr val="F5BA02"/>
                </a:solidFill>
              </a:defRPr>
            </a:lvl6pPr>
            <a:lvl7pPr marL="2971800" indent="-228600" eaLnBrk="0" fontAlgn="base" hangingPunct="0">
              <a:spcBef>
                <a:spcPct val="20000"/>
              </a:spcBef>
              <a:spcAft>
                <a:spcPct val="0"/>
              </a:spcAft>
              <a:buClr>
                <a:srgbClr val="F5BA02"/>
              </a:buClr>
              <a:buFont typeface="Arial" pitchFamily="34" charset="0"/>
              <a:buChar char="»"/>
              <a:defRPr>
                <a:solidFill>
                  <a:srgbClr val="F5BA02"/>
                </a:solidFill>
              </a:defRPr>
            </a:lvl7pPr>
            <a:lvl8pPr marL="3429000" indent="-228600" eaLnBrk="0" fontAlgn="base" hangingPunct="0">
              <a:spcBef>
                <a:spcPct val="20000"/>
              </a:spcBef>
              <a:spcAft>
                <a:spcPct val="0"/>
              </a:spcAft>
              <a:buClr>
                <a:srgbClr val="F5BA02"/>
              </a:buClr>
              <a:buFont typeface="Arial" pitchFamily="34" charset="0"/>
              <a:buChar char="»"/>
              <a:defRPr>
                <a:solidFill>
                  <a:srgbClr val="F5BA02"/>
                </a:solidFill>
              </a:defRPr>
            </a:lvl8pPr>
            <a:lvl9pPr marL="3886200" indent="-228600" eaLnBrk="0" fontAlgn="base" hangingPunct="0">
              <a:spcBef>
                <a:spcPct val="20000"/>
              </a:spcBef>
              <a:spcAft>
                <a:spcPct val="0"/>
              </a:spcAft>
              <a:buClr>
                <a:srgbClr val="F5BA02"/>
              </a:buClr>
              <a:buFont typeface="Arial" pitchFamily="34" charset="0"/>
              <a:buChar char="»"/>
              <a:defRPr>
                <a:solidFill>
                  <a:srgbClr val="F5BA02"/>
                </a:solidFill>
              </a:defRPr>
            </a:lvl9pPr>
          </a:lstStyle>
          <a:p>
            <a:pPr>
              <a:defRPr/>
            </a:pPr>
            <a:r>
              <a:rPr lang="fr-FR" altLang="fr-FR" sz="700" b="1" kern="0" dirty="0">
                <a:solidFill>
                  <a:sysClr val="window" lastClr="FFFFFF"/>
                </a:solidFill>
                <a:latin typeface="Century Gothic" panose="020B0502020202020204" pitchFamily="34" charset="0"/>
              </a:rPr>
              <a:t>CREIL</a:t>
            </a:r>
          </a:p>
        </p:txBody>
      </p:sp>
      <p:sp>
        <p:nvSpPr>
          <p:cNvPr id="2" name="Titre 1"/>
          <p:cNvSpPr>
            <a:spLocks noGrp="1"/>
          </p:cNvSpPr>
          <p:nvPr>
            <p:ph type="title"/>
          </p:nvPr>
        </p:nvSpPr>
        <p:spPr>
          <a:xfrm>
            <a:off x="1047088" y="110492"/>
            <a:ext cx="7320951" cy="670605"/>
          </a:xfrm>
        </p:spPr>
        <p:txBody>
          <a:bodyPr/>
          <a:lstStyle/>
          <a:p>
            <a:r>
              <a:rPr lang="fr-FR" dirty="0"/>
              <a:t>Alimenter le dialogue de dissuasion</a:t>
            </a:r>
          </a:p>
        </p:txBody>
      </p:sp>
      <p:sp>
        <p:nvSpPr>
          <p:cNvPr id="18" name="ZoneTexte 25"/>
          <p:cNvSpPr txBox="1">
            <a:spLocks noChangeArrowheads="1"/>
          </p:cNvSpPr>
          <p:nvPr/>
        </p:nvSpPr>
        <p:spPr bwMode="auto">
          <a:xfrm>
            <a:off x="6490549" y="3915920"/>
            <a:ext cx="396569" cy="176970"/>
          </a:xfrm>
          <a:prstGeom prst="rect">
            <a:avLst/>
          </a:prstGeom>
          <a:noFill/>
          <a:ln w="9525">
            <a:noFill/>
            <a:miter lim="800000"/>
            <a:headEnd/>
            <a:tailEnd/>
          </a:ln>
        </p:spPr>
        <p:txBody>
          <a:bodyPr wrap="none" lIns="68573" tIns="34289" rIns="68573" bIns="34289">
            <a:spAutoFit/>
          </a:bodyPr>
          <a:lstStyle>
            <a:defPPr>
              <a:defRPr lang="fr-FR"/>
            </a:defPPr>
            <a:lvl1pPr defTabSz="685715">
              <a:defRPr sz="700" b="1" kern="0">
                <a:solidFill>
                  <a:sysClr val="window" lastClr="FFFFFF"/>
                </a:solidFill>
                <a:latin typeface="Century Gothic" panose="020B0502020202020204" pitchFamily="34" charset="0"/>
                <a:ea typeface="ヒラギノ角ゴ Pro W3" charset="-128"/>
              </a:defRPr>
            </a:lvl1pPr>
          </a:lstStyle>
          <a:p>
            <a:r>
              <a:rPr lang="fr-FR" dirty="0"/>
              <a:t>ISTRES</a:t>
            </a:r>
          </a:p>
        </p:txBody>
      </p:sp>
      <p:pic>
        <p:nvPicPr>
          <p:cNvPr id="17" name="Image 16" descr="10 201 071.JP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617663" y="4407351"/>
            <a:ext cx="542308" cy="36016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ZoneTexte 25">
            <a:extLst>
              <a:ext uri="{FF2B5EF4-FFF2-40B4-BE49-F238E27FC236}">
                <a16:creationId xmlns:a16="http://schemas.microsoft.com/office/drawing/2014/main" id="{ECE10C39-4C73-6E8E-86CB-3DA151ADEBF5}"/>
              </a:ext>
            </a:extLst>
          </p:cNvPr>
          <p:cNvSpPr txBox="1">
            <a:spLocks noChangeArrowheads="1"/>
          </p:cNvSpPr>
          <p:nvPr/>
        </p:nvSpPr>
        <p:spPr bwMode="auto">
          <a:xfrm>
            <a:off x="5754315" y="880863"/>
            <a:ext cx="604530" cy="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defPPr>
              <a:defRPr lang="fr-FR"/>
            </a:defPPr>
            <a:lvl1pPr algn="ctr" defTabSz="914400" eaLnBrk="1" hangingPunct="1">
              <a:spcBef>
                <a:spcPct val="50000"/>
              </a:spcBef>
              <a:buClrTx/>
              <a:buFontTx/>
              <a:buNone/>
              <a:defRPr sz="1400">
                <a:solidFill>
                  <a:schemeClr val="bg1"/>
                </a:solidFill>
                <a:latin typeface="Arial" pitchFamily="34" charset="0"/>
                <a:ea typeface="ヒラギノ角ゴ Pro W3" charset="-128"/>
              </a:defRPr>
            </a:lvl1pPr>
            <a:lvl2pPr marL="742950" indent="-285750" eaLnBrk="0" hangingPunct="0">
              <a:spcBef>
                <a:spcPct val="20000"/>
              </a:spcBef>
              <a:buClr>
                <a:srgbClr val="F5BA02"/>
              </a:buClr>
              <a:buFont typeface="Arial" pitchFamily="34" charset="0"/>
              <a:buChar char="–"/>
              <a:defRPr sz="2400">
                <a:solidFill>
                  <a:srgbClr val="F5BA02"/>
                </a:solidFill>
              </a:defRPr>
            </a:lvl2pPr>
            <a:lvl3pPr marL="1143000" indent="-228600" eaLnBrk="0" hangingPunct="0">
              <a:spcBef>
                <a:spcPct val="20000"/>
              </a:spcBef>
              <a:buClr>
                <a:srgbClr val="F5BA02"/>
              </a:buClr>
              <a:buFont typeface="Arial" pitchFamily="34" charset="0"/>
              <a:buChar char="•"/>
              <a:defRPr sz="2000">
                <a:solidFill>
                  <a:srgbClr val="F5BA02"/>
                </a:solidFill>
              </a:defRPr>
            </a:lvl3pPr>
            <a:lvl4pPr marL="1600200" indent="-228600" eaLnBrk="0" hangingPunct="0">
              <a:spcBef>
                <a:spcPct val="20000"/>
              </a:spcBef>
              <a:buClr>
                <a:srgbClr val="F5BA02"/>
              </a:buClr>
              <a:buFont typeface="Arial" pitchFamily="34" charset="0"/>
              <a:buChar char="–"/>
              <a:defRPr>
                <a:solidFill>
                  <a:srgbClr val="F5BA02"/>
                </a:solidFill>
              </a:defRPr>
            </a:lvl4pPr>
            <a:lvl5pPr marL="2057400" indent="-228600" eaLnBrk="0" hangingPunct="0">
              <a:spcBef>
                <a:spcPct val="20000"/>
              </a:spcBef>
              <a:buClr>
                <a:srgbClr val="F5BA02"/>
              </a:buClr>
              <a:buFont typeface="Arial" pitchFamily="34" charset="0"/>
              <a:buChar char="»"/>
              <a:defRPr>
                <a:solidFill>
                  <a:srgbClr val="F5BA02"/>
                </a:solidFill>
              </a:defRPr>
            </a:lvl5pPr>
            <a:lvl6pPr marL="2514600" indent="-228600" eaLnBrk="0" fontAlgn="base" hangingPunct="0">
              <a:spcBef>
                <a:spcPct val="20000"/>
              </a:spcBef>
              <a:spcAft>
                <a:spcPct val="0"/>
              </a:spcAft>
              <a:buClr>
                <a:srgbClr val="F5BA02"/>
              </a:buClr>
              <a:buFont typeface="Arial" pitchFamily="34" charset="0"/>
              <a:buChar char="»"/>
              <a:defRPr>
                <a:solidFill>
                  <a:srgbClr val="F5BA02"/>
                </a:solidFill>
              </a:defRPr>
            </a:lvl6pPr>
            <a:lvl7pPr marL="2971800" indent="-228600" eaLnBrk="0" fontAlgn="base" hangingPunct="0">
              <a:spcBef>
                <a:spcPct val="20000"/>
              </a:spcBef>
              <a:spcAft>
                <a:spcPct val="0"/>
              </a:spcAft>
              <a:buClr>
                <a:srgbClr val="F5BA02"/>
              </a:buClr>
              <a:buFont typeface="Arial" pitchFamily="34" charset="0"/>
              <a:buChar char="»"/>
              <a:defRPr>
                <a:solidFill>
                  <a:srgbClr val="F5BA02"/>
                </a:solidFill>
              </a:defRPr>
            </a:lvl7pPr>
            <a:lvl8pPr marL="3429000" indent="-228600" eaLnBrk="0" fontAlgn="base" hangingPunct="0">
              <a:spcBef>
                <a:spcPct val="20000"/>
              </a:spcBef>
              <a:spcAft>
                <a:spcPct val="0"/>
              </a:spcAft>
              <a:buClr>
                <a:srgbClr val="F5BA02"/>
              </a:buClr>
              <a:buFont typeface="Arial" pitchFamily="34" charset="0"/>
              <a:buChar char="»"/>
              <a:defRPr>
                <a:solidFill>
                  <a:srgbClr val="F5BA02"/>
                </a:solidFill>
              </a:defRPr>
            </a:lvl8pPr>
            <a:lvl9pPr marL="3886200" indent="-228600" eaLnBrk="0" fontAlgn="base" hangingPunct="0">
              <a:spcBef>
                <a:spcPct val="20000"/>
              </a:spcBef>
              <a:spcAft>
                <a:spcPct val="0"/>
              </a:spcAft>
              <a:buClr>
                <a:srgbClr val="F5BA02"/>
              </a:buClr>
              <a:buFont typeface="Arial" pitchFamily="34" charset="0"/>
              <a:buChar char="»"/>
              <a:defRPr>
                <a:solidFill>
                  <a:srgbClr val="F5BA02"/>
                </a:solidFill>
              </a:defRPr>
            </a:lvl9pPr>
          </a:lstStyle>
          <a:p>
            <a:pPr>
              <a:defRPr/>
            </a:pPr>
            <a:r>
              <a:rPr lang="fr-FR" sz="700" b="1" kern="0" dirty="0">
                <a:solidFill>
                  <a:sysClr val="window" lastClr="FFFFFF"/>
                </a:solidFill>
                <a:latin typeface="Century Gothic" panose="020B0502020202020204" pitchFamily="34" charset="0"/>
              </a:rPr>
              <a:t>COFAS 1</a:t>
            </a:r>
          </a:p>
        </p:txBody>
      </p:sp>
      <p:sp>
        <p:nvSpPr>
          <p:cNvPr id="26" name="ZoneTexte 25">
            <a:extLst>
              <a:ext uri="{FF2B5EF4-FFF2-40B4-BE49-F238E27FC236}">
                <a16:creationId xmlns:a16="http://schemas.microsoft.com/office/drawing/2014/main" id="{49D1E436-79A4-1869-4C2E-ECC02B88EBC8}"/>
              </a:ext>
            </a:extLst>
          </p:cNvPr>
          <p:cNvSpPr txBox="1">
            <a:spLocks noChangeArrowheads="1"/>
          </p:cNvSpPr>
          <p:nvPr/>
        </p:nvSpPr>
        <p:spPr bwMode="auto">
          <a:xfrm>
            <a:off x="7053515" y="2887243"/>
            <a:ext cx="604530" cy="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defPPr>
              <a:defRPr lang="fr-FR"/>
            </a:defPPr>
            <a:lvl1pPr algn="ctr" defTabSz="914400" eaLnBrk="1" hangingPunct="1">
              <a:spcBef>
                <a:spcPct val="50000"/>
              </a:spcBef>
              <a:buClrTx/>
              <a:buFontTx/>
              <a:buNone/>
              <a:defRPr sz="1400">
                <a:solidFill>
                  <a:schemeClr val="bg1"/>
                </a:solidFill>
                <a:latin typeface="Arial" pitchFamily="34" charset="0"/>
                <a:ea typeface="ヒラギノ角ゴ Pro W3" charset="-128"/>
              </a:defRPr>
            </a:lvl1pPr>
            <a:lvl2pPr marL="742950" indent="-285750" eaLnBrk="0" hangingPunct="0">
              <a:spcBef>
                <a:spcPct val="20000"/>
              </a:spcBef>
              <a:buClr>
                <a:srgbClr val="F5BA02"/>
              </a:buClr>
              <a:buFont typeface="Arial" pitchFamily="34" charset="0"/>
              <a:buChar char="–"/>
              <a:defRPr sz="2400">
                <a:solidFill>
                  <a:srgbClr val="F5BA02"/>
                </a:solidFill>
              </a:defRPr>
            </a:lvl2pPr>
            <a:lvl3pPr marL="1143000" indent="-228600" eaLnBrk="0" hangingPunct="0">
              <a:spcBef>
                <a:spcPct val="20000"/>
              </a:spcBef>
              <a:buClr>
                <a:srgbClr val="F5BA02"/>
              </a:buClr>
              <a:buFont typeface="Arial" pitchFamily="34" charset="0"/>
              <a:buChar char="•"/>
              <a:defRPr sz="2000">
                <a:solidFill>
                  <a:srgbClr val="F5BA02"/>
                </a:solidFill>
              </a:defRPr>
            </a:lvl3pPr>
            <a:lvl4pPr marL="1600200" indent="-228600" eaLnBrk="0" hangingPunct="0">
              <a:spcBef>
                <a:spcPct val="20000"/>
              </a:spcBef>
              <a:buClr>
                <a:srgbClr val="F5BA02"/>
              </a:buClr>
              <a:buFont typeface="Arial" pitchFamily="34" charset="0"/>
              <a:buChar char="–"/>
              <a:defRPr>
                <a:solidFill>
                  <a:srgbClr val="F5BA02"/>
                </a:solidFill>
              </a:defRPr>
            </a:lvl4pPr>
            <a:lvl5pPr marL="2057400" indent="-228600" eaLnBrk="0" hangingPunct="0">
              <a:spcBef>
                <a:spcPct val="20000"/>
              </a:spcBef>
              <a:buClr>
                <a:srgbClr val="F5BA02"/>
              </a:buClr>
              <a:buFont typeface="Arial" pitchFamily="34" charset="0"/>
              <a:buChar char="»"/>
              <a:defRPr>
                <a:solidFill>
                  <a:srgbClr val="F5BA02"/>
                </a:solidFill>
              </a:defRPr>
            </a:lvl5pPr>
            <a:lvl6pPr marL="2514600" indent="-228600" eaLnBrk="0" fontAlgn="base" hangingPunct="0">
              <a:spcBef>
                <a:spcPct val="20000"/>
              </a:spcBef>
              <a:spcAft>
                <a:spcPct val="0"/>
              </a:spcAft>
              <a:buClr>
                <a:srgbClr val="F5BA02"/>
              </a:buClr>
              <a:buFont typeface="Arial" pitchFamily="34" charset="0"/>
              <a:buChar char="»"/>
              <a:defRPr>
                <a:solidFill>
                  <a:srgbClr val="F5BA02"/>
                </a:solidFill>
              </a:defRPr>
            </a:lvl6pPr>
            <a:lvl7pPr marL="2971800" indent="-228600" eaLnBrk="0" fontAlgn="base" hangingPunct="0">
              <a:spcBef>
                <a:spcPct val="20000"/>
              </a:spcBef>
              <a:spcAft>
                <a:spcPct val="0"/>
              </a:spcAft>
              <a:buClr>
                <a:srgbClr val="F5BA02"/>
              </a:buClr>
              <a:buFont typeface="Arial" pitchFamily="34" charset="0"/>
              <a:buChar char="»"/>
              <a:defRPr>
                <a:solidFill>
                  <a:srgbClr val="F5BA02"/>
                </a:solidFill>
              </a:defRPr>
            </a:lvl7pPr>
            <a:lvl8pPr marL="3429000" indent="-228600" eaLnBrk="0" fontAlgn="base" hangingPunct="0">
              <a:spcBef>
                <a:spcPct val="20000"/>
              </a:spcBef>
              <a:spcAft>
                <a:spcPct val="0"/>
              </a:spcAft>
              <a:buClr>
                <a:srgbClr val="F5BA02"/>
              </a:buClr>
              <a:buFont typeface="Arial" pitchFamily="34" charset="0"/>
              <a:buChar char="»"/>
              <a:defRPr>
                <a:solidFill>
                  <a:srgbClr val="F5BA02"/>
                </a:solidFill>
              </a:defRPr>
            </a:lvl8pPr>
            <a:lvl9pPr marL="3886200" indent="-228600" eaLnBrk="0" fontAlgn="base" hangingPunct="0">
              <a:spcBef>
                <a:spcPct val="20000"/>
              </a:spcBef>
              <a:spcAft>
                <a:spcPct val="0"/>
              </a:spcAft>
              <a:buClr>
                <a:srgbClr val="F5BA02"/>
              </a:buClr>
              <a:buFont typeface="Arial" pitchFamily="34" charset="0"/>
              <a:buChar char="»"/>
              <a:defRPr>
                <a:solidFill>
                  <a:srgbClr val="F5BA02"/>
                </a:solidFill>
              </a:defRPr>
            </a:lvl9pPr>
          </a:lstStyle>
          <a:p>
            <a:pPr>
              <a:defRPr/>
            </a:pPr>
            <a:r>
              <a:rPr lang="fr-FR" sz="700" b="1" kern="0" dirty="0">
                <a:solidFill>
                  <a:sysClr val="window" lastClr="FFFFFF"/>
                </a:solidFill>
                <a:latin typeface="Century Gothic" panose="020B0502020202020204" pitchFamily="34" charset="0"/>
              </a:rPr>
              <a:t>COFAS 2</a:t>
            </a:r>
          </a:p>
        </p:txBody>
      </p:sp>
    </p:spTree>
    <p:extLst>
      <p:ext uri="{BB962C8B-B14F-4D97-AF65-F5344CB8AC3E}">
        <p14:creationId xmlns:p14="http://schemas.microsoft.com/office/powerpoint/2010/main" val="520589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1010248" y="150408"/>
            <a:ext cx="7320951" cy="670605"/>
          </a:xfrm>
        </p:spPr>
        <p:txBody>
          <a:bodyPr/>
          <a:lstStyle/>
          <a:p>
            <a:r>
              <a:rPr lang="fr-FR" dirty="0" smtClean="0"/>
              <a:t>Un réseau de bases aériennes performant</a:t>
            </a:r>
            <a:r>
              <a:rPr lang="fr-FR" dirty="0"/>
              <a:t/>
            </a:r>
            <a:br>
              <a:rPr lang="fr-FR" dirty="0"/>
            </a:br>
            <a:endParaRPr lang="fr-FR" dirty="0"/>
          </a:p>
        </p:txBody>
      </p:sp>
      <p:sp>
        <p:nvSpPr>
          <p:cNvPr id="5" name="ZoneTexte 4"/>
          <p:cNvSpPr txBox="1"/>
          <p:nvPr/>
        </p:nvSpPr>
        <p:spPr>
          <a:xfrm>
            <a:off x="135957" y="856692"/>
            <a:ext cx="9296584" cy="461665"/>
          </a:xfrm>
          <a:prstGeom prst="rect">
            <a:avLst/>
          </a:prstGeom>
          <a:noFill/>
        </p:spPr>
        <p:txBody>
          <a:bodyPr wrap="none" rtlCol="0">
            <a:spAutoFit/>
          </a:bodyPr>
          <a:lstStyle/>
          <a:p>
            <a:r>
              <a:rPr lang="fr-FR" sz="2400" dirty="0" smtClean="0">
                <a:solidFill>
                  <a:schemeClr val="tx2"/>
                </a:solidFill>
                <a:latin typeface="Calibri Light" panose="020F0302020204030204" pitchFamily="34" charset="0"/>
                <a:cs typeface="Calibri Light" panose="020F0302020204030204" pitchFamily="34" charset="0"/>
              </a:rPr>
              <a:t>Avec des infrastructures opérationnelles au niveau et un soutien adapté </a:t>
            </a:r>
            <a:r>
              <a:rPr lang="fr-FR" dirty="0" smtClean="0"/>
              <a:t> </a:t>
            </a:r>
            <a:endParaRPr lang="fr-FR"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77" y="1318357"/>
            <a:ext cx="2928906" cy="1522202"/>
          </a:xfrm>
          <a:prstGeom prst="rect">
            <a:avLst/>
          </a:prstGeom>
        </p:spPr>
      </p:pic>
      <p:pic>
        <p:nvPicPr>
          <p:cNvPr id="11" name="Image 10"/>
          <p:cNvPicPr>
            <a:picLocks noChangeAspect="1"/>
          </p:cNvPicPr>
          <p:nvPr/>
        </p:nvPicPr>
        <p:blipFill>
          <a:blip r:embed="rId3"/>
          <a:stretch>
            <a:fillRect/>
          </a:stretch>
        </p:blipFill>
        <p:spPr>
          <a:xfrm>
            <a:off x="5307725" y="1337898"/>
            <a:ext cx="2060027" cy="1502661"/>
          </a:xfrm>
          <a:prstGeom prst="rect">
            <a:avLst/>
          </a:prstGeom>
        </p:spPr>
      </p:pic>
      <p:sp>
        <p:nvSpPr>
          <p:cNvPr id="6" name="ZoneTexte 5"/>
          <p:cNvSpPr txBox="1"/>
          <p:nvPr/>
        </p:nvSpPr>
        <p:spPr>
          <a:xfrm>
            <a:off x="135957" y="2895778"/>
            <a:ext cx="5621026" cy="461665"/>
          </a:xfrm>
          <a:prstGeom prst="rect">
            <a:avLst/>
          </a:prstGeom>
          <a:noFill/>
        </p:spPr>
        <p:txBody>
          <a:bodyPr wrap="none" rtlCol="0">
            <a:spAutoFit/>
          </a:bodyPr>
          <a:lstStyle/>
          <a:p>
            <a:r>
              <a:rPr lang="fr-FR" sz="2400" dirty="0" smtClean="0">
                <a:solidFill>
                  <a:schemeClr val="tx2"/>
                </a:solidFill>
                <a:latin typeface="Calibri Light" panose="020F0302020204030204" pitchFamily="34" charset="0"/>
                <a:cs typeface="Calibri Light" panose="020F0302020204030204" pitchFamily="34" charset="0"/>
              </a:rPr>
              <a:t>Une meilleure protection face aux menaces:</a:t>
            </a:r>
            <a:endParaRPr lang="fr-FR" dirty="0"/>
          </a:p>
        </p:txBody>
      </p:sp>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r="15296"/>
          <a:stretch/>
        </p:blipFill>
        <p:spPr>
          <a:xfrm>
            <a:off x="3624781" y="3357443"/>
            <a:ext cx="1682944" cy="1560344"/>
          </a:xfrm>
          <a:prstGeom prst="rect">
            <a:avLst/>
          </a:prstGeom>
        </p:spPr>
      </p:pic>
      <p:pic>
        <p:nvPicPr>
          <p:cNvPr id="8" name="Image 7"/>
          <p:cNvPicPr>
            <a:picLocks noChangeAspect="1"/>
          </p:cNvPicPr>
          <p:nvPr/>
        </p:nvPicPr>
        <p:blipFill rotWithShape="1">
          <a:blip r:embed="rId5"/>
          <a:srcRect r="34241"/>
          <a:stretch/>
        </p:blipFill>
        <p:spPr>
          <a:xfrm>
            <a:off x="861847" y="3357443"/>
            <a:ext cx="1545021" cy="1560344"/>
          </a:xfrm>
          <a:prstGeom prst="rect">
            <a:avLst/>
          </a:prstGeom>
        </p:spPr>
      </p:pic>
      <p:pic>
        <p:nvPicPr>
          <p:cNvPr id="9" name="Image 8"/>
          <p:cNvPicPr>
            <a:picLocks noChangeAspect="1"/>
          </p:cNvPicPr>
          <p:nvPr/>
        </p:nvPicPr>
        <p:blipFill rotWithShape="1">
          <a:blip r:embed="rId6">
            <a:extLst>
              <a:ext uri="{28A0092B-C50C-407E-A947-70E740481C1C}">
                <a14:useLocalDpi xmlns:a14="http://schemas.microsoft.com/office/drawing/2010/main" val="0"/>
              </a:ext>
            </a:extLst>
          </a:blip>
          <a:srcRect l="6922" r="9356"/>
          <a:stretch/>
        </p:blipFill>
        <p:spPr>
          <a:xfrm>
            <a:off x="6380974" y="3357444"/>
            <a:ext cx="1827605" cy="1560344"/>
          </a:xfrm>
          <a:prstGeom prst="rect">
            <a:avLst/>
          </a:prstGeom>
        </p:spPr>
      </p:pic>
    </p:spTree>
    <p:extLst>
      <p:ext uri="{BB962C8B-B14F-4D97-AF65-F5344CB8AC3E}">
        <p14:creationId xmlns:p14="http://schemas.microsoft.com/office/powerpoint/2010/main" val="295071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p:cNvPicPr>
            <a:picLocks noChangeAspect="1"/>
          </p:cNvPicPr>
          <p:nvPr/>
        </p:nvPicPr>
        <p:blipFill rotWithShape="1">
          <a:blip r:embed="rId4"/>
          <a:srcRect l="5520" r="9315"/>
          <a:stretch/>
        </p:blipFill>
        <p:spPr bwMode="auto">
          <a:xfrm>
            <a:off x="447582" y="3158173"/>
            <a:ext cx="2211133" cy="1849610"/>
          </a:xfrm>
          <a:prstGeom prst="rect">
            <a:avLst/>
          </a:prstGeom>
          <a:noFill/>
          <a:ln w="9525">
            <a:noFill/>
            <a:miter lim="800000"/>
            <a:headEnd/>
            <a:tailEnd/>
          </a:ln>
        </p:spPr>
      </p:pic>
      <p:sp>
        <p:nvSpPr>
          <p:cNvPr id="9" name="ZoneTexte 8"/>
          <p:cNvSpPr txBox="1"/>
          <p:nvPr/>
        </p:nvSpPr>
        <p:spPr>
          <a:xfrm>
            <a:off x="344362" y="905554"/>
            <a:ext cx="4211735" cy="907343"/>
          </a:xfrm>
          <a:prstGeom prst="rect">
            <a:avLst/>
          </a:prstGeom>
        </p:spPr>
        <p:txBody>
          <a:bodyPr vert="horz" lIns="91440" tIns="45720" rIns="91440" bIns="45720" rtlCol="0">
            <a:normAutofit/>
          </a:bodyPr>
          <a:lstStyle>
            <a:defPPr>
              <a:defRPr lang="fr-FR"/>
            </a:defPPr>
            <a:lvl1pPr marL="0" indent="0" algn="just" eaLnBrk="1" hangingPunct="1">
              <a:spcBef>
                <a:spcPct val="20000"/>
              </a:spcBef>
              <a:buFont typeface="Arial" charset="0"/>
              <a:buNone/>
              <a:defRPr sz="2400">
                <a:solidFill>
                  <a:schemeClr val="tx2"/>
                </a:solidFill>
                <a:latin typeface="Calibri Light" panose="020F0302020204030204" pitchFamily="34" charset="0"/>
                <a:cs typeface="Calibri Light" panose="020F0302020204030204" pitchFamily="34" charset="0"/>
              </a:defRPr>
            </a:lvl1pPr>
            <a:lvl2pPr marL="742950" indent="-285750" eaLnBrk="1" hangingPunct="1">
              <a:spcBef>
                <a:spcPct val="20000"/>
              </a:spcBef>
              <a:buFontTx/>
              <a:buBlip>
                <a:blip r:embed="rId5"/>
              </a:buBlip>
              <a:defRPr sz="2000" b="1">
                <a:latin typeface="Calibri Light" panose="020F0302020204030204" pitchFamily="34" charset="0"/>
                <a:cs typeface="Calibri Light" panose="020F0302020204030204" pitchFamily="34" charset="0"/>
              </a:defRPr>
            </a:lvl2pPr>
            <a:lvl3pPr marL="1200150" indent="-285750" eaLnBrk="1" hangingPunct="1">
              <a:spcBef>
                <a:spcPct val="20000"/>
              </a:spcBef>
              <a:buFontTx/>
              <a:buBlip>
                <a:blip r:embed="rId5"/>
              </a:buBlip>
              <a:defRPr sz="1800">
                <a:latin typeface="Calibri Light" panose="020F0302020204030204" pitchFamily="34" charset="0"/>
                <a:cs typeface="Calibri Light" panose="020F0302020204030204" pitchFamily="34" charset="0"/>
              </a:defRPr>
            </a:lvl3pPr>
            <a:lvl4pPr marL="1600200" indent="-228600" eaLnBrk="1" hangingPunct="1">
              <a:spcBef>
                <a:spcPct val="20000"/>
              </a:spcBef>
              <a:buFont typeface="Arial" panose="020B0604020202020204" pitchFamily="34" charset="0"/>
              <a:buChar char="•"/>
              <a:defRPr sz="1600" b="1">
                <a:latin typeface="Calibri Light" panose="020F0302020204030204" pitchFamily="34" charset="0"/>
                <a:cs typeface="Calibri Light" panose="020F0302020204030204" pitchFamily="34" charset="0"/>
              </a:defRPr>
            </a:lvl4pPr>
            <a:lvl5pPr marL="2057400" indent="-228600" eaLnBrk="1" hangingPunct="1">
              <a:spcBef>
                <a:spcPct val="20000"/>
              </a:spcBef>
              <a:buSzPct val="100000"/>
              <a:buFont typeface="Arial" panose="020B0604020202020204" pitchFamily="34" charset="0"/>
              <a:buChar char="•"/>
              <a:defRPr sz="1600">
                <a:latin typeface="Calibri Light" panose="020F0302020204030204" pitchFamily="34" charset="0"/>
                <a:cs typeface="Calibri Light" panose="020F0302020204030204" pitchFamily="34" charset="0"/>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r>
              <a:rPr lang="fr-FR" dirty="0" smtClean="0"/>
              <a:t>Savoir, Anticiper,</a:t>
            </a:r>
          </a:p>
          <a:p>
            <a:r>
              <a:rPr lang="fr-FR" dirty="0" smtClean="0"/>
              <a:t>Réagir en temps réel</a:t>
            </a:r>
            <a:endParaRPr lang="fr-FR" dirty="0"/>
          </a:p>
        </p:txBody>
      </p:sp>
      <p:sp>
        <p:nvSpPr>
          <p:cNvPr id="10" name="Titre 5"/>
          <p:cNvSpPr txBox="1">
            <a:spLocks/>
          </p:cNvSpPr>
          <p:nvPr/>
        </p:nvSpPr>
        <p:spPr>
          <a:xfrm>
            <a:off x="974298" y="-57030"/>
            <a:ext cx="8288020" cy="719096"/>
          </a:xfrm>
          <a:prstGeom prst="rect">
            <a:avLst/>
          </a:prstGeom>
        </p:spPr>
        <p:txBody>
          <a:bodyPr/>
          <a:lstStyle>
            <a:lvl1pPr algn="l" defTabSz="457200" rtl="0" eaLnBrk="1" fontAlgn="base" hangingPunct="1">
              <a:spcBef>
                <a:spcPct val="0"/>
              </a:spcBef>
              <a:spcAft>
                <a:spcPct val="0"/>
              </a:spcAft>
              <a:defRPr sz="2800" kern="1200">
                <a:solidFill>
                  <a:schemeClr val="bg1"/>
                </a:solidFill>
                <a:latin typeface="Calibri Light" panose="020F0302020204030204" pitchFamily="34" charset="0"/>
                <a:ea typeface="+mj-ea"/>
                <a:cs typeface="Calibri Light" panose="020F030202020403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fr-FR" dirty="0" smtClean="0"/>
              <a:t>Commandement et contrôle: </a:t>
            </a:r>
          </a:p>
          <a:p>
            <a:r>
              <a:rPr lang="fr-FR" dirty="0" smtClean="0"/>
              <a:t>une capacité transverse, une expertise socle</a:t>
            </a:r>
            <a:endParaRPr lang="fr-FR" dirty="0"/>
          </a:p>
        </p:txBody>
      </p:sp>
      <p:grpSp>
        <p:nvGrpSpPr>
          <p:cNvPr id="508" name="Groupe 507"/>
          <p:cNvGrpSpPr/>
          <p:nvPr/>
        </p:nvGrpSpPr>
        <p:grpSpPr>
          <a:xfrm>
            <a:off x="5216313" y="3126931"/>
            <a:ext cx="3748740" cy="1776720"/>
            <a:chOff x="-318651" y="142011"/>
            <a:chExt cx="9466289" cy="5022631"/>
          </a:xfrm>
        </p:grpSpPr>
        <p:grpSp>
          <p:nvGrpSpPr>
            <p:cNvPr id="509" name="Groupe 508"/>
            <p:cNvGrpSpPr/>
            <p:nvPr/>
          </p:nvGrpSpPr>
          <p:grpSpPr>
            <a:xfrm>
              <a:off x="3638" y="710839"/>
              <a:ext cx="9144000" cy="4420487"/>
              <a:chOff x="0" y="715026"/>
              <a:chExt cx="9144000" cy="4420487"/>
            </a:xfrm>
          </p:grpSpPr>
          <p:pic>
            <p:nvPicPr>
              <p:cNvPr id="1002" name="Picture 2" descr="essai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715026"/>
                <a:ext cx="9144000" cy="442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 name="Oval 4"/>
              <p:cNvSpPr>
                <a:spLocks noChangeArrowheads="1"/>
              </p:cNvSpPr>
              <p:nvPr/>
            </p:nvSpPr>
            <p:spPr bwMode="auto">
              <a:xfrm>
                <a:off x="124329" y="3845316"/>
                <a:ext cx="1076282" cy="198835"/>
              </a:xfrm>
              <a:prstGeom prst="ellipse">
                <a:avLst/>
              </a:prstGeom>
              <a:noFill/>
              <a:ln w="9525" cap="rnd">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900"/>
              </a:p>
            </p:txBody>
          </p:sp>
          <p:graphicFrame>
            <p:nvGraphicFramePr>
              <p:cNvPr id="1004" name="Object 17"/>
              <p:cNvGraphicFramePr>
                <a:graphicFrameLocks noChangeAspect="1"/>
              </p:cNvGraphicFramePr>
              <p:nvPr/>
            </p:nvGraphicFramePr>
            <p:xfrm>
              <a:off x="239535" y="4021219"/>
              <a:ext cx="432787" cy="154043"/>
            </p:xfrm>
            <a:graphic>
              <a:graphicData uri="http://schemas.openxmlformats.org/presentationml/2006/ole">
                <mc:AlternateContent xmlns:mc="http://schemas.openxmlformats.org/markup-compatibility/2006">
                  <mc:Choice xmlns:v="urn:schemas-microsoft-com:vml" Requires="v">
                    <p:oleObj spid="_x0000_s5326" name="CorelDRAW" r:id="rId7" imgW="7656120" imgH="2725560" progId="CorelDraw.Graphic.7">
                      <p:embed/>
                    </p:oleObj>
                  </mc:Choice>
                  <mc:Fallback>
                    <p:oleObj name="CorelDRAW" r:id="rId7" imgW="7656120" imgH="2725560" progId="CorelDraw.Graphic.7">
                      <p:embed/>
                      <p:pic>
                        <p:nvPicPr>
                          <p:cNvPr id="1004"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535" y="4021219"/>
                            <a:ext cx="432787" cy="154043"/>
                          </a:xfrm>
                          <a:prstGeom prst="rect">
                            <a:avLst/>
                          </a:prstGeom>
                          <a:noFill/>
                          <a:ln>
                            <a:noFill/>
                          </a:ln>
                          <a:effectLst/>
                          <a:extLst/>
                        </p:spPr>
                      </p:pic>
                    </p:oleObj>
                  </mc:Fallback>
                </mc:AlternateContent>
              </a:graphicData>
            </a:graphic>
          </p:graphicFrame>
          <p:graphicFrame>
            <p:nvGraphicFramePr>
              <p:cNvPr id="1005" name="Object 18"/>
              <p:cNvGraphicFramePr>
                <a:graphicFrameLocks noChangeAspect="1"/>
              </p:cNvGraphicFramePr>
              <p:nvPr/>
            </p:nvGraphicFramePr>
            <p:xfrm>
              <a:off x="710996" y="3824816"/>
              <a:ext cx="390669" cy="165782"/>
            </p:xfrm>
            <a:graphic>
              <a:graphicData uri="http://schemas.openxmlformats.org/presentationml/2006/ole">
                <mc:AlternateContent xmlns:mc="http://schemas.openxmlformats.org/markup-compatibility/2006">
                  <mc:Choice xmlns:v="urn:schemas-microsoft-com:vml" Requires="v">
                    <p:oleObj spid="_x0000_s5327" name="CorelDRAW" r:id="rId9" imgW="7469640" imgH="3176640" progId="CorelDraw.Graphic.7">
                      <p:embed/>
                    </p:oleObj>
                  </mc:Choice>
                  <mc:Fallback>
                    <p:oleObj name="CorelDRAW" r:id="rId9" imgW="7469640" imgH="3176640" progId="CorelDraw.Graphic.7">
                      <p:embed/>
                      <p:pic>
                        <p:nvPicPr>
                          <p:cNvPr id="1005"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996" y="3824816"/>
                            <a:ext cx="390669" cy="165782"/>
                          </a:xfrm>
                          <a:prstGeom prst="rect">
                            <a:avLst/>
                          </a:prstGeom>
                          <a:noFill/>
                          <a:ln>
                            <a:noFill/>
                          </a:ln>
                          <a:effectLst/>
                          <a:extLst/>
                        </p:spPr>
                      </p:pic>
                    </p:oleObj>
                  </mc:Fallback>
                </mc:AlternateContent>
              </a:graphicData>
            </a:graphic>
          </p:graphicFrame>
        </p:grpSp>
        <p:sp>
          <p:nvSpPr>
            <p:cNvPr id="510" name="Freeform 3"/>
            <p:cNvSpPr>
              <a:spLocks/>
            </p:cNvSpPr>
            <p:nvPr/>
          </p:nvSpPr>
          <p:spPr bwMode="auto">
            <a:xfrm>
              <a:off x="-28010" y="2971313"/>
              <a:ext cx="5800725" cy="2114550"/>
            </a:xfrm>
            <a:custGeom>
              <a:avLst/>
              <a:gdLst>
                <a:gd name="T0" fmla="*/ 0 w 4872"/>
                <a:gd name="T1" fmla="*/ 2147483647 h 1776"/>
                <a:gd name="T2" fmla="*/ 2147483647 w 4872"/>
                <a:gd name="T3" fmla="*/ 2147483647 h 1776"/>
                <a:gd name="T4" fmla="*/ 2147483647 w 4872"/>
                <a:gd name="T5" fmla="*/ 2147483647 h 1776"/>
                <a:gd name="T6" fmla="*/ 2147483647 w 4872"/>
                <a:gd name="T7" fmla="*/ 2147483647 h 1776"/>
                <a:gd name="T8" fmla="*/ 2147483647 w 4872"/>
                <a:gd name="T9" fmla="*/ 2147483647 h 1776"/>
                <a:gd name="T10" fmla="*/ 2147483647 w 4872"/>
                <a:gd name="T11" fmla="*/ 2147483647 h 1776"/>
                <a:gd name="T12" fmla="*/ 2147483647 w 4872"/>
                <a:gd name="T13" fmla="*/ 2147483647 h 1776"/>
                <a:gd name="T14" fmla="*/ 2147483647 w 4872"/>
                <a:gd name="T15" fmla="*/ 2147483647 h 1776"/>
                <a:gd name="T16" fmla="*/ 2147483647 w 4872"/>
                <a:gd name="T17" fmla="*/ 2147483647 h 1776"/>
                <a:gd name="T18" fmla="*/ 2147483647 w 4872"/>
                <a:gd name="T19" fmla="*/ 2147483647 h 1776"/>
                <a:gd name="T20" fmla="*/ 2147483647 w 4872"/>
                <a:gd name="T21" fmla="*/ 2147483647 h 1776"/>
                <a:gd name="T22" fmla="*/ 2147483647 w 4872"/>
                <a:gd name="T23" fmla="*/ 2147483647 h 1776"/>
                <a:gd name="T24" fmla="*/ 2147483647 w 4872"/>
                <a:gd name="T25" fmla="*/ 2147483647 h 1776"/>
                <a:gd name="T26" fmla="*/ 2147483647 w 4872"/>
                <a:gd name="T27" fmla="*/ 2147483647 h 1776"/>
                <a:gd name="T28" fmla="*/ 2147483647 w 4872"/>
                <a:gd name="T29" fmla="*/ 2147483647 h 1776"/>
                <a:gd name="T30" fmla="*/ 2147483647 w 4872"/>
                <a:gd name="T31" fmla="*/ 2147483647 h 1776"/>
                <a:gd name="T32" fmla="*/ 2147483647 w 4872"/>
                <a:gd name="T33" fmla="*/ 0 h 17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72"/>
                <a:gd name="T52" fmla="*/ 0 h 1776"/>
                <a:gd name="T53" fmla="*/ 4872 w 4872"/>
                <a:gd name="T54" fmla="*/ 1776 h 17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72" h="1776">
                  <a:moveTo>
                    <a:pt x="0" y="1776"/>
                  </a:moveTo>
                  <a:cubicBezTo>
                    <a:pt x="257" y="1667"/>
                    <a:pt x="514" y="1558"/>
                    <a:pt x="732" y="1488"/>
                  </a:cubicBezTo>
                  <a:cubicBezTo>
                    <a:pt x="950" y="1418"/>
                    <a:pt x="1128" y="1398"/>
                    <a:pt x="1308" y="1356"/>
                  </a:cubicBezTo>
                  <a:cubicBezTo>
                    <a:pt x="1488" y="1314"/>
                    <a:pt x="1724" y="1272"/>
                    <a:pt x="1812" y="1236"/>
                  </a:cubicBezTo>
                  <a:cubicBezTo>
                    <a:pt x="1900" y="1200"/>
                    <a:pt x="1802" y="1188"/>
                    <a:pt x="1836" y="1140"/>
                  </a:cubicBezTo>
                  <a:cubicBezTo>
                    <a:pt x="1870" y="1092"/>
                    <a:pt x="1920" y="1028"/>
                    <a:pt x="2016" y="948"/>
                  </a:cubicBezTo>
                  <a:cubicBezTo>
                    <a:pt x="2112" y="868"/>
                    <a:pt x="2292" y="710"/>
                    <a:pt x="2412" y="660"/>
                  </a:cubicBezTo>
                  <a:cubicBezTo>
                    <a:pt x="2532" y="610"/>
                    <a:pt x="2574" y="654"/>
                    <a:pt x="2736" y="648"/>
                  </a:cubicBezTo>
                  <a:cubicBezTo>
                    <a:pt x="2898" y="642"/>
                    <a:pt x="3254" y="640"/>
                    <a:pt x="3384" y="624"/>
                  </a:cubicBezTo>
                  <a:cubicBezTo>
                    <a:pt x="3514" y="608"/>
                    <a:pt x="3478" y="584"/>
                    <a:pt x="3516" y="552"/>
                  </a:cubicBezTo>
                  <a:cubicBezTo>
                    <a:pt x="3554" y="520"/>
                    <a:pt x="3552" y="466"/>
                    <a:pt x="3612" y="432"/>
                  </a:cubicBezTo>
                  <a:cubicBezTo>
                    <a:pt x="3672" y="398"/>
                    <a:pt x="3716" y="378"/>
                    <a:pt x="3876" y="348"/>
                  </a:cubicBezTo>
                  <a:cubicBezTo>
                    <a:pt x="4036" y="318"/>
                    <a:pt x="4426" y="280"/>
                    <a:pt x="4572" y="252"/>
                  </a:cubicBezTo>
                  <a:cubicBezTo>
                    <a:pt x="4718" y="224"/>
                    <a:pt x="4720" y="204"/>
                    <a:pt x="4752" y="180"/>
                  </a:cubicBezTo>
                  <a:cubicBezTo>
                    <a:pt x="4784" y="156"/>
                    <a:pt x="4760" y="132"/>
                    <a:pt x="4764" y="108"/>
                  </a:cubicBezTo>
                  <a:cubicBezTo>
                    <a:pt x="4768" y="84"/>
                    <a:pt x="4758" y="54"/>
                    <a:pt x="4776" y="36"/>
                  </a:cubicBezTo>
                  <a:cubicBezTo>
                    <a:pt x="4794" y="18"/>
                    <a:pt x="4848" y="10"/>
                    <a:pt x="4872" y="0"/>
                  </a:cubicBezTo>
                </a:path>
              </a:pathLst>
            </a:custGeom>
            <a:ln>
              <a:solidFill>
                <a:srgbClr val="FF0000"/>
              </a:solidFill>
              <a:headEnd/>
              <a:tailEnd/>
            </a:ln>
            <a:extLst/>
          </p:spPr>
          <p:style>
            <a:lnRef idx="3">
              <a:schemeClr val="dk1"/>
            </a:lnRef>
            <a:fillRef idx="0">
              <a:schemeClr val="dk1"/>
            </a:fillRef>
            <a:effectRef idx="2">
              <a:schemeClr val="dk1"/>
            </a:effectRef>
            <a:fontRef idx="minor">
              <a:schemeClr val="tx1"/>
            </a:fontRef>
          </p:style>
          <p:txBody>
            <a:bodyPr wrap="none" anchor="ctr"/>
            <a:lstStyle/>
            <a:p>
              <a:endParaRPr lang="fr-FR" sz="900"/>
            </a:p>
          </p:txBody>
        </p:sp>
        <p:graphicFrame>
          <p:nvGraphicFramePr>
            <p:cNvPr id="511" name="Object 7"/>
            <p:cNvGraphicFramePr>
              <a:graphicFrameLocks noChangeAspect="1"/>
            </p:cNvGraphicFramePr>
            <p:nvPr>
              <p:extLst/>
            </p:nvPr>
          </p:nvGraphicFramePr>
          <p:xfrm>
            <a:off x="1478930" y="1561494"/>
            <a:ext cx="754133" cy="280701"/>
          </p:xfrm>
          <a:graphic>
            <a:graphicData uri="http://schemas.openxmlformats.org/presentationml/2006/ole">
              <mc:AlternateContent xmlns:mc="http://schemas.openxmlformats.org/markup-compatibility/2006">
                <mc:Choice xmlns:v="urn:schemas-microsoft-com:vml" Requires="v">
                  <p:oleObj spid="_x0000_s5328" name="CorelDRAW" r:id="rId11" imgW="5406840" imgH="2010600" progId="CorelDraw.Graphic.7">
                    <p:embed/>
                  </p:oleObj>
                </mc:Choice>
                <mc:Fallback>
                  <p:oleObj name="CorelDRAW" r:id="rId11" imgW="5406840" imgH="2010600" progId="CorelDraw.Graphic.7">
                    <p:embed/>
                    <p:pic>
                      <p:nvPicPr>
                        <p:cNvPr id="511"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8930" y="1561494"/>
                          <a:ext cx="754133" cy="280701"/>
                        </a:xfrm>
                        <a:prstGeom prst="rect">
                          <a:avLst/>
                        </a:prstGeom>
                        <a:noFill/>
                        <a:ln>
                          <a:noFill/>
                        </a:ln>
                        <a:effectLst/>
                        <a:extLst/>
                      </p:spPr>
                    </p:pic>
                  </p:oleObj>
                </mc:Fallback>
              </mc:AlternateContent>
            </a:graphicData>
          </a:graphic>
        </p:graphicFrame>
        <p:grpSp>
          <p:nvGrpSpPr>
            <p:cNvPr id="512" name="Group 9"/>
            <p:cNvGrpSpPr>
              <a:grpSpLocks/>
            </p:cNvGrpSpPr>
            <p:nvPr/>
          </p:nvGrpSpPr>
          <p:grpSpPr bwMode="auto">
            <a:xfrm>
              <a:off x="155280" y="3027794"/>
              <a:ext cx="456958" cy="317311"/>
              <a:chOff x="1488" y="2974"/>
              <a:chExt cx="864" cy="500"/>
            </a:xfrm>
          </p:grpSpPr>
          <p:sp>
            <p:nvSpPr>
              <p:cNvPr id="947" name="Rectangle 10"/>
              <p:cNvSpPr>
                <a:spLocks noChangeArrowheads="1"/>
              </p:cNvSpPr>
              <p:nvPr/>
            </p:nvSpPr>
            <p:spPr bwMode="auto">
              <a:xfrm>
                <a:off x="1496" y="3262"/>
                <a:ext cx="848" cy="2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48" name="Freeform 11"/>
              <p:cNvSpPr>
                <a:spLocks/>
              </p:cNvSpPr>
              <p:nvPr/>
            </p:nvSpPr>
            <p:spPr bwMode="auto">
              <a:xfrm>
                <a:off x="2344" y="3254"/>
                <a:ext cx="8" cy="212"/>
              </a:xfrm>
              <a:custGeom>
                <a:avLst/>
                <a:gdLst>
                  <a:gd name="T0" fmla="*/ 0 w 8"/>
                  <a:gd name="T1" fmla="*/ 8 h 212"/>
                  <a:gd name="T2" fmla="*/ 0 w 8"/>
                  <a:gd name="T3" fmla="*/ 8 h 212"/>
                  <a:gd name="T4" fmla="*/ 0 w 8"/>
                  <a:gd name="T5" fmla="*/ 212 h 212"/>
                  <a:gd name="T6" fmla="*/ 8 w 8"/>
                  <a:gd name="T7" fmla="*/ 212 h 212"/>
                  <a:gd name="T8" fmla="*/ 8 w 8"/>
                  <a:gd name="T9" fmla="*/ 8 h 212"/>
                  <a:gd name="T10" fmla="*/ 0 w 8"/>
                  <a:gd name="T11" fmla="*/ 0 h 212"/>
                  <a:gd name="T12" fmla="*/ 8 w 8"/>
                  <a:gd name="T13" fmla="*/ 8 h 212"/>
                  <a:gd name="T14" fmla="*/ 8 w 8"/>
                  <a:gd name="T15" fmla="*/ 0 h 212"/>
                  <a:gd name="T16" fmla="*/ 0 w 8"/>
                  <a:gd name="T17" fmla="*/ 0 h 212"/>
                  <a:gd name="T18" fmla="*/ 0 w 8"/>
                  <a:gd name="T19" fmla="*/ 8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12"/>
                  <a:gd name="T32" fmla="*/ 8 w 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12">
                    <a:moveTo>
                      <a:pt x="0" y="8"/>
                    </a:moveTo>
                    <a:lnTo>
                      <a:pt x="0" y="8"/>
                    </a:lnTo>
                    <a:lnTo>
                      <a:pt x="0" y="212"/>
                    </a:lnTo>
                    <a:lnTo>
                      <a:pt x="8" y="212"/>
                    </a:lnTo>
                    <a:lnTo>
                      <a:pt x="8" y="8"/>
                    </a:lnTo>
                    <a:lnTo>
                      <a:pt x="0" y="0"/>
                    </a:lnTo>
                    <a:lnTo>
                      <a:pt x="8" y="8"/>
                    </a:lnTo>
                    <a:lnTo>
                      <a:pt x="8" y="0"/>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49" name="Freeform 12"/>
              <p:cNvSpPr>
                <a:spLocks/>
              </p:cNvSpPr>
              <p:nvPr/>
            </p:nvSpPr>
            <p:spPr bwMode="auto">
              <a:xfrm>
                <a:off x="1488" y="3254"/>
                <a:ext cx="856" cy="8"/>
              </a:xfrm>
              <a:custGeom>
                <a:avLst/>
                <a:gdLst>
                  <a:gd name="T0" fmla="*/ 8 w 856"/>
                  <a:gd name="T1" fmla="*/ 8 h 8"/>
                  <a:gd name="T2" fmla="*/ 8 w 856"/>
                  <a:gd name="T3" fmla="*/ 8 h 8"/>
                  <a:gd name="T4" fmla="*/ 856 w 856"/>
                  <a:gd name="T5" fmla="*/ 8 h 8"/>
                  <a:gd name="T6" fmla="*/ 856 w 856"/>
                  <a:gd name="T7" fmla="*/ 0 h 8"/>
                  <a:gd name="T8" fmla="*/ 8 w 856"/>
                  <a:gd name="T9" fmla="*/ 0 h 8"/>
                  <a:gd name="T10" fmla="*/ 0 w 856"/>
                  <a:gd name="T11" fmla="*/ 8 h 8"/>
                  <a:gd name="T12" fmla="*/ 8 w 856"/>
                  <a:gd name="T13" fmla="*/ 0 h 8"/>
                  <a:gd name="T14" fmla="*/ 0 w 856"/>
                  <a:gd name="T15" fmla="*/ 0 h 8"/>
                  <a:gd name="T16" fmla="*/ 0 w 856"/>
                  <a:gd name="T17" fmla="*/ 8 h 8"/>
                  <a:gd name="T18" fmla="*/ 8 w 856"/>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6"/>
                  <a:gd name="T31" fmla="*/ 0 h 8"/>
                  <a:gd name="T32" fmla="*/ 856 w 85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6" h="8">
                    <a:moveTo>
                      <a:pt x="8" y="8"/>
                    </a:moveTo>
                    <a:lnTo>
                      <a:pt x="8" y="8"/>
                    </a:lnTo>
                    <a:lnTo>
                      <a:pt x="856" y="8"/>
                    </a:lnTo>
                    <a:lnTo>
                      <a:pt x="856" y="0"/>
                    </a:lnTo>
                    <a:lnTo>
                      <a:pt x="8" y="0"/>
                    </a:lnTo>
                    <a:lnTo>
                      <a:pt x="0" y="8"/>
                    </a:lnTo>
                    <a:lnTo>
                      <a:pt x="8" y="0"/>
                    </a:lnTo>
                    <a:lnTo>
                      <a:pt x="0" y="0"/>
                    </a:lnTo>
                    <a:lnTo>
                      <a:pt x="0" y="8"/>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50" name="Freeform 13"/>
              <p:cNvSpPr>
                <a:spLocks/>
              </p:cNvSpPr>
              <p:nvPr/>
            </p:nvSpPr>
            <p:spPr bwMode="auto">
              <a:xfrm>
                <a:off x="1488" y="3262"/>
                <a:ext cx="8" cy="212"/>
              </a:xfrm>
              <a:custGeom>
                <a:avLst/>
                <a:gdLst>
                  <a:gd name="T0" fmla="*/ 8 w 8"/>
                  <a:gd name="T1" fmla="*/ 204 h 212"/>
                  <a:gd name="T2" fmla="*/ 8 w 8"/>
                  <a:gd name="T3" fmla="*/ 204 h 212"/>
                  <a:gd name="T4" fmla="*/ 8 w 8"/>
                  <a:gd name="T5" fmla="*/ 0 h 212"/>
                  <a:gd name="T6" fmla="*/ 0 w 8"/>
                  <a:gd name="T7" fmla="*/ 0 h 212"/>
                  <a:gd name="T8" fmla="*/ 0 w 8"/>
                  <a:gd name="T9" fmla="*/ 204 h 212"/>
                  <a:gd name="T10" fmla="*/ 8 w 8"/>
                  <a:gd name="T11" fmla="*/ 212 h 212"/>
                  <a:gd name="T12" fmla="*/ 0 w 8"/>
                  <a:gd name="T13" fmla="*/ 204 h 212"/>
                  <a:gd name="T14" fmla="*/ 0 w 8"/>
                  <a:gd name="T15" fmla="*/ 212 h 212"/>
                  <a:gd name="T16" fmla="*/ 8 w 8"/>
                  <a:gd name="T17" fmla="*/ 212 h 212"/>
                  <a:gd name="T18" fmla="*/ 8 w 8"/>
                  <a:gd name="T19" fmla="*/ 204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12"/>
                  <a:gd name="T32" fmla="*/ 8 w 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12">
                    <a:moveTo>
                      <a:pt x="8" y="204"/>
                    </a:moveTo>
                    <a:lnTo>
                      <a:pt x="8" y="204"/>
                    </a:lnTo>
                    <a:lnTo>
                      <a:pt x="8" y="0"/>
                    </a:lnTo>
                    <a:lnTo>
                      <a:pt x="0" y="0"/>
                    </a:lnTo>
                    <a:lnTo>
                      <a:pt x="0" y="204"/>
                    </a:lnTo>
                    <a:lnTo>
                      <a:pt x="8" y="212"/>
                    </a:lnTo>
                    <a:lnTo>
                      <a:pt x="0" y="204"/>
                    </a:lnTo>
                    <a:lnTo>
                      <a:pt x="0" y="212"/>
                    </a:lnTo>
                    <a:lnTo>
                      <a:pt x="8" y="212"/>
                    </a:lnTo>
                    <a:lnTo>
                      <a:pt x="8"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51" name="Freeform 14"/>
              <p:cNvSpPr>
                <a:spLocks/>
              </p:cNvSpPr>
              <p:nvPr/>
            </p:nvSpPr>
            <p:spPr bwMode="auto">
              <a:xfrm>
                <a:off x="1496" y="3466"/>
                <a:ext cx="856" cy="8"/>
              </a:xfrm>
              <a:custGeom>
                <a:avLst/>
                <a:gdLst>
                  <a:gd name="T0" fmla="*/ 848 w 856"/>
                  <a:gd name="T1" fmla="*/ 0 h 8"/>
                  <a:gd name="T2" fmla="*/ 848 w 856"/>
                  <a:gd name="T3" fmla="*/ 0 h 8"/>
                  <a:gd name="T4" fmla="*/ 0 w 856"/>
                  <a:gd name="T5" fmla="*/ 0 h 8"/>
                  <a:gd name="T6" fmla="*/ 0 w 856"/>
                  <a:gd name="T7" fmla="*/ 8 h 8"/>
                  <a:gd name="T8" fmla="*/ 848 w 856"/>
                  <a:gd name="T9" fmla="*/ 8 h 8"/>
                  <a:gd name="T10" fmla="*/ 856 w 856"/>
                  <a:gd name="T11" fmla="*/ 0 h 8"/>
                  <a:gd name="T12" fmla="*/ 848 w 856"/>
                  <a:gd name="T13" fmla="*/ 8 h 8"/>
                  <a:gd name="T14" fmla="*/ 856 w 856"/>
                  <a:gd name="T15" fmla="*/ 8 h 8"/>
                  <a:gd name="T16" fmla="*/ 856 w 856"/>
                  <a:gd name="T17" fmla="*/ 0 h 8"/>
                  <a:gd name="T18" fmla="*/ 848 w 85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6"/>
                  <a:gd name="T31" fmla="*/ 0 h 8"/>
                  <a:gd name="T32" fmla="*/ 856 w 85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6" h="8">
                    <a:moveTo>
                      <a:pt x="848" y="0"/>
                    </a:moveTo>
                    <a:lnTo>
                      <a:pt x="848" y="0"/>
                    </a:lnTo>
                    <a:lnTo>
                      <a:pt x="0" y="0"/>
                    </a:lnTo>
                    <a:lnTo>
                      <a:pt x="0" y="8"/>
                    </a:lnTo>
                    <a:lnTo>
                      <a:pt x="848" y="8"/>
                    </a:lnTo>
                    <a:lnTo>
                      <a:pt x="856" y="0"/>
                    </a:lnTo>
                    <a:lnTo>
                      <a:pt x="848" y="8"/>
                    </a:lnTo>
                    <a:lnTo>
                      <a:pt x="856" y="8"/>
                    </a:lnTo>
                    <a:lnTo>
                      <a:pt x="856" y="0"/>
                    </a:lnTo>
                    <a:lnTo>
                      <a:pt x="8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52" name="Rectangle 15"/>
              <p:cNvSpPr>
                <a:spLocks noChangeArrowheads="1"/>
              </p:cNvSpPr>
              <p:nvPr/>
            </p:nvSpPr>
            <p:spPr bwMode="auto">
              <a:xfrm>
                <a:off x="1513" y="3271"/>
                <a:ext cx="8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53" name="Freeform 16"/>
              <p:cNvSpPr>
                <a:spLocks/>
              </p:cNvSpPr>
              <p:nvPr/>
            </p:nvSpPr>
            <p:spPr bwMode="auto">
              <a:xfrm>
                <a:off x="2327" y="3271"/>
                <a:ext cx="17" cy="17"/>
              </a:xfrm>
              <a:custGeom>
                <a:avLst/>
                <a:gdLst>
                  <a:gd name="T0" fmla="*/ 8 w 17"/>
                  <a:gd name="T1" fmla="*/ 8 h 17"/>
                  <a:gd name="T2" fmla="*/ 0 w 17"/>
                  <a:gd name="T3" fmla="*/ 0 h 17"/>
                  <a:gd name="T4" fmla="*/ 0 w 17"/>
                  <a:gd name="T5" fmla="*/ 17 h 17"/>
                  <a:gd name="T6" fmla="*/ 17 w 17"/>
                  <a:gd name="T7" fmla="*/ 17 h 17"/>
                  <a:gd name="T8" fmla="*/ 17 w 17"/>
                  <a:gd name="T9" fmla="*/ 0 h 17"/>
                  <a:gd name="T10" fmla="*/ 8 w 17"/>
                  <a:gd name="T11" fmla="*/ 0 h 17"/>
                  <a:gd name="T12" fmla="*/ 17 w 17"/>
                  <a:gd name="T13" fmla="*/ 0 h 17"/>
                  <a:gd name="T14" fmla="*/ 17 w 17"/>
                  <a:gd name="T15" fmla="*/ 0 h 17"/>
                  <a:gd name="T16" fmla="*/ 8 w 17"/>
                  <a:gd name="T17" fmla="*/ 0 h 17"/>
                  <a:gd name="T18" fmla="*/ 8 w 17"/>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8" y="8"/>
                    </a:moveTo>
                    <a:lnTo>
                      <a:pt x="0" y="0"/>
                    </a:lnTo>
                    <a:lnTo>
                      <a:pt x="0" y="17"/>
                    </a:lnTo>
                    <a:lnTo>
                      <a:pt x="17" y="17"/>
                    </a:lnTo>
                    <a:lnTo>
                      <a:pt x="17" y="0"/>
                    </a:lnTo>
                    <a:lnTo>
                      <a:pt x="8" y="0"/>
                    </a:lnTo>
                    <a:lnTo>
                      <a:pt x="17" y="0"/>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54" name="Freeform 17"/>
              <p:cNvSpPr>
                <a:spLocks/>
              </p:cNvSpPr>
              <p:nvPr/>
            </p:nvSpPr>
            <p:spPr bwMode="auto">
              <a:xfrm>
                <a:off x="1513" y="3271"/>
                <a:ext cx="822" cy="8"/>
              </a:xfrm>
              <a:custGeom>
                <a:avLst/>
                <a:gdLst>
                  <a:gd name="T0" fmla="*/ 9 w 822"/>
                  <a:gd name="T1" fmla="*/ 0 h 8"/>
                  <a:gd name="T2" fmla="*/ 0 w 822"/>
                  <a:gd name="T3" fmla="*/ 8 h 8"/>
                  <a:gd name="T4" fmla="*/ 822 w 822"/>
                  <a:gd name="T5" fmla="*/ 8 h 8"/>
                  <a:gd name="T6" fmla="*/ 822 w 822"/>
                  <a:gd name="T7" fmla="*/ 0 h 8"/>
                  <a:gd name="T8" fmla="*/ 0 w 822"/>
                  <a:gd name="T9" fmla="*/ 0 h 8"/>
                  <a:gd name="T10" fmla="*/ 0 w 822"/>
                  <a:gd name="T11" fmla="*/ 0 h 8"/>
                  <a:gd name="T12" fmla="*/ 0 w 822"/>
                  <a:gd name="T13" fmla="*/ 0 h 8"/>
                  <a:gd name="T14" fmla="*/ 0 w 822"/>
                  <a:gd name="T15" fmla="*/ 0 h 8"/>
                  <a:gd name="T16" fmla="*/ 0 w 822"/>
                  <a:gd name="T17" fmla="*/ 0 h 8"/>
                  <a:gd name="T18" fmla="*/ 9 w 822"/>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2"/>
                  <a:gd name="T31" fmla="*/ 0 h 8"/>
                  <a:gd name="T32" fmla="*/ 822 w 82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2" h="8">
                    <a:moveTo>
                      <a:pt x="9" y="0"/>
                    </a:moveTo>
                    <a:lnTo>
                      <a:pt x="0" y="8"/>
                    </a:lnTo>
                    <a:lnTo>
                      <a:pt x="822" y="8"/>
                    </a:lnTo>
                    <a:lnTo>
                      <a:pt x="822" y="0"/>
                    </a:lnTo>
                    <a:lnTo>
                      <a:pt x="0"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55" name="Freeform 18"/>
              <p:cNvSpPr>
                <a:spLocks/>
              </p:cNvSpPr>
              <p:nvPr/>
            </p:nvSpPr>
            <p:spPr bwMode="auto">
              <a:xfrm>
                <a:off x="1513" y="3271"/>
                <a:ext cx="9" cy="25"/>
              </a:xfrm>
              <a:custGeom>
                <a:avLst/>
                <a:gdLst>
                  <a:gd name="T0" fmla="*/ 0 w 9"/>
                  <a:gd name="T1" fmla="*/ 17 h 25"/>
                  <a:gd name="T2" fmla="*/ 9 w 9"/>
                  <a:gd name="T3" fmla="*/ 17 h 25"/>
                  <a:gd name="T4" fmla="*/ 9 w 9"/>
                  <a:gd name="T5" fmla="*/ 0 h 25"/>
                  <a:gd name="T6" fmla="*/ 0 w 9"/>
                  <a:gd name="T7" fmla="*/ 0 h 25"/>
                  <a:gd name="T8" fmla="*/ 0 w 9"/>
                  <a:gd name="T9" fmla="*/ 17 h 25"/>
                  <a:gd name="T10" fmla="*/ 0 w 9"/>
                  <a:gd name="T11" fmla="*/ 25 h 25"/>
                  <a:gd name="T12" fmla="*/ 0 w 9"/>
                  <a:gd name="T13" fmla="*/ 17 h 25"/>
                  <a:gd name="T14" fmla="*/ 0 w 9"/>
                  <a:gd name="T15" fmla="*/ 25 h 25"/>
                  <a:gd name="T16" fmla="*/ 0 w 9"/>
                  <a:gd name="T17" fmla="*/ 25 h 25"/>
                  <a:gd name="T18" fmla="*/ 0 w 9"/>
                  <a:gd name="T19" fmla="*/ 1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5"/>
                  <a:gd name="T32" fmla="*/ 9 w 9"/>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5">
                    <a:moveTo>
                      <a:pt x="0" y="17"/>
                    </a:moveTo>
                    <a:lnTo>
                      <a:pt x="9" y="17"/>
                    </a:lnTo>
                    <a:lnTo>
                      <a:pt x="9" y="0"/>
                    </a:lnTo>
                    <a:lnTo>
                      <a:pt x="0" y="0"/>
                    </a:lnTo>
                    <a:lnTo>
                      <a:pt x="0" y="17"/>
                    </a:lnTo>
                    <a:lnTo>
                      <a:pt x="0" y="25"/>
                    </a:lnTo>
                    <a:lnTo>
                      <a:pt x="0" y="17"/>
                    </a:lnTo>
                    <a:lnTo>
                      <a:pt x="0" y="25"/>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56" name="Freeform 19"/>
              <p:cNvSpPr>
                <a:spLocks/>
              </p:cNvSpPr>
              <p:nvPr/>
            </p:nvSpPr>
            <p:spPr bwMode="auto">
              <a:xfrm>
                <a:off x="1513" y="3288"/>
                <a:ext cx="831" cy="8"/>
              </a:xfrm>
              <a:custGeom>
                <a:avLst/>
                <a:gdLst>
                  <a:gd name="T0" fmla="*/ 814 w 831"/>
                  <a:gd name="T1" fmla="*/ 0 h 8"/>
                  <a:gd name="T2" fmla="*/ 822 w 831"/>
                  <a:gd name="T3" fmla="*/ 0 h 8"/>
                  <a:gd name="T4" fmla="*/ 0 w 831"/>
                  <a:gd name="T5" fmla="*/ 0 h 8"/>
                  <a:gd name="T6" fmla="*/ 0 w 831"/>
                  <a:gd name="T7" fmla="*/ 8 h 8"/>
                  <a:gd name="T8" fmla="*/ 822 w 831"/>
                  <a:gd name="T9" fmla="*/ 8 h 8"/>
                  <a:gd name="T10" fmla="*/ 831 w 831"/>
                  <a:gd name="T11" fmla="*/ 0 h 8"/>
                  <a:gd name="T12" fmla="*/ 822 w 831"/>
                  <a:gd name="T13" fmla="*/ 8 h 8"/>
                  <a:gd name="T14" fmla="*/ 831 w 831"/>
                  <a:gd name="T15" fmla="*/ 8 h 8"/>
                  <a:gd name="T16" fmla="*/ 831 w 831"/>
                  <a:gd name="T17" fmla="*/ 0 h 8"/>
                  <a:gd name="T18" fmla="*/ 814 w 83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1"/>
                  <a:gd name="T31" fmla="*/ 0 h 8"/>
                  <a:gd name="T32" fmla="*/ 831 w 8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1" h="8">
                    <a:moveTo>
                      <a:pt x="814" y="0"/>
                    </a:moveTo>
                    <a:lnTo>
                      <a:pt x="822" y="0"/>
                    </a:lnTo>
                    <a:lnTo>
                      <a:pt x="0" y="0"/>
                    </a:lnTo>
                    <a:lnTo>
                      <a:pt x="0" y="8"/>
                    </a:lnTo>
                    <a:lnTo>
                      <a:pt x="822" y="8"/>
                    </a:lnTo>
                    <a:lnTo>
                      <a:pt x="831" y="0"/>
                    </a:lnTo>
                    <a:lnTo>
                      <a:pt x="822" y="8"/>
                    </a:lnTo>
                    <a:lnTo>
                      <a:pt x="831" y="8"/>
                    </a:lnTo>
                    <a:lnTo>
                      <a:pt x="831" y="0"/>
                    </a:lnTo>
                    <a:lnTo>
                      <a:pt x="8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57" name="Rectangle 20"/>
              <p:cNvSpPr>
                <a:spLocks noChangeArrowheads="1"/>
              </p:cNvSpPr>
              <p:nvPr/>
            </p:nvSpPr>
            <p:spPr bwMode="auto">
              <a:xfrm>
                <a:off x="1513" y="3313"/>
                <a:ext cx="8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58" name="Freeform 21"/>
              <p:cNvSpPr>
                <a:spLocks/>
              </p:cNvSpPr>
              <p:nvPr/>
            </p:nvSpPr>
            <p:spPr bwMode="auto">
              <a:xfrm>
                <a:off x="2327" y="3305"/>
                <a:ext cx="17" cy="25"/>
              </a:xfrm>
              <a:custGeom>
                <a:avLst/>
                <a:gdLst>
                  <a:gd name="T0" fmla="*/ 8 w 17"/>
                  <a:gd name="T1" fmla="*/ 16 h 25"/>
                  <a:gd name="T2" fmla="*/ 0 w 17"/>
                  <a:gd name="T3" fmla="*/ 8 h 25"/>
                  <a:gd name="T4" fmla="*/ 0 w 17"/>
                  <a:gd name="T5" fmla="*/ 25 h 25"/>
                  <a:gd name="T6" fmla="*/ 17 w 17"/>
                  <a:gd name="T7" fmla="*/ 25 h 25"/>
                  <a:gd name="T8" fmla="*/ 17 w 17"/>
                  <a:gd name="T9" fmla="*/ 8 h 25"/>
                  <a:gd name="T10" fmla="*/ 8 w 17"/>
                  <a:gd name="T11" fmla="*/ 0 h 25"/>
                  <a:gd name="T12" fmla="*/ 17 w 17"/>
                  <a:gd name="T13" fmla="*/ 8 h 25"/>
                  <a:gd name="T14" fmla="*/ 17 w 17"/>
                  <a:gd name="T15" fmla="*/ 0 h 25"/>
                  <a:gd name="T16" fmla="*/ 8 w 17"/>
                  <a:gd name="T17" fmla="*/ 0 h 25"/>
                  <a:gd name="T18" fmla="*/ 8 w 17"/>
                  <a:gd name="T19" fmla="*/ 16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5"/>
                  <a:gd name="T32" fmla="*/ 17 w 1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5">
                    <a:moveTo>
                      <a:pt x="8" y="16"/>
                    </a:moveTo>
                    <a:lnTo>
                      <a:pt x="0" y="8"/>
                    </a:lnTo>
                    <a:lnTo>
                      <a:pt x="0" y="25"/>
                    </a:lnTo>
                    <a:lnTo>
                      <a:pt x="17" y="25"/>
                    </a:lnTo>
                    <a:lnTo>
                      <a:pt x="17" y="8"/>
                    </a:lnTo>
                    <a:lnTo>
                      <a:pt x="8" y="0"/>
                    </a:lnTo>
                    <a:lnTo>
                      <a:pt x="17" y="8"/>
                    </a:lnTo>
                    <a:lnTo>
                      <a:pt x="17"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59" name="Freeform 22"/>
              <p:cNvSpPr>
                <a:spLocks/>
              </p:cNvSpPr>
              <p:nvPr/>
            </p:nvSpPr>
            <p:spPr bwMode="auto">
              <a:xfrm>
                <a:off x="1513" y="3305"/>
                <a:ext cx="822" cy="16"/>
              </a:xfrm>
              <a:custGeom>
                <a:avLst/>
                <a:gdLst>
                  <a:gd name="T0" fmla="*/ 9 w 822"/>
                  <a:gd name="T1" fmla="*/ 8 h 16"/>
                  <a:gd name="T2" fmla="*/ 0 w 822"/>
                  <a:gd name="T3" fmla="*/ 16 h 16"/>
                  <a:gd name="T4" fmla="*/ 822 w 822"/>
                  <a:gd name="T5" fmla="*/ 16 h 16"/>
                  <a:gd name="T6" fmla="*/ 822 w 822"/>
                  <a:gd name="T7" fmla="*/ 0 h 16"/>
                  <a:gd name="T8" fmla="*/ 0 w 822"/>
                  <a:gd name="T9" fmla="*/ 0 h 16"/>
                  <a:gd name="T10" fmla="*/ 0 w 822"/>
                  <a:gd name="T11" fmla="*/ 8 h 16"/>
                  <a:gd name="T12" fmla="*/ 0 w 822"/>
                  <a:gd name="T13" fmla="*/ 0 h 16"/>
                  <a:gd name="T14" fmla="*/ 0 w 822"/>
                  <a:gd name="T15" fmla="*/ 0 h 16"/>
                  <a:gd name="T16" fmla="*/ 0 w 822"/>
                  <a:gd name="T17" fmla="*/ 8 h 16"/>
                  <a:gd name="T18" fmla="*/ 9 w 822"/>
                  <a:gd name="T19" fmla="*/ 8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2"/>
                  <a:gd name="T31" fmla="*/ 0 h 16"/>
                  <a:gd name="T32" fmla="*/ 822 w 8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2" h="16">
                    <a:moveTo>
                      <a:pt x="9" y="8"/>
                    </a:moveTo>
                    <a:lnTo>
                      <a:pt x="0" y="16"/>
                    </a:lnTo>
                    <a:lnTo>
                      <a:pt x="822" y="16"/>
                    </a:lnTo>
                    <a:lnTo>
                      <a:pt x="822" y="0"/>
                    </a:lnTo>
                    <a:lnTo>
                      <a:pt x="0" y="0"/>
                    </a:lnTo>
                    <a:lnTo>
                      <a:pt x="0" y="8"/>
                    </a:lnTo>
                    <a:lnTo>
                      <a:pt x="0" y="0"/>
                    </a:lnTo>
                    <a:lnTo>
                      <a:pt x="0" y="8"/>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60" name="Freeform 23"/>
              <p:cNvSpPr>
                <a:spLocks/>
              </p:cNvSpPr>
              <p:nvPr/>
            </p:nvSpPr>
            <p:spPr bwMode="auto">
              <a:xfrm>
                <a:off x="1513" y="3313"/>
                <a:ext cx="9" cy="25"/>
              </a:xfrm>
              <a:custGeom>
                <a:avLst/>
                <a:gdLst>
                  <a:gd name="T0" fmla="*/ 0 w 9"/>
                  <a:gd name="T1" fmla="*/ 17 h 25"/>
                  <a:gd name="T2" fmla="*/ 9 w 9"/>
                  <a:gd name="T3" fmla="*/ 17 h 25"/>
                  <a:gd name="T4" fmla="*/ 9 w 9"/>
                  <a:gd name="T5" fmla="*/ 0 h 25"/>
                  <a:gd name="T6" fmla="*/ 0 w 9"/>
                  <a:gd name="T7" fmla="*/ 0 h 25"/>
                  <a:gd name="T8" fmla="*/ 0 w 9"/>
                  <a:gd name="T9" fmla="*/ 17 h 25"/>
                  <a:gd name="T10" fmla="*/ 0 w 9"/>
                  <a:gd name="T11" fmla="*/ 25 h 25"/>
                  <a:gd name="T12" fmla="*/ 0 w 9"/>
                  <a:gd name="T13" fmla="*/ 17 h 25"/>
                  <a:gd name="T14" fmla="*/ 0 w 9"/>
                  <a:gd name="T15" fmla="*/ 25 h 25"/>
                  <a:gd name="T16" fmla="*/ 0 w 9"/>
                  <a:gd name="T17" fmla="*/ 25 h 25"/>
                  <a:gd name="T18" fmla="*/ 0 w 9"/>
                  <a:gd name="T19" fmla="*/ 1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5"/>
                  <a:gd name="T32" fmla="*/ 9 w 9"/>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5">
                    <a:moveTo>
                      <a:pt x="0" y="17"/>
                    </a:moveTo>
                    <a:lnTo>
                      <a:pt x="9" y="17"/>
                    </a:lnTo>
                    <a:lnTo>
                      <a:pt x="9" y="0"/>
                    </a:lnTo>
                    <a:lnTo>
                      <a:pt x="0" y="0"/>
                    </a:lnTo>
                    <a:lnTo>
                      <a:pt x="0" y="17"/>
                    </a:lnTo>
                    <a:lnTo>
                      <a:pt x="0" y="25"/>
                    </a:lnTo>
                    <a:lnTo>
                      <a:pt x="0" y="17"/>
                    </a:lnTo>
                    <a:lnTo>
                      <a:pt x="0" y="25"/>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61" name="Freeform 24"/>
              <p:cNvSpPr>
                <a:spLocks/>
              </p:cNvSpPr>
              <p:nvPr/>
            </p:nvSpPr>
            <p:spPr bwMode="auto">
              <a:xfrm>
                <a:off x="1513" y="3330"/>
                <a:ext cx="831" cy="8"/>
              </a:xfrm>
              <a:custGeom>
                <a:avLst/>
                <a:gdLst>
                  <a:gd name="T0" fmla="*/ 814 w 831"/>
                  <a:gd name="T1" fmla="*/ 0 h 8"/>
                  <a:gd name="T2" fmla="*/ 822 w 831"/>
                  <a:gd name="T3" fmla="*/ 0 h 8"/>
                  <a:gd name="T4" fmla="*/ 0 w 831"/>
                  <a:gd name="T5" fmla="*/ 0 h 8"/>
                  <a:gd name="T6" fmla="*/ 0 w 831"/>
                  <a:gd name="T7" fmla="*/ 8 h 8"/>
                  <a:gd name="T8" fmla="*/ 822 w 831"/>
                  <a:gd name="T9" fmla="*/ 8 h 8"/>
                  <a:gd name="T10" fmla="*/ 831 w 831"/>
                  <a:gd name="T11" fmla="*/ 0 h 8"/>
                  <a:gd name="T12" fmla="*/ 822 w 831"/>
                  <a:gd name="T13" fmla="*/ 8 h 8"/>
                  <a:gd name="T14" fmla="*/ 831 w 831"/>
                  <a:gd name="T15" fmla="*/ 8 h 8"/>
                  <a:gd name="T16" fmla="*/ 831 w 831"/>
                  <a:gd name="T17" fmla="*/ 0 h 8"/>
                  <a:gd name="T18" fmla="*/ 814 w 83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1"/>
                  <a:gd name="T31" fmla="*/ 0 h 8"/>
                  <a:gd name="T32" fmla="*/ 831 w 8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1" h="8">
                    <a:moveTo>
                      <a:pt x="814" y="0"/>
                    </a:moveTo>
                    <a:lnTo>
                      <a:pt x="822" y="0"/>
                    </a:lnTo>
                    <a:lnTo>
                      <a:pt x="0" y="0"/>
                    </a:lnTo>
                    <a:lnTo>
                      <a:pt x="0" y="8"/>
                    </a:lnTo>
                    <a:lnTo>
                      <a:pt x="822" y="8"/>
                    </a:lnTo>
                    <a:lnTo>
                      <a:pt x="831" y="0"/>
                    </a:lnTo>
                    <a:lnTo>
                      <a:pt x="822" y="8"/>
                    </a:lnTo>
                    <a:lnTo>
                      <a:pt x="831" y="8"/>
                    </a:lnTo>
                    <a:lnTo>
                      <a:pt x="831" y="0"/>
                    </a:lnTo>
                    <a:lnTo>
                      <a:pt x="8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62" name="Rectangle 25"/>
              <p:cNvSpPr>
                <a:spLocks noChangeArrowheads="1"/>
              </p:cNvSpPr>
              <p:nvPr/>
            </p:nvSpPr>
            <p:spPr bwMode="auto">
              <a:xfrm>
                <a:off x="1513" y="3389"/>
                <a:ext cx="127"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63" name="Rectangle 26"/>
              <p:cNvSpPr>
                <a:spLocks noChangeArrowheads="1"/>
              </p:cNvSpPr>
              <p:nvPr/>
            </p:nvSpPr>
            <p:spPr bwMode="auto">
              <a:xfrm>
                <a:off x="1649" y="3389"/>
                <a:ext cx="127"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64" name="Rectangle 27"/>
              <p:cNvSpPr>
                <a:spLocks noChangeArrowheads="1"/>
              </p:cNvSpPr>
              <p:nvPr/>
            </p:nvSpPr>
            <p:spPr bwMode="auto">
              <a:xfrm>
                <a:off x="1784" y="3389"/>
                <a:ext cx="119"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65" name="Rectangle 28"/>
              <p:cNvSpPr>
                <a:spLocks noChangeArrowheads="1"/>
              </p:cNvSpPr>
              <p:nvPr/>
            </p:nvSpPr>
            <p:spPr bwMode="auto">
              <a:xfrm>
                <a:off x="1920" y="3389"/>
                <a:ext cx="119"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66" name="Rectangle 29"/>
              <p:cNvSpPr>
                <a:spLocks noChangeArrowheads="1"/>
              </p:cNvSpPr>
              <p:nvPr/>
            </p:nvSpPr>
            <p:spPr bwMode="auto">
              <a:xfrm>
                <a:off x="2047" y="3389"/>
                <a:ext cx="127"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67" name="Rectangle 30"/>
              <p:cNvSpPr>
                <a:spLocks noChangeArrowheads="1"/>
              </p:cNvSpPr>
              <p:nvPr/>
            </p:nvSpPr>
            <p:spPr bwMode="auto">
              <a:xfrm>
                <a:off x="2183" y="3389"/>
                <a:ext cx="127" cy="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68" name="Rectangle 31"/>
              <p:cNvSpPr>
                <a:spLocks noChangeArrowheads="1"/>
              </p:cNvSpPr>
              <p:nvPr/>
            </p:nvSpPr>
            <p:spPr bwMode="auto">
              <a:xfrm>
                <a:off x="2149" y="3197"/>
                <a:ext cx="127" cy="2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69" name="Freeform 32"/>
              <p:cNvSpPr>
                <a:spLocks/>
              </p:cNvSpPr>
              <p:nvPr/>
            </p:nvSpPr>
            <p:spPr bwMode="auto">
              <a:xfrm>
                <a:off x="2267" y="3194"/>
                <a:ext cx="9" cy="280"/>
              </a:xfrm>
              <a:custGeom>
                <a:avLst/>
                <a:gdLst>
                  <a:gd name="T0" fmla="*/ 9 w 9"/>
                  <a:gd name="T1" fmla="*/ 280 h 280"/>
                  <a:gd name="T2" fmla="*/ 9 w 9"/>
                  <a:gd name="T3" fmla="*/ 272 h 280"/>
                  <a:gd name="T4" fmla="*/ 9 w 9"/>
                  <a:gd name="T5" fmla="*/ 0 h 280"/>
                  <a:gd name="T6" fmla="*/ 0 w 9"/>
                  <a:gd name="T7" fmla="*/ 0 h 280"/>
                  <a:gd name="T8" fmla="*/ 0 w 9"/>
                  <a:gd name="T9" fmla="*/ 272 h 280"/>
                  <a:gd name="T10" fmla="*/ 9 w 9"/>
                  <a:gd name="T11" fmla="*/ 272 h 280"/>
                  <a:gd name="T12" fmla="*/ 9 w 9"/>
                  <a:gd name="T13" fmla="*/ 280 h 280"/>
                  <a:gd name="T14" fmla="*/ 9 w 9"/>
                  <a:gd name="T15" fmla="*/ 280 h 280"/>
                  <a:gd name="T16" fmla="*/ 9 w 9"/>
                  <a:gd name="T17" fmla="*/ 272 h 280"/>
                  <a:gd name="T18" fmla="*/ 9 w 9"/>
                  <a:gd name="T19" fmla="*/ 280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80"/>
                  <a:gd name="T32" fmla="*/ 9 w 9"/>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80">
                    <a:moveTo>
                      <a:pt x="9" y="280"/>
                    </a:moveTo>
                    <a:lnTo>
                      <a:pt x="9" y="272"/>
                    </a:lnTo>
                    <a:lnTo>
                      <a:pt x="9" y="0"/>
                    </a:lnTo>
                    <a:lnTo>
                      <a:pt x="0" y="0"/>
                    </a:lnTo>
                    <a:lnTo>
                      <a:pt x="0" y="272"/>
                    </a:lnTo>
                    <a:lnTo>
                      <a:pt x="9" y="272"/>
                    </a:lnTo>
                    <a:lnTo>
                      <a:pt x="9" y="280"/>
                    </a:lnTo>
                    <a:lnTo>
                      <a:pt x="9" y="272"/>
                    </a:lnTo>
                    <a:lnTo>
                      <a:pt x="9" y="2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70" name="Freeform 33"/>
              <p:cNvSpPr>
                <a:spLocks/>
              </p:cNvSpPr>
              <p:nvPr/>
            </p:nvSpPr>
            <p:spPr bwMode="auto">
              <a:xfrm>
                <a:off x="2149" y="3466"/>
                <a:ext cx="127" cy="8"/>
              </a:xfrm>
              <a:custGeom>
                <a:avLst/>
                <a:gdLst>
                  <a:gd name="T0" fmla="*/ 0 w 127"/>
                  <a:gd name="T1" fmla="*/ 0 h 8"/>
                  <a:gd name="T2" fmla="*/ 0 w 127"/>
                  <a:gd name="T3" fmla="*/ 8 h 8"/>
                  <a:gd name="T4" fmla="*/ 127 w 127"/>
                  <a:gd name="T5" fmla="*/ 8 h 8"/>
                  <a:gd name="T6" fmla="*/ 127 w 127"/>
                  <a:gd name="T7" fmla="*/ 0 h 8"/>
                  <a:gd name="T8" fmla="*/ 0 w 127"/>
                  <a:gd name="T9" fmla="*/ 0 h 8"/>
                  <a:gd name="T10" fmla="*/ 8 w 127"/>
                  <a:gd name="T11" fmla="*/ 0 h 8"/>
                  <a:gd name="T12" fmla="*/ 0 w 127"/>
                  <a:gd name="T13" fmla="*/ 0 h 8"/>
                  <a:gd name="T14" fmla="*/ 0 w 127"/>
                  <a:gd name="T15" fmla="*/ 8 h 8"/>
                  <a:gd name="T16" fmla="*/ 0 w 127"/>
                  <a:gd name="T17" fmla="*/ 8 h 8"/>
                  <a:gd name="T18" fmla="*/ 0 w 127"/>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8"/>
                  <a:gd name="T32" fmla="*/ 127 w 12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8">
                    <a:moveTo>
                      <a:pt x="0" y="0"/>
                    </a:moveTo>
                    <a:lnTo>
                      <a:pt x="0" y="8"/>
                    </a:lnTo>
                    <a:lnTo>
                      <a:pt x="127" y="8"/>
                    </a:lnTo>
                    <a:lnTo>
                      <a:pt x="127" y="0"/>
                    </a:lnTo>
                    <a:lnTo>
                      <a:pt x="0" y="0"/>
                    </a:lnTo>
                    <a:lnTo>
                      <a:pt x="8" y="0"/>
                    </a:lnTo>
                    <a:lnTo>
                      <a:pt x="0" y="0"/>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71" name="Freeform 34"/>
              <p:cNvSpPr>
                <a:spLocks/>
              </p:cNvSpPr>
              <p:nvPr/>
            </p:nvSpPr>
            <p:spPr bwMode="auto">
              <a:xfrm>
                <a:off x="2149" y="3186"/>
                <a:ext cx="8" cy="280"/>
              </a:xfrm>
              <a:custGeom>
                <a:avLst/>
                <a:gdLst>
                  <a:gd name="T0" fmla="*/ 0 w 8"/>
                  <a:gd name="T1" fmla="*/ 0 h 280"/>
                  <a:gd name="T2" fmla="*/ 0 w 8"/>
                  <a:gd name="T3" fmla="*/ 8 h 280"/>
                  <a:gd name="T4" fmla="*/ 0 w 8"/>
                  <a:gd name="T5" fmla="*/ 280 h 280"/>
                  <a:gd name="T6" fmla="*/ 8 w 8"/>
                  <a:gd name="T7" fmla="*/ 280 h 280"/>
                  <a:gd name="T8" fmla="*/ 8 w 8"/>
                  <a:gd name="T9" fmla="*/ 8 h 280"/>
                  <a:gd name="T10" fmla="*/ 0 w 8"/>
                  <a:gd name="T11" fmla="*/ 8 h 280"/>
                  <a:gd name="T12" fmla="*/ 0 w 8"/>
                  <a:gd name="T13" fmla="*/ 0 h 280"/>
                  <a:gd name="T14" fmla="*/ 0 w 8"/>
                  <a:gd name="T15" fmla="*/ 0 h 280"/>
                  <a:gd name="T16" fmla="*/ 0 w 8"/>
                  <a:gd name="T17" fmla="*/ 8 h 280"/>
                  <a:gd name="T18" fmla="*/ 0 w 8"/>
                  <a:gd name="T19" fmla="*/ 0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80"/>
                  <a:gd name="T32" fmla="*/ 8 w 8"/>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80">
                    <a:moveTo>
                      <a:pt x="0" y="0"/>
                    </a:moveTo>
                    <a:lnTo>
                      <a:pt x="0" y="8"/>
                    </a:lnTo>
                    <a:lnTo>
                      <a:pt x="0" y="280"/>
                    </a:lnTo>
                    <a:lnTo>
                      <a:pt x="8" y="280"/>
                    </a:lnTo>
                    <a:lnTo>
                      <a:pt x="8" y="8"/>
                    </a:lnTo>
                    <a:lnTo>
                      <a:pt x="0" y="8"/>
                    </a:lnTo>
                    <a:lnTo>
                      <a:pt x="0" y="0"/>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72" name="Freeform 35"/>
              <p:cNvSpPr>
                <a:spLocks/>
              </p:cNvSpPr>
              <p:nvPr/>
            </p:nvSpPr>
            <p:spPr bwMode="auto">
              <a:xfrm>
                <a:off x="2149" y="3186"/>
                <a:ext cx="127" cy="8"/>
              </a:xfrm>
              <a:custGeom>
                <a:avLst/>
                <a:gdLst>
                  <a:gd name="T0" fmla="*/ 127 w 127"/>
                  <a:gd name="T1" fmla="*/ 8 h 8"/>
                  <a:gd name="T2" fmla="*/ 127 w 127"/>
                  <a:gd name="T3" fmla="*/ 0 h 8"/>
                  <a:gd name="T4" fmla="*/ 0 w 127"/>
                  <a:gd name="T5" fmla="*/ 0 h 8"/>
                  <a:gd name="T6" fmla="*/ 0 w 127"/>
                  <a:gd name="T7" fmla="*/ 8 h 8"/>
                  <a:gd name="T8" fmla="*/ 127 w 127"/>
                  <a:gd name="T9" fmla="*/ 8 h 8"/>
                  <a:gd name="T10" fmla="*/ 118 w 127"/>
                  <a:gd name="T11" fmla="*/ 8 h 8"/>
                  <a:gd name="T12" fmla="*/ 127 w 127"/>
                  <a:gd name="T13" fmla="*/ 8 h 8"/>
                  <a:gd name="T14" fmla="*/ 127 w 127"/>
                  <a:gd name="T15" fmla="*/ 0 h 8"/>
                  <a:gd name="T16" fmla="*/ 127 w 127"/>
                  <a:gd name="T17" fmla="*/ 0 h 8"/>
                  <a:gd name="T18" fmla="*/ 127 w 127"/>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8"/>
                  <a:gd name="T32" fmla="*/ 127 w 12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8">
                    <a:moveTo>
                      <a:pt x="127" y="8"/>
                    </a:moveTo>
                    <a:lnTo>
                      <a:pt x="127" y="0"/>
                    </a:lnTo>
                    <a:lnTo>
                      <a:pt x="0" y="0"/>
                    </a:lnTo>
                    <a:lnTo>
                      <a:pt x="0" y="8"/>
                    </a:lnTo>
                    <a:lnTo>
                      <a:pt x="127" y="8"/>
                    </a:lnTo>
                    <a:lnTo>
                      <a:pt x="118" y="8"/>
                    </a:lnTo>
                    <a:lnTo>
                      <a:pt x="127" y="8"/>
                    </a:lnTo>
                    <a:lnTo>
                      <a:pt x="127" y="0"/>
                    </a:lnTo>
                    <a:lnTo>
                      <a:pt x="12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73" name="Freeform 36"/>
              <p:cNvSpPr>
                <a:spLocks/>
              </p:cNvSpPr>
              <p:nvPr/>
            </p:nvSpPr>
            <p:spPr bwMode="auto">
              <a:xfrm>
                <a:off x="2123" y="3118"/>
                <a:ext cx="170" cy="76"/>
              </a:xfrm>
              <a:custGeom>
                <a:avLst/>
                <a:gdLst>
                  <a:gd name="T0" fmla="*/ 0 w 170"/>
                  <a:gd name="T1" fmla="*/ 0 h 76"/>
                  <a:gd name="T2" fmla="*/ 26 w 170"/>
                  <a:gd name="T3" fmla="*/ 76 h 76"/>
                  <a:gd name="T4" fmla="*/ 153 w 170"/>
                  <a:gd name="T5" fmla="*/ 76 h 76"/>
                  <a:gd name="T6" fmla="*/ 170 w 170"/>
                  <a:gd name="T7" fmla="*/ 0 h 76"/>
                  <a:gd name="T8" fmla="*/ 0 w 170"/>
                  <a:gd name="T9" fmla="*/ 0 h 76"/>
                  <a:gd name="T10" fmla="*/ 0 60000 65536"/>
                  <a:gd name="T11" fmla="*/ 0 60000 65536"/>
                  <a:gd name="T12" fmla="*/ 0 60000 65536"/>
                  <a:gd name="T13" fmla="*/ 0 60000 65536"/>
                  <a:gd name="T14" fmla="*/ 0 60000 65536"/>
                  <a:gd name="T15" fmla="*/ 0 w 170"/>
                  <a:gd name="T16" fmla="*/ 0 h 76"/>
                  <a:gd name="T17" fmla="*/ 170 w 170"/>
                  <a:gd name="T18" fmla="*/ 76 h 76"/>
                </a:gdLst>
                <a:ahLst/>
                <a:cxnLst>
                  <a:cxn ang="T10">
                    <a:pos x="T0" y="T1"/>
                  </a:cxn>
                  <a:cxn ang="T11">
                    <a:pos x="T2" y="T3"/>
                  </a:cxn>
                  <a:cxn ang="T12">
                    <a:pos x="T4" y="T5"/>
                  </a:cxn>
                  <a:cxn ang="T13">
                    <a:pos x="T6" y="T7"/>
                  </a:cxn>
                  <a:cxn ang="T14">
                    <a:pos x="T8" y="T9"/>
                  </a:cxn>
                </a:cxnLst>
                <a:rect l="T15" t="T16" r="T17" b="T18"/>
                <a:pathLst>
                  <a:path w="170" h="76">
                    <a:moveTo>
                      <a:pt x="0" y="0"/>
                    </a:moveTo>
                    <a:lnTo>
                      <a:pt x="26" y="76"/>
                    </a:lnTo>
                    <a:lnTo>
                      <a:pt x="153" y="76"/>
                    </a:lnTo>
                    <a:lnTo>
                      <a:pt x="1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74" name="Freeform 37"/>
              <p:cNvSpPr>
                <a:spLocks/>
              </p:cNvSpPr>
              <p:nvPr/>
            </p:nvSpPr>
            <p:spPr bwMode="auto">
              <a:xfrm>
                <a:off x="2115" y="3118"/>
                <a:ext cx="42" cy="76"/>
              </a:xfrm>
              <a:custGeom>
                <a:avLst/>
                <a:gdLst>
                  <a:gd name="T0" fmla="*/ 34 w 42"/>
                  <a:gd name="T1" fmla="*/ 68 h 76"/>
                  <a:gd name="T2" fmla="*/ 42 w 42"/>
                  <a:gd name="T3" fmla="*/ 76 h 76"/>
                  <a:gd name="T4" fmla="*/ 8 w 42"/>
                  <a:gd name="T5" fmla="*/ 0 h 76"/>
                  <a:gd name="T6" fmla="*/ 0 w 42"/>
                  <a:gd name="T7" fmla="*/ 0 h 76"/>
                  <a:gd name="T8" fmla="*/ 34 w 42"/>
                  <a:gd name="T9" fmla="*/ 76 h 76"/>
                  <a:gd name="T10" fmla="*/ 34 w 42"/>
                  <a:gd name="T11" fmla="*/ 76 h 76"/>
                  <a:gd name="T12" fmla="*/ 34 w 42"/>
                  <a:gd name="T13" fmla="*/ 76 h 76"/>
                  <a:gd name="T14" fmla="*/ 34 w 42"/>
                  <a:gd name="T15" fmla="*/ 76 h 76"/>
                  <a:gd name="T16" fmla="*/ 34 w 42"/>
                  <a:gd name="T17" fmla="*/ 76 h 76"/>
                  <a:gd name="T18" fmla="*/ 34 w 42"/>
                  <a:gd name="T19" fmla="*/ 68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76"/>
                  <a:gd name="T32" fmla="*/ 42 w 42"/>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76">
                    <a:moveTo>
                      <a:pt x="34" y="68"/>
                    </a:moveTo>
                    <a:lnTo>
                      <a:pt x="42" y="76"/>
                    </a:lnTo>
                    <a:lnTo>
                      <a:pt x="8" y="0"/>
                    </a:lnTo>
                    <a:lnTo>
                      <a:pt x="0" y="0"/>
                    </a:lnTo>
                    <a:lnTo>
                      <a:pt x="34" y="76"/>
                    </a:lnTo>
                    <a:lnTo>
                      <a:pt x="34"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75" name="Freeform 38"/>
              <p:cNvSpPr>
                <a:spLocks/>
              </p:cNvSpPr>
              <p:nvPr/>
            </p:nvSpPr>
            <p:spPr bwMode="auto">
              <a:xfrm>
                <a:off x="2149" y="3186"/>
                <a:ext cx="127" cy="8"/>
              </a:xfrm>
              <a:custGeom>
                <a:avLst/>
                <a:gdLst>
                  <a:gd name="T0" fmla="*/ 118 w 127"/>
                  <a:gd name="T1" fmla="*/ 8 h 8"/>
                  <a:gd name="T2" fmla="*/ 127 w 127"/>
                  <a:gd name="T3" fmla="*/ 0 h 8"/>
                  <a:gd name="T4" fmla="*/ 0 w 127"/>
                  <a:gd name="T5" fmla="*/ 0 h 8"/>
                  <a:gd name="T6" fmla="*/ 0 w 127"/>
                  <a:gd name="T7" fmla="*/ 8 h 8"/>
                  <a:gd name="T8" fmla="*/ 127 w 127"/>
                  <a:gd name="T9" fmla="*/ 8 h 8"/>
                  <a:gd name="T10" fmla="*/ 127 w 127"/>
                  <a:gd name="T11" fmla="*/ 8 h 8"/>
                  <a:gd name="T12" fmla="*/ 127 w 127"/>
                  <a:gd name="T13" fmla="*/ 8 h 8"/>
                  <a:gd name="T14" fmla="*/ 127 w 127"/>
                  <a:gd name="T15" fmla="*/ 8 h 8"/>
                  <a:gd name="T16" fmla="*/ 127 w 127"/>
                  <a:gd name="T17" fmla="*/ 8 h 8"/>
                  <a:gd name="T18" fmla="*/ 118 w 127"/>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8"/>
                  <a:gd name="T32" fmla="*/ 127 w 12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8">
                    <a:moveTo>
                      <a:pt x="118" y="8"/>
                    </a:moveTo>
                    <a:lnTo>
                      <a:pt x="127" y="0"/>
                    </a:lnTo>
                    <a:lnTo>
                      <a:pt x="0" y="0"/>
                    </a:lnTo>
                    <a:lnTo>
                      <a:pt x="0" y="8"/>
                    </a:lnTo>
                    <a:lnTo>
                      <a:pt x="127" y="8"/>
                    </a:lnTo>
                    <a:lnTo>
                      <a:pt x="11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76" name="Freeform 39"/>
              <p:cNvSpPr>
                <a:spLocks/>
              </p:cNvSpPr>
              <p:nvPr/>
            </p:nvSpPr>
            <p:spPr bwMode="auto">
              <a:xfrm>
                <a:off x="2267" y="3118"/>
                <a:ext cx="34" cy="76"/>
              </a:xfrm>
              <a:custGeom>
                <a:avLst/>
                <a:gdLst>
                  <a:gd name="T0" fmla="*/ 26 w 34"/>
                  <a:gd name="T1" fmla="*/ 9 h 76"/>
                  <a:gd name="T2" fmla="*/ 26 w 34"/>
                  <a:gd name="T3" fmla="*/ 0 h 76"/>
                  <a:gd name="T4" fmla="*/ 0 w 34"/>
                  <a:gd name="T5" fmla="*/ 76 h 76"/>
                  <a:gd name="T6" fmla="*/ 9 w 34"/>
                  <a:gd name="T7" fmla="*/ 76 h 76"/>
                  <a:gd name="T8" fmla="*/ 34 w 34"/>
                  <a:gd name="T9" fmla="*/ 0 h 76"/>
                  <a:gd name="T10" fmla="*/ 26 w 34"/>
                  <a:gd name="T11" fmla="*/ 0 h 76"/>
                  <a:gd name="T12" fmla="*/ 34 w 34"/>
                  <a:gd name="T13" fmla="*/ 0 h 76"/>
                  <a:gd name="T14" fmla="*/ 34 w 34"/>
                  <a:gd name="T15" fmla="*/ 0 h 76"/>
                  <a:gd name="T16" fmla="*/ 26 w 34"/>
                  <a:gd name="T17" fmla="*/ 0 h 76"/>
                  <a:gd name="T18" fmla="*/ 26 w 34"/>
                  <a:gd name="T19" fmla="*/ 9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76"/>
                  <a:gd name="T32" fmla="*/ 34 w 34"/>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76">
                    <a:moveTo>
                      <a:pt x="26" y="9"/>
                    </a:moveTo>
                    <a:lnTo>
                      <a:pt x="26" y="0"/>
                    </a:lnTo>
                    <a:lnTo>
                      <a:pt x="0" y="76"/>
                    </a:lnTo>
                    <a:lnTo>
                      <a:pt x="9" y="76"/>
                    </a:lnTo>
                    <a:lnTo>
                      <a:pt x="34" y="0"/>
                    </a:lnTo>
                    <a:lnTo>
                      <a:pt x="26" y="0"/>
                    </a:lnTo>
                    <a:lnTo>
                      <a:pt x="34" y="0"/>
                    </a:lnTo>
                    <a:lnTo>
                      <a:pt x="26" y="0"/>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77" name="Freeform 40"/>
              <p:cNvSpPr>
                <a:spLocks/>
              </p:cNvSpPr>
              <p:nvPr/>
            </p:nvSpPr>
            <p:spPr bwMode="auto">
              <a:xfrm>
                <a:off x="2115" y="3118"/>
                <a:ext cx="178" cy="9"/>
              </a:xfrm>
              <a:custGeom>
                <a:avLst/>
                <a:gdLst>
                  <a:gd name="T0" fmla="*/ 8 w 178"/>
                  <a:gd name="T1" fmla="*/ 0 h 9"/>
                  <a:gd name="T2" fmla="*/ 8 w 178"/>
                  <a:gd name="T3" fmla="*/ 9 h 9"/>
                  <a:gd name="T4" fmla="*/ 178 w 178"/>
                  <a:gd name="T5" fmla="*/ 9 h 9"/>
                  <a:gd name="T6" fmla="*/ 178 w 178"/>
                  <a:gd name="T7" fmla="*/ 0 h 9"/>
                  <a:gd name="T8" fmla="*/ 8 w 178"/>
                  <a:gd name="T9" fmla="*/ 0 h 9"/>
                  <a:gd name="T10" fmla="*/ 0 w 178"/>
                  <a:gd name="T11" fmla="*/ 0 h 9"/>
                  <a:gd name="T12" fmla="*/ 8 w 178"/>
                  <a:gd name="T13" fmla="*/ 0 h 9"/>
                  <a:gd name="T14" fmla="*/ 0 w 178"/>
                  <a:gd name="T15" fmla="*/ 0 h 9"/>
                  <a:gd name="T16" fmla="*/ 0 w 178"/>
                  <a:gd name="T17" fmla="*/ 0 h 9"/>
                  <a:gd name="T18" fmla="*/ 8 w 17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9"/>
                  <a:gd name="T32" fmla="*/ 178 w 17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9">
                    <a:moveTo>
                      <a:pt x="8" y="0"/>
                    </a:moveTo>
                    <a:lnTo>
                      <a:pt x="8" y="9"/>
                    </a:lnTo>
                    <a:lnTo>
                      <a:pt x="178" y="9"/>
                    </a:lnTo>
                    <a:lnTo>
                      <a:pt x="178" y="0"/>
                    </a:lnTo>
                    <a:lnTo>
                      <a:pt x="8" y="0"/>
                    </a:lnTo>
                    <a:lnTo>
                      <a:pt x="0" y="0"/>
                    </a:lnTo>
                    <a:lnTo>
                      <a:pt x="8" y="0"/>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78" name="Rectangle 41"/>
              <p:cNvSpPr>
                <a:spLocks noChangeArrowheads="1"/>
              </p:cNvSpPr>
              <p:nvPr/>
            </p:nvSpPr>
            <p:spPr bwMode="auto">
              <a:xfrm>
                <a:off x="2123" y="3093"/>
                <a:ext cx="170" cy="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79" name="Freeform 42"/>
              <p:cNvSpPr>
                <a:spLocks/>
              </p:cNvSpPr>
              <p:nvPr/>
            </p:nvSpPr>
            <p:spPr bwMode="auto">
              <a:xfrm>
                <a:off x="2293" y="3093"/>
                <a:ext cx="8" cy="34"/>
              </a:xfrm>
              <a:custGeom>
                <a:avLst/>
                <a:gdLst>
                  <a:gd name="T0" fmla="*/ 0 w 8"/>
                  <a:gd name="T1" fmla="*/ 34 h 34"/>
                  <a:gd name="T2" fmla="*/ 8 w 8"/>
                  <a:gd name="T3" fmla="*/ 25 h 34"/>
                  <a:gd name="T4" fmla="*/ 8 w 8"/>
                  <a:gd name="T5" fmla="*/ 0 h 34"/>
                  <a:gd name="T6" fmla="*/ 0 w 8"/>
                  <a:gd name="T7" fmla="*/ 0 h 34"/>
                  <a:gd name="T8" fmla="*/ 0 w 8"/>
                  <a:gd name="T9" fmla="*/ 25 h 34"/>
                  <a:gd name="T10" fmla="*/ 0 w 8"/>
                  <a:gd name="T11" fmla="*/ 25 h 34"/>
                  <a:gd name="T12" fmla="*/ 0 w 8"/>
                  <a:gd name="T13" fmla="*/ 34 h 34"/>
                  <a:gd name="T14" fmla="*/ 8 w 8"/>
                  <a:gd name="T15" fmla="*/ 34 h 34"/>
                  <a:gd name="T16" fmla="*/ 8 w 8"/>
                  <a:gd name="T17" fmla="*/ 25 h 34"/>
                  <a:gd name="T18" fmla="*/ 0 w 8"/>
                  <a:gd name="T19" fmla="*/ 3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4"/>
                  <a:gd name="T32" fmla="*/ 8 w 8"/>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4">
                    <a:moveTo>
                      <a:pt x="0" y="34"/>
                    </a:moveTo>
                    <a:lnTo>
                      <a:pt x="8" y="25"/>
                    </a:lnTo>
                    <a:lnTo>
                      <a:pt x="8" y="0"/>
                    </a:lnTo>
                    <a:lnTo>
                      <a:pt x="0" y="0"/>
                    </a:lnTo>
                    <a:lnTo>
                      <a:pt x="0" y="25"/>
                    </a:lnTo>
                    <a:lnTo>
                      <a:pt x="0" y="34"/>
                    </a:lnTo>
                    <a:lnTo>
                      <a:pt x="8" y="34"/>
                    </a:lnTo>
                    <a:lnTo>
                      <a:pt x="8" y="25"/>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80" name="Freeform 43"/>
              <p:cNvSpPr>
                <a:spLocks/>
              </p:cNvSpPr>
              <p:nvPr/>
            </p:nvSpPr>
            <p:spPr bwMode="auto">
              <a:xfrm>
                <a:off x="2115" y="3118"/>
                <a:ext cx="178" cy="9"/>
              </a:xfrm>
              <a:custGeom>
                <a:avLst/>
                <a:gdLst>
                  <a:gd name="T0" fmla="*/ 0 w 178"/>
                  <a:gd name="T1" fmla="*/ 0 h 9"/>
                  <a:gd name="T2" fmla="*/ 8 w 178"/>
                  <a:gd name="T3" fmla="*/ 9 h 9"/>
                  <a:gd name="T4" fmla="*/ 178 w 178"/>
                  <a:gd name="T5" fmla="*/ 9 h 9"/>
                  <a:gd name="T6" fmla="*/ 178 w 178"/>
                  <a:gd name="T7" fmla="*/ 0 h 9"/>
                  <a:gd name="T8" fmla="*/ 8 w 178"/>
                  <a:gd name="T9" fmla="*/ 0 h 9"/>
                  <a:gd name="T10" fmla="*/ 17 w 178"/>
                  <a:gd name="T11" fmla="*/ 0 h 9"/>
                  <a:gd name="T12" fmla="*/ 0 w 178"/>
                  <a:gd name="T13" fmla="*/ 0 h 9"/>
                  <a:gd name="T14" fmla="*/ 0 w 178"/>
                  <a:gd name="T15" fmla="*/ 9 h 9"/>
                  <a:gd name="T16" fmla="*/ 8 w 178"/>
                  <a:gd name="T17" fmla="*/ 9 h 9"/>
                  <a:gd name="T18" fmla="*/ 0 w 17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9"/>
                  <a:gd name="T32" fmla="*/ 178 w 17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9">
                    <a:moveTo>
                      <a:pt x="0" y="0"/>
                    </a:moveTo>
                    <a:lnTo>
                      <a:pt x="8" y="9"/>
                    </a:lnTo>
                    <a:lnTo>
                      <a:pt x="178" y="9"/>
                    </a:lnTo>
                    <a:lnTo>
                      <a:pt x="178" y="0"/>
                    </a:lnTo>
                    <a:lnTo>
                      <a:pt x="8" y="0"/>
                    </a:lnTo>
                    <a:lnTo>
                      <a:pt x="17" y="0"/>
                    </a:lnTo>
                    <a:lnTo>
                      <a:pt x="0" y="0"/>
                    </a:lnTo>
                    <a:lnTo>
                      <a:pt x="0" y="9"/>
                    </a:lnTo>
                    <a:lnTo>
                      <a:pt x="8" y="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81" name="Freeform 44"/>
              <p:cNvSpPr>
                <a:spLocks/>
              </p:cNvSpPr>
              <p:nvPr/>
            </p:nvSpPr>
            <p:spPr bwMode="auto">
              <a:xfrm>
                <a:off x="2115" y="3093"/>
                <a:ext cx="17" cy="25"/>
              </a:xfrm>
              <a:custGeom>
                <a:avLst/>
                <a:gdLst>
                  <a:gd name="T0" fmla="*/ 8 w 17"/>
                  <a:gd name="T1" fmla="*/ 0 h 25"/>
                  <a:gd name="T2" fmla="*/ 0 w 17"/>
                  <a:gd name="T3" fmla="*/ 0 h 25"/>
                  <a:gd name="T4" fmla="*/ 0 w 17"/>
                  <a:gd name="T5" fmla="*/ 25 h 25"/>
                  <a:gd name="T6" fmla="*/ 17 w 17"/>
                  <a:gd name="T7" fmla="*/ 25 h 25"/>
                  <a:gd name="T8" fmla="*/ 17 w 17"/>
                  <a:gd name="T9" fmla="*/ 0 h 25"/>
                  <a:gd name="T10" fmla="*/ 8 w 17"/>
                  <a:gd name="T11" fmla="*/ 8 h 25"/>
                  <a:gd name="T12" fmla="*/ 8 w 17"/>
                  <a:gd name="T13" fmla="*/ 0 h 25"/>
                  <a:gd name="T14" fmla="*/ 0 w 17"/>
                  <a:gd name="T15" fmla="*/ 0 h 25"/>
                  <a:gd name="T16" fmla="*/ 0 w 17"/>
                  <a:gd name="T17" fmla="*/ 0 h 25"/>
                  <a:gd name="T18" fmla="*/ 8 w 17"/>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5"/>
                  <a:gd name="T32" fmla="*/ 17 w 1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5">
                    <a:moveTo>
                      <a:pt x="8" y="0"/>
                    </a:moveTo>
                    <a:lnTo>
                      <a:pt x="0" y="0"/>
                    </a:lnTo>
                    <a:lnTo>
                      <a:pt x="0" y="25"/>
                    </a:lnTo>
                    <a:lnTo>
                      <a:pt x="17" y="25"/>
                    </a:lnTo>
                    <a:lnTo>
                      <a:pt x="17" y="0"/>
                    </a:lnTo>
                    <a:lnTo>
                      <a:pt x="8" y="8"/>
                    </a:lnTo>
                    <a:lnTo>
                      <a:pt x="8" y="0"/>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82" name="Freeform 45"/>
              <p:cNvSpPr>
                <a:spLocks/>
              </p:cNvSpPr>
              <p:nvPr/>
            </p:nvSpPr>
            <p:spPr bwMode="auto">
              <a:xfrm>
                <a:off x="2123" y="3093"/>
                <a:ext cx="178" cy="8"/>
              </a:xfrm>
              <a:custGeom>
                <a:avLst/>
                <a:gdLst>
                  <a:gd name="T0" fmla="*/ 178 w 178"/>
                  <a:gd name="T1" fmla="*/ 0 h 8"/>
                  <a:gd name="T2" fmla="*/ 170 w 178"/>
                  <a:gd name="T3" fmla="*/ 0 h 8"/>
                  <a:gd name="T4" fmla="*/ 0 w 178"/>
                  <a:gd name="T5" fmla="*/ 0 h 8"/>
                  <a:gd name="T6" fmla="*/ 0 w 178"/>
                  <a:gd name="T7" fmla="*/ 8 h 8"/>
                  <a:gd name="T8" fmla="*/ 170 w 178"/>
                  <a:gd name="T9" fmla="*/ 8 h 8"/>
                  <a:gd name="T10" fmla="*/ 170 w 178"/>
                  <a:gd name="T11" fmla="*/ 0 h 8"/>
                  <a:gd name="T12" fmla="*/ 178 w 178"/>
                  <a:gd name="T13" fmla="*/ 0 h 8"/>
                  <a:gd name="T14" fmla="*/ 178 w 178"/>
                  <a:gd name="T15" fmla="*/ 0 h 8"/>
                  <a:gd name="T16" fmla="*/ 170 w 178"/>
                  <a:gd name="T17" fmla="*/ 0 h 8"/>
                  <a:gd name="T18" fmla="*/ 178 w 178"/>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8"/>
                  <a:gd name="T32" fmla="*/ 178 w 17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8">
                    <a:moveTo>
                      <a:pt x="178" y="0"/>
                    </a:moveTo>
                    <a:lnTo>
                      <a:pt x="170" y="0"/>
                    </a:lnTo>
                    <a:lnTo>
                      <a:pt x="0" y="0"/>
                    </a:lnTo>
                    <a:lnTo>
                      <a:pt x="0" y="8"/>
                    </a:lnTo>
                    <a:lnTo>
                      <a:pt x="170" y="8"/>
                    </a:lnTo>
                    <a:lnTo>
                      <a:pt x="170" y="0"/>
                    </a:lnTo>
                    <a:lnTo>
                      <a:pt x="178" y="0"/>
                    </a:lnTo>
                    <a:lnTo>
                      <a:pt x="170" y="0"/>
                    </a:lnTo>
                    <a:lnTo>
                      <a:pt x="1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83" name="Rectangle 46"/>
              <p:cNvSpPr>
                <a:spLocks noChangeArrowheads="1"/>
              </p:cNvSpPr>
              <p:nvPr/>
            </p:nvSpPr>
            <p:spPr bwMode="auto">
              <a:xfrm>
                <a:off x="2132" y="3076"/>
                <a:ext cx="152"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84" name="Freeform 47"/>
              <p:cNvSpPr>
                <a:spLocks/>
              </p:cNvSpPr>
              <p:nvPr/>
            </p:nvSpPr>
            <p:spPr bwMode="auto">
              <a:xfrm>
                <a:off x="2132" y="3076"/>
                <a:ext cx="8" cy="25"/>
              </a:xfrm>
              <a:custGeom>
                <a:avLst/>
                <a:gdLst>
                  <a:gd name="T0" fmla="*/ 0 w 8"/>
                  <a:gd name="T1" fmla="*/ 17 h 25"/>
                  <a:gd name="T2" fmla="*/ 8 w 8"/>
                  <a:gd name="T3" fmla="*/ 17 h 25"/>
                  <a:gd name="T4" fmla="*/ 8 w 8"/>
                  <a:gd name="T5" fmla="*/ 0 h 25"/>
                  <a:gd name="T6" fmla="*/ 0 w 8"/>
                  <a:gd name="T7" fmla="*/ 0 h 25"/>
                  <a:gd name="T8" fmla="*/ 0 w 8"/>
                  <a:gd name="T9" fmla="*/ 17 h 25"/>
                  <a:gd name="T10" fmla="*/ 0 w 8"/>
                  <a:gd name="T11" fmla="*/ 25 h 25"/>
                  <a:gd name="T12" fmla="*/ 0 w 8"/>
                  <a:gd name="T13" fmla="*/ 17 h 25"/>
                  <a:gd name="T14" fmla="*/ 0 w 8"/>
                  <a:gd name="T15" fmla="*/ 25 h 25"/>
                  <a:gd name="T16" fmla="*/ 0 w 8"/>
                  <a:gd name="T17" fmla="*/ 25 h 25"/>
                  <a:gd name="T18" fmla="*/ 0 w 8"/>
                  <a:gd name="T19" fmla="*/ 1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5"/>
                  <a:gd name="T32" fmla="*/ 8 w 8"/>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5">
                    <a:moveTo>
                      <a:pt x="0" y="17"/>
                    </a:moveTo>
                    <a:lnTo>
                      <a:pt x="8" y="17"/>
                    </a:lnTo>
                    <a:lnTo>
                      <a:pt x="8" y="0"/>
                    </a:lnTo>
                    <a:lnTo>
                      <a:pt x="0" y="0"/>
                    </a:lnTo>
                    <a:lnTo>
                      <a:pt x="0" y="17"/>
                    </a:lnTo>
                    <a:lnTo>
                      <a:pt x="0" y="25"/>
                    </a:lnTo>
                    <a:lnTo>
                      <a:pt x="0" y="17"/>
                    </a:lnTo>
                    <a:lnTo>
                      <a:pt x="0" y="25"/>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85" name="Freeform 48"/>
              <p:cNvSpPr>
                <a:spLocks/>
              </p:cNvSpPr>
              <p:nvPr/>
            </p:nvSpPr>
            <p:spPr bwMode="auto">
              <a:xfrm>
                <a:off x="2132" y="3093"/>
                <a:ext cx="161" cy="8"/>
              </a:xfrm>
              <a:custGeom>
                <a:avLst/>
                <a:gdLst>
                  <a:gd name="T0" fmla="*/ 144 w 161"/>
                  <a:gd name="T1" fmla="*/ 0 h 8"/>
                  <a:gd name="T2" fmla="*/ 152 w 161"/>
                  <a:gd name="T3" fmla="*/ 0 h 8"/>
                  <a:gd name="T4" fmla="*/ 0 w 161"/>
                  <a:gd name="T5" fmla="*/ 0 h 8"/>
                  <a:gd name="T6" fmla="*/ 0 w 161"/>
                  <a:gd name="T7" fmla="*/ 8 h 8"/>
                  <a:gd name="T8" fmla="*/ 152 w 161"/>
                  <a:gd name="T9" fmla="*/ 8 h 8"/>
                  <a:gd name="T10" fmla="*/ 161 w 161"/>
                  <a:gd name="T11" fmla="*/ 0 h 8"/>
                  <a:gd name="T12" fmla="*/ 152 w 161"/>
                  <a:gd name="T13" fmla="*/ 8 h 8"/>
                  <a:gd name="T14" fmla="*/ 161 w 161"/>
                  <a:gd name="T15" fmla="*/ 8 h 8"/>
                  <a:gd name="T16" fmla="*/ 161 w 161"/>
                  <a:gd name="T17" fmla="*/ 0 h 8"/>
                  <a:gd name="T18" fmla="*/ 144 w 16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1"/>
                  <a:gd name="T31" fmla="*/ 0 h 8"/>
                  <a:gd name="T32" fmla="*/ 161 w 16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1" h="8">
                    <a:moveTo>
                      <a:pt x="144" y="0"/>
                    </a:moveTo>
                    <a:lnTo>
                      <a:pt x="152" y="0"/>
                    </a:lnTo>
                    <a:lnTo>
                      <a:pt x="0" y="0"/>
                    </a:lnTo>
                    <a:lnTo>
                      <a:pt x="0" y="8"/>
                    </a:lnTo>
                    <a:lnTo>
                      <a:pt x="152" y="8"/>
                    </a:lnTo>
                    <a:lnTo>
                      <a:pt x="161" y="0"/>
                    </a:lnTo>
                    <a:lnTo>
                      <a:pt x="152" y="8"/>
                    </a:lnTo>
                    <a:lnTo>
                      <a:pt x="161" y="8"/>
                    </a:lnTo>
                    <a:lnTo>
                      <a:pt x="161" y="0"/>
                    </a:lnTo>
                    <a:lnTo>
                      <a:pt x="1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86" name="Freeform 49"/>
              <p:cNvSpPr>
                <a:spLocks/>
              </p:cNvSpPr>
              <p:nvPr/>
            </p:nvSpPr>
            <p:spPr bwMode="auto">
              <a:xfrm>
                <a:off x="2276" y="3076"/>
                <a:ext cx="17" cy="17"/>
              </a:xfrm>
              <a:custGeom>
                <a:avLst/>
                <a:gdLst>
                  <a:gd name="T0" fmla="*/ 8 w 17"/>
                  <a:gd name="T1" fmla="*/ 8 h 17"/>
                  <a:gd name="T2" fmla="*/ 0 w 17"/>
                  <a:gd name="T3" fmla="*/ 0 h 17"/>
                  <a:gd name="T4" fmla="*/ 0 w 17"/>
                  <a:gd name="T5" fmla="*/ 17 h 17"/>
                  <a:gd name="T6" fmla="*/ 17 w 17"/>
                  <a:gd name="T7" fmla="*/ 17 h 17"/>
                  <a:gd name="T8" fmla="*/ 17 w 17"/>
                  <a:gd name="T9" fmla="*/ 0 h 17"/>
                  <a:gd name="T10" fmla="*/ 8 w 17"/>
                  <a:gd name="T11" fmla="*/ 0 h 17"/>
                  <a:gd name="T12" fmla="*/ 17 w 17"/>
                  <a:gd name="T13" fmla="*/ 0 h 17"/>
                  <a:gd name="T14" fmla="*/ 17 w 17"/>
                  <a:gd name="T15" fmla="*/ 0 h 17"/>
                  <a:gd name="T16" fmla="*/ 8 w 17"/>
                  <a:gd name="T17" fmla="*/ 0 h 17"/>
                  <a:gd name="T18" fmla="*/ 8 w 17"/>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8" y="8"/>
                    </a:moveTo>
                    <a:lnTo>
                      <a:pt x="0" y="0"/>
                    </a:lnTo>
                    <a:lnTo>
                      <a:pt x="0" y="17"/>
                    </a:lnTo>
                    <a:lnTo>
                      <a:pt x="17" y="17"/>
                    </a:lnTo>
                    <a:lnTo>
                      <a:pt x="17" y="0"/>
                    </a:lnTo>
                    <a:lnTo>
                      <a:pt x="8" y="0"/>
                    </a:lnTo>
                    <a:lnTo>
                      <a:pt x="17" y="0"/>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87" name="Freeform 50"/>
              <p:cNvSpPr>
                <a:spLocks/>
              </p:cNvSpPr>
              <p:nvPr/>
            </p:nvSpPr>
            <p:spPr bwMode="auto">
              <a:xfrm>
                <a:off x="2132" y="3076"/>
                <a:ext cx="152" cy="8"/>
              </a:xfrm>
              <a:custGeom>
                <a:avLst/>
                <a:gdLst>
                  <a:gd name="T0" fmla="*/ 8 w 152"/>
                  <a:gd name="T1" fmla="*/ 0 h 8"/>
                  <a:gd name="T2" fmla="*/ 0 w 152"/>
                  <a:gd name="T3" fmla="*/ 8 h 8"/>
                  <a:gd name="T4" fmla="*/ 152 w 152"/>
                  <a:gd name="T5" fmla="*/ 8 h 8"/>
                  <a:gd name="T6" fmla="*/ 152 w 152"/>
                  <a:gd name="T7" fmla="*/ 0 h 8"/>
                  <a:gd name="T8" fmla="*/ 0 w 152"/>
                  <a:gd name="T9" fmla="*/ 0 h 8"/>
                  <a:gd name="T10" fmla="*/ 0 w 152"/>
                  <a:gd name="T11" fmla="*/ 0 h 8"/>
                  <a:gd name="T12" fmla="*/ 0 w 152"/>
                  <a:gd name="T13" fmla="*/ 0 h 8"/>
                  <a:gd name="T14" fmla="*/ 0 w 152"/>
                  <a:gd name="T15" fmla="*/ 0 h 8"/>
                  <a:gd name="T16" fmla="*/ 0 w 152"/>
                  <a:gd name="T17" fmla="*/ 0 h 8"/>
                  <a:gd name="T18" fmla="*/ 8 w 152"/>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8"/>
                  <a:gd name="T32" fmla="*/ 152 w 15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8">
                    <a:moveTo>
                      <a:pt x="8" y="0"/>
                    </a:moveTo>
                    <a:lnTo>
                      <a:pt x="0" y="8"/>
                    </a:lnTo>
                    <a:lnTo>
                      <a:pt x="152" y="8"/>
                    </a:lnTo>
                    <a:lnTo>
                      <a:pt x="152" y="0"/>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88" name="Freeform 51"/>
              <p:cNvSpPr>
                <a:spLocks/>
              </p:cNvSpPr>
              <p:nvPr/>
            </p:nvSpPr>
            <p:spPr bwMode="auto">
              <a:xfrm>
                <a:off x="2174" y="2974"/>
                <a:ext cx="1" cy="102"/>
              </a:xfrm>
              <a:custGeom>
                <a:avLst/>
                <a:gdLst>
                  <a:gd name="T0" fmla="*/ 0 w 1"/>
                  <a:gd name="T1" fmla="*/ 102 h 102"/>
                  <a:gd name="T2" fmla="*/ 0 w 1"/>
                  <a:gd name="T3" fmla="*/ 0 h 102"/>
                  <a:gd name="T4" fmla="*/ 0 w 1"/>
                  <a:gd name="T5" fmla="*/ 102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102"/>
                    </a:moveTo>
                    <a:lnTo>
                      <a:pt x="0" y="0"/>
                    </a:lnTo>
                    <a:lnTo>
                      <a:pt x="0"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89" name="Freeform 52"/>
              <p:cNvSpPr>
                <a:spLocks/>
              </p:cNvSpPr>
              <p:nvPr/>
            </p:nvSpPr>
            <p:spPr bwMode="auto">
              <a:xfrm>
                <a:off x="2174" y="2974"/>
                <a:ext cx="9" cy="102"/>
              </a:xfrm>
              <a:custGeom>
                <a:avLst/>
                <a:gdLst>
                  <a:gd name="T0" fmla="*/ 0 w 9"/>
                  <a:gd name="T1" fmla="*/ 0 h 102"/>
                  <a:gd name="T2" fmla="*/ 0 w 9"/>
                  <a:gd name="T3" fmla="*/ 0 h 102"/>
                  <a:gd name="T4" fmla="*/ 0 w 9"/>
                  <a:gd name="T5" fmla="*/ 102 h 102"/>
                  <a:gd name="T6" fmla="*/ 9 w 9"/>
                  <a:gd name="T7" fmla="*/ 102 h 102"/>
                  <a:gd name="T8" fmla="*/ 9 w 9"/>
                  <a:gd name="T9" fmla="*/ 0 h 102"/>
                  <a:gd name="T10" fmla="*/ 0 w 9"/>
                  <a:gd name="T11" fmla="*/ 0 h 102"/>
                  <a:gd name="T12" fmla="*/ 0 60000 65536"/>
                  <a:gd name="T13" fmla="*/ 0 60000 65536"/>
                  <a:gd name="T14" fmla="*/ 0 60000 65536"/>
                  <a:gd name="T15" fmla="*/ 0 60000 65536"/>
                  <a:gd name="T16" fmla="*/ 0 60000 65536"/>
                  <a:gd name="T17" fmla="*/ 0 60000 65536"/>
                  <a:gd name="T18" fmla="*/ 0 w 9"/>
                  <a:gd name="T19" fmla="*/ 0 h 102"/>
                  <a:gd name="T20" fmla="*/ 9 w 9"/>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9" h="102">
                    <a:moveTo>
                      <a:pt x="0" y="0"/>
                    </a:moveTo>
                    <a:lnTo>
                      <a:pt x="0" y="0"/>
                    </a:lnTo>
                    <a:lnTo>
                      <a:pt x="0" y="102"/>
                    </a:lnTo>
                    <a:lnTo>
                      <a:pt x="9" y="102"/>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90" name="Rectangle 53"/>
              <p:cNvSpPr>
                <a:spLocks noChangeArrowheads="1"/>
              </p:cNvSpPr>
              <p:nvPr/>
            </p:nvSpPr>
            <p:spPr bwMode="auto">
              <a:xfrm>
                <a:off x="2174" y="2991"/>
                <a:ext cx="59"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91" name="Freeform 54"/>
              <p:cNvSpPr>
                <a:spLocks/>
              </p:cNvSpPr>
              <p:nvPr/>
            </p:nvSpPr>
            <p:spPr bwMode="auto">
              <a:xfrm>
                <a:off x="2174" y="2982"/>
                <a:ext cx="68" cy="17"/>
              </a:xfrm>
              <a:custGeom>
                <a:avLst/>
                <a:gdLst>
                  <a:gd name="T0" fmla="*/ 68 w 68"/>
                  <a:gd name="T1" fmla="*/ 9 h 17"/>
                  <a:gd name="T2" fmla="*/ 59 w 68"/>
                  <a:gd name="T3" fmla="*/ 9 h 17"/>
                  <a:gd name="T4" fmla="*/ 0 w 68"/>
                  <a:gd name="T5" fmla="*/ 0 h 17"/>
                  <a:gd name="T6" fmla="*/ 0 w 68"/>
                  <a:gd name="T7" fmla="*/ 9 h 17"/>
                  <a:gd name="T8" fmla="*/ 59 w 68"/>
                  <a:gd name="T9" fmla="*/ 17 h 17"/>
                  <a:gd name="T10" fmla="*/ 59 w 68"/>
                  <a:gd name="T11" fmla="*/ 9 h 17"/>
                  <a:gd name="T12" fmla="*/ 68 w 68"/>
                  <a:gd name="T13" fmla="*/ 9 h 17"/>
                  <a:gd name="T14" fmla="*/ 68 w 68"/>
                  <a:gd name="T15" fmla="*/ 9 h 17"/>
                  <a:gd name="T16" fmla="*/ 59 w 68"/>
                  <a:gd name="T17" fmla="*/ 9 h 17"/>
                  <a:gd name="T18" fmla="*/ 68 w 68"/>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7"/>
                  <a:gd name="T32" fmla="*/ 68 w 6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7">
                    <a:moveTo>
                      <a:pt x="68" y="9"/>
                    </a:moveTo>
                    <a:lnTo>
                      <a:pt x="59" y="9"/>
                    </a:lnTo>
                    <a:lnTo>
                      <a:pt x="0" y="0"/>
                    </a:lnTo>
                    <a:lnTo>
                      <a:pt x="0" y="9"/>
                    </a:lnTo>
                    <a:lnTo>
                      <a:pt x="59" y="17"/>
                    </a:lnTo>
                    <a:lnTo>
                      <a:pt x="59" y="9"/>
                    </a:lnTo>
                    <a:lnTo>
                      <a:pt x="68" y="9"/>
                    </a:lnTo>
                    <a:lnTo>
                      <a:pt x="59" y="9"/>
                    </a:lnTo>
                    <a:lnTo>
                      <a:pt x="6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92" name="Freeform 55"/>
              <p:cNvSpPr>
                <a:spLocks/>
              </p:cNvSpPr>
              <p:nvPr/>
            </p:nvSpPr>
            <p:spPr bwMode="auto">
              <a:xfrm>
                <a:off x="2233" y="2991"/>
                <a:ext cx="9" cy="8"/>
              </a:xfrm>
              <a:custGeom>
                <a:avLst/>
                <a:gdLst>
                  <a:gd name="T0" fmla="*/ 0 w 9"/>
                  <a:gd name="T1" fmla="*/ 8 h 8"/>
                  <a:gd name="T2" fmla="*/ 9 w 9"/>
                  <a:gd name="T3" fmla="*/ 8 h 8"/>
                  <a:gd name="T4" fmla="*/ 9 w 9"/>
                  <a:gd name="T5" fmla="*/ 0 h 8"/>
                  <a:gd name="T6" fmla="*/ 0 w 9"/>
                  <a:gd name="T7" fmla="*/ 0 h 8"/>
                  <a:gd name="T8" fmla="*/ 0 w 9"/>
                  <a:gd name="T9" fmla="*/ 8 h 8"/>
                  <a:gd name="T10" fmla="*/ 0 w 9"/>
                  <a:gd name="T11" fmla="*/ 0 h 8"/>
                  <a:gd name="T12" fmla="*/ 0 w 9"/>
                  <a:gd name="T13" fmla="*/ 8 h 8"/>
                  <a:gd name="T14" fmla="*/ 9 w 9"/>
                  <a:gd name="T15" fmla="*/ 8 h 8"/>
                  <a:gd name="T16" fmla="*/ 9 w 9"/>
                  <a:gd name="T17" fmla="*/ 8 h 8"/>
                  <a:gd name="T18" fmla="*/ 0 w 9"/>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0" y="8"/>
                    </a:moveTo>
                    <a:lnTo>
                      <a:pt x="9" y="8"/>
                    </a:lnTo>
                    <a:lnTo>
                      <a:pt x="9" y="0"/>
                    </a:lnTo>
                    <a:lnTo>
                      <a:pt x="0" y="0"/>
                    </a:lnTo>
                    <a:lnTo>
                      <a:pt x="0" y="8"/>
                    </a:lnTo>
                    <a:lnTo>
                      <a:pt x="0" y="0"/>
                    </a:lnTo>
                    <a:lnTo>
                      <a:pt x="0" y="8"/>
                    </a:lnTo>
                    <a:lnTo>
                      <a:pt x="9"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93" name="Freeform 56"/>
              <p:cNvSpPr>
                <a:spLocks/>
              </p:cNvSpPr>
              <p:nvPr/>
            </p:nvSpPr>
            <p:spPr bwMode="auto">
              <a:xfrm>
                <a:off x="2174" y="2991"/>
                <a:ext cx="59" cy="17"/>
              </a:xfrm>
              <a:custGeom>
                <a:avLst/>
                <a:gdLst>
                  <a:gd name="T0" fmla="*/ 0 w 59"/>
                  <a:gd name="T1" fmla="*/ 8 h 17"/>
                  <a:gd name="T2" fmla="*/ 0 w 59"/>
                  <a:gd name="T3" fmla="*/ 17 h 17"/>
                  <a:gd name="T4" fmla="*/ 59 w 59"/>
                  <a:gd name="T5" fmla="*/ 8 h 17"/>
                  <a:gd name="T6" fmla="*/ 59 w 59"/>
                  <a:gd name="T7" fmla="*/ 0 h 17"/>
                  <a:gd name="T8" fmla="*/ 0 w 59"/>
                  <a:gd name="T9" fmla="*/ 8 h 17"/>
                  <a:gd name="T10" fmla="*/ 9 w 59"/>
                  <a:gd name="T11" fmla="*/ 8 h 17"/>
                  <a:gd name="T12" fmla="*/ 0 w 59"/>
                  <a:gd name="T13" fmla="*/ 8 h 17"/>
                  <a:gd name="T14" fmla="*/ 0 w 59"/>
                  <a:gd name="T15" fmla="*/ 17 h 17"/>
                  <a:gd name="T16" fmla="*/ 0 w 59"/>
                  <a:gd name="T17" fmla="*/ 17 h 17"/>
                  <a:gd name="T18" fmla="*/ 0 w 59"/>
                  <a:gd name="T19" fmla="*/ 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17"/>
                  <a:gd name="T32" fmla="*/ 59 w 5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17">
                    <a:moveTo>
                      <a:pt x="0" y="8"/>
                    </a:moveTo>
                    <a:lnTo>
                      <a:pt x="0" y="17"/>
                    </a:lnTo>
                    <a:lnTo>
                      <a:pt x="59" y="8"/>
                    </a:lnTo>
                    <a:lnTo>
                      <a:pt x="59" y="0"/>
                    </a:lnTo>
                    <a:lnTo>
                      <a:pt x="0" y="8"/>
                    </a:lnTo>
                    <a:lnTo>
                      <a:pt x="9" y="8"/>
                    </a:lnTo>
                    <a:lnTo>
                      <a:pt x="0" y="8"/>
                    </a:lnTo>
                    <a:lnTo>
                      <a:pt x="0" y="17"/>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94" name="Freeform 57"/>
              <p:cNvSpPr>
                <a:spLocks/>
              </p:cNvSpPr>
              <p:nvPr/>
            </p:nvSpPr>
            <p:spPr bwMode="auto">
              <a:xfrm>
                <a:off x="2174" y="2982"/>
                <a:ext cx="9" cy="17"/>
              </a:xfrm>
              <a:custGeom>
                <a:avLst/>
                <a:gdLst>
                  <a:gd name="T0" fmla="*/ 0 w 9"/>
                  <a:gd name="T1" fmla="*/ 0 h 17"/>
                  <a:gd name="T2" fmla="*/ 0 w 9"/>
                  <a:gd name="T3" fmla="*/ 9 h 17"/>
                  <a:gd name="T4" fmla="*/ 0 w 9"/>
                  <a:gd name="T5" fmla="*/ 17 h 17"/>
                  <a:gd name="T6" fmla="*/ 9 w 9"/>
                  <a:gd name="T7" fmla="*/ 17 h 17"/>
                  <a:gd name="T8" fmla="*/ 9 w 9"/>
                  <a:gd name="T9" fmla="*/ 9 h 17"/>
                  <a:gd name="T10" fmla="*/ 0 w 9"/>
                  <a:gd name="T11" fmla="*/ 9 h 17"/>
                  <a:gd name="T12" fmla="*/ 0 w 9"/>
                  <a:gd name="T13" fmla="*/ 0 h 17"/>
                  <a:gd name="T14" fmla="*/ 0 w 9"/>
                  <a:gd name="T15" fmla="*/ 0 h 17"/>
                  <a:gd name="T16" fmla="*/ 0 w 9"/>
                  <a:gd name="T17" fmla="*/ 9 h 17"/>
                  <a:gd name="T18" fmla="*/ 0 w 9"/>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7"/>
                  <a:gd name="T32" fmla="*/ 9 w 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7">
                    <a:moveTo>
                      <a:pt x="0" y="0"/>
                    </a:moveTo>
                    <a:lnTo>
                      <a:pt x="0" y="9"/>
                    </a:lnTo>
                    <a:lnTo>
                      <a:pt x="0" y="17"/>
                    </a:lnTo>
                    <a:lnTo>
                      <a:pt x="9" y="17"/>
                    </a:lnTo>
                    <a:lnTo>
                      <a:pt x="9" y="9"/>
                    </a:lnTo>
                    <a:lnTo>
                      <a:pt x="0" y="9"/>
                    </a:lnTo>
                    <a:lnTo>
                      <a:pt x="0" y="0"/>
                    </a:lnTo>
                    <a:lnTo>
                      <a:pt x="0" y="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95" name="Freeform 58"/>
              <p:cNvSpPr>
                <a:spLocks/>
              </p:cNvSpPr>
              <p:nvPr/>
            </p:nvSpPr>
            <p:spPr bwMode="auto">
              <a:xfrm>
                <a:off x="2149" y="3152"/>
                <a:ext cx="135" cy="1"/>
              </a:xfrm>
              <a:custGeom>
                <a:avLst/>
                <a:gdLst>
                  <a:gd name="T0" fmla="*/ 0 w 135"/>
                  <a:gd name="T1" fmla="*/ 0 h 1"/>
                  <a:gd name="T2" fmla="*/ 135 w 135"/>
                  <a:gd name="T3" fmla="*/ 0 h 1"/>
                  <a:gd name="T4" fmla="*/ 0 w 135"/>
                  <a:gd name="T5" fmla="*/ 0 h 1"/>
                  <a:gd name="T6" fmla="*/ 0 60000 65536"/>
                  <a:gd name="T7" fmla="*/ 0 60000 65536"/>
                  <a:gd name="T8" fmla="*/ 0 60000 65536"/>
                  <a:gd name="T9" fmla="*/ 0 w 135"/>
                  <a:gd name="T10" fmla="*/ 0 h 1"/>
                  <a:gd name="T11" fmla="*/ 135 w 135"/>
                  <a:gd name="T12" fmla="*/ 1 h 1"/>
                </a:gdLst>
                <a:ahLst/>
                <a:cxnLst>
                  <a:cxn ang="T6">
                    <a:pos x="T0" y="T1"/>
                  </a:cxn>
                  <a:cxn ang="T7">
                    <a:pos x="T2" y="T3"/>
                  </a:cxn>
                  <a:cxn ang="T8">
                    <a:pos x="T4" y="T5"/>
                  </a:cxn>
                </a:cxnLst>
                <a:rect l="T9" t="T10" r="T11" b="T12"/>
                <a:pathLst>
                  <a:path w="135" h="1">
                    <a:moveTo>
                      <a:pt x="0" y="0"/>
                    </a:moveTo>
                    <a:lnTo>
                      <a:pt x="13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96" name="Freeform 59"/>
              <p:cNvSpPr>
                <a:spLocks/>
              </p:cNvSpPr>
              <p:nvPr/>
            </p:nvSpPr>
            <p:spPr bwMode="auto">
              <a:xfrm>
                <a:off x="2149" y="3152"/>
                <a:ext cx="135" cy="8"/>
              </a:xfrm>
              <a:custGeom>
                <a:avLst/>
                <a:gdLst>
                  <a:gd name="T0" fmla="*/ 135 w 135"/>
                  <a:gd name="T1" fmla="*/ 0 h 8"/>
                  <a:gd name="T2" fmla="*/ 135 w 135"/>
                  <a:gd name="T3" fmla="*/ 0 h 8"/>
                  <a:gd name="T4" fmla="*/ 0 w 135"/>
                  <a:gd name="T5" fmla="*/ 0 h 8"/>
                  <a:gd name="T6" fmla="*/ 0 w 135"/>
                  <a:gd name="T7" fmla="*/ 8 h 8"/>
                  <a:gd name="T8" fmla="*/ 135 w 135"/>
                  <a:gd name="T9" fmla="*/ 8 h 8"/>
                  <a:gd name="T10" fmla="*/ 135 w 135"/>
                  <a:gd name="T11" fmla="*/ 0 h 8"/>
                  <a:gd name="T12" fmla="*/ 0 60000 65536"/>
                  <a:gd name="T13" fmla="*/ 0 60000 65536"/>
                  <a:gd name="T14" fmla="*/ 0 60000 65536"/>
                  <a:gd name="T15" fmla="*/ 0 60000 65536"/>
                  <a:gd name="T16" fmla="*/ 0 60000 65536"/>
                  <a:gd name="T17" fmla="*/ 0 60000 65536"/>
                  <a:gd name="T18" fmla="*/ 0 w 135"/>
                  <a:gd name="T19" fmla="*/ 0 h 8"/>
                  <a:gd name="T20" fmla="*/ 135 w 135"/>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5" h="8">
                    <a:moveTo>
                      <a:pt x="135" y="0"/>
                    </a:moveTo>
                    <a:lnTo>
                      <a:pt x="135" y="0"/>
                    </a:lnTo>
                    <a:lnTo>
                      <a:pt x="0" y="0"/>
                    </a:lnTo>
                    <a:lnTo>
                      <a:pt x="0" y="8"/>
                    </a:lnTo>
                    <a:lnTo>
                      <a:pt x="135" y="8"/>
                    </a:lnTo>
                    <a:lnTo>
                      <a:pt x="1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97" name="Rectangle 60"/>
              <p:cNvSpPr>
                <a:spLocks noChangeArrowheads="1"/>
              </p:cNvSpPr>
              <p:nvPr/>
            </p:nvSpPr>
            <p:spPr bwMode="auto">
              <a:xfrm>
                <a:off x="2183" y="3415"/>
                <a:ext cx="25" cy="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998" name="Freeform 61"/>
              <p:cNvSpPr>
                <a:spLocks/>
              </p:cNvSpPr>
              <p:nvPr/>
            </p:nvSpPr>
            <p:spPr bwMode="auto">
              <a:xfrm>
                <a:off x="2200" y="3406"/>
                <a:ext cx="16" cy="60"/>
              </a:xfrm>
              <a:custGeom>
                <a:avLst/>
                <a:gdLst>
                  <a:gd name="T0" fmla="*/ 8 w 16"/>
                  <a:gd name="T1" fmla="*/ 9 h 60"/>
                  <a:gd name="T2" fmla="*/ 0 w 16"/>
                  <a:gd name="T3" fmla="*/ 9 h 60"/>
                  <a:gd name="T4" fmla="*/ 0 w 16"/>
                  <a:gd name="T5" fmla="*/ 60 h 60"/>
                  <a:gd name="T6" fmla="*/ 16 w 16"/>
                  <a:gd name="T7" fmla="*/ 60 h 60"/>
                  <a:gd name="T8" fmla="*/ 16 w 16"/>
                  <a:gd name="T9" fmla="*/ 9 h 60"/>
                  <a:gd name="T10" fmla="*/ 8 w 16"/>
                  <a:gd name="T11" fmla="*/ 0 h 60"/>
                  <a:gd name="T12" fmla="*/ 16 w 16"/>
                  <a:gd name="T13" fmla="*/ 9 h 60"/>
                  <a:gd name="T14" fmla="*/ 16 w 16"/>
                  <a:gd name="T15" fmla="*/ 0 h 60"/>
                  <a:gd name="T16" fmla="*/ 8 w 16"/>
                  <a:gd name="T17" fmla="*/ 0 h 60"/>
                  <a:gd name="T18" fmla="*/ 8 w 16"/>
                  <a:gd name="T19" fmla="*/ 9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60"/>
                  <a:gd name="T32" fmla="*/ 16 w 1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60">
                    <a:moveTo>
                      <a:pt x="8" y="9"/>
                    </a:moveTo>
                    <a:lnTo>
                      <a:pt x="0" y="9"/>
                    </a:lnTo>
                    <a:lnTo>
                      <a:pt x="0" y="60"/>
                    </a:lnTo>
                    <a:lnTo>
                      <a:pt x="16" y="60"/>
                    </a:lnTo>
                    <a:lnTo>
                      <a:pt x="16" y="9"/>
                    </a:lnTo>
                    <a:lnTo>
                      <a:pt x="8" y="0"/>
                    </a:lnTo>
                    <a:lnTo>
                      <a:pt x="16" y="9"/>
                    </a:lnTo>
                    <a:lnTo>
                      <a:pt x="16" y="0"/>
                    </a:lnTo>
                    <a:lnTo>
                      <a:pt x="8" y="0"/>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99" name="Freeform 62"/>
              <p:cNvSpPr>
                <a:spLocks/>
              </p:cNvSpPr>
              <p:nvPr/>
            </p:nvSpPr>
            <p:spPr bwMode="auto">
              <a:xfrm>
                <a:off x="2183" y="3406"/>
                <a:ext cx="25" cy="9"/>
              </a:xfrm>
              <a:custGeom>
                <a:avLst/>
                <a:gdLst>
                  <a:gd name="T0" fmla="*/ 8 w 25"/>
                  <a:gd name="T1" fmla="*/ 9 h 9"/>
                  <a:gd name="T2" fmla="*/ 0 w 25"/>
                  <a:gd name="T3" fmla="*/ 9 h 9"/>
                  <a:gd name="T4" fmla="*/ 25 w 25"/>
                  <a:gd name="T5" fmla="*/ 9 h 9"/>
                  <a:gd name="T6" fmla="*/ 25 w 25"/>
                  <a:gd name="T7" fmla="*/ 0 h 9"/>
                  <a:gd name="T8" fmla="*/ 0 w 25"/>
                  <a:gd name="T9" fmla="*/ 0 h 9"/>
                  <a:gd name="T10" fmla="*/ 0 w 25"/>
                  <a:gd name="T11" fmla="*/ 9 h 9"/>
                  <a:gd name="T12" fmla="*/ 0 w 25"/>
                  <a:gd name="T13" fmla="*/ 0 h 9"/>
                  <a:gd name="T14" fmla="*/ 0 w 25"/>
                  <a:gd name="T15" fmla="*/ 0 h 9"/>
                  <a:gd name="T16" fmla="*/ 0 w 25"/>
                  <a:gd name="T17" fmla="*/ 9 h 9"/>
                  <a:gd name="T18" fmla="*/ 8 w 25"/>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9"/>
                  <a:gd name="T32" fmla="*/ 25 w 2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9">
                    <a:moveTo>
                      <a:pt x="8" y="9"/>
                    </a:moveTo>
                    <a:lnTo>
                      <a:pt x="0" y="9"/>
                    </a:lnTo>
                    <a:lnTo>
                      <a:pt x="25" y="9"/>
                    </a:lnTo>
                    <a:lnTo>
                      <a:pt x="25" y="0"/>
                    </a:lnTo>
                    <a:lnTo>
                      <a:pt x="0" y="0"/>
                    </a:lnTo>
                    <a:lnTo>
                      <a:pt x="0" y="9"/>
                    </a:lnTo>
                    <a:lnTo>
                      <a:pt x="0" y="0"/>
                    </a:lnTo>
                    <a:lnTo>
                      <a:pt x="0" y="9"/>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1000" name="Freeform 63"/>
              <p:cNvSpPr>
                <a:spLocks/>
              </p:cNvSpPr>
              <p:nvPr/>
            </p:nvSpPr>
            <p:spPr bwMode="auto">
              <a:xfrm>
                <a:off x="2183" y="3415"/>
                <a:ext cx="8" cy="59"/>
              </a:xfrm>
              <a:custGeom>
                <a:avLst/>
                <a:gdLst>
                  <a:gd name="T0" fmla="*/ 0 w 8"/>
                  <a:gd name="T1" fmla="*/ 51 h 59"/>
                  <a:gd name="T2" fmla="*/ 8 w 8"/>
                  <a:gd name="T3" fmla="*/ 51 h 59"/>
                  <a:gd name="T4" fmla="*/ 8 w 8"/>
                  <a:gd name="T5" fmla="*/ 0 h 59"/>
                  <a:gd name="T6" fmla="*/ 0 w 8"/>
                  <a:gd name="T7" fmla="*/ 0 h 59"/>
                  <a:gd name="T8" fmla="*/ 0 w 8"/>
                  <a:gd name="T9" fmla="*/ 51 h 59"/>
                  <a:gd name="T10" fmla="*/ 0 w 8"/>
                  <a:gd name="T11" fmla="*/ 59 h 59"/>
                  <a:gd name="T12" fmla="*/ 0 w 8"/>
                  <a:gd name="T13" fmla="*/ 51 h 59"/>
                  <a:gd name="T14" fmla="*/ 0 w 8"/>
                  <a:gd name="T15" fmla="*/ 59 h 59"/>
                  <a:gd name="T16" fmla="*/ 0 w 8"/>
                  <a:gd name="T17" fmla="*/ 59 h 59"/>
                  <a:gd name="T18" fmla="*/ 0 w 8"/>
                  <a:gd name="T19" fmla="*/ 51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9"/>
                  <a:gd name="T32" fmla="*/ 8 w 8"/>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9">
                    <a:moveTo>
                      <a:pt x="0" y="51"/>
                    </a:moveTo>
                    <a:lnTo>
                      <a:pt x="8" y="51"/>
                    </a:lnTo>
                    <a:lnTo>
                      <a:pt x="8" y="0"/>
                    </a:lnTo>
                    <a:lnTo>
                      <a:pt x="0" y="0"/>
                    </a:lnTo>
                    <a:lnTo>
                      <a:pt x="0" y="51"/>
                    </a:lnTo>
                    <a:lnTo>
                      <a:pt x="0" y="59"/>
                    </a:lnTo>
                    <a:lnTo>
                      <a:pt x="0" y="51"/>
                    </a:lnTo>
                    <a:lnTo>
                      <a:pt x="0" y="59"/>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1001" name="Freeform 64"/>
              <p:cNvSpPr>
                <a:spLocks/>
              </p:cNvSpPr>
              <p:nvPr/>
            </p:nvSpPr>
            <p:spPr bwMode="auto">
              <a:xfrm>
                <a:off x="2183" y="3466"/>
                <a:ext cx="33" cy="8"/>
              </a:xfrm>
              <a:custGeom>
                <a:avLst/>
                <a:gdLst>
                  <a:gd name="T0" fmla="*/ 17 w 33"/>
                  <a:gd name="T1" fmla="*/ 0 h 8"/>
                  <a:gd name="T2" fmla="*/ 25 w 33"/>
                  <a:gd name="T3" fmla="*/ 0 h 8"/>
                  <a:gd name="T4" fmla="*/ 0 w 33"/>
                  <a:gd name="T5" fmla="*/ 0 h 8"/>
                  <a:gd name="T6" fmla="*/ 0 w 33"/>
                  <a:gd name="T7" fmla="*/ 8 h 8"/>
                  <a:gd name="T8" fmla="*/ 25 w 33"/>
                  <a:gd name="T9" fmla="*/ 8 h 8"/>
                  <a:gd name="T10" fmla="*/ 33 w 33"/>
                  <a:gd name="T11" fmla="*/ 0 h 8"/>
                  <a:gd name="T12" fmla="*/ 25 w 33"/>
                  <a:gd name="T13" fmla="*/ 8 h 8"/>
                  <a:gd name="T14" fmla="*/ 33 w 33"/>
                  <a:gd name="T15" fmla="*/ 8 h 8"/>
                  <a:gd name="T16" fmla="*/ 33 w 33"/>
                  <a:gd name="T17" fmla="*/ 0 h 8"/>
                  <a:gd name="T18" fmla="*/ 17 w 33"/>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8"/>
                  <a:gd name="T32" fmla="*/ 33 w 3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8">
                    <a:moveTo>
                      <a:pt x="17" y="0"/>
                    </a:moveTo>
                    <a:lnTo>
                      <a:pt x="25" y="0"/>
                    </a:lnTo>
                    <a:lnTo>
                      <a:pt x="0" y="0"/>
                    </a:lnTo>
                    <a:lnTo>
                      <a:pt x="0" y="8"/>
                    </a:lnTo>
                    <a:lnTo>
                      <a:pt x="25" y="8"/>
                    </a:lnTo>
                    <a:lnTo>
                      <a:pt x="33" y="0"/>
                    </a:lnTo>
                    <a:lnTo>
                      <a:pt x="25" y="8"/>
                    </a:lnTo>
                    <a:lnTo>
                      <a:pt x="33" y="8"/>
                    </a:lnTo>
                    <a:lnTo>
                      <a:pt x="33"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grpSp>
        <p:pic>
          <p:nvPicPr>
            <p:cNvPr id="513" name="Image 5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732" y="2848459"/>
              <a:ext cx="324977" cy="327713"/>
            </a:xfrm>
            <a:prstGeom prst="rect">
              <a:avLst/>
            </a:prstGeom>
          </p:spPr>
        </p:pic>
        <p:grpSp>
          <p:nvGrpSpPr>
            <p:cNvPr id="514" name="Groupe 513"/>
            <p:cNvGrpSpPr/>
            <p:nvPr/>
          </p:nvGrpSpPr>
          <p:grpSpPr>
            <a:xfrm>
              <a:off x="1838274" y="2049147"/>
              <a:ext cx="454693" cy="1130232"/>
              <a:chOff x="2705100" y="2590800"/>
              <a:chExt cx="2943080" cy="2460088"/>
            </a:xfrm>
          </p:grpSpPr>
          <p:sp>
            <p:nvSpPr>
              <p:cNvPr id="944"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945"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946"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900"/>
              </a:p>
            </p:txBody>
          </p:sp>
        </p:grpSp>
        <p:grpSp>
          <p:nvGrpSpPr>
            <p:cNvPr id="515" name="Groupe 514"/>
            <p:cNvGrpSpPr/>
            <p:nvPr/>
          </p:nvGrpSpPr>
          <p:grpSpPr>
            <a:xfrm rot="3313717">
              <a:off x="923852" y="2245949"/>
              <a:ext cx="919888" cy="1324970"/>
              <a:chOff x="2705100" y="2590800"/>
              <a:chExt cx="2943080" cy="2460088"/>
            </a:xfrm>
          </p:grpSpPr>
          <p:sp>
            <p:nvSpPr>
              <p:cNvPr id="941"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942"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943"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900"/>
              </a:p>
            </p:txBody>
          </p:sp>
        </p:grpSp>
        <p:grpSp>
          <p:nvGrpSpPr>
            <p:cNvPr id="516" name="Groupe 515"/>
            <p:cNvGrpSpPr/>
            <p:nvPr/>
          </p:nvGrpSpPr>
          <p:grpSpPr>
            <a:xfrm rot="361414">
              <a:off x="2665201" y="2059471"/>
              <a:ext cx="3218885" cy="355098"/>
              <a:chOff x="2705100" y="2590800"/>
              <a:chExt cx="2943080" cy="2460088"/>
            </a:xfrm>
          </p:grpSpPr>
          <p:sp>
            <p:nvSpPr>
              <p:cNvPr id="938"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939"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940"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900"/>
              </a:p>
            </p:txBody>
          </p:sp>
        </p:grpSp>
        <p:grpSp>
          <p:nvGrpSpPr>
            <p:cNvPr id="517" name="Groupe 516"/>
            <p:cNvGrpSpPr/>
            <p:nvPr/>
          </p:nvGrpSpPr>
          <p:grpSpPr>
            <a:xfrm rot="17862579">
              <a:off x="434062" y="2033493"/>
              <a:ext cx="1230726" cy="645904"/>
              <a:chOff x="2705100" y="2590800"/>
              <a:chExt cx="2943080" cy="2460088"/>
            </a:xfrm>
          </p:grpSpPr>
          <p:sp>
            <p:nvSpPr>
              <p:cNvPr id="935"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936"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937"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900"/>
              </a:p>
            </p:txBody>
          </p:sp>
        </p:grpSp>
        <p:pic>
          <p:nvPicPr>
            <p:cNvPr id="518" name="Picture 262" descr="99013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07590" y="3325415"/>
              <a:ext cx="328496" cy="369082"/>
            </a:xfrm>
            <a:prstGeom prst="rect">
              <a:avLst/>
            </a:prstGeom>
            <a:noFill/>
            <a:extLst>
              <a:ext uri="{909E8E84-426E-40DD-AFC4-6F175D3DCCD1}">
                <a14:hiddenFill xmlns:a14="http://schemas.microsoft.com/office/drawing/2010/main">
                  <a:solidFill>
                    <a:srgbClr val="FFFFFF"/>
                  </a:solidFill>
                </a14:hiddenFill>
              </a:ext>
            </a:extLst>
          </p:spPr>
        </p:pic>
        <p:pic>
          <p:nvPicPr>
            <p:cNvPr id="519" name="Picture 262" descr="99013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6074" y="3059454"/>
              <a:ext cx="276267" cy="310400"/>
            </a:xfrm>
            <a:prstGeom prst="rect">
              <a:avLst/>
            </a:prstGeom>
            <a:noFill/>
            <a:extLst>
              <a:ext uri="{909E8E84-426E-40DD-AFC4-6F175D3DCCD1}">
                <a14:hiddenFill xmlns:a14="http://schemas.microsoft.com/office/drawing/2010/main">
                  <a:solidFill>
                    <a:srgbClr val="FFFFFF"/>
                  </a:solidFill>
                </a14:hiddenFill>
              </a:ext>
            </a:extLst>
          </p:spPr>
        </p:pic>
        <p:sp>
          <p:nvSpPr>
            <p:cNvPr id="520" name="Forme libre 519"/>
            <p:cNvSpPr/>
            <p:nvPr/>
          </p:nvSpPr>
          <p:spPr>
            <a:xfrm>
              <a:off x="489575" y="3154358"/>
              <a:ext cx="5382053" cy="2010284"/>
            </a:xfrm>
            <a:custGeom>
              <a:avLst/>
              <a:gdLst>
                <a:gd name="connsiteX0" fmla="*/ 0 w 5382053"/>
                <a:gd name="connsiteY0" fmla="*/ 2010284 h 2010284"/>
                <a:gd name="connsiteX1" fmla="*/ 739896 w 5382053"/>
                <a:gd name="connsiteY1" fmla="*/ 1765979 h 2010284"/>
                <a:gd name="connsiteX2" fmla="*/ 1717118 w 5382053"/>
                <a:gd name="connsiteY2" fmla="*/ 1514694 h 2010284"/>
                <a:gd name="connsiteX3" fmla="*/ 1905582 w 5382053"/>
                <a:gd name="connsiteY3" fmla="*/ 1312269 h 2010284"/>
                <a:gd name="connsiteX4" fmla="*/ 2212709 w 5382053"/>
                <a:gd name="connsiteY4" fmla="*/ 963261 h 2010284"/>
                <a:gd name="connsiteX5" fmla="*/ 2638498 w 5382053"/>
                <a:gd name="connsiteY5" fmla="*/ 837619 h 2010284"/>
                <a:gd name="connsiteX6" fmla="*/ 3552898 w 5382053"/>
                <a:gd name="connsiteY6" fmla="*/ 802718 h 2010284"/>
                <a:gd name="connsiteX7" fmla="*/ 3804184 w 5382053"/>
                <a:gd name="connsiteY7" fmla="*/ 530492 h 2010284"/>
                <a:gd name="connsiteX8" fmla="*/ 4606901 w 5382053"/>
                <a:gd name="connsiteY8" fmla="*/ 383909 h 2010284"/>
                <a:gd name="connsiteX9" fmla="*/ 5325857 w 5382053"/>
                <a:gd name="connsiteY9" fmla="*/ 300147 h 2010284"/>
                <a:gd name="connsiteX10" fmla="*/ 5332837 w 5382053"/>
                <a:gd name="connsiteY10" fmla="*/ 0 h 20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2053" h="2010284">
                  <a:moveTo>
                    <a:pt x="0" y="2010284"/>
                  </a:moveTo>
                  <a:cubicBezTo>
                    <a:pt x="226855" y="1929430"/>
                    <a:pt x="453710" y="1848577"/>
                    <a:pt x="739896" y="1765979"/>
                  </a:cubicBezTo>
                  <a:cubicBezTo>
                    <a:pt x="1026082" y="1683381"/>
                    <a:pt x="1522837" y="1590312"/>
                    <a:pt x="1717118" y="1514694"/>
                  </a:cubicBezTo>
                  <a:cubicBezTo>
                    <a:pt x="1911399" y="1439076"/>
                    <a:pt x="1822984" y="1404174"/>
                    <a:pt x="1905582" y="1312269"/>
                  </a:cubicBezTo>
                  <a:cubicBezTo>
                    <a:pt x="1988180" y="1220364"/>
                    <a:pt x="2090556" y="1042369"/>
                    <a:pt x="2212709" y="963261"/>
                  </a:cubicBezTo>
                  <a:cubicBezTo>
                    <a:pt x="2334862" y="884153"/>
                    <a:pt x="2415133" y="864376"/>
                    <a:pt x="2638498" y="837619"/>
                  </a:cubicBezTo>
                  <a:cubicBezTo>
                    <a:pt x="2861863" y="810862"/>
                    <a:pt x="3358617" y="853906"/>
                    <a:pt x="3552898" y="802718"/>
                  </a:cubicBezTo>
                  <a:cubicBezTo>
                    <a:pt x="3747179" y="751530"/>
                    <a:pt x="3628517" y="600293"/>
                    <a:pt x="3804184" y="530492"/>
                  </a:cubicBezTo>
                  <a:cubicBezTo>
                    <a:pt x="3979851" y="460691"/>
                    <a:pt x="4353289" y="422300"/>
                    <a:pt x="4606901" y="383909"/>
                  </a:cubicBezTo>
                  <a:cubicBezTo>
                    <a:pt x="4860513" y="345518"/>
                    <a:pt x="5204868" y="364132"/>
                    <a:pt x="5325857" y="300147"/>
                  </a:cubicBezTo>
                  <a:cubicBezTo>
                    <a:pt x="5446846" y="236162"/>
                    <a:pt x="5335164" y="48861"/>
                    <a:pt x="5332837" y="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fr-FR" sz="1100"/>
            </a:p>
          </p:txBody>
        </p:sp>
        <p:sp>
          <p:nvSpPr>
            <p:cNvPr id="521" name="Explosion 1 520"/>
            <p:cNvSpPr/>
            <p:nvPr/>
          </p:nvSpPr>
          <p:spPr>
            <a:xfrm>
              <a:off x="3741672" y="3660409"/>
              <a:ext cx="388466" cy="393869"/>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22" name="Cylindre 521"/>
            <p:cNvSpPr/>
            <p:nvPr/>
          </p:nvSpPr>
          <p:spPr>
            <a:xfrm>
              <a:off x="3610030" y="2034712"/>
              <a:ext cx="648134" cy="1993279"/>
            </a:xfrm>
            <a:prstGeom prst="can">
              <a:avLst/>
            </a:prstGeom>
            <a:solidFill>
              <a:schemeClr val="accent1">
                <a:alpha val="3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23" name="Explosion 2 522"/>
            <p:cNvSpPr/>
            <p:nvPr/>
          </p:nvSpPr>
          <p:spPr>
            <a:xfrm>
              <a:off x="7196031" y="3875684"/>
              <a:ext cx="376186" cy="285334"/>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24" name="Explosion 2 523"/>
            <p:cNvSpPr/>
            <p:nvPr/>
          </p:nvSpPr>
          <p:spPr>
            <a:xfrm>
              <a:off x="7553656" y="4719930"/>
              <a:ext cx="376186" cy="285334"/>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aphicFrame>
          <p:nvGraphicFramePr>
            <p:cNvPr id="525" name="Object 15"/>
            <p:cNvGraphicFramePr>
              <a:graphicFrameLocks noChangeAspect="1"/>
            </p:cNvGraphicFramePr>
            <p:nvPr>
              <p:extLst/>
            </p:nvPr>
          </p:nvGraphicFramePr>
          <p:xfrm>
            <a:off x="3531861" y="2770533"/>
            <a:ext cx="448766" cy="191020"/>
          </p:xfrm>
          <a:graphic>
            <a:graphicData uri="http://schemas.openxmlformats.org/presentationml/2006/ole">
              <mc:AlternateContent xmlns:mc="http://schemas.openxmlformats.org/markup-compatibility/2006">
                <mc:Choice xmlns:v="urn:schemas-microsoft-com:vml" Requires="v">
                  <p:oleObj spid="_x0000_s5329" name="CorelDRAW" r:id="rId15" imgW="7469640" imgH="3176640" progId="CorelDraw.Graphic.7">
                    <p:embed/>
                  </p:oleObj>
                </mc:Choice>
                <mc:Fallback>
                  <p:oleObj name="CorelDRAW" r:id="rId15" imgW="7469640" imgH="3176640" progId="CorelDraw.Graphic.7">
                    <p:embed/>
                    <p:pic>
                      <p:nvPicPr>
                        <p:cNvPr id="525"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1861" y="2770533"/>
                          <a:ext cx="448766" cy="191020"/>
                        </a:xfrm>
                        <a:prstGeom prst="rect">
                          <a:avLst/>
                        </a:prstGeom>
                        <a:noFill/>
                        <a:ln>
                          <a:noFill/>
                        </a:ln>
                        <a:effectLst/>
                        <a:extLst/>
                      </p:spPr>
                    </p:pic>
                  </p:oleObj>
                </mc:Fallback>
              </mc:AlternateContent>
            </a:graphicData>
          </a:graphic>
        </p:graphicFrame>
        <p:graphicFrame>
          <p:nvGraphicFramePr>
            <p:cNvPr id="526" name="Object 16"/>
            <p:cNvGraphicFramePr>
              <a:graphicFrameLocks noChangeAspect="1"/>
            </p:cNvGraphicFramePr>
            <p:nvPr>
              <p:extLst/>
            </p:nvPr>
          </p:nvGraphicFramePr>
          <p:xfrm>
            <a:off x="3789195" y="2662735"/>
            <a:ext cx="474934" cy="168778"/>
          </p:xfrm>
          <a:graphic>
            <a:graphicData uri="http://schemas.openxmlformats.org/presentationml/2006/ole">
              <mc:AlternateContent xmlns:mc="http://schemas.openxmlformats.org/markup-compatibility/2006">
                <mc:Choice xmlns:v="urn:schemas-microsoft-com:vml" Requires="v">
                  <p:oleObj spid="_x0000_s5330" name="CorelDRAW" r:id="rId16" imgW="7656120" imgH="2725560" progId="CorelDraw.Graphic.7">
                    <p:embed/>
                  </p:oleObj>
                </mc:Choice>
                <mc:Fallback>
                  <p:oleObj name="CorelDRAW" r:id="rId16" imgW="7656120" imgH="2725560" progId="CorelDraw.Graphic.7">
                    <p:embed/>
                    <p:pic>
                      <p:nvPicPr>
                        <p:cNvPr id="526"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9195" y="2662735"/>
                          <a:ext cx="474934" cy="168778"/>
                        </a:xfrm>
                        <a:prstGeom prst="rect">
                          <a:avLst/>
                        </a:prstGeom>
                        <a:noFill/>
                        <a:ln>
                          <a:noFill/>
                        </a:ln>
                        <a:effectLst/>
                        <a:extLst/>
                      </p:spPr>
                    </p:pic>
                  </p:oleObj>
                </mc:Fallback>
              </mc:AlternateContent>
            </a:graphicData>
          </a:graphic>
        </p:graphicFrame>
        <p:graphicFrame>
          <p:nvGraphicFramePr>
            <p:cNvPr id="527" name="Object 10"/>
            <p:cNvGraphicFramePr>
              <a:graphicFrameLocks noChangeAspect="1"/>
            </p:cNvGraphicFramePr>
            <p:nvPr>
              <p:extLst/>
            </p:nvPr>
          </p:nvGraphicFramePr>
          <p:xfrm>
            <a:off x="5292361" y="3621327"/>
            <a:ext cx="652659" cy="398604"/>
          </p:xfrm>
          <a:graphic>
            <a:graphicData uri="http://schemas.openxmlformats.org/presentationml/2006/ole">
              <mc:AlternateContent xmlns:mc="http://schemas.openxmlformats.org/markup-compatibility/2006">
                <mc:Choice xmlns:v="urn:schemas-microsoft-com:vml" Requires="v">
                  <p:oleObj spid="_x0000_s5331" name="CorelDRAW" r:id="rId17" imgW="4314960" imgH="2633760" progId="CorelDRAW.Graphic.10">
                    <p:embed/>
                  </p:oleObj>
                </mc:Choice>
                <mc:Fallback>
                  <p:oleObj name="CorelDRAW" r:id="rId17" imgW="4314960" imgH="2633760" progId="CorelDRAW.Graphic.10">
                    <p:embed/>
                    <p:pic>
                      <p:nvPicPr>
                        <p:cNvPr id="527"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92361" y="3621327"/>
                          <a:ext cx="652659" cy="398604"/>
                        </a:xfrm>
                        <a:prstGeom prst="rect">
                          <a:avLst/>
                        </a:prstGeom>
                        <a:noFill/>
                        <a:ln>
                          <a:noFill/>
                        </a:ln>
                        <a:effectLst/>
                        <a:extLst/>
                      </p:spPr>
                    </p:pic>
                  </p:oleObj>
                </mc:Fallback>
              </mc:AlternateContent>
            </a:graphicData>
          </a:graphic>
        </p:graphicFrame>
        <p:sp>
          <p:nvSpPr>
            <p:cNvPr id="528" name="Triangle isocèle 527"/>
            <p:cNvSpPr/>
            <p:nvPr/>
          </p:nvSpPr>
          <p:spPr>
            <a:xfrm>
              <a:off x="1200979" y="4690202"/>
              <a:ext cx="227012" cy="194618"/>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529" name="Groupe 528"/>
            <p:cNvGrpSpPr/>
            <p:nvPr/>
          </p:nvGrpSpPr>
          <p:grpSpPr>
            <a:xfrm>
              <a:off x="943498" y="4596904"/>
              <a:ext cx="514963" cy="471889"/>
              <a:chOff x="2352443" y="4637516"/>
              <a:chExt cx="514963" cy="471889"/>
            </a:xfrm>
          </p:grpSpPr>
          <p:sp>
            <p:nvSpPr>
              <p:cNvPr id="933" name="Triangle isocèle 932"/>
              <p:cNvSpPr/>
              <p:nvPr/>
            </p:nvSpPr>
            <p:spPr>
              <a:xfrm>
                <a:off x="2435986" y="4741459"/>
                <a:ext cx="227012" cy="194618"/>
              </a:xfrm>
              <a:prstGeom prst="triangl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934" name="Explosion 1 933"/>
              <p:cNvSpPr/>
              <p:nvPr/>
            </p:nvSpPr>
            <p:spPr>
              <a:xfrm>
                <a:off x="2352443" y="4637516"/>
                <a:ext cx="514963" cy="471889"/>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sp>
          <p:nvSpPr>
            <p:cNvPr id="530" name="Triangle isocèle 529"/>
            <p:cNvSpPr/>
            <p:nvPr/>
          </p:nvSpPr>
          <p:spPr>
            <a:xfrm>
              <a:off x="3904287" y="3747107"/>
              <a:ext cx="190518" cy="141354"/>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31" name="Triangle isocèle 530"/>
            <p:cNvSpPr/>
            <p:nvPr/>
          </p:nvSpPr>
          <p:spPr>
            <a:xfrm>
              <a:off x="3772816" y="3755415"/>
              <a:ext cx="154466" cy="149402"/>
            </a:xfrm>
            <a:prstGeom prst="triangl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aphicFrame>
          <p:nvGraphicFramePr>
            <p:cNvPr id="532" name="Objet 531"/>
            <p:cNvGraphicFramePr>
              <a:graphicFrameLocks noChangeAspect="1"/>
            </p:cNvGraphicFramePr>
            <p:nvPr>
              <p:extLst/>
            </p:nvPr>
          </p:nvGraphicFramePr>
          <p:xfrm>
            <a:off x="8614511" y="1975103"/>
            <a:ext cx="512567" cy="182088"/>
          </p:xfrm>
          <a:graphic>
            <a:graphicData uri="http://schemas.openxmlformats.org/presentationml/2006/ole">
              <mc:AlternateContent xmlns:mc="http://schemas.openxmlformats.org/markup-compatibility/2006">
                <mc:Choice xmlns:v="urn:schemas-microsoft-com:vml" Requires="v">
                  <p:oleObj spid="_x0000_s5332" name="CorelDRAW" r:id="rId19" imgW="5410200" imgH="2009775" progId="CorelDraw.Graphic.7">
                    <p:embed/>
                  </p:oleObj>
                </mc:Choice>
                <mc:Fallback>
                  <p:oleObj name="CorelDRAW" r:id="rId19" imgW="5410200" imgH="2009775" progId="CorelDraw.Graphic.7">
                    <p:embed/>
                    <p:pic>
                      <p:nvPicPr>
                        <p:cNvPr id="532" name="Objet 5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4511" y="1975103"/>
                          <a:ext cx="512567" cy="182088"/>
                        </a:xfrm>
                        <a:prstGeom prst="rect">
                          <a:avLst/>
                        </a:prstGeom>
                        <a:solidFill>
                          <a:srgbClr val="FF0000"/>
                        </a:solidFill>
                        <a:ln>
                          <a:noFill/>
                        </a:ln>
                        <a:effectLst/>
                      </p:spPr>
                    </p:pic>
                  </p:oleObj>
                </mc:Fallback>
              </mc:AlternateContent>
            </a:graphicData>
          </a:graphic>
        </p:graphicFrame>
        <p:grpSp>
          <p:nvGrpSpPr>
            <p:cNvPr id="533" name="Groupe 532"/>
            <p:cNvGrpSpPr/>
            <p:nvPr/>
          </p:nvGrpSpPr>
          <p:grpSpPr>
            <a:xfrm>
              <a:off x="5692397" y="2203525"/>
              <a:ext cx="1206091" cy="1090653"/>
              <a:chOff x="7112000" y="3816766"/>
              <a:chExt cx="2195704" cy="2015711"/>
            </a:xfrm>
          </p:grpSpPr>
          <p:graphicFrame>
            <p:nvGraphicFramePr>
              <p:cNvPr id="929" name="Object 5"/>
              <p:cNvGraphicFramePr>
                <a:graphicFrameLocks noChangeAspect="1"/>
              </p:cNvGraphicFramePr>
              <p:nvPr>
                <p:extLst/>
              </p:nvPr>
            </p:nvGraphicFramePr>
            <p:xfrm>
              <a:off x="7112000" y="5485901"/>
              <a:ext cx="813977" cy="346576"/>
            </p:xfrm>
            <a:graphic>
              <a:graphicData uri="http://schemas.openxmlformats.org/presentationml/2006/ole">
                <mc:AlternateContent xmlns:mc="http://schemas.openxmlformats.org/markup-compatibility/2006">
                  <mc:Choice xmlns:v="urn:schemas-microsoft-com:vml" Requires="v">
                    <p:oleObj spid="_x0000_s5333" name="CorelDRAW" r:id="rId20" imgW="7469640" imgH="3176640" progId="CorelDraw.Graphic.7">
                      <p:embed/>
                    </p:oleObj>
                  </mc:Choice>
                  <mc:Fallback>
                    <p:oleObj name="CorelDRAW" r:id="rId20" imgW="7469640" imgH="3176640" progId="CorelDraw.Graphic.7">
                      <p:embed/>
                      <p:pic>
                        <p:nvPicPr>
                          <p:cNvPr id="92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2000" y="5485901"/>
                            <a:ext cx="813977" cy="346576"/>
                          </a:xfrm>
                          <a:prstGeom prst="rect">
                            <a:avLst/>
                          </a:prstGeom>
                          <a:noFill/>
                          <a:ln>
                            <a:noFill/>
                          </a:ln>
                          <a:effectLst/>
                          <a:extLst/>
                        </p:spPr>
                      </p:pic>
                    </p:oleObj>
                  </mc:Fallback>
                </mc:AlternateContent>
              </a:graphicData>
            </a:graphic>
          </p:graphicFrame>
          <p:graphicFrame>
            <p:nvGraphicFramePr>
              <p:cNvPr id="930" name="Object 6"/>
              <p:cNvGraphicFramePr>
                <a:graphicFrameLocks noChangeAspect="1"/>
              </p:cNvGraphicFramePr>
              <p:nvPr>
                <p:extLst/>
              </p:nvPr>
            </p:nvGraphicFramePr>
            <p:xfrm>
              <a:off x="7783512" y="5368892"/>
              <a:ext cx="868184" cy="369922"/>
            </p:xfrm>
            <a:graphic>
              <a:graphicData uri="http://schemas.openxmlformats.org/presentationml/2006/ole">
                <mc:AlternateContent xmlns:mc="http://schemas.openxmlformats.org/markup-compatibility/2006">
                  <mc:Choice xmlns:v="urn:schemas-microsoft-com:vml" Requires="v">
                    <p:oleObj spid="_x0000_s5334" name="CorelDRAW" r:id="rId21" imgW="7469640" imgH="3176640" progId="CorelDraw.Graphic.7">
                      <p:embed/>
                    </p:oleObj>
                  </mc:Choice>
                  <mc:Fallback>
                    <p:oleObj name="CorelDRAW" r:id="rId21" imgW="7469640" imgH="3176640" progId="CorelDraw.Graphic.7">
                      <p:embed/>
                      <p:pic>
                        <p:nvPicPr>
                          <p:cNvPr id="93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3512" y="5368892"/>
                            <a:ext cx="868184" cy="369922"/>
                          </a:xfrm>
                          <a:prstGeom prst="rect">
                            <a:avLst/>
                          </a:prstGeom>
                          <a:noFill/>
                          <a:ln>
                            <a:noFill/>
                          </a:ln>
                          <a:effectLst/>
                          <a:extLst/>
                        </p:spPr>
                      </p:pic>
                    </p:oleObj>
                  </mc:Fallback>
                </mc:AlternateContent>
              </a:graphicData>
            </a:graphic>
          </p:graphicFrame>
          <p:graphicFrame>
            <p:nvGraphicFramePr>
              <p:cNvPr id="931" name="Object 7"/>
              <p:cNvGraphicFramePr>
                <a:graphicFrameLocks noChangeAspect="1"/>
              </p:cNvGraphicFramePr>
              <p:nvPr>
                <p:extLst/>
              </p:nvPr>
            </p:nvGraphicFramePr>
            <p:xfrm>
              <a:off x="8494903" y="4189216"/>
              <a:ext cx="812801" cy="346075"/>
            </p:xfrm>
            <a:graphic>
              <a:graphicData uri="http://schemas.openxmlformats.org/presentationml/2006/ole">
                <mc:AlternateContent xmlns:mc="http://schemas.openxmlformats.org/markup-compatibility/2006">
                  <mc:Choice xmlns:v="urn:schemas-microsoft-com:vml" Requires="v">
                    <p:oleObj spid="_x0000_s5335" name="CorelDRAW" r:id="rId22" imgW="7469640" imgH="3176640" progId="CorelDraw.Graphic.7">
                      <p:embed/>
                    </p:oleObj>
                  </mc:Choice>
                  <mc:Fallback>
                    <p:oleObj name="CorelDRAW" r:id="rId22" imgW="7469640" imgH="3176640" progId="CorelDraw.Graphic.7">
                      <p:embed/>
                      <p:pic>
                        <p:nvPicPr>
                          <p:cNvPr id="931"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94903" y="4189216"/>
                            <a:ext cx="812801"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32" name="Object 8"/>
              <p:cNvGraphicFramePr>
                <a:graphicFrameLocks noChangeAspect="1"/>
              </p:cNvGraphicFramePr>
              <p:nvPr>
                <p:extLst/>
              </p:nvPr>
            </p:nvGraphicFramePr>
            <p:xfrm>
              <a:off x="8625079" y="3816766"/>
              <a:ext cx="682625" cy="290512"/>
            </p:xfrm>
            <a:graphic>
              <a:graphicData uri="http://schemas.openxmlformats.org/presentationml/2006/ole">
                <mc:AlternateContent xmlns:mc="http://schemas.openxmlformats.org/markup-compatibility/2006">
                  <mc:Choice xmlns:v="urn:schemas-microsoft-com:vml" Requires="v">
                    <p:oleObj spid="_x0000_s5336" name="CorelDRAW" r:id="rId23" imgW="7469640" imgH="3176640" progId="CorelDraw.Graphic.7">
                      <p:embed/>
                    </p:oleObj>
                  </mc:Choice>
                  <mc:Fallback>
                    <p:oleObj name="CorelDRAW" r:id="rId23" imgW="7469640" imgH="3176640" progId="CorelDraw.Graphic.7">
                      <p:embed/>
                      <p:pic>
                        <p:nvPicPr>
                          <p:cNvPr id="932"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5079" y="3816766"/>
                            <a:ext cx="6826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534" name="Picture 262" descr="99013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00756" y="3976215"/>
              <a:ext cx="328496" cy="369082"/>
            </a:xfrm>
            <a:prstGeom prst="rect">
              <a:avLst/>
            </a:prstGeom>
            <a:solidFill>
              <a:srgbClr val="FF0000"/>
            </a:solidFill>
            <a:extLst/>
          </p:spPr>
        </p:pic>
        <p:sp>
          <p:nvSpPr>
            <p:cNvPr id="535" name="Cylindre 534"/>
            <p:cNvSpPr/>
            <p:nvPr/>
          </p:nvSpPr>
          <p:spPr>
            <a:xfrm>
              <a:off x="8230102" y="3220878"/>
              <a:ext cx="826879" cy="1293853"/>
            </a:xfrm>
            <a:prstGeom prst="can">
              <a:avLst/>
            </a:prstGeom>
            <a:solidFill>
              <a:srgbClr val="FF00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536" name="Groupe 535"/>
            <p:cNvGrpSpPr/>
            <p:nvPr/>
          </p:nvGrpSpPr>
          <p:grpSpPr>
            <a:xfrm>
              <a:off x="8140163" y="2298294"/>
              <a:ext cx="738683" cy="498796"/>
              <a:chOff x="6948264" y="2422212"/>
              <a:chExt cx="1542142" cy="713496"/>
            </a:xfrm>
          </p:grpSpPr>
          <p:grpSp>
            <p:nvGrpSpPr>
              <p:cNvPr id="558" name="Group 67"/>
              <p:cNvGrpSpPr>
                <a:grpSpLocks noChangeAspect="1"/>
              </p:cNvGrpSpPr>
              <p:nvPr/>
            </p:nvGrpSpPr>
            <p:grpSpPr bwMode="auto">
              <a:xfrm rot="10771060" flipH="1" flipV="1">
                <a:off x="7915731" y="2422212"/>
                <a:ext cx="574675" cy="190500"/>
                <a:chOff x="792" y="2832"/>
                <a:chExt cx="1722" cy="468"/>
              </a:xfrm>
            </p:grpSpPr>
            <p:sp>
              <p:nvSpPr>
                <p:cNvPr id="745" name="Freeform 68"/>
                <p:cNvSpPr>
                  <a:spLocks noChangeAspect="1"/>
                </p:cNvSpPr>
                <p:nvPr/>
              </p:nvSpPr>
              <p:spPr bwMode="auto">
                <a:xfrm>
                  <a:off x="1495" y="3238"/>
                  <a:ext cx="498" cy="49"/>
                </a:xfrm>
                <a:custGeom>
                  <a:avLst/>
                  <a:gdLst>
                    <a:gd name="T0" fmla="*/ 1 w 995"/>
                    <a:gd name="T1" fmla="*/ 1 h 97"/>
                    <a:gd name="T2" fmla="*/ 1 w 995"/>
                    <a:gd name="T3" fmla="*/ 1 h 97"/>
                    <a:gd name="T4" fmla="*/ 1 w 995"/>
                    <a:gd name="T5" fmla="*/ 1 h 97"/>
                    <a:gd name="T6" fmla="*/ 1 w 995"/>
                    <a:gd name="T7" fmla="*/ 1 h 97"/>
                    <a:gd name="T8" fmla="*/ 1 w 995"/>
                    <a:gd name="T9" fmla="*/ 1 h 97"/>
                    <a:gd name="T10" fmla="*/ 1 w 995"/>
                    <a:gd name="T11" fmla="*/ 1 h 97"/>
                    <a:gd name="T12" fmla="*/ 1 w 995"/>
                    <a:gd name="T13" fmla="*/ 1 h 97"/>
                    <a:gd name="T14" fmla="*/ 1 w 995"/>
                    <a:gd name="T15" fmla="*/ 1 h 97"/>
                    <a:gd name="T16" fmla="*/ 1 w 995"/>
                    <a:gd name="T17" fmla="*/ 1 h 97"/>
                    <a:gd name="T18" fmla="*/ 1 w 995"/>
                    <a:gd name="T19" fmla="*/ 1 h 97"/>
                    <a:gd name="T20" fmla="*/ 1 w 995"/>
                    <a:gd name="T21" fmla="*/ 1 h 97"/>
                    <a:gd name="T22" fmla="*/ 1 w 995"/>
                    <a:gd name="T23" fmla="*/ 1 h 97"/>
                    <a:gd name="T24" fmla="*/ 1 w 995"/>
                    <a:gd name="T25" fmla="*/ 1 h 97"/>
                    <a:gd name="T26" fmla="*/ 1 w 995"/>
                    <a:gd name="T27" fmla="*/ 1 h 97"/>
                    <a:gd name="T28" fmla="*/ 1 w 995"/>
                    <a:gd name="T29" fmla="*/ 1 h 97"/>
                    <a:gd name="T30" fmla="*/ 1 w 995"/>
                    <a:gd name="T31" fmla="*/ 1 h 97"/>
                    <a:gd name="T32" fmla="*/ 1 w 995"/>
                    <a:gd name="T33" fmla="*/ 1 h 97"/>
                    <a:gd name="T34" fmla="*/ 1 w 995"/>
                    <a:gd name="T35" fmla="*/ 1 h 97"/>
                    <a:gd name="T36" fmla="*/ 1 w 995"/>
                    <a:gd name="T37" fmla="*/ 1 h 97"/>
                    <a:gd name="T38" fmla="*/ 1 w 995"/>
                    <a:gd name="T39" fmla="*/ 1 h 97"/>
                    <a:gd name="T40" fmla="*/ 1 w 995"/>
                    <a:gd name="T41" fmla="*/ 1 h 97"/>
                    <a:gd name="T42" fmla="*/ 1 w 995"/>
                    <a:gd name="T43" fmla="*/ 1 h 97"/>
                    <a:gd name="T44" fmla="*/ 1 w 995"/>
                    <a:gd name="T45" fmla="*/ 1 h 97"/>
                    <a:gd name="T46" fmla="*/ 1 w 995"/>
                    <a:gd name="T47" fmla="*/ 1 h 97"/>
                    <a:gd name="T48" fmla="*/ 1 w 995"/>
                    <a:gd name="T49" fmla="*/ 1 h 97"/>
                    <a:gd name="T50" fmla="*/ 1 w 995"/>
                    <a:gd name="T51" fmla="*/ 1 h 97"/>
                    <a:gd name="T52" fmla="*/ 1 w 995"/>
                    <a:gd name="T53" fmla="*/ 1 h 97"/>
                    <a:gd name="T54" fmla="*/ 1 w 995"/>
                    <a:gd name="T55" fmla="*/ 1 h 97"/>
                    <a:gd name="T56" fmla="*/ 1 w 995"/>
                    <a:gd name="T57" fmla="*/ 1 h 97"/>
                    <a:gd name="T58" fmla="*/ 1 w 995"/>
                    <a:gd name="T59" fmla="*/ 1 h 97"/>
                    <a:gd name="T60" fmla="*/ 1 w 995"/>
                    <a:gd name="T61" fmla="*/ 1 h 97"/>
                    <a:gd name="T62" fmla="*/ 1 w 995"/>
                    <a:gd name="T63" fmla="*/ 1 h 97"/>
                    <a:gd name="T64" fmla="*/ 1 w 995"/>
                    <a:gd name="T65" fmla="*/ 1 h 97"/>
                    <a:gd name="T66" fmla="*/ 1 w 995"/>
                    <a:gd name="T67" fmla="*/ 1 h 97"/>
                    <a:gd name="T68" fmla="*/ 1 w 995"/>
                    <a:gd name="T69" fmla="*/ 1 h 97"/>
                    <a:gd name="T70" fmla="*/ 1 w 995"/>
                    <a:gd name="T71" fmla="*/ 1 h 97"/>
                    <a:gd name="T72" fmla="*/ 1 w 995"/>
                    <a:gd name="T73" fmla="*/ 1 h 97"/>
                    <a:gd name="T74" fmla="*/ 1 w 995"/>
                    <a:gd name="T75" fmla="*/ 1 h 97"/>
                    <a:gd name="T76" fmla="*/ 1 w 995"/>
                    <a:gd name="T77" fmla="*/ 1 h 97"/>
                    <a:gd name="T78" fmla="*/ 1 w 995"/>
                    <a:gd name="T79" fmla="*/ 1 h 97"/>
                    <a:gd name="T80" fmla="*/ 1 w 995"/>
                    <a:gd name="T81" fmla="*/ 1 h 97"/>
                    <a:gd name="T82" fmla="*/ 1 w 995"/>
                    <a:gd name="T83" fmla="*/ 1 h 97"/>
                    <a:gd name="T84" fmla="*/ 1 w 995"/>
                    <a:gd name="T85" fmla="*/ 1 h 97"/>
                    <a:gd name="T86" fmla="*/ 1 w 995"/>
                    <a:gd name="T87" fmla="*/ 0 h 97"/>
                    <a:gd name="T88" fmla="*/ 1 w 995"/>
                    <a:gd name="T89" fmla="*/ 0 h 97"/>
                    <a:gd name="T90" fmla="*/ 1 w 995"/>
                    <a:gd name="T91" fmla="*/ 1 h 97"/>
                    <a:gd name="T92" fmla="*/ 1 w 995"/>
                    <a:gd name="T93" fmla="*/ 1 h 97"/>
                    <a:gd name="T94" fmla="*/ 1 w 995"/>
                    <a:gd name="T95" fmla="*/ 1 h 97"/>
                    <a:gd name="T96" fmla="*/ 1 w 995"/>
                    <a:gd name="T97" fmla="*/ 1 h 97"/>
                    <a:gd name="T98" fmla="*/ 1 w 995"/>
                    <a:gd name="T99" fmla="*/ 1 h 97"/>
                    <a:gd name="T100" fmla="*/ 1 w 995"/>
                    <a:gd name="T101" fmla="*/ 1 h 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95"/>
                    <a:gd name="T154" fmla="*/ 0 h 97"/>
                    <a:gd name="T155" fmla="*/ 995 w 995"/>
                    <a:gd name="T156" fmla="*/ 97 h 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95" h="97">
                      <a:moveTo>
                        <a:pt x="967" y="88"/>
                      </a:moveTo>
                      <a:lnTo>
                        <a:pt x="944" y="82"/>
                      </a:lnTo>
                      <a:lnTo>
                        <a:pt x="924" y="75"/>
                      </a:lnTo>
                      <a:lnTo>
                        <a:pt x="903" y="68"/>
                      </a:lnTo>
                      <a:lnTo>
                        <a:pt x="883" y="62"/>
                      </a:lnTo>
                      <a:lnTo>
                        <a:pt x="864" y="57"/>
                      </a:lnTo>
                      <a:lnTo>
                        <a:pt x="843" y="53"/>
                      </a:lnTo>
                      <a:lnTo>
                        <a:pt x="821" y="50"/>
                      </a:lnTo>
                      <a:lnTo>
                        <a:pt x="798" y="50"/>
                      </a:lnTo>
                      <a:lnTo>
                        <a:pt x="778" y="53"/>
                      </a:lnTo>
                      <a:lnTo>
                        <a:pt x="760" y="57"/>
                      </a:lnTo>
                      <a:lnTo>
                        <a:pt x="744" y="64"/>
                      </a:lnTo>
                      <a:lnTo>
                        <a:pt x="729" y="71"/>
                      </a:lnTo>
                      <a:lnTo>
                        <a:pt x="714" y="79"/>
                      </a:lnTo>
                      <a:lnTo>
                        <a:pt x="698" y="86"/>
                      </a:lnTo>
                      <a:lnTo>
                        <a:pt x="679" y="93"/>
                      </a:lnTo>
                      <a:lnTo>
                        <a:pt x="660" y="97"/>
                      </a:lnTo>
                      <a:lnTo>
                        <a:pt x="649" y="97"/>
                      </a:lnTo>
                      <a:lnTo>
                        <a:pt x="636" y="93"/>
                      </a:lnTo>
                      <a:lnTo>
                        <a:pt x="619" y="87"/>
                      </a:lnTo>
                      <a:lnTo>
                        <a:pt x="601" y="82"/>
                      </a:lnTo>
                      <a:lnTo>
                        <a:pt x="584" y="75"/>
                      </a:lnTo>
                      <a:lnTo>
                        <a:pt x="567" y="69"/>
                      </a:lnTo>
                      <a:lnTo>
                        <a:pt x="553" y="64"/>
                      </a:lnTo>
                      <a:lnTo>
                        <a:pt x="542" y="63"/>
                      </a:lnTo>
                      <a:lnTo>
                        <a:pt x="519" y="65"/>
                      </a:lnTo>
                      <a:lnTo>
                        <a:pt x="500" y="69"/>
                      </a:lnTo>
                      <a:lnTo>
                        <a:pt x="480" y="75"/>
                      </a:lnTo>
                      <a:lnTo>
                        <a:pt x="462" y="80"/>
                      </a:lnTo>
                      <a:lnTo>
                        <a:pt x="443" y="86"/>
                      </a:lnTo>
                      <a:lnTo>
                        <a:pt x="424" y="91"/>
                      </a:lnTo>
                      <a:lnTo>
                        <a:pt x="403" y="93"/>
                      </a:lnTo>
                      <a:lnTo>
                        <a:pt x="381" y="94"/>
                      </a:lnTo>
                      <a:lnTo>
                        <a:pt x="371" y="93"/>
                      </a:lnTo>
                      <a:lnTo>
                        <a:pt x="360" y="88"/>
                      </a:lnTo>
                      <a:lnTo>
                        <a:pt x="349" y="83"/>
                      </a:lnTo>
                      <a:lnTo>
                        <a:pt x="337" y="77"/>
                      </a:lnTo>
                      <a:lnTo>
                        <a:pt x="326" y="70"/>
                      </a:lnTo>
                      <a:lnTo>
                        <a:pt x="315" y="64"/>
                      </a:lnTo>
                      <a:lnTo>
                        <a:pt x="305" y="61"/>
                      </a:lnTo>
                      <a:lnTo>
                        <a:pt x="295" y="59"/>
                      </a:lnTo>
                      <a:lnTo>
                        <a:pt x="282" y="60"/>
                      </a:lnTo>
                      <a:lnTo>
                        <a:pt x="269" y="63"/>
                      </a:lnTo>
                      <a:lnTo>
                        <a:pt x="258" y="70"/>
                      </a:lnTo>
                      <a:lnTo>
                        <a:pt x="246" y="77"/>
                      </a:lnTo>
                      <a:lnTo>
                        <a:pt x="234" y="84"/>
                      </a:lnTo>
                      <a:lnTo>
                        <a:pt x="222" y="91"/>
                      </a:lnTo>
                      <a:lnTo>
                        <a:pt x="209" y="94"/>
                      </a:lnTo>
                      <a:lnTo>
                        <a:pt x="197" y="97"/>
                      </a:lnTo>
                      <a:lnTo>
                        <a:pt x="188" y="95"/>
                      </a:lnTo>
                      <a:lnTo>
                        <a:pt x="178" y="92"/>
                      </a:lnTo>
                      <a:lnTo>
                        <a:pt x="169" y="86"/>
                      </a:lnTo>
                      <a:lnTo>
                        <a:pt x="160" y="80"/>
                      </a:lnTo>
                      <a:lnTo>
                        <a:pt x="151" y="75"/>
                      </a:lnTo>
                      <a:lnTo>
                        <a:pt x="141" y="69"/>
                      </a:lnTo>
                      <a:lnTo>
                        <a:pt x="132" y="63"/>
                      </a:lnTo>
                      <a:lnTo>
                        <a:pt x="123" y="61"/>
                      </a:lnTo>
                      <a:lnTo>
                        <a:pt x="114" y="61"/>
                      </a:lnTo>
                      <a:lnTo>
                        <a:pt x="103" y="63"/>
                      </a:lnTo>
                      <a:lnTo>
                        <a:pt x="92" y="68"/>
                      </a:lnTo>
                      <a:lnTo>
                        <a:pt x="80" y="73"/>
                      </a:lnTo>
                      <a:lnTo>
                        <a:pt x="69" y="78"/>
                      </a:lnTo>
                      <a:lnTo>
                        <a:pt x="59" y="84"/>
                      </a:lnTo>
                      <a:lnTo>
                        <a:pt x="48" y="87"/>
                      </a:lnTo>
                      <a:lnTo>
                        <a:pt x="39" y="90"/>
                      </a:lnTo>
                      <a:lnTo>
                        <a:pt x="33" y="86"/>
                      </a:lnTo>
                      <a:lnTo>
                        <a:pt x="26" y="84"/>
                      </a:lnTo>
                      <a:lnTo>
                        <a:pt x="21" y="80"/>
                      </a:lnTo>
                      <a:lnTo>
                        <a:pt x="16" y="76"/>
                      </a:lnTo>
                      <a:lnTo>
                        <a:pt x="11" y="72"/>
                      </a:lnTo>
                      <a:lnTo>
                        <a:pt x="7" y="69"/>
                      </a:lnTo>
                      <a:lnTo>
                        <a:pt x="3" y="64"/>
                      </a:lnTo>
                      <a:lnTo>
                        <a:pt x="0" y="60"/>
                      </a:lnTo>
                      <a:lnTo>
                        <a:pt x="7" y="52"/>
                      </a:lnTo>
                      <a:lnTo>
                        <a:pt x="16" y="44"/>
                      </a:lnTo>
                      <a:lnTo>
                        <a:pt x="26" y="37"/>
                      </a:lnTo>
                      <a:lnTo>
                        <a:pt x="38" y="31"/>
                      </a:lnTo>
                      <a:lnTo>
                        <a:pt x="52" y="25"/>
                      </a:lnTo>
                      <a:lnTo>
                        <a:pt x="67" y="21"/>
                      </a:lnTo>
                      <a:lnTo>
                        <a:pt x="83" y="16"/>
                      </a:lnTo>
                      <a:lnTo>
                        <a:pt x="99" y="12"/>
                      </a:lnTo>
                      <a:lnTo>
                        <a:pt x="116" y="9"/>
                      </a:lnTo>
                      <a:lnTo>
                        <a:pt x="133" y="7"/>
                      </a:lnTo>
                      <a:lnTo>
                        <a:pt x="151" y="4"/>
                      </a:lnTo>
                      <a:lnTo>
                        <a:pt x="169" y="2"/>
                      </a:lnTo>
                      <a:lnTo>
                        <a:pt x="186" y="1"/>
                      </a:lnTo>
                      <a:lnTo>
                        <a:pt x="204" y="1"/>
                      </a:lnTo>
                      <a:lnTo>
                        <a:pt x="220" y="0"/>
                      </a:lnTo>
                      <a:lnTo>
                        <a:pt x="236" y="0"/>
                      </a:lnTo>
                      <a:lnTo>
                        <a:pt x="867" y="0"/>
                      </a:lnTo>
                      <a:lnTo>
                        <a:pt x="881" y="1"/>
                      </a:lnTo>
                      <a:lnTo>
                        <a:pt x="897" y="3"/>
                      </a:lnTo>
                      <a:lnTo>
                        <a:pt x="914" y="8"/>
                      </a:lnTo>
                      <a:lnTo>
                        <a:pt x="933" y="14"/>
                      </a:lnTo>
                      <a:lnTo>
                        <a:pt x="951" y="22"/>
                      </a:lnTo>
                      <a:lnTo>
                        <a:pt x="967" y="32"/>
                      </a:lnTo>
                      <a:lnTo>
                        <a:pt x="982" y="45"/>
                      </a:lnTo>
                      <a:lnTo>
                        <a:pt x="995" y="60"/>
                      </a:lnTo>
                      <a:lnTo>
                        <a:pt x="989" y="68"/>
                      </a:lnTo>
                      <a:lnTo>
                        <a:pt x="982" y="75"/>
                      </a:lnTo>
                      <a:lnTo>
                        <a:pt x="975" y="82"/>
                      </a:lnTo>
                      <a:lnTo>
                        <a:pt x="967" y="88"/>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46" name="Freeform 69"/>
                <p:cNvSpPr>
                  <a:spLocks noChangeAspect="1"/>
                </p:cNvSpPr>
                <p:nvPr/>
              </p:nvSpPr>
              <p:spPr bwMode="auto">
                <a:xfrm>
                  <a:off x="1495" y="3238"/>
                  <a:ext cx="498" cy="49"/>
                </a:xfrm>
                <a:custGeom>
                  <a:avLst/>
                  <a:gdLst>
                    <a:gd name="T0" fmla="*/ 1 w 995"/>
                    <a:gd name="T1" fmla="*/ 1 h 97"/>
                    <a:gd name="T2" fmla="*/ 1 w 995"/>
                    <a:gd name="T3" fmla="*/ 1 h 97"/>
                    <a:gd name="T4" fmla="*/ 1 w 995"/>
                    <a:gd name="T5" fmla="*/ 1 h 97"/>
                    <a:gd name="T6" fmla="*/ 1 w 995"/>
                    <a:gd name="T7" fmla="*/ 1 h 97"/>
                    <a:gd name="T8" fmla="*/ 1 w 995"/>
                    <a:gd name="T9" fmla="*/ 1 h 97"/>
                    <a:gd name="T10" fmla="*/ 1 w 995"/>
                    <a:gd name="T11" fmla="*/ 1 h 97"/>
                    <a:gd name="T12" fmla="*/ 1 w 995"/>
                    <a:gd name="T13" fmla="*/ 1 h 97"/>
                    <a:gd name="T14" fmla="*/ 1 w 995"/>
                    <a:gd name="T15" fmla="*/ 1 h 97"/>
                    <a:gd name="T16" fmla="*/ 1 w 995"/>
                    <a:gd name="T17" fmla="*/ 1 h 97"/>
                    <a:gd name="T18" fmla="*/ 1 w 995"/>
                    <a:gd name="T19" fmla="*/ 1 h 97"/>
                    <a:gd name="T20" fmla="*/ 1 w 995"/>
                    <a:gd name="T21" fmla="*/ 1 h 97"/>
                    <a:gd name="T22" fmla="*/ 1 w 995"/>
                    <a:gd name="T23" fmla="*/ 1 h 97"/>
                    <a:gd name="T24" fmla="*/ 1 w 995"/>
                    <a:gd name="T25" fmla="*/ 1 h 97"/>
                    <a:gd name="T26" fmla="*/ 1 w 995"/>
                    <a:gd name="T27" fmla="*/ 1 h 97"/>
                    <a:gd name="T28" fmla="*/ 1 w 995"/>
                    <a:gd name="T29" fmla="*/ 1 h 97"/>
                    <a:gd name="T30" fmla="*/ 1 w 995"/>
                    <a:gd name="T31" fmla="*/ 1 h 97"/>
                    <a:gd name="T32" fmla="*/ 1 w 995"/>
                    <a:gd name="T33" fmla="*/ 1 h 97"/>
                    <a:gd name="T34" fmla="*/ 1 w 995"/>
                    <a:gd name="T35" fmla="*/ 1 h 97"/>
                    <a:gd name="T36" fmla="*/ 1 w 995"/>
                    <a:gd name="T37" fmla="*/ 1 h 97"/>
                    <a:gd name="T38" fmla="*/ 1 w 995"/>
                    <a:gd name="T39" fmla="*/ 1 h 97"/>
                    <a:gd name="T40" fmla="*/ 1 w 995"/>
                    <a:gd name="T41" fmla="*/ 1 h 97"/>
                    <a:gd name="T42" fmla="*/ 1 w 995"/>
                    <a:gd name="T43" fmla="*/ 1 h 97"/>
                    <a:gd name="T44" fmla="*/ 1 w 995"/>
                    <a:gd name="T45" fmla="*/ 1 h 97"/>
                    <a:gd name="T46" fmla="*/ 1 w 995"/>
                    <a:gd name="T47" fmla="*/ 1 h 97"/>
                    <a:gd name="T48" fmla="*/ 1 w 995"/>
                    <a:gd name="T49" fmla="*/ 1 h 97"/>
                    <a:gd name="T50" fmla="*/ 1 w 995"/>
                    <a:gd name="T51" fmla="*/ 1 h 97"/>
                    <a:gd name="T52" fmla="*/ 1 w 995"/>
                    <a:gd name="T53" fmla="*/ 1 h 97"/>
                    <a:gd name="T54" fmla="*/ 1 w 995"/>
                    <a:gd name="T55" fmla="*/ 1 h 97"/>
                    <a:gd name="T56" fmla="*/ 1 w 995"/>
                    <a:gd name="T57" fmla="*/ 1 h 97"/>
                    <a:gd name="T58" fmla="*/ 1 w 995"/>
                    <a:gd name="T59" fmla="*/ 1 h 97"/>
                    <a:gd name="T60" fmla="*/ 1 w 995"/>
                    <a:gd name="T61" fmla="*/ 1 h 97"/>
                    <a:gd name="T62" fmla="*/ 1 w 995"/>
                    <a:gd name="T63" fmla="*/ 1 h 97"/>
                    <a:gd name="T64" fmla="*/ 1 w 995"/>
                    <a:gd name="T65" fmla="*/ 1 h 97"/>
                    <a:gd name="T66" fmla="*/ 1 w 995"/>
                    <a:gd name="T67" fmla="*/ 1 h 97"/>
                    <a:gd name="T68" fmla="*/ 1 w 995"/>
                    <a:gd name="T69" fmla="*/ 1 h 97"/>
                    <a:gd name="T70" fmla="*/ 1 w 995"/>
                    <a:gd name="T71" fmla="*/ 1 h 97"/>
                    <a:gd name="T72" fmla="*/ 1 w 995"/>
                    <a:gd name="T73" fmla="*/ 1 h 97"/>
                    <a:gd name="T74" fmla="*/ 1 w 995"/>
                    <a:gd name="T75" fmla="*/ 1 h 97"/>
                    <a:gd name="T76" fmla="*/ 1 w 995"/>
                    <a:gd name="T77" fmla="*/ 1 h 97"/>
                    <a:gd name="T78" fmla="*/ 1 w 995"/>
                    <a:gd name="T79" fmla="*/ 1 h 97"/>
                    <a:gd name="T80" fmla="*/ 0 w 995"/>
                    <a:gd name="T81" fmla="*/ 1 h 97"/>
                    <a:gd name="T82" fmla="*/ 1 w 995"/>
                    <a:gd name="T83" fmla="*/ 1 h 97"/>
                    <a:gd name="T84" fmla="*/ 1 w 995"/>
                    <a:gd name="T85" fmla="*/ 1 h 97"/>
                    <a:gd name="T86" fmla="*/ 1 w 995"/>
                    <a:gd name="T87" fmla="*/ 1 h 97"/>
                    <a:gd name="T88" fmla="*/ 1 w 995"/>
                    <a:gd name="T89" fmla="*/ 1 h 97"/>
                    <a:gd name="T90" fmla="*/ 1 w 995"/>
                    <a:gd name="T91" fmla="*/ 1 h 97"/>
                    <a:gd name="T92" fmla="*/ 1 w 995"/>
                    <a:gd name="T93" fmla="*/ 1 h 97"/>
                    <a:gd name="T94" fmla="*/ 1 w 995"/>
                    <a:gd name="T95" fmla="*/ 1 h 97"/>
                    <a:gd name="T96" fmla="*/ 1 w 995"/>
                    <a:gd name="T97" fmla="*/ 0 h 97"/>
                    <a:gd name="T98" fmla="*/ 1 w 995"/>
                    <a:gd name="T99" fmla="*/ 0 h 97"/>
                    <a:gd name="T100" fmla="*/ 1 w 995"/>
                    <a:gd name="T101" fmla="*/ 1 h 97"/>
                    <a:gd name="T102" fmla="*/ 1 w 995"/>
                    <a:gd name="T103" fmla="*/ 1 h 97"/>
                    <a:gd name="T104" fmla="*/ 1 w 995"/>
                    <a:gd name="T105" fmla="*/ 1 h 97"/>
                    <a:gd name="T106" fmla="*/ 1 w 995"/>
                    <a:gd name="T107" fmla="*/ 1 h 97"/>
                    <a:gd name="T108" fmla="*/ 1 w 995"/>
                    <a:gd name="T109" fmla="*/ 1 h 97"/>
                    <a:gd name="T110" fmla="*/ 1 w 995"/>
                    <a:gd name="T111" fmla="*/ 1 h 97"/>
                    <a:gd name="T112" fmla="*/ 1 w 995"/>
                    <a:gd name="T113" fmla="*/ 1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5"/>
                    <a:gd name="T172" fmla="*/ 0 h 97"/>
                    <a:gd name="T173" fmla="*/ 995 w 995"/>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5" h="97">
                      <a:moveTo>
                        <a:pt x="967" y="88"/>
                      </a:moveTo>
                      <a:lnTo>
                        <a:pt x="967" y="88"/>
                      </a:lnTo>
                      <a:lnTo>
                        <a:pt x="944" y="82"/>
                      </a:lnTo>
                      <a:lnTo>
                        <a:pt x="924" y="75"/>
                      </a:lnTo>
                      <a:lnTo>
                        <a:pt x="903" y="68"/>
                      </a:lnTo>
                      <a:lnTo>
                        <a:pt x="883" y="62"/>
                      </a:lnTo>
                      <a:lnTo>
                        <a:pt x="864" y="57"/>
                      </a:lnTo>
                      <a:lnTo>
                        <a:pt x="843" y="53"/>
                      </a:lnTo>
                      <a:lnTo>
                        <a:pt x="821" y="50"/>
                      </a:lnTo>
                      <a:lnTo>
                        <a:pt x="798" y="50"/>
                      </a:lnTo>
                      <a:lnTo>
                        <a:pt x="778" y="53"/>
                      </a:lnTo>
                      <a:lnTo>
                        <a:pt x="760" y="57"/>
                      </a:lnTo>
                      <a:lnTo>
                        <a:pt x="744" y="64"/>
                      </a:lnTo>
                      <a:lnTo>
                        <a:pt x="729" y="71"/>
                      </a:lnTo>
                      <a:lnTo>
                        <a:pt x="714" y="79"/>
                      </a:lnTo>
                      <a:lnTo>
                        <a:pt x="698" y="86"/>
                      </a:lnTo>
                      <a:lnTo>
                        <a:pt x="679" y="93"/>
                      </a:lnTo>
                      <a:lnTo>
                        <a:pt x="660" y="97"/>
                      </a:lnTo>
                      <a:lnTo>
                        <a:pt x="649" y="97"/>
                      </a:lnTo>
                      <a:lnTo>
                        <a:pt x="636" y="93"/>
                      </a:lnTo>
                      <a:lnTo>
                        <a:pt x="619" y="87"/>
                      </a:lnTo>
                      <a:lnTo>
                        <a:pt x="601" y="82"/>
                      </a:lnTo>
                      <a:lnTo>
                        <a:pt x="584" y="75"/>
                      </a:lnTo>
                      <a:lnTo>
                        <a:pt x="567" y="69"/>
                      </a:lnTo>
                      <a:lnTo>
                        <a:pt x="553" y="64"/>
                      </a:lnTo>
                      <a:lnTo>
                        <a:pt x="542" y="63"/>
                      </a:lnTo>
                      <a:lnTo>
                        <a:pt x="519" y="65"/>
                      </a:lnTo>
                      <a:lnTo>
                        <a:pt x="500" y="69"/>
                      </a:lnTo>
                      <a:lnTo>
                        <a:pt x="480" y="75"/>
                      </a:lnTo>
                      <a:lnTo>
                        <a:pt x="462" y="80"/>
                      </a:lnTo>
                      <a:lnTo>
                        <a:pt x="443" y="86"/>
                      </a:lnTo>
                      <a:lnTo>
                        <a:pt x="424" y="91"/>
                      </a:lnTo>
                      <a:lnTo>
                        <a:pt x="403" y="93"/>
                      </a:lnTo>
                      <a:lnTo>
                        <a:pt x="381" y="94"/>
                      </a:lnTo>
                      <a:lnTo>
                        <a:pt x="371" y="93"/>
                      </a:lnTo>
                      <a:lnTo>
                        <a:pt x="360" y="88"/>
                      </a:lnTo>
                      <a:lnTo>
                        <a:pt x="349" y="83"/>
                      </a:lnTo>
                      <a:lnTo>
                        <a:pt x="337" y="77"/>
                      </a:lnTo>
                      <a:lnTo>
                        <a:pt x="326" y="70"/>
                      </a:lnTo>
                      <a:lnTo>
                        <a:pt x="315" y="64"/>
                      </a:lnTo>
                      <a:lnTo>
                        <a:pt x="305" y="61"/>
                      </a:lnTo>
                      <a:lnTo>
                        <a:pt x="295" y="59"/>
                      </a:lnTo>
                      <a:lnTo>
                        <a:pt x="282" y="60"/>
                      </a:lnTo>
                      <a:lnTo>
                        <a:pt x="269" y="63"/>
                      </a:lnTo>
                      <a:lnTo>
                        <a:pt x="258" y="70"/>
                      </a:lnTo>
                      <a:lnTo>
                        <a:pt x="246" y="77"/>
                      </a:lnTo>
                      <a:lnTo>
                        <a:pt x="234" y="84"/>
                      </a:lnTo>
                      <a:lnTo>
                        <a:pt x="222" y="91"/>
                      </a:lnTo>
                      <a:lnTo>
                        <a:pt x="209" y="94"/>
                      </a:lnTo>
                      <a:lnTo>
                        <a:pt x="197" y="97"/>
                      </a:lnTo>
                      <a:lnTo>
                        <a:pt x="188" y="95"/>
                      </a:lnTo>
                      <a:lnTo>
                        <a:pt x="178" y="92"/>
                      </a:lnTo>
                      <a:lnTo>
                        <a:pt x="169" y="86"/>
                      </a:lnTo>
                      <a:lnTo>
                        <a:pt x="160" y="80"/>
                      </a:lnTo>
                      <a:lnTo>
                        <a:pt x="151" y="75"/>
                      </a:lnTo>
                      <a:lnTo>
                        <a:pt x="141" y="69"/>
                      </a:lnTo>
                      <a:lnTo>
                        <a:pt x="132" y="63"/>
                      </a:lnTo>
                      <a:lnTo>
                        <a:pt x="123" y="61"/>
                      </a:lnTo>
                      <a:lnTo>
                        <a:pt x="114" y="61"/>
                      </a:lnTo>
                      <a:lnTo>
                        <a:pt x="103" y="63"/>
                      </a:lnTo>
                      <a:lnTo>
                        <a:pt x="92" y="68"/>
                      </a:lnTo>
                      <a:lnTo>
                        <a:pt x="80" y="73"/>
                      </a:lnTo>
                      <a:lnTo>
                        <a:pt x="69" y="78"/>
                      </a:lnTo>
                      <a:lnTo>
                        <a:pt x="59" y="84"/>
                      </a:lnTo>
                      <a:lnTo>
                        <a:pt x="48" y="87"/>
                      </a:lnTo>
                      <a:lnTo>
                        <a:pt x="39" y="90"/>
                      </a:lnTo>
                      <a:lnTo>
                        <a:pt x="33" y="86"/>
                      </a:lnTo>
                      <a:lnTo>
                        <a:pt x="26" y="84"/>
                      </a:lnTo>
                      <a:lnTo>
                        <a:pt x="21" y="80"/>
                      </a:lnTo>
                      <a:lnTo>
                        <a:pt x="16" y="76"/>
                      </a:lnTo>
                      <a:lnTo>
                        <a:pt x="11" y="72"/>
                      </a:lnTo>
                      <a:lnTo>
                        <a:pt x="7" y="69"/>
                      </a:lnTo>
                      <a:lnTo>
                        <a:pt x="3" y="64"/>
                      </a:lnTo>
                      <a:lnTo>
                        <a:pt x="0" y="60"/>
                      </a:lnTo>
                      <a:lnTo>
                        <a:pt x="7" y="52"/>
                      </a:lnTo>
                      <a:lnTo>
                        <a:pt x="16" y="44"/>
                      </a:lnTo>
                      <a:lnTo>
                        <a:pt x="26" y="37"/>
                      </a:lnTo>
                      <a:lnTo>
                        <a:pt x="38" y="31"/>
                      </a:lnTo>
                      <a:lnTo>
                        <a:pt x="52" y="25"/>
                      </a:lnTo>
                      <a:lnTo>
                        <a:pt x="67" y="21"/>
                      </a:lnTo>
                      <a:lnTo>
                        <a:pt x="83" y="16"/>
                      </a:lnTo>
                      <a:lnTo>
                        <a:pt x="99" y="12"/>
                      </a:lnTo>
                      <a:lnTo>
                        <a:pt x="116" y="9"/>
                      </a:lnTo>
                      <a:lnTo>
                        <a:pt x="133" y="7"/>
                      </a:lnTo>
                      <a:lnTo>
                        <a:pt x="151" y="4"/>
                      </a:lnTo>
                      <a:lnTo>
                        <a:pt x="169" y="2"/>
                      </a:lnTo>
                      <a:lnTo>
                        <a:pt x="186" y="1"/>
                      </a:lnTo>
                      <a:lnTo>
                        <a:pt x="204" y="1"/>
                      </a:lnTo>
                      <a:lnTo>
                        <a:pt x="220" y="0"/>
                      </a:lnTo>
                      <a:lnTo>
                        <a:pt x="236" y="0"/>
                      </a:lnTo>
                      <a:lnTo>
                        <a:pt x="867" y="0"/>
                      </a:lnTo>
                      <a:lnTo>
                        <a:pt x="881" y="1"/>
                      </a:lnTo>
                      <a:lnTo>
                        <a:pt x="897" y="3"/>
                      </a:lnTo>
                      <a:lnTo>
                        <a:pt x="914" y="8"/>
                      </a:lnTo>
                      <a:lnTo>
                        <a:pt x="933" y="14"/>
                      </a:lnTo>
                      <a:lnTo>
                        <a:pt x="951" y="22"/>
                      </a:lnTo>
                      <a:lnTo>
                        <a:pt x="967" y="32"/>
                      </a:lnTo>
                      <a:lnTo>
                        <a:pt x="982" y="45"/>
                      </a:lnTo>
                      <a:lnTo>
                        <a:pt x="995" y="60"/>
                      </a:lnTo>
                      <a:lnTo>
                        <a:pt x="989" y="68"/>
                      </a:lnTo>
                      <a:lnTo>
                        <a:pt x="982" y="75"/>
                      </a:lnTo>
                      <a:lnTo>
                        <a:pt x="975" y="82"/>
                      </a:lnTo>
                      <a:lnTo>
                        <a:pt x="967" y="88"/>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47" name="Freeform 70"/>
                <p:cNvSpPr>
                  <a:spLocks noChangeAspect="1"/>
                </p:cNvSpPr>
                <p:nvPr/>
              </p:nvSpPr>
              <p:spPr bwMode="auto">
                <a:xfrm>
                  <a:off x="1515" y="3264"/>
                  <a:ext cx="464" cy="34"/>
                </a:xfrm>
                <a:custGeom>
                  <a:avLst/>
                  <a:gdLst>
                    <a:gd name="T0" fmla="*/ 1 w 928"/>
                    <a:gd name="T1" fmla="*/ 0 h 70"/>
                    <a:gd name="T2" fmla="*/ 1 w 928"/>
                    <a:gd name="T3" fmla="*/ 0 h 70"/>
                    <a:gd name="T4" fmla="*/ 1 w 928"/>
                    <a:gd name="T5" fmla="*/ 0 h 70"/>
                    <a:gd name="T6" fmla="*/ 1 w 928"/>
                    <a:gd name="T7" fmla="*/ 0 h 70"/>
                    <a:gd name="T8" fmla="*/ 1 w 928"/>
                    <a:gd name="T9" fmla="*/ 0 h 70"/>
                    <a:gd name="T10" fmla="*/ 1 w 928"/>
                    <a:gd name="T11" fmla="*/ 0 h 70"/>
                    <a:gd name="T12" fmla="*/ 1 w 928"/>
                    <a:gd name="T13" fmla="*/ 0 h 70"/>
                    <a:gd name="T14" fmla="*/ 1 w 928"/>
                    <a:gd name="T15" fmla="*/ 0 h 70"/>
                    <a:gd name="T16" fmla="*/ 1 w 928"/>
                    <a:gd name="T17" fmla="*/ 0 h 70"/>
                    <a:gd name="T18" fmla="*/ 1 w 928"/>
                    <a:gd name="T19" fmla="*/ 0 h 70"/>
                    <a:gd name="T20" fmla="*/ 1 w 928"/>
                    <a:gd name="T21" fmla="*/ 0 h 70"/>
                    <a:gd name="T22" fmla="*/ 1 w 928"/>
                    <a:gd name="T23" fmla="*/ 0 h 70"/>
                    <a:gd name="T24" fmla="*/ 1 w 928"/>
                    <a:gd name="T25" fmla="*/ 0 h 70"/>
                    <a:gd name="T26" fmla="*/ 1 w 928"/>
                    <a:gd name="T27" fmla="*/ 0 h 70"/>
                    <a:gd name="T28" fmla="*/ 1 w 928"/>
                    <a:gd name="T29" fmla="*/ 0 h 70"/>
                    <a:gd name="T30" fmla="*/ 1 w 928"/>
                    <a:gd name="T31" fmla="*/ 0 h 70"/>
                    <a:gd name="T32" fmla="*/ 1 w 928"/>
                    <a:gd name="T33" fmla="*/ 0 h 70"/>
                    <a:gd name="T34" fmla="*/ 1 w 928"/>
                    <a:gd name="T35" fmla="*/ 0 h 70"/>
                    <a:gd name="T36" fmla="*/ 1 w 928"/>
                    <a:gd name="T37" fmla="*/ 0 h 70"/>
                    <a:gd name="T38" fmla="*/ 1 w 928"/>
                    <a:gd name="T39" fmla="*/ 0 h 70"/>
                    <a:gd name="T40" fmla="*/ 1 w 928"/>
                    <a:gd name="T41" fmla="*/ 0 h 70"/>
                    <a:gd name="T42" fmla="*/ 1 w 928"/>
                    <a:gd name="T43" fmla="*/ 0 h 70"/>
                    <a:gd name="T44" fmla="*/ 1 w 928"/>
                    <a:gd name="T45" fmla="*/ 0 h 70"/>
                    <a:gd name="T46" fmla="*/ 1 w 928"/>
                    <a:gd name="T47" fmla="*/ 0 h 70"/>
                    <a:gd name="T48" fmla="*/ 1 w 928"/>
                    <a:gd name="T49" fmla="*/ 0 h 70"/>
                    <a:gd name="T50" fmla="*/ 1 w 928"/>
                    <a:gd name="T51" fmla="*/ 0 h 70"/>
                    <a:gd name="T52" fmla="*/ 1 w 928"/>
                    <a:gd name="T53" fmla="*/ 0 h 70"/>
                    <a:gd name="T54" fmla="*/ 1 w 928"/>
                    <a:gd name="T55" fmla="*/ 0 h 70"/>
                    <a:gd name="T56" fmla="*/ 1 w 928"/>
                    <a:gd name="T57" fmla="*/ 0 h 70"/>
                    <a:gd name="T58" fmla="*/ 1 w 928"/>
                    <a:gd name="T59" fmla="*/ 0 h 70"/>
                    <a:gd name="T60" fmla="*/ 1 w 928"/>
                    <a:gd name="T61" fmla="*/ 0 h 70"/>
                    <a:gd name="T62" fmla="*/ 1 w 928"/>
                    <a:gd name="T63" fmla="*/ 0 h 70"/>
                    <a:gd name="T64" fmla="*/ 1 w 928"/>
                    <a:gd name="T65" fmla="*/ 0 h 70"/>
                    <a:gd name="T66" fmla="*/ 1 w 928"/>
                    <a:gd name="T67" fmla="*/ 0 h 70"/>
                    <a:gd name="T68" fmla="*/ 1 w 928"/>
                    <a:gd name="T69" fmla="*/ 0 h 70"/>
                    <a:gd name="T70" fmla="*/ 1 w 928"/>
                    <a:gd name="T71" fmla="*/ 0 h 70"/>
                    <a:gd name="T72" fmla="*/ 1 w 928"/>
                    <a:gd name="T73" fmla="*/ 0 h 70"/>
                    <a:gd name="T74" fmla="*/ 1 w 928"/>
                    <a:gd name="T75" fmla="*/ 0 h 70"/>
                    <a:gd name="T76" fmla="*/ 1 w 928"/>
                    <a:gd name="T77" fmla="*/ 0 h 70"/>
                    <a:gd name="T78" fmla="*/ 1 w 928"/>
                    <a:gd name="T79" fmla="*/ 0 h 70"/>
                    <a:gd name="T80" fmla="*/ 1 w 928"/>
                    <a:gd name="T81" fmla="*/ 0 h 70"/>
                    <a:gd name="T82" fmla="*/ 1 w 928"/>
                    <a:gd name="T83" fmla="*/ 0 h 70"/>
                    <a:gd name="T84" fmla="*/ 1 w 928"/>
                    <a:gd name="T85" fmla="*/ 0 h 70"/>
                    <a:gd name="T86" fmla="*/ 1 w 928"/>
                    <a:gd name="T87" fmla="*/ 0 h 70"/>
                    <a:gd name="T88" fmla="*/ 1 w 928"/>
                    <a:gd name="T89" fmla="*/ 0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28"/>
                    <a:gd name="T136" fmla="*/ 0 h 70"/>
                    <a:gd name="T137" fmla="*/ 928 w 928"/>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28" h="70">
                      <a:moveTo>
                        <a:pt x="928" y="37"/>
                      </a:moveTo>
                      <a:lnTo>
                        <a:pt x="905" y="30"/>
                      </a:lnTo>
                      <a:lnTo>
                        <a:pt x="885" y="23"/>
                      </a:lnTo>
                      <a:lnTo>
                        <a:pt x="864" y="18"/>
                      </a:lnTo>
                      <a:lnTo>
                        <a:pt x="844" y="12"/>
                      </a:lnTo>
                      <a:lnTo>
                        <a:pt x="825" y="6"/>
                      </a:lnTo>
                      <a:lnTo>
                        <a:pt x="805" y="3"/>
                      </a:lnTo>
                      <a:lnTo>
                        <a:pt x="783" y="0"/>
                      </a:lnTo>
                      <a:lnTo>
                        <a:pt x="760" y="0"/>
                      </a:lnTo>
                      <a:lnTo>
                        <a:pt x="739" y="3"/>
                      </a:lnTo>
                      <a:lnTo>
                        <a:pt x="722" y="7"/>
                      </a:lnTo>
                      <a:lnTo>
                        <a:pt x="705" y="13"/>
                      </a:lnTo>
                      <a:lnTo>
                        <a:pt x="690" y="21"/>
                      </a:lnTo>
                      <a:lnTo>
                        <a:pt x="675" y="29"/>
                      </a:lnTo>
                      <a:lnTo>
                        <a:pt x="659" y="36"/>
                      </a:lnTo>
                      <a:lnTo>
                        <a:pt x="640" y="42"/>
                      </a:lnTo>
                      <a:lnTo>
                        <a:pt x="621" y="47"/>
                      </a:lnTo>
                      <a:lnTo>
                        <a:pt x="610" y="45"/>
                      </a:lnTo>
                      <a:lnTo>
                        <a:pt x="597" y="42"/>
                      </a:lnTo>
                      <a:lnTo>
                        <a:pt x="580" y="36"/>
                      </a:lnTo>
                      <a:lnTo>
                        <a:pt x="562" y="30"/>
                      </a:lnTo>
                      <a:lnTo>
                        <a:pt x="545" y="23"/>
                      </a:lnTo>
                      <a:lnTo>
                        <a:pt x="528" y="18"/>
                      </a:lnTo>
                      <a:lnTo>
                        <a:pt x="514" y="14"/>
                      </a:lnTo>
                      <a:lnTo>
                        <a:pt x="503" y="13"/>
                      </a:lnTo>
                      <a:lnTo>
                        <a:pt x="480" y="14"/>
                      </a:lnTo>
                      <a:lnTo>
                        <a:pt x="461" y="19"/>
                      </a:lnTo>
                      <a:lnTo>
                        <a:pt x="441" y="23"/>
                      </a:lnTo>
                      <a:lnTo>
                        <a:pt x="423" y="29"/>
                      </a:lnTo>
                      <a:lnTo>
                        <a:pt x="404" y="35"/>
                      </a:lnTo>
                      <a:lnTo>
                        <a:pt x="385" y="40"/>
                      </a:lnTo>
                      <a:lnTo>
                        <a:pt x="365" y="43"/>
                      </a:lnTo>
                      <a:lnTo>
                        <a:pt x="342" y="44"/>
                      </a:lnTo>
                      <a:lnTo>
                        <a:pt x="332" y="42"/>
                      </a:lnTo>
                      <a:lnTo>
                        <a:pt x="321" y="38"/>
                      </a:lnTo>
                      <a:lnTo>
                        <a:pt x="310" y="33"/>
                      </a:lnTo>
                      <a:lnTo>
                        <a:pt x="299" y="26"/>
                      </a:lnTo>
                      <a:lnTo>
                        <a:pt x="288" y="20"/>
                      </a:lnTo>
                      <a:lnTo>
                        <a:pt x="276" y="14"/>
                      </a:lnTo>
                      <a:lnTo>
                        <a:pt x="266" y="10"/>
                      </a:lnTo>
                      <a:lnTo>
                        <a:pt x="256" y="7"/>
                      </a:lnTo>
                      <a:lnTo>
                        <a:pt x="243" y="9"/>
                      </a:lnTo>
                      <a:lnTo>
                        <a:pt x="230" y="13"/>
                      </a:lnTo>
                      <a:lnTo>
                        <a:pt x="219" y="19"/>
                      </a:lnTo>
                      <a:lnTo>
                        <a:pt x="207" y="26"/>
                      </a:lnTo>
                      <a:lnTo>
                        <a:pt x="195" y="34"/>
                      </a:lnTo>
                      <a:lnTo>
                        <a:pt x="183" y="40"/>
                      </a:lnTo>
                      <a:lnTo>
                        <a:pt x="170" y="44"/>
                      </a:lnTo>
                      <a:lnTo>
                        <a:pt x="158" y="47"/>
                      </a:lnTo>
                      <a:lnTo>
                        <a:pt x="149" y="45"/>
                      </a:lnTo>
                      <a:lnTo>
                        <a:pt x="139" y="42"/>
                      </a:lnTo>
                      <a:lnTo>
                        <a:pt x="130" y="36"/>
                      </a:lnTo>
                      <a:lnTo>
                        <a:pt x="121" y="30"/>
                      </a:lnTo>
                      <a:lnTo>
                        <a:pt x="112" y="23"/>
                      </a:lnTo>
                      <a:lnTo>
                        <a:pt x="102" y="18"/>
                      </a:lnTo>
                      <a:lnTo>
                        <a:pt x="93" y="13"/>
                      </a:lnTo>
                      <a:lnTo>
                        <a:pt x="84" y="11"/>
                      </a:lnTo>
                      <a:lnTo>
                        <a:pt x="75" y="11"/>
                      </a:lnTo>
                      <a:lnTo>
                        <a:pt x="64" y="13"/>
                      </a:lnTo>
                      <a:lnTo>
                        <a:pt x="54" y="17"/>
                      </a:lnTo>
                      <a:lnTo>
                        <a:pt x="43" y="22"/>
                      </a:lnTo>
                      <a:lnTo>
                        <a:pt x="31" y="27"/>
                      </a:lnTo>
                      <a:lnTo>
                        <a:pt x="20" y="33"/>
                      </a:lnTo>
                      <a:lnTo>
                        <a:pt x="9" y="36"/>
                      </a:lnTo>
                      <a:lnTo>
                        <a:pt x="0" y="38"/>
                      </a:lnTo>
                      <a:lnTo>
                        <a:pt x="10" y="43"/>
                      </a:lnTo>
                      <a:lnTo>
                        <a:pt x="21" y="47"/>
                      </a:lnTo>
                      <a:lnTo>
                        <a:pt x="32" y="50"/>
                      </a:lnTo>
                      <a:lnTo>
                        <a:pt x="44" y="53"/>
                      </a:lnTo>
                      <a:lnTo>
                        <a:pt x="56" y="56"/>
                      </a:lnTo>
                      <a:lnTo>
                        <a:pt x="69" y="58"/>
                      </a:lnTo>
                      <a:lnTo>
                        <a:pt x="82" y="60"/>
                      </a:lnTo>
                      <a:lnTo>
                        <a:pt x="96" y="63"/>
                      </a:lnTo>
                      <a:lnTo>
                        <a:pt x="108" y="64"/>
                      </a:lnTo>
                      <a:lnTo>
                        <a:pt x="122" y="66"/>
                      </a:lnTo>
                      <a:lnTo>
                        <a:pt x="135" y="67"/>
                      </a:lnTo>
                      <a:lnTo>
                        <a:pt x="149" y="68"/>
                      </a:lnTo>
                      <a:lnTo>
                        <a:pt x="161" y="68"/>
                      </a:lnTo>
                      <a:lnTo>
                        <a:pt x="174" y="70"/>
                      </a:lnTo>
                      <a:lnTo>
                        <a:pt x="185" y="70"/>
                      </a:lnTo>
                      <a:lnTo>
                        <a:pt x="197" y="70"/>
                      </a:lnTo>
                      <a:lnTo>
                        <a:pt x="828" y="70"/>
                      </a:lnTo>
                      <a:lnTo>
                        <a:pt x="837" y="70"/>
                      </a:lnTo>
                      <a:lnTo>
                        <a:pt x="849" y="67"/>
                      </a:lnTo>
                      <a:lnTo>
                        <a:pt x="862" y="65"/>
                      </a:lnTo>
                      <a:lnTo>
                        <a:pt x="875" y="61"/>
                      </a:lnTo>
                      <a:lnTo>
                        <a:pt x="888" y="57"/>
                      </a:lnTo>
                      <a:lnTo>
                        <a:pt x="902" y="51"/>
                      </a:lnTo>
                      <a:lnTo>
                        <a:pt x="916" y="45"/>
                      </a:lnTo>
                      <a:lnTo>
                        <a:pt x="928" y="37"/>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48" name="Freeform 71"/>
                <p:cNvSpPr>
                  <a:spLocks noChangeAspect="1"/>
                </p:cNvSpPr>
                <p:nvPr/>
              </p:nvSpPr>
              <p:spPr bwMode="auto">
                <a:xfrm>
                  <a:off x="1515" y="3264"/>
                  <a:ext cx="464" cy="34"/>
                </a:xfrm>
                <a:custGeom>
                  <a:avLst/>
                  <a:gdLst>
                    <a:gd name="T0" fmla="*/ 1 w 928"/>
                    <a:gd name="T1" fmla="*/ 0 h 70"/>
                    <a:gd name="T2" fmla="*/ 1 w 928"/>
                    <a:gd name="T3" fmla="*/ 0 h 70"/>
                    <a:gd name="T4" fmla="*/ 1 w 928"/>
                    <a:gd name="T5" fmla="*/ 0 h 70"/>
                    <a:gd name="T6" fmla="*/ 1 w 928"/>
                    <a:gd name="T7" fmla="*/ 0 h 70"/>
                    <a:gd name="T8" fmla="*/ 1 w 928"/>
                    <a:gd name="T9" fmla="*/ 0 h 70"/>
                    <a:gd name="T10" fmla="*/ 1 w 928"/>
                    <a:gd name="T11" fmla="*/ 0 h 70"/>
                    <a:gd name="T12" fmla="*/ 1 w 928"/>
                    <a:gd name="T13" fmla="*/ 0 h 70"/>
                    <a:gd name="T14" fmla="*/ 1 w 928"/>
                    <a:gd name="T15" fmla="*/ 0 h 70"/>
                    <a:gd name="T16" fmla="*/ 1 w 928"/>
                    <a:gd name="T17" fmla="*/ 0 h 70"/>
                    <a:gd name="T18" fmla="*/ 1 w 928"/>
                    <a:gd name="T19" fmla="*/ 0 h 70"/>
                    <a:gd name="T20" fmla="*/ 1 w 928"/>
                    <a:gd name="T21" fmla="*/ 0 h 70"/>
                    <a:gd name="T22" fmla="*/ 1 w 928"/>
                    <a:gd name="T23" fmla="*/ 0 h 70"/>
                    <a:gd name="T24" fmla="*/ 1 w 928"/>
                    <a:gd name="T25" fmla="*/ 0 h 70"/>
                    <a:gd name="T26" fmla="*/ 1 w 928"/>
                    <a:gd name="T27" fmla="*/ 0 h 70"/>
                    <a:gd name="T28" fmla="*/ 1 w 928"/>
                    <a:gd name="T29" fmla="*/ 0 h 70"/>
                    <a:gd name="T30" fmla="*/ 1 w 928"/>
                    <a:gd name="T31" fmla="*/ 0 h 70"/>
                    <a:gd name="T32" fmla="*/ 1 w 928"/>
                    <a:gd name="T33" fmla="*/ 0 h 70"/>
                    <a:gd name="T34" fmla="*/ 1 w 928"/>
                    <a:gd name="T35" fmla="*/ 0 h 70"/>
                    <a:gd name="T36" fmla="*/ 1 w 928"/>
                    <a:gd name="T37" fmla="*/ 0 h 70"/>
                    <a:gd name="T38" fmla="*/ 1 w 928"/>
                    <a:gd name="T39" fmla="*/ 0 h 70"/>
                    <a:gd name="T40" fmla="*/ 1 w 928"/>
                    <a:gd name="T41" fmla="*/ 0 h 70"/>
                    <a:gd name="T42" fmla="*/ 1 w 928"/>
                    <a:gd name="T43" fmla="*/ 0 h 70"/>
                    <a:gd name="T44" fmla="*/ 1 w 928"/>
                    <a:gd name="T45" fmla="*/ 0 h 70"/>
                    <a:gd name="T46" fmla="*/ 1 w 928"/>
                    <a:gd name="T47" fmla="*/ 0 h 70"/>
                    <a:gd name="T48" fmla="*/ 1 w 928"/>
                    <a:gd name="T49" fmla="*/ 0 h 70"/>
                    <a:gd name="T50" fmla="*/ 1 w 928"/>
                    <a:gd name="T51" fmla="*/ 0 h 70"/>
                    <a:gd name="T52" fmla="*/ 1 w 928"/>
                    <a:gd name="T53" fmla="*/ 0 h 70"/>
                    <a:gd name="T54" fmla="*/ 1 w 928"/>
                    <a:gd name="T55" fmla="*/ 0 h 70"/>
                    <a:gd name="T56" fmla="*/ 1 w 928"/>
                    <a:gd name="T57" fmla="*/ 0 h 70"/>
                    <a:gd name="T58" fmla="*/ 1 w 928"/>
                    <a:gd name="T59" fmla="*/ 0 h 70"/>
                    <a:gd name="T60" fmla="*/ 1 w 928"/>
                    <a:gd name="T61" fmla="*/ 0 h 70"/>
                    <a:gd name="T62" fmla="*/ 1 w 928"/>
                    <a:gd name="T63" fmla="*/ 0 h 70"/>
                    <a:gd name="T64" fmla="*/ 1 w 928"/>
                    <a:gd name="T65" fmla="*/ 0 h 70"/>
                    <a:gd name="T66" fmla="*/ 1 w 928"/>
                    <a:gd name="T67" fmla="*/ 0 h 70"/>
                    <a:gd name="T68" fmla="*/ 1 w 928"/>
                    <a:gd name="T69" fmla="*/ 0 h 70"/>
                    <a:gd name="T70" fmla="*/ 1 w 928"/>
                    <a:gd name="T71" fmla="*/ 0 h 70"/>
                    <a:gd name="T72" fmla="*/ 0 w 928"/>
                    <a:gd name="T73" fmla="*/ 0 h 70"/>
                    <a:gd name="T74" fmla="*/ 1 w 928"/>
                    <a:gd name="T75" fmla="*/ 0 h 70"/>
                    <a:gd name="T76" fmla="*/ 1 w 928"/>
                    <a:gd name="T77" fmla="*/ 0 h 70"/>
                    <a:gd name="T78" fmla="*/ 1 w 928"/>
                    <a:gd name="T79" fmla="*/ 0 h 70"/>
                    <a:gd name="T80" fmla="*/ 1 w 928"/>
                    <a:gd name="T81" fmla="*/ 0 h 70"/>
                    <a:gd name="T82" fmla="*/ 1 w 928"/>
                    <a:gd name="T83" fmla="*/ 0 h 70"/>
                    <a:gd name="T84" fmla="*/ 1 w 928"/>
                    <a:gd name="T85" fmla="*/ 0 h 70"/>
                    <a:gd name="T86" fmla="*/ 1 w 928"/>
                    <a:gd name="T87" fmla="*/ 0 h 70"/>
                    <a:gd name="T88" fmla="*/ 1 w 928"/>
                    <a:gd name="T89" fmla="*/ 0 h 70"/>
                    <a:gd name="T90" fmla="*/ 1 w 928"/>
                    <a:gd name="T91" fmla="*/ 0 h 70"/>
                    <a:gd name="T92" fmla="*/ 1 w 928"/>
                    <a:gd name="T93" fmla="*/ 0 h 70"/>
                    <a:gd name="T94" fmla="*/ 1 w 928"/>
                    <a:gd name="T95" fmla="*/ 0 h 70"/>
                    <a:gd name="T96" fmla="*/ 1 w 928"/>
                    <a:gd name="T97" fmla="*/ 0 h 70"/>
                    <a:gd name="T98" fmla="*/ 1 w 928"/>
                    <a:gd name="T99" fmla="*/ 0 h 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8"/>
                    <a:gd name="T151" fmla="*/ 0 h 70"/>
                    <a:gd name="T152" fmla="*/ 928 w 928"/>
                    <a:gd name="T153" fmla="*/ 70 h 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8" h="70">
                      <a:moveTo>
                        <a:pt x="928" y="37"/>
                      </a:moveTo>
                      <a:lnTo>
                        <a:pt x="928" y="37"/>
                      </a:lnTo>
                      <a:lnTo>
                        <a:pt x="905" y="30"/>
                      </a:lnTo>
                      <a:lnTo>
                        <a:pt x="885" y="23"/>
                      </a:lnTo>
                      <a:lnTo>
                        <a:pt x="864" y="18"/>
                      </a:lnTo>
                      <a:lnTo>
                        <a:pt x="844" y="12"/>
                      </a:lnTo>
                      <a:lnTo>
                        <a:pt x="825" y="6"/>
                      </a:lnTo>
                      <a:lnTo>
                        <a:pt x="805" y="3"/>
                      </a:lnTo>
                      <a:lnTo>
                        <a:pt x="783" y="0"/>
                      </a:lnTo>
                      <a:lnTo>
                        <a:pt x="760" y="0"/>
                      </a:lnTo>
                      <a:lnTo>
                        <a:pt x="739" y="3"/>
                      </a:lnTo>
                      <a:lnTo>
                        <a:pt x="722" y="7"/>
                      </a:lnTo>
                      <a:lnTo>
                        <a:pt x="705" y="13"/>
                      </a:lnTo>
                      <a:lnTo>
                        <a:pt x="690" y="21"/>
                      </a:lnTo>
                      <a:lnTo>
                        <a:pt x="675" y="29"/>
                      </a:lnTo>
                      <a:lnTo>
                        <a:pt x="659" y="36"/>
                      </a:lnTo>
                      <a:lnTo>
                        <a:pt x="640" y="42"/>
                      </a:lnTo>
                      <a:lnTo>
                        <a:pt x="621" y="47"/>
                      </a:lnTo>
                      <a:lnTo>
                        <a:pt x="610" y="45"/>
                      </a:lnTo>
                      <a:lnTo>
                        <a:pt x="597" y="42"/>
                      </a:lnTo>
                      <a:lnTo>
                        <a:pt x="580" y="36"/>
                      </a:lnTo>
                      <a:lnTo>
                        <a:pt x="562" y="30"/>
                      </a:lnTo>
                      <a:lnTo>
                        <a:pt x="545" y="23"/>
                      </a:lnTo>
                      <a:lnTo>
                        <a:pt x="528" y="18"/>
                      </a:lnTo>
                      <a:lnTo>
                        <a:pt x="514" y="14"/>
                      </a:lnTo>
                      <a:lnTo>
                        <a:pt x="503" y="13"/>
                      </a:lnTo>
                      <a:lnTo>
                        <a:pt x="480" y="14"/>
                      </a:lnTo>
                      <a:lnTo>
                        <a:pt x="461" y="19"/>
                      </a:lnTo>
                      <a:lnTo>
                        <a:pt x="441" y="23"/>
                      </a:lnTo>
                      <a:lnTo>
                        <a:pt x="423" y="29"/>
                      </a:lnTo>
                      <a:lnTo>
                        <a:pt x="404" y="35"/>
                      </a:lnTo>
                      <a:lnTo>
                        <a:pt x="385" y="40"/>
                      </a:lnTo>
                      <a:lnTo>
                        <a:pt x="365" y="43"/>
                      </a:lnTo>
                      <a:lnTo>
                        <a:pt x="342" y="44"/>
                      </a:lnTo>
                      <a:lnTo>
                        <a:pt x="332" y="42"/>
                      </a:lnTo>
                      <a:lnTo>
                        <a:pt x="321" y="38"/>
                      </a:lnTo>
                      <a:lnTo>
                        <a:pt x="310" y="33"/>
                      </a:lnTo>
                      <a:lnTo>
                        <a:pt x="299" y="26"/>
                      </a:lnTo>
                      <a:lnTo>
                        <a:pt x="288" y="20"/>
                      </a:lnTo>
                      <a:lnTo>
                        <a:pt x="276" y="14"/>
                      </a:lnTo>
                      <a:lnTo>
                        <a:pt x="266" y="10"/>
                      </a:lnTo>
                      <a:lnTo>
                        <a:pt x="256" y="7"/>
                      </a:lnTo>
                      <a:lnTo>
                        <a:pt x="243" y="9"/>
                      </a:lnTo>
                      <a:lnTo>
                        <a:pt x="230" y="13"/>
                      </a:lnTo>
                      <a:lnTo>
                        <a:pt x="219" y="19"/>
                      </a:lnTo>
                      <a:lnTo>
                        <a:pt x="207" y="26"/>
                      </a:lnTo>
                      <a:lnTo>
                        <a:pt x="195" y="34"/>
                      </a:lnTo>
                      <a:lnTo>
                        <a:pt x="183" y="40"/>
                      </a:lnTo>
                      <a:lnTo>
                        <a:pt x="170" y="44"/>
                      </a:lnTo>
                      <a:lnTo>
                        <a:pt x="158" y="47"/>
                      </a:lnTo>
                      <a:lnTo>
                        <a:pt x="149" y="45"/>
                      </a:lnTo>
                      <a:lnTo>
                        <a:pt x="139" y="42"/>
                      </a:lnTo>
                      <a:lnTo>
                        <a:pt x="130" y="36"/>
                      </a:lnTo>
                      <a:lnTo>
                        <a:pt x="121" y="30"/>
                      </a:lnTo>
                      <a:lnTo>
                        <a:pt x="112" y="23"/>
                      </a:lnTo>
                      <a:lnTo>
                        <a:pt x="102" y="18"/>
                      </a:lnTo>
                      <a:lnTo>
                        <a:pt x="93" y="13"/>
                      </a:lnTo>
                      <a:lnTo>
                        <a:pt x="84" y="11"/>
                      </a:lnTo>
                      <a:lnTo>
                        <a:pt x="75" y="11"/>
                      </a:lnTo>
                      <a:lnTo>
                        <a:pt x="64" y="13"/>
                      </a:lnTo>
                      <a:lnTo>
                        <a:pt x="54" y="17"/>
                      </a:lnTo>
                      <a:lnTo>
                        <a:pt x="43" y="22"/>
                      </a:lnTo>
                      <a:lnTo>
                        <a:pt x="31" y="27"/>
                      </a:lnTo>
                      <a:lnTo>
                        <a:pt x="20" y="33"/>
                      </a:lnTo>
                      <a:lnTo>
                        <a:pt x="9" y="36"/>
                      </a:lnTo>
                      <a:lnTo>
                        <a:pt x="0" y="38"/>
                      </a:lnTo>
                      <a:lnTo>
                        <a:pt x="10" y="43"/>
                      </a:lnTo>
                      <a:lnTo>
                        <a:pt x="21" y="47"/>
                      </a:lnTo>
                      <a:lnTo>
                        <a:pt x="32" y="50"/>
                      </a:lnTo>
                      <a:lnTo>
                        <a:pt x="44" y="53"/>
                      </a:lnTo>
                      <a:lnTo>
                        <a:pt x="56" y="56"/>
                      </a:lnTo>
                      <a:lnTo>
                        <a:pt x="69" y="58"/>
                      </a:lnTo>
                      <a:lnTo>
                        <a:pt x="82" y="60"/>
                      </a:lnTo>
                      <a:lnTo>
                        <a:pt x="96" y="63"/>
                      </a:lnTo>
                      <a:lnTo>
                        <a:pt x="108" y="64"/>
                      </a:lnTo>
                      <a:lnTo>
                        <a:pt x="122" y="66"/>
                      </a:lnTo>
                      <a:lnTo>
                        <a:pt x="135" y="67"/>
                      </a:lnTo>
                      <a:lnTo>
                        <a:pt x="149" y="68"/>
                      </a:lnTo>
                      <a:lnTo>
                        <a:pt x="161" y="68"/>
                      </a:lnTo>
                      <a:lnTo>
                        <a:pt x="174" y="70"/>
                      </a:lnTo>
                      <a:lnTo>
                        <a:pt x="185" y="70"/>
                      </a:lnTo>
                      <a:lnTo>
                        <a:pt x="197" y="70"/>
                      </a:lnTo>
                      <a:lnTo>
                        <a:pt x="828" y="70"/>
                      </a:lnTo>
                      <a:lnTo>
                        <a:pt x="837" y="70"/>
                      </a:lnTo>
                      <a:lnTo>
                        <a:pt x="849" y="67"/>
                      </a:lnTo>
                      <a:lnTo>
                        <a:pt x="862" y="65"/>
                      </a:lnTo>
                      <a:lnTo>
                        <a:pt x="875" y="61"/>
                      </a:lnTo>
                      <a:lnTo>
                        <a:pt x="888" y="57"/>
                      </a:lnTo>
                      <a:lnTo>
                        <a:pt x="902" y="51"/>
                      </a:lnTo>
                      <a:lnTo>
                        <a:pt x="916" y="45"/>
                      </a:lnTo>
                      <a:lnTo>
                        <a:pt x="928" y="37"/>
                      </a:lnTo>
                    </a:path>
                  </a:pathLst>
                </a:custGeom>
                <a:noFill/>
                <a:ln w="0" cap="sq">
                  <a:solidFill>
                    <a:srgbClr val="D1E0D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49" name="Freeform 72"/>
                <p:cNvSpPr>
                  <a:spLocks noChangeAspect="1"/>
                </p:cNvSpPr>
                <p:nvPr/>
              </p:nvSpPr>
              <p:spPr bwMode="auto">
                <a:xfrm>
                  <a:off x="1495" y="3238"/>
                  <a:ext cx="498" cy="61"/>
                </a:xfrm>
                <a:custGeom>
                  <a:avLst/>
                  <a:gdLst>
                    <a:gd name="T0" fmla="*/ 1 w 995"/>
                    <a:gd name="T1" fmla="*/ 1 h 121"/>
                    <a:gd name="T2" fmla="*/ 1 w 995"/>
                    <a:gd name="T3" fmla="*/ 1 h 121"/>
                    <a:gd name="T4" fmla="*/ 1 w 995"/>
                    <a:gd name="T5" fmla="*/ 1 h 121"/>
                    <a:gd name="T6" fmla="*/ 1 w 995"/>
                    <a:gd name="T7" fmla="*/ 1 h 121"/>
                    <a:gd name="T8" fmla="*/ 1 w 995"/>
                    <a:gd name="T9" fmla="*/ 1 h 121"/>
                    <a:gd name="T10" fmla="*/ 1 w 995"/>
                    <a:gd name="T11" fmla="*/ 1 h 121"/>
                    <a:gd name="T12" fmla="*/ 1 w 995"/>
                    <a:gd name="T13" fmla="*/ 1 h 121"/>
                    <a:gd name="T14" fmla="*/ 1 w 995"/>
                    <a:gd name="T15" fmla="*/ 1 h 121"/>
                    <a:gd name="T16" fmla="*/ 1 w 995"/>
                    <a:gd name="T17" fmla="*/ 1 h 121"/>
                    <a:gd name="T18" fmla="*/ 1 w 995"/>
                    <a:gd name="T19" fmla="*/ 0 h 121"/>
                    <a:gd name="T20" fmla="*/ 1 w 995"/>
                    <a:gd name="T21" fmla="*/ 0 h 121"/>
                    <a:gd name="T22" fmla="*/ 1 w 995"/>
                    <a:gd name="T23" fmla="*/ 0 h 121"/>
                    <a:gd name="T24" fmla="*/ 1 w 995"/>
                    <a:gd name="T25" fmla="*/ 0 h 121"/>
                    <a:gd name="T26" fmla="*/ 1 w 995"/>
                    <a:gd name="T27" fmla="*/ 1 h 121"/>
                    <a:gd name="T28" fmla="*/ 1 w 995"/>
                    <a:gd name="T29" fmla="*/ 1 h 121"/>
                    <a:gd name="T30" fmla="*/ 1 w 995"/>
                    <a:gd name="T31" fmla="*/ 1 h 121"/>
                    <a:gd name="T32" fmla="*/ 1 w 995"/>
                    <a:gd name="T33" fmla="*/ 1 h 121"/>
                    <a:gd name="T34" fmla="*/ 1 w 995"/>
                    <a:gd name="T35" fmla="*/ 1 h 121"/>
                    <a:gd name="T36" fmla="*/ 1 w 995"/>
                    <a:gd name="T37" fmla="*/ 1 h 121"/>
                    <a:gd name="T38" fmla="*/ 1 w 995"/>
                    <a:gd name="T39" fmla="*/ 1 h 121"/>
                    <a:gd name="T40" fmla="*/ 1 w 995"/>
                    <a:gd name="T41" fmla="*/ 1 h 121"/>
                    <a:gd name="T42" fmla="*/ 1 w 995"/>
                    <a:gd name="T43" fmla="*/ 1 h 121"/>
                    <a:gd name="T44" fmla="*/ 1 w 995"/>
                    <a:gd name="T45" fmla="*/ 1 h 121"/>
                    <a:gd name="T46" fmla="*/ 1 w 995"/>
                    <a:gd name="T47" fmla="*/ 1 h 121"/>
                    <a:gd name="T48" fmla="*/ 1 w 995"/>
                    <a:gd name="T49" fmla="*/ 1 h 121"/>
                    <a:gd name="T50" fmla="*/ 1 w 995"/>
                    <a:gd name="T51" fmla="*/ 1 h 121"/>
                    <a:gd name="T52" fmla="*/ 1 w 995"/>
                    <a:gd name="T53" fmla="*/ 1 h 121"/>
                    <a:gd name="T54" fmla="*/ 0 w 995"/>
                    <a:gd name="T55" fmla="*/ 1 h 121"/>
                    <a:gd name="T56" fmla="*/ 0 w 995"/>
                    <a:gd name="T57" fmla="*/ 1 h 121"/>
                    <a:gd name="T58" fmla="*/ 1 w 995"/>
                    <a:gd name="T59" fmla="*/ 1 h 121"/>
                    <a:gd name="T60" fmla="*/ 1 w 995"/>
                    <a:gd name="T61" fmla="*/ 1 h 121"/>
                    <a:gd name="T62" fmla="*/ 1 w 995"/>
                    <a:gd name="T63" fmla="*/ 1 h 121"/>
                    <a:gd name="T64" fmla="*/ 1 w 995"/>
                    <a:gd name="T65" fmla="*/ 1 h 121"/>
                    <a:gd name="T66" fmla="*/ 1 w 995"/>
                    <a:gd name="T67" fmla="*/ 1 h 121"/>
                    <a:gd name="T68" fmla="*/ 1 w 995"/>
                    <a:gd name="T69" fmla="*/ 1 h 121"/>
                    <a:gd name="T70" fmla="*/ 1 w 995"/>
                    <a:gd name="T71" fmla="*/ 1 h 121"/>
                    <a:gd name="T72" fmla="*/ 1 w 995"/>
                    <a:gd name="T73" fmla="*/ 1 h 121"/>
                    <a:gd name="T74" fmla="*/ 1 w 995"/>
                    <a:gd name="T75" fmla="*/ 1 h 121"/>
                    <a:gd name="T76" fmla="*/ 1 w 995"/>
                    <a:gd name="T77" fmla="*/ 1 h 121"/>
                    <a:gd name="T78" fmla="*/ 1 w 995"/>
                    <a:gd name="T79" fmla="*/ 1 h 121"/>
                    <a:gd name="T80" fmla="*/ 1 w 995"/>
                    <a:gd name="T81" fmla="*/ 1 h 121"/>
                    <a:gd name="T82" fmla="*/ 1 w 995"/>
                    <a:gd name="T83" fmla="*/ 1 h 121"/>
                    <a:gd name="T84" fmla="*/ 1 w 995"/>
                    <a:gd name="T85" fmla="*/ 1 h 121"/>
                    <a:gd name="T86" fmla="*/ 1 w 995"/>
                    <a:gd name="T87" fmla="*/ 1 h 121"/>
                    <a:gd name="T88" fmla="*/ 1 w 995"/>
                    <a:gd name="T89" fmla="*/ 1 h 121"/>
                    <a:gd name="T90" fmla="*/ 1 w 995"/>
                    <a:gd name="T91" fmla="*/ 1 h 121"/>
                    <a:gd name="T92" fmla="*/ 1 w 995"/>
                    <a:gd name="T93" fmla="*/ 1 h 121"/>
                    <a:gd name="T94" fmla="*/ 1 w 995"/>
                    <a:gd name="T95" fmla="*/ 1 h 121"/>
                    <a:gd name="T96" fmla="*/ 1 w 995"/>
                    <a:gd name="T97" fmla="*/ 1 h 121"/>
                    <a:gd name="T98" fmla="*/ 1 w 995"/>
                    <a:gd name="T99" fmla="*/ 1 h 121"/>
                    <a:gd name="T100" fmla="*/ 1 w 995"/>
                    <a:gd name="T101" fmla="*/ 1 h 121"/>
                    <a:gd name="T102" fmla="*/ 1 w 995"/>
                    <a:gd name="T103" fmla="*/ 1 h 121"/>
                    <a:gd name="T104" fmla="*/ 1 w 995"/>
                    <a:gd name="T105" fmla="*/ 1 h 121"/>
                    <a:gd name="T106" fmla="*/ 1 w 995"/>
                    <a:gd name="T107" fmla="*/ 1 h 121"/>
                    <a:gd name="T108" fmla="*/ 1 w 995"/>
                    <a:gd name="T109" fmla="*/ 1 h 1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5"/>
                    <a:gd name="T166" fmla="*/ 0 h 121"/>
                    <a:gd name="T167" fmla="*/ 995 w 995"/>
                    <a:gd name="T168" fmla="*/ 121 h 1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5" h="121">
                      <a:moveTo>
                        <a:pt x="995" y="61"/>
                      </a:moveTo>
                      <a:lnTo>
                        <a:pt x="995" y="61"/>
                      </a:lnTo>
                      <a:lnTo>
                        <a:pt x="982" y="46"/>
                      </a:lnTo>
                      <a:lnTo>
                        <a:pt x="967" y="33"/>
                      </a:lnTo>
                      <a:lnTo>
                        <a:pt x="950" y="23"/>
                      </a:lnTo>
                      <a:lnTo>
                        <a:pt x="933" y="15"/>
                      </a:lnTo>
                      <a:lnTo>
                        <a:pt x="914" y="8"/>
                      </a:lnTo>
                      <a:lnTo>
                        <a:pt x="897" y="3"/>
                      </a:lnTo>
                      <a:lnTo>
                        <a:pt x="881" y="1"/>
                      </a:lnTo>
                      <a:lnTo>
                        <a:pt x="867" y="0"/>
                      </a:lnTo>
                      <a:lnTo>
                        <a:pt x="235" y="0"/>
                      </a:lnTo>
                      <a:lnTo>
                        <a:pt x="219" y="0"/>
                      </a:lnTo>
                      <a:lnTo>
                        <a:pt x="203" y="1"/>
                      </a:lnTo>
                      <a:lnTo>
                        <a:pt x="185" y="1"/>
                      </a:lnTo>
                      <a:lnTo>
                        <a:pt x="168" y="3"/>
                      </a:lnTo>
                      <a:lnTo>
                        <a:pt x="151" y="4"/>
                      </a:lnTo>
                      <a:lnTo>
                        <a:pt x="133" y="7"/>
                      </a:lnTo>
                      <a:lnTo>
                        <a:pt x="116" y="9"/>
                      </a:lnTo>
                      <a:lnTo>
                        <a:pt x="99" y="12"/>
                      </a:lnTo>
                      <a:lnTo>
                        <a:pt x="83" y="16"/>
                      </a:lnTo>
                      <a:lnTo>
                        <a:pt x="67" y="21"/>
                      </a:lnTo>
                      <a:lnTo>
                        <a:pt x="52" y="26"/>
                      </a:lnTo>
                      <a:lnTo>
                        <a:pt x="38" y="31"/>
                      </a:lnTo>
                      <a:lnTo>
                        <a:pt x="26" y="38"/>
                      </a:lnTo>
                      <a:lnTo>
                        <a:pt x="16" y="45"/>
                      </a:lnTo>
                      <a:lnTo>
                        <a:pt x="7" y="53"/>
                      </a:lnTo>
                      <a:lnTo>
                        <a:pt x="0" y="61"/>
                      </a:lnTo>
                      <a:lnTo>
                        <a:pt x="7" y="69"/>
                      </a:lnTo>
                      <a:lnTo>
                        <a:pt x="16" y="77"/>
                      </a:lnTo>
                      <a:lnTo>
                        <a:pt x="26" y="84"/>
                      </a:lnTo>
                      <a:lnTo>
                        <a:pt x="39" y="90"/>
                      </a:lnTo>
                      <a:lnTo>
                        <a:pt x="52" y="95"/>
                      </a:lnTo>
                      <a:lnTo>
                        <a:pt x="67" y="100"/>
                      </a:lnTo>
                      <a:lnTo>
                        <a:pt x="83" y="105"/>
                      </a:lnTo>
                      <a:lnTo>
                        <a:pt x="99" y="108"/>
                      </a:lnTo>
                      <a:lnTo>
                        <a:pt x="116" y="111"/>
                      </a:lnTo>
                      <a:lnTo>
                        <a:pt x="133" y="114"/>
                      </a:lnTo>
                      <a:lnTo>
                        <a:pt x="152" y="116"/>
                      </a:lnTo>
                      <a:lnTo>
                        <a:pt x="169" y="118"/>
                      </a:lnTo>
                      <a:lnTo>
                        <a:pt x="186" y="120"/>
                      </a:lnTo>
                      <a:lnTo>
                        <a:pt x="204" y="120"/>
                      </a:lnTo>
                      <a:lnTo>
                        <a:pt x="220" y="121"/>
                      </a:lnTo>
                      <a:lnTo>
                        <a:pt x="235" y="121"/>
                      </a:lnTo>
                      <a:lnTo>
                        <a:pt x="867" y="121"/>
                      </a:lnTo>
                      <a:lnTo>
                        <a:pt x="880" y="120"/>
                      </a:lnTo>
                      <a:lnTo>
                        <a:pt x="896" y="117"/>
                      </a:lnTo>
                      <a:lnTo>
                        <a:pt x="913" y="113"/>
                      </a:lnTo>
                      <a:lnTo>
                        <a:pt x="932" y="107"/>
                      </a:lnTo>
                      <a:lnTo>
                        <a:pt x="950" y="99"/>
                      </a:lnTo>
                      <a:lnTo>
                        <a:pt x="967" y="88"/>
                      </a:lnTo>
                      <a:lnTo>
                        <a:pt x="982" y="76"/>
                      </a:lnTo>
                      <a:lnTo>
                        <a:pt x="995" y="6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50" name="Freeform 73"/>
                <p:cNvSpPr>
                  <a:spLocks noChangeAspect="1"/>
                </p:cNvSpPr>
                <p:nvPr/>
              </p:nvSpPr>
              <p:spPr bwMode="auto">
                <a:xfrm>
                  <a:off x="1938" y="3252"/>
                  <a:ext cx="86" cy="34"/>
                </a:xfrm>
                <a:custGeom>
                  <a:avLst/>
                  <a:gdLst>
                    <a:gd name="T0" fmla="*/ 1 w 172"/>
                    <a:gd name="T1" fmla="*/ 0 h 69"/>
                    <a:gd name="T2" fmla="*/ 1 w 172"/>
                    <a:gd name="T3" fmla="*/ 0 h 69"/>
                    <a:gd name="T4" fmla="*/ 1 w 172"/>
                    <a:gd name="T5" fmla="*/ 0 h 69"/>
                    <a:gd name="T6" fmla="*/ 1 w 172"/>
                    <a:gd name="T7" fmla="*/ 0 h 69"/>
                    <a:gd name="T8" fmla="*/ 1 w 172"/>
                    <a:gd name="T9" fmla="*/ 0 h 69"/>
                    <a:gd name="T10" fmla="*/ 1 w 172"/>
                    <a:gd name="T11" fmla="*/ 0 h 69"/>
                    <a:gd name="T12" fmla="*/ 1 w 172"/>
                    <a:gd name="T13" fmla="*/ 0 h 69"/>
                    <a:gd name="T14" fmla="*/ 1 w 172"/>
                    <a:gd name="T15" fmla="*/ 0 h 69"/>
                    <a:gd name="T16" fmla="*/ 1 w 172"/>
                    <a:gd name="T17" fmla="*/ 0 h 69"/>
                    <a:gd name="T18" fmla="*/ 1 w 172"/>
                    <a:gd name="T19" fmla="*/ 0 h 69"/>
                    <a:gd name="T20" fmla="*/ 1 w 172"/>
                    <a:gd name="T21" fmla="*/ 0 h 69"/>
                    <a:gd name="T22" fmla="*/ 1 w 172"/>
                    <a:gd name="T23" fmla="*/ 0 h 69"/>
                    <a:gd name="T24" fmla="*/ 1 w 172"/>
                    <a:gd name="T25" fmla="*/ 0 h 69"/>
                    <a:gd name="T26" fmla="*/ 1 w 172"/>
                    <a:gd name="T27" fmla="*/ 0 h 69"/>
                    <a:gd name="T28" fmla="*/ 1 w 172"/>
                    <a:gd name="T29" fmla="*/ 0 h 69"/>
                    <a:gd name="T30" fmla="*/ 1 w 172"/>
                    <a:gd name="T31" fmla="*/ 0 h 69"/>
                    <a:gd name="T32" fmla="*/ 1 w 172"/>
                    <a:gd name="T33" fmla="*/ 0 h 69"/>
                    <a:gd name="T34" fmla="*/ 1 w 172"/>
                    <a:gd name="T35" fmla="*/ 0 h 69"/>
                    <a:gd name="T36" fmla="*/ 1 w 172"/>
                    <a:gd name="T37" fmla="*/ 0 h 69"/>
                    <a:gd name="T38" fmla="*/ 1 w 172"/>
                    <a:gd name="T39" fmla="*/ 0 h 69"/>
                    <a:gd name="T40" fmla="*/ 1 w 172"/>
                    <a:gd name="T41" fmla="*/ 0 h 69"/>
                    <a:gd name="T42" fmla="*/ 1 w 172"/>
                    <a:gd name="T43" fmla="*/ 0 h 69"/>
                    <a:gd name="T44" fmla="*/ 1 w 172"/>
                    <a:gd name="T45" fmla="*/ 0 h 69"/>
                    <a:gd name="T46" fmla="*/ 0 w 172"/>
                    <a:gd name="T47" fmla="*/ 0 h 69"/>
                    <a:gd name="T48" fmla="*/ 1 w 172"/>
                    <a:gd name="T49" fmla="*/ 0 h 69"/>
                    <a:gd name="T50" fmla="*/ 1 w 172"/>
                    <a:gd name="T51" fmla="*/ 0 h 69"/>
                    <a:gd name="T52" fmla="*/ 1 w 172"/>
                    <a:gd name="T53" fmla="*/ 0 h 69"/>
                    <a:gd name="T54" fmla="*/ 1 w 172"/>
                    <a:gd name="T55" fmla="*/ 0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2"/>
                    <a:gd name="T85" fmla="*/ 0 h 69"/>
                    <a:gd name="T86" fmla="*/ 172 w 172"/>
                    <a:gd name="T87" fmla="*/ 69 h 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2" h="69">
                      <a:moveTo>
                        <a:pt x="34" y="15"/>
                      </a:moveTo>
                      <a:lnTo>
                        <a:pt x="137" y="0"/>
                      </a:lnTo>
                      <a:lnTo>
                        <a:pt x="144" y="0"/>
                      </a:lnTo>
                      <a:lnTo>
                        <a:pt x="150" y="1"/>
                      </a:lnTo>
                      <a:lnTo>
                        <a:pt x="157" y="5"/>
                      </a:lnTo>
                      <a:lnTo>
                        <a:pt x="162" y="10"/>
                      </a:lnTo>
                      <a:lnTo>
                        <a:pt x="166" y="15"/>
                      </a:lnTo>
                      <a:lnTo>
                        <a:pt x="170" y="21"/>
                      </a:lnTo>
                      <a:lnTo>
                        <a:pt x="171" y="28"/>
                      </a:lnTo>
                      <a:lnTo>
                        <a:pt x="172" y="35"/>
                      </a:lnTo>
                      <a:lnTo>
                        <a:pt x="171" y="42"/>
                      </a:lnTo>
                      <a:lnTo>
                        <a:pt x="170" y="49"/>
                      </a:lnTo>
                      <a:lnTo>
                        <a:pt x="166" y="54"/>
                      </a:lnTo>
                      <a:lnTo>
                        <a:pt x="162" y="60"/>
                      </a:lnTo>
                      <a:lnTo>
                        <a:pt x="157" y="65"/>
                      </a:lnTo>
                      <a:lnTo>
                        <a:pt x="150" y="68"/>
                      </a:lnTo>
                      <a:lnTo>
                        <a:pt x="144" y="69"/>
                      </a:lnTo>
                      <a:lnTo>
                        <a:pt x="137" y="69"/>
                      </a:lnTo>
                      <a:lnTo>
                        <a:pt x="36" y="59"/>
                      </a:lnTo>
                      <a:lnTo>
                        <a:pt x="20" y="56"/>
                      </a:lnTo>
                      <a:lnTo>
                        <a:pt x="8" y="51"/>
                      </a:lnTo>
                      <a:lnTo>
                        <a:pt x="2" y="44"/>
                      </a:lnTo>
                      <a:lnTo>
                        <a:pt x="0" y="37"/>
                      </a:lnTo>
                      <a:lnTo>
                        <a:pt x="3" y="30"/>
                      </a:lnTo>
                      <a:lnTo>
                        <a:pt x="10" y="24"/>
                      </a:lnTo>
                      <a:lnTo>
                        <a:pt x="20" y="19"/>
                      </a:lnTo>
                      <a:lnTo>
                        <a:pt x="34" y="15"/>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51" name="Freeform 74"/>
                <p:cNvSpPr>
                  <a:spLocks noChangeAspect="1"/>
                </p:cNvSpPr>
                <p:nvPr/>
              </p:nvSpPr>
              <p:spPr bwMode="auto">
                <a:xfrm>
                  <a:off x="1938" y="3252"/>
                  <a:ext cx="86" cy="34"/>
                </a:xfrm>
                <a:custGeom>
                  <a:avLst/>
                  <a:gdLst>
                    <a:gd name="T0" fmla="*/ 1 w 172"/>
                    <a:gd name="T1" fmla="*/ 0 h 69"/>
                    <a:gd name="T2" fmla="*/ 1 w 172"/>
                    <a:gd name="T3" fmla="*/ 0 h 69"/>
                    <a:gd name="T4" fmla="*/ 1 w 172"/>
                    <a:gd name="T5" fmla="*/ 0 h 69"/>
                    <a:gd name="T6" fmla="*/ 1 w 172"/>
                    <a:gd name="T7" fmla="*/ 0 h 69"/>
                    <a:gd name="T8" fmla="*/ 1 w 172"/>
                    <a:gd name="T9" fmla="*/ 0 h 69"/>
                    <a:gd name="T10" fmla="*/ 1 w 172"/>
                    <a:gd name="T11" fmla="*/ 0 h 69"/>
                    <a:gd name="T12" fmla="*/ 1 w 172"/>
                    <a:gd name="T13" fmla="*/ 0 h 69"/>
                    <a:gd name="T14" fmla="*/ 1 w 172"/>
                    <a:gd name="T15" fmla="*/ 0 h 69"/>
                    <a:gd name="T16" fmla="*/ 1 w 172"/>
                    <a:gd name="T17" fmla="*/ 0 h 69"/>
                    <a:gd name="T18" fmla="*/ 1 w 172"/>
                    <a:gd name="T19" fmla="*/ 0 h 69"/>
                    <a:gd name="T20" fmla="*/ 1 w 172"/>
                    <a:gd name="T21" fmla="*/ 0 h 69"/>
                    <a:gd name="T22" fmla="*/ 1 w 172"/>
                    <a:gd name="T23" fmla="*/ 0 h 69"/>
                    <a:gd name="T24" fmla="*/ 1 w 172"/>
                    <a:gd name="T25" fmla="*/ 0 h 69"/>
                    <a:gd name="T26" fmla="*/ 1 w 172"/>
                    <a:gd name="T27" fmla="*/ 0 h 69"/>
                    <a:gd name="T28" fmla="*/ 1 w 172"/>
                    <a:gd name="T29" fmla="*/ 0 h 69"/>
                    <a:gd name="T30" fmla="*/ 1 w 172"/>
                    <a:gd name="T31" fmla="*/ 0 h 69"/>
                    <a:gd name="T32" fmla="*/ 1 w 172"/>
                    <a:gd name="T33" fmla="*/ 0 h 69"/>
                    <a:gd name="T34" fmla="*/ 1 w 172"/>
                    <a:gd name="T35" fmla="*/ 0 h 69"/>
                    <a:gd name="T36" fmla="*/ 1 w 172"/>
                    <a:gd name="T37" fmla="*/ 0 h 69"/>
                    <a:gd name="T38" fmla="*/ 1 w 172"/>
                    <a:gd name="T39" fmla="*/ 0 h 69"/>
                    <a:gd name="T40" fmla="*/ 1 w 172"/>
                    <a:gd name="T41" fmla="*/ 0 h 69"/>
                    <a:gd name="T42" fmla="*/ 1 w 172"/>
                    <a:gd name="T43" fmla="*/ 0 h 69"/>
                    <a:gd name="T44" fmla="*/ 1 w 172"/>
                    <a:gd name="T45" fmla="*/ 0 h 69"/>
                    <a:gd name="T46" fmla="*/ 1 w 172"/>
                    <a:gd name="T47" fmla="*/ 0 h 69"/>
                    <a:gd name="T48" fmla="*/ 1 w 172"/>
                    <a:gd name="T49" fmla="*/ 0 h 69"/>
                    <a:gd name="T50" fmla="*/ 1 w 172"/>
                    <a:gd name="T51" fmla="*/ 0 h 69"/>
                    <a:gd name="T52" fmla="*/ 0 w 172"/>
                    <a:gd name="T53" fmla="*/ 0 h 69"/>
                    <a:gd name="T54" fmla="*/ 1 w 172"/>
                    <a:gd name="T55" fmla="*/ 0 h 69"/>
                    <a:gd name="T56" fmla="*/ 1 w 172"/>
                    <a:gd name="T57" fmla="*/ 0 h 69"/>
                    <a:gd name="T58" fmla="*/ 1 w 172"/>
                    <a:gd name="T59" fmla="*/ 0 h 69"/>
                    <a:gd name="T60" fmla="*/ 1 w 172"/>
                    <a:gd name="T61" fmla="*/ 0 h 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2"/>
                    <a:gd name="T94" fmla="*/ 0 h 69"/>
                    <a:gd name="T95" fmla="*/ 172 w 172"/>
                    <a:gd name="T96" fmla="*/ 69 h 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2" h="69">
                      <a:moveTo>
                        <a:pt x="34" y="15"/>
                      </a:moveTo>
                      <a:lnTo>
                        <a:pt x="137" y="0"/>
                      </a:lnTo>
                      <a:lnTo>
                        <a:pt x="144" y="0"/>
                      </a:lnTo>
                      <a:lnTo>
                        <a:pt x="150" y="1"/>
                      </a:lnTo>
                      <a:lnTo>
                        <a:pt x="157" y="5"/>
                      </a:lnTo>
                      <a:lnTo>
                        <a:pt x="162" y="10"/>
                      </a:lnTo>
                      <a:lnTo>
                        <a:pt x="166" y="15"/>
                      </a:lnTo>
                      <a:lnTo>
                        <a:pt x="170" y="21"/>
                      </a:lnTo>
                      <a:lnTo>
                        <a:pt x="171" y="28"/>
                      </a:lnTo>
                      <a:lnTo>
                        <a:pt x="172" y="35"/>
                      </a:lnTo>
                      <a:lnTo>
                        <a:pt x="171" y="42"/>
                      </a:lnTo>
                      <a:lnTo>
                        <a:pt x="170" y="49"/>
                      </a:lnTo>
                      <a:lnTo>
                        <a:pt x="166" y="54"/>
                      </a:lnTo>
                      <a:lnTo>
                        <a:pt x="162" y="60"/>
                      </a:lnTo>
                      <a:lnTo>
                        <a:pt x="157" y="65"/>
                      </a:lnTo>
                      <a:lnTo>
                        <a:pt x="150" y="68"/>
                      </a:lnTo>
                      <a:lnTo>
                        <a:pt x="144" y="69"/>
                      </a:lnTo>
                      <a:lnTo>
                        <a:pt x="137" y="69"/>
                      </a:lnTo>
                      <a:lnTo>
                        <a:pt x="36" y="59"/>
                      </a:lnTo>
                      <a:lnTo>
                        <a:pt x="20" y="56"/>
                      </a:lnTo>
                      <a:lnTo>
                        <a:pt x="8" y="51"/>
                      </a:lnTo>
                      <a:lnTo>
                        <a:pt x="2" y="44"/>
                      </a:lnTo>
                      <a:lnTo>
                        <a:pt x="0" y="37"/>
                      </a:lnTo>
                      <a:lnTo>
                        <a:pt x="3" y="30"/>
                      </a:lnTo>
                      <a:lnTo>
                        <a:pt x="10" y="24"/>
                      </a:lnTo>
                      <a:lnTo>
                        <a:pt x="20" y="19"/>
                      </a:lnTo>
                      <a:lnTo>
                        <a:pt x="34"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52" name="Line 75"/>
                <p:cNvSpPr>
                  <a:spLocks noChangeAspect="1" noChangeShapeType="1"/>
                </p:cNvSpPr>
                <p:nvPr/>
              </p:nvSpPr>
              <p:spPr bwMode="auto">
                <a:xfrm>
                  <a:off x="1624" y="3237"/>
                  <a:ext cx="1" cy="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53" name="Line 76"/>
                <p:cNvSpPr>
                  <a:spLocks noChangeAspect="1" noChangeShapeType="1"/>
                </p:cNvSpPr>
                <p:nvPr/>
              </p:nvSpPr>
              <p:spPr bwMode="auto">
                <a:xfrm flipV="1">
                  <a:off x="1851" y="3239"/>
                  <a:ext cx="1" cy="6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54" name="Freeform 77"/>
                <p:cNvSpPr>
                  <a:spLocks noChangeAspect="1"/>
                </p:cNvSpPr>
                <p:nvPr/>
              </p:nvSpPr>
              <p:spPr bwMode="auto">
                <a:xfrm>
                  <a:off x="1821" y="3095"/>
                  <a:ext cx="201" cy="105"/>
                </a:xfrm>
                <a:custGeom>
                  <a:avLst/>
                  <a:gdLst>
                    <a:gd name="T0" fmla="*/ 1 w 401"/>
                    <a:gd name="T1" fmla="*/ 0 h 211"/>
                    <a:gd name="T2" fmla="*/ 1 w 401"/>
                    <a:gd name="T3" fmla="*/ 0 h 211"/>
                    <a:gd name="T4" fmla="*/ 1 w 401"/>
                    <a:gd name="T5" fmla="*/ 0 h 211"/>
                    <a:gd name="T6" fmla="*/ 1 w 401"/>
                    <a:gd name="T7" fmla="*/ 0 h 211"/>
                    <a:gd name="T8" fmla="*/ 1 w 401"/>
                    <a:gd name="T9" fmla="*/ 0 h 211"/>
                    <a:gd name="T10" fmla="*/ 1 w 401"/>
                    <a:gd name="T11" fmla="*/ 0 h 211"/>
                    <a:gd name="T12" fmla="*/ 1 w 401"/>
                    <a:gd name="T13" fmla="*/ 0 h 211"/>
                    <a:gd name="T14" fmla="*/ 1 w 401"/>
                    <a:gd name="T15" fmla="*/ 0 h 211"/>
                    <a:gd name="T16" fmla="*/ 1 w 401"/>
                    <a:gd name="T17" fmla="*/ 0 h 211"/>
                    <a:gd name="T18" fmla="*/ 1 w 401"/>
                    <a:gd name="T19" fmla="*/ 0 h 211"/>
                    <a:gd name="T20" fmla="*/ 1 w 401"/>
                    <a:gd name="T21" fmla="*/ 0 h 211"/>
                    <a:gd name="T22" fmla="*/ 1 w 401"/>
                    <a:gd name="T23" fmla="*/ 0 h 211"/>
                    <a:gd name="T24" fmla="*/ 1 w 401"/>
                    <a:gd name="T25" fmla="*/ 0 h 211"/>
                    <a:gd name="T26" fmla="*/ 1 w 401"/>
                    <a:gd name="T27" fmla="*/ 0 h 211"/>
                    <a:gd name="T28" fmla="*/ 1 w 401"/>
                    <a:gd name="T29" fmla="*/ 0 h 211"/>
                    <a:gd name="T30" fmla="*/ 1 w 401"/>
                    <a:gd name="T31" fmla="*/ 0 h 211"/>
                    <a:gd name="T32" fmla="*/ 1 w 401"/>
                    <a:gd name="T33" fmla="*/ 0 h 211"/>
                    <a:gd name="T34" fmla="*/ 1 w 401"/>
                    <a:gd name="T35" fmla="*/ 0 h 211"/>
                    <a:gd name="T36" fmla="*/ 1 w 401"/>
                    <a:gd name="T37" fmla="*/ 0 h 211"/>
                    <a:gd name="T38" fmla="*/ 1 w 401"/>
                    <a:gd name="T39" fmla="*/ 0 h 211"/>
                    <a:gd name="T40" fmla="*/ 1 w 401"/>
                    <a:gd name="T41" fmla="*/ 0 h 211"/>
                    <a:gd name="T42" fmla="*/ 1 w 401"/>
                    <a:gd name="T43" fmla="*/ 0 h 211"/>
                    <a:gd name="T44" fmla="*/ 1 w 401"/>
                    <a:gd name="T45" fmla="*/ 0 h 211"/>
                    <a:gd name="T46" fmla="*/ 1 w 401"/>
                    <a:gd name="T47" fmla="*/ 0 h 211"/>
                    <a:gd name="T48" fmla="*/ 1 w 401"/>
                    <a:gd name="T49" fmla="*/ 0 h 211"/>
                    <a:gd name="T50" fmla="*/ 1 w 401"/>
                    <a:gd name="T51" fmla="*/ 0 h 211"/>
                    <a:gd name="T52" fmla="*/ 1 w 401"/>
                    <a:gd name="T53" fmla="*/ 0 h 211"/>
                    <a:gd name="T54" fmla="*/ 1 w 401"/>
                    <a:gd name="T55" fmla="*/ 0 h 211"/>
                    <a:gd name="T56" fmla="*/ 1 w 401"/>
                    <a:gd name="T57" fmla="*/ 0 h 211"/>
                    <a:gd name="T58" fmla="*/ 1 w 401"/>
                    <a:gd name="T59" fmla="*/ 0 h 211"/>
                    <a:gd name="T60" fmla="*/ 1 w 401"/>
                    <a:gd name="T61" fmla="*/ 0 h 211"/>
                    <a:gd name="T62" fmla="*/ 1 w 401"/>
                    <a:gd name="T63" fmla="*/ 0 h 211"/>
                    <a:gd name="T64" fmla="*/ 1 w 401"/>
                    <a:gd name="T65" fmla="*/ 0 h 211"/>
                    <a:gd name="T66" fmla="*/ 1 w 401"/>
                    <a:gd name="T67" fmla="*/ 0 h 211"/>
                    <a:gd name="T68" fmla="*/ 1 w 401"/>
                    <a:gd name="T69" fmla="*/ 0 h 211"/>
                    <a:gd name="T70" fmla="*/ 1 w 401"/>
                    <a:gd name="T71" fmla="*/ 0 h 211"/>
                    <a:gd name="T72" fmla="*/ 1 w 401"/>
                    <a:gd name="T73" fmla="*/ 0 h 211"/>
                    <a:gd name="T74" fmla="*/ 1 w 401"/>
                    <a:gd name="T75" fmla="*/ 0 h 211"/>
                    <a:gd name="T76" fmla="*/ 1 w 401"/>
                    <a:gd name="T77" fmla="*/ 0 h 211"/>
                    <a:gd name="T78" fmla="*/ 1 w 401"/>
                    <a:gd name="T79" fmla="*/ 0 h 211"/>
                    <a:gd name="T80" fmla="*/ 0 w 401"/>
                    <a:gd name="T81" fmla="*/ 0 h 211"/>
                    <a:gd name="T82" fmla="*/ 1 w 401"/>
                    <a:gd name="T83" fmla="*/ 0 h 211"/>
                    <a:gd name="T84" fmla="*/ 1 w 401"/>
                    <a:gd name="T85" fmla="*/ 0 h 211"/>
                    <a:gd name="T86" fmla="*/ 1 w 401"/>
                    <a:gd name="T87" fmla="*/ 0 h 211"/>
                    <a:gd name="T88" fmla="*/ 1 w 401"/>
                    <a:gd name="T89" fmla="*/ 0 h 211"/>
                    <a:gd name="T90" fmla="*/ 1 w 401"/>
                    <a:gd name="T91" fmla="*/ 0 h 211"/>
                    <a:gd name="T92" fmla="*/ 1 w 401"/>
                    <a:gd name="T93" fmla="*/ 0 h 211"/>
                    <a:gd name="T94" fmla="*/ 1 w 401"/>
                    <a:gd name="T95" fmla="*/ 0 h 211"/>
                    <a:gd name="T96" fmla="*/ 1 w 401"/>
                    <a:gd name="T97" fmla="*/ 0 h 211"/>
                    <a:gd name="T98" fmla="*/ 1 w 401"/>
                    <a:gd name="T99" fmla="*/ 0 h 211"/>
                    <a:gd name="T100" fmla="*/ 1 w 401"/>
                    <a:gd name="T101" fmla="*/ 0 h 211"/>
                    <a:gd name="T102" fmla="*/ 1 w 401"/>
                    <a:gd name="T103" fmla="*/ 0 h 211"/>
                    <a:gd name="T104" fmla="*/ 1 w 401"/>
                    <a:gd name="T105" fmla="*/ 0 h 211"/>
                    <a:gd name="T106" fmla="*/ 1 w 401"/>
                    <a:gd name="T107" fmla="*/ 0 h 211"/>
                    <a:gd name="T108" fmla="*/ 1 w 401"/>
                    <a:gd name="T109" fmla="*/ 0 h 211"/>
                    <a:gd name="T110" fmla="*/ 1 w 401"/>
                    <a:gd name="T111" fmla="*/ 0 h 211"/>
                    <a:gd name="T112" fmla="*/ 1 w 401"/>
                    <a:gd name="T113" fmla="*/ 0 h 2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1"/>
                    <a:gd name="T172" fmla="*/ 0 h 211"/>
                    <a:gd name="T173" fmla="*/ 401 w 401"/>
                    <a:gd name="T174" fmla="*/ 211 h 2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1" h="211">
                      <a:moveTo>
                        <a:pt x="376" y="200"/>
                      </a:moveTo>
                      <a:lnTo>
                        <a:pt x="374" y="174"/>
                      </a:lnTo>
                      <a:lnTo>
                        <a:pt x="378" y="145"/>
                      </a:lnTo>
                      <a:lnTo>
                        <a:pt x="383" y="116"/>
                      </a:lnTo>
                      <a:lnTo>
                        <a:pt x="390" y="89"/>
                      </a:lnTo>
                      <a:lnTo>
                        <a:pt x="397" y="63"/>
                      </a:lnTo>
                      <a:lnTo>
                        <a:pt x="401" y="44"/>
                      </a:lnTo>
                      <a:lnTo>
                        <a:pt x="399" y="29"/>
                      </a:lnTo>
                      <a:lnTo>
                        <a:pt x="393" y="22"/>
                      </a:lnTo>
                      <a:lnTo>
                        <a:pt x="369" y="16"/>
                      </a:lnTo>
                      <a:lnTo>
                        <a:pt x="346" y="13"/>
                      </a:lnTo>
                      <a:lnTo>
                        <a:pt x="323" y="8"/>
                      </a:lnTo>
                      <a:lnTo>
                        <a:pt x="300" y="6"/>
                      </a:lnTo>
                      <a:lnTo>
                        <a:pt x="277" y="4"/>
                      </a:lnTo>
                      <a:lnTo>
                        <a:pt x="254" y="1"/>
                      </a:lnTo>
                      <a:lnTo>
                        <a:pt x="231" y="0"/>
                      </a:lnTo>
                      <a:lnTo>
                        <a:pt x="209" y="0"/>
                      </a:lnTo>
                      <a:lnTo>
                        <a:pt x="186" y="0"/>
                      </a:lnTo>
                      <a:lnTo>
                        <a:pt x="163" y="1"/>
                      </a:lnTo>
                      <a:lnTo>
                        <a:pt x="140" y="4"/>
                      </a:lnTo>
                      <a:lnTo>
                        <a:pt x="117" y="6"/>
                      </a:lnTo>
                      <a:lnTo>
                        <a:pt x="94" y="8"/>
                      </a:lnTo>
                      <a:lnTo>
                        <a:pt x="71" y="12"/>
                      </a:lnTo>
                      <a:lnTo>
                        <a:pt x="48" y="16"/>
                      </a:lnTo>
                      <a:lnTo>
                        <a:pt x="25" y="21"/>
                      </a:lnTo>
                      <a:lnTo>
                        <a:pt x="20" y="23"/>
                      </a:lnTo>
                      <a:lnTo>
                        <a:pt x="17" y="28"/>
                      </a:lnTo>
                      <a:lnTo>
                        <a:pt x="16" y="34"/>
                      </a:lnTo>
                      <a:lnTo>
                        <a:pt x="15" y="42"/>
                      </a:lnTo>
                      <a:lnTo>
                        <a:pt x="14" y="51"/>
                      </a:lnTo>
                      <a:lnTo>
                        <a:pt x="14" y="62"/>
                      </a:lnTo>
                      <a:lnTo>
                        <a:pt x="15" y="75"/>
                      </a:lnTo>
                      <a:lnTo>
                        <a:pt x="15" y="88"/>
                      </a:lnTo>
                      <a:lnTo>
                        <a:pt x="16" y="101"/>
                      </a:lnTo>
                      <a:lnTo>
                        <a:pt x="16" y="116"/>
                      </a:lnTo>
                      <a:lnTo>
                        <a:pt x="16" y="133"/>
                      </a:lnTo>
                      <a:lnTo>
                        <a:pt x="15" y="148"/>
                      </a:lnTo>
                      <a:lnTo>
                        <a:pt x="12" y="164"/>
                      </a:lnTo>
                      <a:lnTo>
                        <a:pt x="10" y="180"/>
                      </a:lnTo>
                      <a:lnTo>
                        <a:pt x="5" y="196"/>
                      </a:lnTo>
                      <a:lnTo>
                        <a:pt x="0" y="211"/>
                      </a:lnTo>
                      <a:lnTo>
                        <a:pt x="23" y="211"/>
                      </a:lnTo>
                      <a:lnTo>
                        <a:pt x="47" y="210"/>
                      </a:lnTo>
                      <a:lnTo>
                        <a:pt x="70" y="210"/>
                      </a:lnTo>
                      <a:lnTo>
                        <a:pt x="94" y="209"/>
                      </a:lnTo>
                      <a:lnTo>
                        <a:pt x="117" y="209"/>
                      </a:lnTo>
                      <a:lnTo>
                        <a:pt x="141" y="207"/>
                      </a:lnTo>
                      <a:lnTo>
                        <a:pt x="164" y="206"/>
                      </a:lnTo>
                      <a:lnTo>
                        <a:pt x="189" y="206"/>
                      </a:lnTo>
                      <a:lnTo>
                        <a:pt x="212" y="205"/>
                      </a:lnTo>
                      <a:lnTo>
                        <a:pt x="236" y="205"/>
                      </a:lnTo>
                      <a:lnTo>
                        <a:pt x="259" y="204"/>
                      </a:lnTo>
                      <a:lnTo>
                        <a:pt x="283" y="203"/>
                      </a:lnTo>
                      <a:lnTo>
                        <a:pt x="306" y="203"/>
                      </a:lnTo>
                      <a:lnTo>
                        <a:pt x="329" y="202"/>
                      </a:lnTo>
                      <a:lnTo>
                        <a:pt x="353" y="202"/>
                      </a:lnTo>
                      <a:lnTo>
                        <a:pt x="376" y="20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55" name="Freeform 78"/>
                <p:cNvSpPr>
                  <a:spLocks noChangeAspect="1"/>
                </p:cNvSpPr>
                <p:nvPr/>
              </p:nvSpPr>
              <p:spPr bwMode="auto">
                <a:xfrm>
                  <a:off x="1821" y="3095"/>
                  <a:ext cx="201" cy="105"/>
                </a:xfrm>
                <a:custGeom>
                  <a:avLst/>
                  <a:gdLst>
                    <a:gd name="T0" fmla="*/ 1 w 401"/>
                    <a:gd name="T1" fmla="*/ 0 h 211"/>
                    <a:gd name="T2" fmla="*/ 1 w 401"/>
                    <a:gd name="T3" fmla="*/ 0 h 211"/>
                    <a:gd name="T4" fmla="*/ 1 w 401"/>
                    <a:gd name="T5" fmla="*/ 0 h 211"/>
                    <a:gd name="T6" fmla="*/ 1 w 401"/>
                    <a:gd name="T7" fmla="*/ 0 h 211"/>
                    <a:gd name="T8" fmla="*/ 1 w 401"/>
                    <a:gd name="T9" fmla="*/ 0 h 211"/>
                    <a:gd name="T10" fmla="*/ 1 w 401"/>
                    <a:gd name="T11" fmla="*/ 0 h 211"/>
                    <a:gd name="T12" fmla="*/ 1 w 401"/>
                    <a:gd name="T13" fmla="*/ 0 h 211"/>
                    <a:gd name="T14" fmla="*/ 1 w 401"/>
                    <a:gd name="T15" fmla="*/ 0 h 211"/>
                    <a:gd name="T16" fmla="*/ 1 w 401"/>
                    <a:gd name="T17" fmla="*/ 0 h 211"/>
                    <a:gd name="T18" fmla="*/ 1 w 401"/>
                    <a:gd name="T19" fmla="*/ 0 h 211"/>
                    <a:gd name="T20" fmla="*/ 1 w 401"/>
                    <a:gd name="T21" fmla="*/ 0 h 211"/>
                    <a:gd name="T22" fmla="*/ 1 w 401"/>
                    <a:gd name="T23" fmla="*/ 0 h 211"/>
                    <a:gd name="T24" fmla="*/ 1 w 401"/>
                    <a:gd name="T25" fmla="*/ 0 h 211"/>
                    <a:gd name="T26" fmla="*/ 1 w 401"/>
                    <a:gd name="T27" fmla="*/ 0 h 211"/>
                    <a:gd name="T28" fmla="*/ 1 w 401"/>
                    <a:gd name="T29" fmla="*/ 0 h 211"/>
                    <a:gd name="T30" fmla="*/ 1 w 401"/>
                    <a:gd name="T31" fmla="*/ 0 h 211"/>
                    <a:gd name="T32" fmla="*/ 1 w 401"/>
                    <a:gd name="T33" fmla="*/ 0 h 211"/>
                    <a:gd name="T34" fmla="*/ 1 w 401"/>
                    <a:gd name="T35" fmla="*/ 0 h 211"/>
                    <a:gd name="T36" fmla="*/ 1 w 401"/>
                    <a:gd name="T37" fmla="*/ 0 h 211"/>
                    <a:gd name="T38" fmla="*/ 1 w 401"/>
                    <a:gd name="T39" fmla="*/ 0 h 211"/>
                    <a:gd name="T40" fmla="*/ 1 w 401"/>
                    <a:gd name="T41" fmla="*/ 0 h 211"/>
                    <a:gd name="T42" fmla="*/ 1 w 401"/>
                    <a:gd name="T43" fmla="*/ 0 h 211"/>
                    <a:gd name="T44" fmla="*/ 1 w 401"/>
                    <a:gd name="T45" fmla="*/ 0 h 211"/>
                    <a:gd name="T46" fmla="*/ 1 w 401"/>
                    <a:gd name="T47" fmla="*/ 0 h 211"/>
                    <a:gd name="T48" fmla="*/ 1 w 401"/>
                    <a:gd name="T49" fmla="*/ 0 h 211"/>
                    <a:gd name="T50" fmla="*/ 1 w 401"/>
                    <a:gd name="T51" fmla="*/ 0 h 211"/>
                    <a:gd name="T52" fmla="*/ 1 w 401"/>
                    <a:gd name="T53" fmla="*/ 0 h 211"/>
                    <a:gd name="T54" fmla="*/ 1 w 401"/>
                    <a:gd name="T55" fmla="*/ 0 h 211"/>
                    <a:gd name="T56" fmla="*/ 1 w 401"/>
                    <a:gd name="T57" fmla="*/ 0 h 211"/>
                    <a:gd name="T58" fmla="*/ 1 w 401"/>
                    <a:gd name="T59" fmla="*/ 0 h 211"/>
                    <a:gd name="T60" fmla="*/ 1 w 401"/>
                    <a:gd name="T61" fmla="*/ 0 h 211"/>
                    <a:gd name="T62" fmla="*/ 1 w 401"/>
                    <a:gd name="T63" fmla="*/ 0 h 211"/>
                    <a:gd name="T64" fmla="*/ 1 w 401"/>
                    <a:gd name="T65" fmla="*/ 0 h 211"/>
                    <a:gd name="T66" fmla="*/ 1 w 401"/>
                    <a:gd name="T67" fmla="*/ 0 h 211"/>
                    <a:gd name="T68" fmla="*/ 1 w 401"/>
                    <a:gd name="T69" fmla="*/ 0 h 211"/>
                    <a:gd name="T70" fmla="*/ 1 w 401"/>
                    <a:gd name="T71" fmla="*/ 0 h 211"/>
                    <a:gd name="T72" fmla="*/ 1 w 401"/>
                    <a:gd name="T73" fmla="*/ 0 h 211"/>
                    <a:gd name="T74" fmla="*/ 1 w 401"/>
                    <a:gd name="T75" fmla="*/ 0 h 211"/>
                    <a:gd name="T76" fmla="*/ 1 w 401"/>
                    <a:gd name="T77" fmla="*/ 0 h 211"/>
                    <a:gd name="T78" fmla="*/ 1 w 401"/>
                    <a:gd name="T79" fmla="*/ 0 h 211"/>
                    <a:gd name="T80" fmla="*/ 1 w 401"/>
                    <a:gd name="T81" fmla="*/ 0 h 211"/>
                    <a:gd name="T82" fmla="*/ 1 w 401"/>
                    <a:gd name="T83" fmla="*/ 0 h 211"/>
                    <a:gd name="T84" fmla="*/ 1 w 401"/>
                    <a:gd name="T85" fmla="*/ 0 h 211"/>
                    <a:gd name="T86" fmla="*/ 0 w 401"/>
                    <a:gd name="T87" fmla="*/ 0 h 211"/>
                    <a:gd name="T88" fmla="*/ 0 w 401"/>
                    <a:gd name="T89" fmla="*/ 0 h 211"/>
                    <a:gd name="T90" fmla="*/ 1 w 401"/>
                    <a:gd name="T91" fmla="*/ 0 h 211"/>
                    <a:gd name="T92" fmla="*/ 1 w 401"/>
                    <a:gd name="T93" fmla="*/ 0 h 211"/>
                    <a:gd name="T94" fmla="*/ 1 w 401"/>
                    <a:gd name="T95" fmla="*/ 0 h 211"/>
                    <a:gd name="T96" fmla="*/ 1 w 401"/>
                    <a:gd name="T97" fmla="*/ 0 h 211"/>
                    <a:gd name="T98" fmla="*/ 1 w 401"/>
                    <a:gd name="T99" fmla="*/ 0 h 211"/>
                    <a:gd name="T100" fmla="*/ 1 w 401"/>
                    <a:gd name="T101" fmla="*/ 0 h 211"/>
                    <a:gd name="T102" fmla="*/ 1 w 401"/>
                    <a:gd name="T103" fmla="*/ 0 h 211"/>
                    <a:gd name="T104" fmla="*/ 1 w 401"/>
                    <a:gd name="T105" fmla="*/ 0 h 211"/>
                    <a:gd name="T106" fmla="*/ 1 w 401"/>
                    <a:gd name="T107" fmla="*/ 0 h 211"/>
                    <a:gd name="T108" fmla="*/ 1 w 401"/>
                    <a:gd name="T109" fmla="*/ 0 h 211"/>
                    <a:gd name="T110" fmla="*/ 1 w 401"/>
                    <a:gd name="T111" fmla="*/ 0 h 211"/>
                    <a:gd name="T112" fmla="*/ 1 w 401"/>
                    <a:gd name="T113" fmla="*/ 0 h 211"/>
                    <a:gd name="T114" fmla="*/ 1 w 401"/>
                    <a:gd name="T115" fmla="*/ 0 h 211"/>
                    <a:gd name="T116" fmla="*/ 1 w 401"/>
                    <a:gd name="T117" fmla="*/ 0 h 211"/>
                    <a:gd name="T118" fmla="*/ 1 w 401"/>
                    <a:gd name="T119" fmla="*/ 0 h 211"/>
                    <a:gd name="T120" fmla="*/ 1 w 401"/>
                    <a:gd name="T121" fmla="*/ 0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01"/>
                    <a:gd name="T184" fmla="*/ 0 h 211"/>
                    <a:gd name="T185" fmla="*/ 401 w 401"/>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01" h="211">
                      <a:moveTo>
                        <a:pt x="376" y="200"/>
                      </a:moveTo>
                      <a:lnTo>
                        <a:pt x="376" y="200"/>
                      </a:lnTo>
                      <a:lnTo>
                        <a:pt x="374" y="174"/>
                      </a:lnTo>
                      <a:lnTo>
                        <a:pt x="378" y="145"/>
                      </a:lnTo>
                      <a:lnTo>
                        <a:pt x="383" y="116"/>
                      </a:lnTo>
                      <a:lnTo>
                        <a:pt x="390" y="89"/>
                      </a:lnTo>
                      <a:lnTo>
                        <a:pt x="397" y="63"/>
                      </a:lnTo>
                      <a:lnTo>
                        <a:pt x="401" y="44"/>
                      </a:lnTo>
                      <a:lnTo>
                        <a:pt x="399" y="29"/>
                      </a:lnTo>
                      <a:lnTo>
                        <a:pt x="393" y="22"/>
                      </a:lnTo>
                      <a:lnTo>
                        <a:pt x="369" y="16"/>
                      </a:lnTo>
                      <a:lnTo>
                        <a:pt x="346" y="13"/>
                      </a:lnTo>
                      <a:lnTo>
                        <a:pt x="323" y="8"/>
                      </a:lnTo>
                      <a:lnTo>
                        <a:pt x="300" y="6"/>
                      </a:lnTo>
                      <a:lnTo>
                        <a:pt x="277" y="4"/>
                      </a:lnTo>
                      <a:lnTo>
                        <a:pt x="254" y="1"/>
                      </a:lnTo>
                      <a:lnTo>
                        <a:pt x="231" y="0"/>
                      </a:lnTo>
                      <a:lnTo>
                        <a:pt x="209" y="0"/>
                      </a:lnTo>
                      <a:lnTo>
                        <a:pt x="186" y="0"/>
                      </a:lnTo>
                      <a:lnTo>
                        <a:pt x="163" y="1"/>
                      </a:lnTo>
                      <a:lnTo>
                        <a:pt x="140" y="4"/>
                      </a:lnTo>
                      <a:lnTo>
                        <a:pt x="117" y="6"/>
                      </a:lnTo>
                      <a:lnTo>
                        <a:pt x="94" y="8"/>
                      </a:lnTo>
                      <a:lnTo>
                        <a:pt x="71" y="12"/>
                      </a:lnTo>
                      <a:lnTo>
                        <a:pt x="48" y="16"/>
                      </a:lnTo>
                      <a:lnTo>
                        <a:pt x="25" y="21"/>
                      </a:lnTo>
                      <a:lnTo>
                        <a:pt x="20" y="23"/>
                      </a:lnTo>
                      <a:lnTo>
                        <a:pt x="17" y="28"/>
                      </a:lnTo>
                      <a:lnTo>
                        <a:pt x="16" y="34"/>
                      </a:lnTo>
                      <a:lnTo>
                        <a:pt x="15" y="42"/>
                      </a:lnTo>
                      <a:lnTo>
                        <a:pt x="14" y="51"/>
                      </a:lnTo>
                      <a:lnTo>
                        <a:pt x="14" y="62"/>
                      </a:lnTo>
                      <a:lnTo>
                        <a:pt x="15" y="75"/>
                      </a:lnTo>
                      <a:lnTo>
                        <a:pt x="15" y="88"/>
                      </a:lnTo>
                      <a:lnTo>
                        <a:pt x="16" y="101"/>
                      </a:lnTo>
                      <a:lnTo>
                        <a:pt x="16" y="116"/>
                      </a:lnTo>
                      <a:lnTo>
                        <a:pt x="16" y="133"/>
                      </a:lnTo>
                      <a:lnTo>
                        <a:pt x="15" y="148"/>
                      </a:lnTo>
                      <a:lnTo>
                        <a:pt x="12" y="164"/>
                      </a:lnTo>
                      <a:lnTo>
                        <a:pt x="10" y="180"/>
                      </a:lnTo>
                      <a:lnTo>
                        <a:pt x="5" y="196"/>
                      </a:lnTo>
                      <a:lnTo>
                        <a:pt x="0" y="211"/>
                      </a:lnTo>
                      <a:lnTo>
                        <a:pt x="23" y="211"/>
                      </a:lnTo>
                      <a:lnTo>
                        <a:pt x="47" y="210"/>
                      </a:lnTo>
                      <a:lnTo>
                        <a:pt x="70" y="210"/>
                      </a:lnTo>
                      <a:lnTo>
                        <a:pt x="94" y="209"/>
                      </a:lnTo>
                      <a:lnTo>
                        <a:pt x="117" y="209"/>
                      </a:lnTo>
                      <a:lnTo>
                        <a:pt x="141" y="207"/>
                      </a:lnTo>
                      <a:lnTo>
                        <a:pt x="164" y="206"/>
                      </a:lnTo>
                      <a:lnTo>
                        <a:pt x="189" y="206"/>
                      </a:lnTo>
                      <a:lnTo>
                        <a:pt x="212" y="205"/>
                      </a:lnTo>
                      <a:lnTo>
                        <a:pt x="236" y="205"/>
                      </a:lnTo>
                      <a:lnTo>
                        <a:pt x="259" y="204"/>
                      </a:lnTo>
                      <a:lnTo>
                        <a:pt x="283" y="203"/>
                      </a:lnTo>
                      <a:lnTo>
                        <a:pt x="306" y="203"/>
                      </a:lnTo>
                      <a:lnTo>
                        <a:pt x="329" y="202"/>
                      </a:lnTo>
                      <a:lnTo>
                        <a:pt x="353" y="202"/>
                      </a:lnTo>
                      <a:lnTo>
                        <a:pt x="376" y="20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56" name="Freeform 79"/>
                <p:cNvSpPr>
                  <a:spLocks noChangeAspect="1"/>
                </p:cNvSpPr>
                <p:nvPr/>
              </p:nvSpPr>
              <p:spPr bwMode="auto">
                <a:xfrm>
                  <a:off x="1817" y="3039"/>
                  <a:ext cx="204" cy="57"/>
                </a:xfrm>
                <a:custGeom>
                  <a:avLst/>
                  <a:gdLst>
                    <a:gd name="T0" fmla="*/ 1 w 407"/>
                    <a:gd name="T1" fmla="*/ 0 h 113"/>
                    <a:gd name="T2" fmla="*/ 1 w 407"/>
                    <a:gd name="T3" fmla="*/ 1 h 113"/>
                    <a:gd name="T4" fmla="*/ 1 w 407"/>
                    <a:gd name="T5" fmla="*/ 1 h 113"/>
                    <a:gd name="T6" fmla="*/ 1 w 407"/>
                    <a:gd name="T7" fmla="*/ 1 h 113"/>
                    <a:gd name="T8" fmla="*/ 1 w 407"/>
                    <a:gd name="T9" fmla="*/ 1 h 113"/>
                    <a:gd name="T10" fmla="*/ 1 w 407"/>
                    <a:gd name="T11" fmla="*/ 1 h 113"/>
                    <a:gd name="T12" fmla="*/ 1 w 407"/>
                    <a:gd name="T13" fmla="*/ 1 h 113"/>
                    <a:gd name="T14" fmla="*/ 1 w 407"/>
                    <a:gd name="T15" fmla="*/ 1 h 113"/>
                    <a:gd name="T16" fmla="*/ 1 w 407"/>
                    <a:gd name="T17" fmla="*/ 1 h 113"/>
                    <a:gd name="T18" fmla="*/ 1 w 407"/>
                    <a:gd name="T19" fmla="*/ 1 h 113"/>
                    <a:gd name="T20" fmla="*/ 1 w 407"/>
                    <a:gd name="T21" fmla="*/ 1 h 113"/>
                    <a:gd name="T22" fmla="*/ 1 w 407"/>
                    <a:gd name="T23" fmla="*/ 1 h 113"/>
                    <a:gd name="T24" fmla="*/ 1 w 407"/>
                    <a:gd name="T25" fmla="*/ 1 h 113"/>
                    <a:gd name="T26" fmla="*/ 1 w 407"/>
                    <a:gd name="T27" fmla="*/ 1 h 113"/>
                    <a:gd name="T28" fmla="*/ 1 w 407"/>
                    <a:gd name="T29" fmla="*/ 1 h 113"/>
                    <a:gd name="T30" fmla="*/ 1 w 407"/>
                    <a:gd name="T31" fmla="*/ 1 h 113"/>
                    <a:gd name="T32" fmla="*/ 1 w 407"/>
                    <a:gd name="T33" fmla="*/ 1 h 113"/>
                    <a:gd name="T34" fmla="*/ 1 w 407"/>
                    <a:gd name="T35" fmla="*/ 1 h 113"/>
                    <a:gd name="T36" fmla="*/ 1 w 407"/>
                    <a:gd name="T37" fmla="*/ 1 h 113"/>
                    <a:gd name="T38" fmla="*/ 1 w 407"/>
                    <a:gd name="T39" fmla="*/ 1 h 113"/>
                    <a:gd name="T40" fmla="*/ 1 w 407"/>
                    <a:gd name="T41" fmla="*/ 1 h 113"/>
                    <a:gd name="T42" fmla="*/ 1 w 407"/>
                    <a:gd name="T43" fmla="*/ 1 h 113"/>
                    <a:gd name="T44" fmla="*/ 1 w 407"/>
                    <a:gd name="T45" fmla="*/ 1 h 113"/>
                    <a:gd name="T46" fmla="*/ 1 w 407"/>
                    <a:gd name="T47" fmla="*/ 1 h 113"/>
                    <a:gd name="T48" fmla="*/ 1 w 407"/>
                    <a:gd name="T49" fmla="*/ 1 h 113"/>
                    <a:gd name="T50" fmla="*/ 1 w 407"/>
                    <a:gd name="T51" fmla="*/ 1 h 113"/>
                    <a:gd name="T52" fmla="*/ 1 w 407"/>
                    <a:gd name="T53" fmla="*/ 1 h 113"/>
                    <a:gd name="T54" fmla="*/ 0 w 407"/>
                    <a:gd name="T55" fmla="*/ 1 h 113"/>
                    <a:gd name="T56" fmla="*/ 0 w 407"/>
                    <a:gd name="T57" fmla="*/ 1 h 113"/>
                    <a:gd name="T58" fmla="*/ 1 w 407"/>
                    <a:gd name="T59" fmla="*/ 1 h 113"/>
                    <a:gd name="T60" fmla="*/ 1 w 407"/>
                    <a:gd name="T61" fmla="*/ 1 h 113"/>
                    <a:gd name="T62" fmla="*/ 1 w 407"/>
                    <a:gd name="T63" fmla="*/ 1 h 113"/>
                    <a:gd name="T64" fmla="*/ 1 w 407"/>
                    <a:gd name="T65" fmla="*/ 1 h 113"/>
                    <a:gd name="T66" fmla="*/ 1 w 407"/>
                    <a:gd name="T67" fmla="*/ 1 h 113"/>
                    <a:gd name="T68" fmla="*/ 1 w 407"/>
                    <a:gd name="T69" fmla="*/ 1 h 113"/>
                    <a:gd name="T70" fmla="*/ 1 w 407"/>
                    <a:gd name="T71" fmla="*/ 1 h 113"/>
                    <a:gd name="T72" fmla="*/ 1 w 407"/>
                    <a:gd name="T73" fmla="*/ 1 h 113"/>
                    <a:gd name="T74" fmla="*/ 1 w 407"/>
                    <a:gd name="T75" fmla="*/ 1 h 113"/>
                    <a:gd name="T76" fmla="*/ 1 w 407"/>
                    <a:gd name="T77" fmla="*/ 1 h 113"/>
                    <a:gd name="T78" fmla="*/ 1 w 407"/>
                    <a:gd name="T79" fmla="*/ 1 h 113"/>
                    <a:gd name="T80" fmla="*/ 1 w 407"/>
                    <a:gd name="T81" fmla="*/ 1 h 113"/>
                    <a:gd name="T82" fmla="*/ 1 w 407"/>
                    <a:gd name="T83" fmla="*/ 1 h 113"/>
                    <a:gd name="T84" fmla="*/ 1 w 407"/>
                    <a:gd name="T85" fmla="*/ 1 h 113"/>
                    <a:gd name="T86" fmla="*/ 1 w 407"/>
                    <a:gd name="T87" fmla="*/ 1 h 113"/>
                    <a:gd name="T88" fmla="*/ 1 w 407"/>
                    <a:gd name="T89" fmla="*/ 1 h 113"/>
                    <a:gd name="T90" fmla="*/ 1 w 407"/>
                    <a:gd name="T91" fmla="*/ 1 h 113"/>
                    <a:gd name="T92" fmla="*/ 1 w 407"/>
                    <a:gd name="T93" fmla="*/ 1 h 113"/>
                    <a:gd name="T94" fmla="*/ 1 w 407"/>
                    <a:gd name="T95" fmla="*/ 1 h 113"/>
                    <a:gd name="T96" fmla="*/ 1 w 407"/>
                    <a:gd name="T97" fmla="*/ 0 h 113"/>
                    <a:gd name="T98" fmla="*/ 1 w 407"/>
                    <a:gd name="T99" fmla="*/ 0 h 1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7"/>
                    <a:gd name="T151" fmla="*/ 0 h 113"/>
                    <a:gd name="T152" fmla="*/ 407 w 407"/>
                    <a:gd name="T153" fmla="*/ 113 h 11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7" h="113">
                      <a:moveTo>
                        <a:pt x="402" y="0"/>
                      </a:moveTo>
                      <a:lnTo>
                        <a:pt x="406" y="10"/>
                      </a:lnTo>
                      <a:lnTo>
                        <a:pt x="407" y="19"/>
                      </a:lnTo>
                      <a:lnTo>
                        <a:pt x="405" y="30"/>
                      </a:lnTo>
                      <a:lnTo>
                        <a:pt x="403" y="43"/>
                      </a:lnTo>
                      <a:lnTo>
                        <a:pt x="399" y="57"/>
                      </a:lnTo>
                      <a:lnTo>
                        <a:pt x="397" y="73"/>
                      </a:lnTo>
                      <a:lnTo>
                        <a:pt x="398" y="91"/>
                      </a:lnTo>
                      <a:lnTo>
                        <a:pt x="403" y="113"/>
                      </a:lnTo>
                      <a:lnTo>
                        <a:pt x="194" y="82"/>
                      </a:lnTo>
                      <a:lnTo>
                        <a:pt x="182" y="81"/>
                      </a:lnTo>
                      <a:lnTo>
                        <a:pt x="169" y="80"/>
                      </a:lnTo>
                      <a:lnTo>
                        <a:pt x="156" y="79"/>
                      </a:lnTo>
                      <a:lnTo>
                        <a:pt x="143" y="79"/>
                      </a:lnTo>
                      <a:lnTo>
                        <a:pt x="130" y="78"/>
                      </a:lnTo>
                      <a:lnTo>
                        <a:pt x="117" y="76"/>
                      </a:lnTo>
                      <a:lnTo>
                        <a:pt x="103" y="76"/>
                      </a:lnTo>
                      <a:lnTo>
                        <a:pt x="91" y="75"/>
                      </a:lnTo>
                      <a:lnTo>
                        <a:pt x="78" y="75"/>
                      </a:lnTo>
                      <a:lnTo>
                        <a:pt x="66" y="74"/>
                      </a:lnTo>
                      <a:lnTo>
                        <a:pt x="55" y="74"/>
                      </a:lnTo>
                      <a:lnTo>
                        <a:pt x="43" y="73"/>
                      </a:lnTo>
                      <a:lnTo>
                        <a:pt x="32" y="73"/>
                      </a:lnTo>
                      <a:lnTo>
                        <a:pt x="22" y="72"/>
                      </a:lnTo>
                      <a:lnTo>
                        <a:pt x="12" y="72"/>
                      </a:lnTo>
                      <a:lnTo>
                        <a:pt x="3" y="71"/>
                      </a:lnTo>
                      <a:lnTo>
                        <a:pt x="1" y="68"/>
                      </a:lnTo>
                      <a:lnTo>
                        <a:pt x="0" y="65"/>
                      </a:lnTo>
                      <a:lnTo>
                        <a:pt x="0" y="60"/>
                      </a:lnTo>
                      <a:lnTo>
                        <a:pt x="1" y="55"/>
                      </a:lnTo>
                      <a:lnTo>
                        <a:pt x="3" y="49"/>
                      </a:lnTo>
                      <a:lnTo>
                        <a:pt x="5" y="42"/>
                      </a:lnTo>
                      <a:lnTo>
                        <a:pt x="7" y="36"/>
                      </a:lnTo>
                      <a:lnTo>
                        <a:pt x="8" y="32"/>
                      </a:lnTo>
                      <a:lnTo>
                        <a:pt x="34" y="29"/>
                      </a:lnTo>
                      <a:lnTo>
                        <a:pt x="60" y="27"/>
                      </a:lnTo>
                      <a:lnTo>
                        <a:pt x="85" y="25"/>
                      </a:lnTo>
                      <a:lnTo>
                        <a:pt x="110" y="22"/>
                      </a:lnTo>
                      <a:lnTo>
                        <a:pt x="134" y="20"/>
                      </a:lnTo>
                      <a:lnTo>
                        <a:pt x="159" y="17"/>
                      </a:lnTo>
                      <a:lnTo>
                        <a:pt x="183" y="14"/>
                      </a:lnTo>
                      <a:lnTo>
                        <a:pt x="207" y="12"/>
                      </a:lnTo>
                      <a:lnTo>
                        <a:pt x="231" y="10"/>
                      </a:lnTo>
                      <a:lnTo>
                        <a:pt x="255" y="7"/>
                      </a:lnTo>
                      <a:lnTo>
                        <a:pt x="280" y="5"/>
                      </a:lnTo>
                      <a:lnTo>
                        <a:pt x="304" y="4"/>
                      </a:lnTo>
                      <a:lnTo>
                        <a:pt x="328" y="2"/>
                      </a:lnTo>
                      <a:lnTo>
                        <a:pt x="352" y="2"/>
                      </a:lnTo>
                      <a:lnTo>
                        <a:pt x="376" y="0"/>
                      </a:lnTo>
                      <a:lnTo>
                        <a:pt x="402" y="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57" name="Freeform 80"/>
                <p:cNvSpPr>
                  <a:spLocks noChangeAspect="1"/>
                </p:cNvSpPr>
                <p:nvPr/>
              </p:nvSpPr>
              <p:spPr bwMode="auto">
                <a:xfrm>
                  <a:off x="1817" y="3039"/>
                  <a:ext cx="204" cy="57"/>
                </a:xfrm>
                <a:custGeom>
                  <a:avLst/>
                  <a:gdLst>
                    <a:gd name="T0" fmla="*/ 1 w 407"/>
                    <a:gd name="T1" fmla="*/ 0 h 113"/>
                    <a:gd name="T2" fmla="*/ 1 w 407"/>
                    <a:gd name="T3" fmla="*/ 0 h 113"/>
                    <a:gd name="T4" fmla="*/ 1 w 407"/>
                    <a:gd name="T5" fmla="*/ 1 h 113"/>
                    <a:gd name="T6" fmla="*/ 1 w 407"/>
                    <a:gd name="T7" fmla="*/ 1 h 113"/>
                    <a:gd name="T8" fmla="*/ 1 w 407"/>
                    <a:gd name="T9" fmla="*/ 1 h 113"/>
                    <a:gd name="T10" fmla="*/ 1 w 407"/>
                    <a:gd name="T11" fmla="*/ 1 h 113"/>
                    <a:gd name="T12" fmla="*/ 1 w 407"/>
                    <a:gd name="T13" fmla="*/ 1 h 113"/>
                    <a:gd name="T14" fmla="*/ 1 w 407"/>
                    <a:gd name="T15" fmla="*/ 1 h 113"/>
                    <a:gd name="T16" fmla="*/ 1 w 407"/>
                    <a:gd name="T17" fmla="*/ 1 h 113"/>
                    <a:gd name="T18" fmla="*/ 1 w 407"/>
                    <a:gd name="T19" fmla="*/ 1 h 113"/>
                    <a:gd name="T20" fmla="*/ 1 w 407"/>
                    <a:gd name="T21" fmla="*/ 1 h 113"/>
                    <a:gd name="T22" fmla="*/ 1 w 407"/>
                    <a:gd name="T23" fmla="*/ 1 h 113"/>
                    <a:gd name="T24" fmla="*/ 1 w 407"/>
                    <a:gd name="T25" fmla="*/ 1 h 113"/>
                    <a:gd name="T26" fmla="*/ 1 w 407"/>
                    <a:gd name="T27" fmla="*/ 1 h 113"/>
                    <a:gd name="T28" fmla="*/ 1 w 407"/>
                    <a:gd name="T29" fmla="*/ 1 h 113"/>
                    <a:gd name="T30" fmla="*/ 1 w 407"/>
                    <a:gd name="T31" fmla="*/ 1 h 113"/>
                    <a:gd name="T32" fmla="*/ 1 w 407"/>
                    <a:gd name="T33" fmla="*/ 1 h 113"/>
                    <a:gd name="T34" fmla="*/ 1 w 407"/>
                    <a:gd name="T35" fmla="*/ 1 h 113"/>
                    <a:gd name="T36" fmla="*/ 1 w 407"/>
                    <a:gd name="T37" fmla="*/ 1 h 113"/>
                    <a:gd name="T38" fmla="*/ 1 w 407"/>
                    <a:gd name="T39" fmla="*/ 1 h 113"/>
                    <a:gd name="T40" fmla="*/ 1 w 407"/>
                    <a:gd name="T41" fmla="*/ 1 h 113"/>
                    <a:gd name="T42" fmla="*/ 1 w 407"/>
                    <a:gd name="T43" fmla="*/ 1 h 113"/>
                    <a:gd name="T44" fmla="*/ 1 w 407"/>
                    <a:gd name="T45" fmla="*/ 1 h 113"/>
                    <a:gd name="T46" fmla="*/ 1 w 407"/>
                    <a:gd name="T47" fmla="*/ 1 h 113"/>
                    <a:gd name="T48" fmla="*/ 1 w 407"/>
                    <a:gd name="T49" fmla="*/ 1 h 113"/>
                    <a:gd name="T50" fmla="*/ 1 w 407"/>
                    <a:gd name="T51" fmla="*/ 1 h 113"/>
                    <a:gd name="T52" fmla="*/ 1 w 407"/>
                    <a:gd name="T53" fmla="*/ 1 h 113"/>
                    <a:gd name="T54" fmla="*/ 1 w 407"/>
                    <a:gd name="T55" fmla="*/ 1 h 113"/>
                    <a:gd name="T56" fmla="*/ 1 w 407"/>
                    <a:gd name="T57" fmla="*/ 1 h 113"/>
                    <a:gd name="T58" fmla="*/ 1 w 407"/>
                    <a:gd name="T59" fmla="*/ 1 h 113"/>
                    <a:gd name="T60" fmla="*/ 0 w 407"/>
                    <a:gd name="T61" fmla="*/ 1 h 113"/>
                    <a:gd name="T62" fmla="*/ 0 w 407"/>
                    <a:gd name="T63" fmla="*/ 1 h 113"/>
                    <a:gd name="T64" fmla="*/ 1 w 407"/>
                    <a:gd name="T65" fmla="*/ 1 h 113"/>
                    <a:gd name="T66" fmla="*/ 1 w 407"/>
                    <a:gd name="T67" fmla="*/ 1 h 113"/>
                    <a:gd name="T68" fmla="*/ 1 w 407"/>
                    <a:gd name="T69" fmla="*/ 1 h 113"/>
                    <a:gd name="T70" fmla="*/ 1 w 407"/>
                    <a:gd name="T71" fmla="*/ 1 h 113"/>
                    <a:gd name="T72" fmla="*/ 1 w 407"/>
                    <a:gd name="T73" fmla="*/ 1 h 113"/>
                    <a:gd name="T74" fmla="*/ 1 w 407"/>
                    <a:gd name="T75" fmla="*/ 1 h 113"/>
                    <a:gd name="T76" fmla="*/ 1 w 407"/>
                    <a:gd name="T77" fmla="*/ 1 h 113"/>
                    <a:gd name="T78" fmla="*/ 1 w 407"/>
                    <a:gd name="T79" fmla="*/ 1 h 113"/>
                    <a:gd name="T80" fmla="*/ 1 w 407"/>
                    <a:gd name="T81" fmla="*/ 1 h 113"/>
                    <a:gd name="T82" fmla="*/ 1 w 407"/>
                    <a:gd name="T83" fmla="*/ 1 h 113"/>
                    <a:gd name="T84" fmla="*/ 1 w 407"/>
                    <a:gd name="T85" fmla="*/ 1 h 113"/>
                    <a:gd name="T86" fmla="*/ 1 w 407"/>
                    <a:gd name="T87" fmla="*/ 1 h 113"/>
                    <a:gd name="T88" fmla="*/ 1 w 407"/>
                    <a:gd name="T89" fmla="*/ 1 h 113"/>
                    <a:gd name="T90" fmla="*/ 1 w 407"/>
                    <a:gd name="T91" fmla="*/ 1 h 113"/>
                    <a:gd name="T92" fmla="*/ 1 w 407"/>
                    <a:gd name="T93" fmla="*/ 1 h 113"/>
                    <a:gd name="T94" fmla="*/ 1 w 407"/>
                    <a:gd name="T95" fmla="*/ 1 h 113"/>
                    <a:gd name="T96" fmla="*/ 1 w 407"/>
                    <a:gd name="T97" fmla="*/ 1 h 113"/>
                    <a:gd name="T98" fmla="*/ 1 w 407"/>
                    <a:gd name="T99" fmla="*/ 1 h 113"/>
                    <a:gd name="T100" fmla="*/ 1 w 407"/>
                    <a:gd name="T101" fmla="*/ 1 h 113"/>
                    <a:gd name="T102" fmla="*/ 1 w 407"/>
                    <a:gd name="T103" fmla="*/ 1 h 113"/>
                    <a:gd name="T104" fmla="*/ 1 w 407"/>
                    <a:gd name="T105" fmla="*/ 0 h 113"/>
                    <a:gd name="T106" fmla="*/ 1 w 407"/>
                    <a:gd name="T107" fmla="*/ 0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7"/>
                    <a:gd name="T163" fmla="*/ 0 h 113"/>
                    <a:gd name="T164" fmla="*/ 407 w 407"/>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7" h="113">
                      <a:moveTo>
                        <a:pt x="402" y="0"/>
                      </a:moveTo>
                      <a:lnTo>
                        <a:pt x="402" y="0"/>
                      </a:lnTo>
                      <a:lnTo>
                        <a:pt x="406" y="10"/>
                      </a:lnTo>
                      <a:lnTo>
                        <a:pt x="407" y="19"/>
                      </a:lnTo>
                      <a:lnTo>
                        <a:pt x="405" y="30"/>
                      </a:lnTo>
                      <a:lnTo>
                        <a:pt x="403" y="43"/>
                      </a:lnTo>
                      <a:lnTo>
                        <a:pt x="399" y="57"/>
                      </a:lnTo>
                      <a:lnTo>
                        <a:pt x="397" y="73"/>
                      </a:lnTo>
                      <a:lnTo>
                        <a:pt x="398" y="91"/>
                      </a:lnTo>
                      <a:lnTo>
                        <a:pt x="403" y="113"/>
                      </a:lnTo>
                      <a:lnTo>
                        <a:pt x="194" y="82"/>
                      </a:lnTo>
                      <a:lnTo>
                        <a:pt x="182" y="81"/>
                      </a:lnTo>
                      <a:lnTo>
                        <a:pt x="169" y="80"/>
                      </a:lnTo>
                      <a:lnTo>
                        <a:pt x="156" y="79"/>
                      </a:lnTo>
                      <a:lnTo>
                        <a:pt x="143" y="79"/>
                      </a:lnTo>
                      <a:lnTo>
                        <a:pt x="130" y="78"/>
                      </a:lnTo>
                      <a:lnTo>
                        <a:pt x="117" y="76"/>
                      </a:lnTo>
                      <a:lnTo>
                        <a:pt x="103" y="76"/>
                      </a:lnTo>
                      <a:lnTo>
                        <a:pt x="91" y="75"/>
                      </a:lnTo>
                      <a:lnTo>
                        <a:pt x="78" y="75"/>
                      </a:lnTo>
                      <a:lnTo>
                        <a:pt x="66" y="74"/>
                      </a:lnTo>
                      <a:lnTo>
                        <a:pt x="55" y="74"/>
                      </a:lnTo>
                      <a:lnTo>
                        <a:pt x="43" y="73"/>
                      </a:lnTo>
                      <a:lnTo>
                        <a:pt x="32" y="73"/>
                      </a:lnTo>
                      <a:lnTo>
                        <a:pt x="22" y="72"/>
                      </a:lnTo>
                      <a:lnTo>
                        <a:pt x="12" y="72"/>
                      </a:lnTo>
                      <a:lnTo>
                        <a:pt x="3" y="71"/>
                      </a:lnTo>
                      <a:lnTo>
                        <a:pt x="1" y="68"/>
                      </a:lnTo>
                      <a:lnTo>
                        <a:pt x="0" y="65"/>
                      </a:lnTo>
                      <a:lnTo>
                        <a:pt x="0" y="60"/>
                      </a:lnTo>
                      <a:lnTo>
                        <a:pt x="1" y="55"/>
                      </a:lnTo>
                      <a:lnTo>
                        <a:pt x="3" y="49"/>
                      </a:lnTo>
                      <a:lnTo>
                        <a:pt x="5" y="42"/>
                      </a:lnTo>
                      <a:lnTo>
                        <a:pt x="7" y="36"/>
                      </a:lnTo>
                      <a:lnTo>
                        <a:pt x="8" y="32"/>
                      </a:lnTo>
                      <a:lnTo>
                        <a:pt x="34" y="29"/>
                      </a:lnTo>
                      <a:lnTo>
                        <a:pt x="60" y="27"/>
                      </a:lnTo>
                      <a:lnTo>
                        <a:pt x="85" y="25"/>
                      </a:lnTo>
                      <a:lnTo>
                        <a:pt x="110" y="22"/>
                      </a:lnTo>
                      <a:lnTo>
                        <a:pt x="134" y="20"/>
                      </a:lnTo>
                      <a:lnTo>
                        <a:pt x="159" y="17"/>
                      </a:lnTo>
                      <a:lnTo>
                        <a:pt x="183" y="14"/>
                      </a:lnTo>
                      <a:lnTo>
                        <a:pt x="207" y="12"/>
                      </a:lnTo>
                      <a:lnTo>
                        <a:pt x="231" y="10"/>
                      </a:lnTo>
                      <a:lnTo>
                        <a:pt x="255" y="7"/>
                      </a:lnTo>
                      <a:lnTo>
                        <a:pt x="280" y="5"/>
                      </a:lnTo>
                      <a:lnTo>
                        <a:pt x="304" y="4"/>
                      </a:lnTo>
                      <a:lnTo>
                        <a:pt x="328" y="2"/>
                      </a:lnTo>
                      <a:lnTo>
                        <a:pt x="352" y="2"/>
                      </a:lnTo>
                      <a:lnTo>
                        <a:pt x="376" y="0"/>
                      </a:lnTo>
                      <a:lnTo>
                        <a:pt x="402" y="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58" name="Freeform 81"/>
                <p:cNvSpPr>
                  <a:spLocks noChangeAspect="1"/>
                </p:cNvSpPr>
                <p:nvPr/>
              </p:nvSpPr>
              <p:spPr bwMode="auto">
                <a:xfrm>
                  <a:off x="1616" y="3055"/>
                  <a:ext cx="84" cy="22"/>
                </a:xfrm>
                <a:custGeom>
                  <a:avLst/>
                  <a:gdLst>
                    <a:gd name="T0" fmla="*/ 1 w 168"/>
                    <a:gd name="T1" fmla="*/ 1 h 44"/>
                    <a:gd name="T2" fmla="*/ 1 w 168"/>
                    <a:gd name="T3" fmla="*/ 1 h 44"/>
                    <a:gd name="T4" fmla="*/ 1 w 168"/>
                    <a:gd name="T5" fmla="*/ 1 h 44"/>
                    <a:gd name="T6" fmla="*/ 1 w 168"/>
                    <a:gd name="T7" fmla="*/ 1 h 44"/>
                    <a:gd name="T8" fmla="*/ 1 w 168"/>
                    <a:gd name="T9" fmla="*/ 1 h 44"/>
                    <a:gd name="T10" fmla="*/ 1 w 168"/>
                    <a:gd name="T11" fmla="*/ 1 h 44"/>
                    <a:gd name="T12" fmla="*/ 1 w 168"/>
                    <a:gd name="T13" fmla="*/ 1 h 44"/>
                    <a:gd name="T14" fmla="*/ 1 w 168"/>
                    <a:gd name="T15" fmla="*/ 1 h 44"/>
                    <a:gd name="T16" fmla="*/ 1 w 168"/>
                    <a:gd name="T17" fmla="*/ 1 h 44"/>
                    <a:gd name="T18" fmla="*/ 1 w 168"/>
                    <a:gd name="T19" fmla="*/ 1 h 44"/>
                    <a:gd name="T20" fmla="*/ 1 w 168"/>
                    <a:gd name="T21" fmla="*/ 1 h 44"/>
                    <a:gd name="T22" fmla="*/ 1 w 168"/>
                    <a:gd name="T23" fmla="*/ 1 h 44"/>
                    <a:gd name="T24" fmla="*/ 1 w 168"/>
                    <a:gd name="T25" fmla="*/ 1 h 44"/>
                    <a:gd name="T26" fmla="*/ 1 w 168"/>
                    <a:gd name="T27" fmla="*/ 1 h 44"/>
                    <a:gd name="T28" fmla="*/ 1 w 168"/>
                    <a:gd name="T29" fmla="*/ 1 h 44"/>
                    <a:gd name="T30" fmla="*/ 1 w 168"/>
                    <a:gd name="T31" fmla="*/ 1 h 44"/>
                    <a:gd name="T32" fmla="*/ 1 w 168"/>
                    <a:gd name="T33" fmla="*/ 1 h 44"/>
                    <a:gd name="T34" fmla="*/ 1 w 168"/>
                    <a:gd name="T35" fmla="*/ 1 h 44"/>
                    <a:gd name="T36" fmla="*/ 0 w 168"/>
                    <a:gd name="T37" fmla="*/ 1 h 44"/>
                    <a:gd name="T38" fmla="*/ 1 w 168"/>
                    <a:gd name="T39" fmla="*/ 1 h 44"/>
                    <a:gd name="T40" fmla="*/ 1 w 168"/>
                    <a:gd name="T41" fmla="*/ 1 h 44"/>
                    <a:gd name="T42" fmla="*/ 1 w 168"/>
                    <a:gd name="T43" fmla="*/ 1 h 44"/>
                    <a:gd name="T44" fmla="*/ 1 w 168"/>
                    <a:gd name="T45" fmla="*/ 1 h 44"/>
                    <a:gd name="T46" fmla="*/ 1 w 168"/>
                    <a:gd name="T47" fmla="*/ 1 h 44"/>
                    <a:gd name="T48" fmla="*/ 1 w 168"/>
                    <a:gd name="T49" fmla="*/ 0 h 44"/>
                    <a:gd name="T50" fmla="*/ 1 w 168"/>
                    <a:gd name="T51" fmla="*/ 1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8"/>
                    <a:gd name="T79" fmla="*/ 0 h 44"/>
                    <a:gd name="T80" fmla="*/ 168 w 168"/>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8" h="44">
                      <a:moveTo>
                        <a:pt x="166" y="2"/>
                      </a:moveTo>
                      <a:lnTo>
                        <a:pt x="167" y="8"/>
                      </a:lnTo>
                      <a:lnTo>
                        <a:pt x="167" y="13"/>
                      </a:lnTo>
                      <a:lnTo>
                        <a:pt x="168" y="18"/>
                      </a:lnTo>
                      <a:lnTo>
                        <a:pt x="168" y="23"/>
                      </a:lnTo>
                      <a:lnTo>
                        <a:pt x="168" y="27"/>
                      </a:lnTo>
                      <a:lnTo>
                        <a:pt x="167" y="31"/>
                      </a:lnTo>
                      <a:lnTo>
                        <a:pt x="166" y="35"/>
                      </a:lnTo>
                      <a:lnTo>
                        <a:pt x="162" y="39"/>
                      </a:lnTo>
                      <a:lnTo>
                        <a:pt x="143" y="40"/>
                      </a:lnTo>
                      <a:lnTo>
                        <a:pt x="124" y="40"/>
                      </a:lnTo>
                      <a:lnTo>
                        <a:pt x="106" y="41"/>
                      </a:lnTo>
                      <a:lnTo>
                        <a:pt x="87" y="41"/>
                      </a:lnTo>
                      <a:lnTo>
                        <a:pt x="68" y="42"/>
                      </a:lnTo>
                      <a:lnTo>
                        <a:pt x="48" y="42"/>
                      </a:lnTo>
                      <a:lnTo>
                        <a:pt x="27" y="43"/>
                      </a:lnTo>
                      <a:lnTo>
                        <a:pt x="4" y="44"/>
                      </a:lnTo>
                      <a:lnTo>
                        <a:pt x="1" y="42"/>
                      </a:lnTo>
                      <a:lnTo>
                        <a:pt x="0" y="40"/>
                      </a:lnTo>
                      <a:lnTo>
                        <a:pt x="1" y="35"/>
                      </a:lnTo>
                      <a:lnTo>
                        <a:pt x="3" y="29"/>
                      </a:lnTo>
                      <a:lnTo>
                        <a:pt x="4" y="24"/>
                      </a:lnTo>
                      <a:lnTo>
                        <a:pt x="5" y="17"/>
                      </a:lnTo>
                      <a:lnTo>
                        <a:pt x="4" y="9"/>
                      </a:lnTo>
                      <a:lnTo>
                        <a:pt x="1" y="0"/>
                      </a:lnTo>
                      <a:lnTo>
                        <a:pt x="166" y="2"/>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59" name="Freeform 82"/>
                <p:cNvSpPr>
                  <a:spLocks noChangeAspect="1"/>
                </p:cNvSpPr>
                <p:nvPr/>
              </p:nvSpPr>
              <p:spPr bwMode="auto">
                <a:xfrm>
                  <a:off x="1616" y="3055"/>
                  <a:ext cx="84" cy="22"/>
                </a:xfrm>
                <a:custGeom>
                  <a:avLst/>
                  <a:gdLst>
                    <a:gd name="T0" fmla="*/ 1 w 168"/>
                    <a:gd name="T1" fmla="*/ 1 h 44"/>
                    <a:gd name="T2" fmla="*/ 1 w 168"/>
                    <a:gd name="T3" fmla="*/ 1 h 44"/>
                    <a:gd name="T4" fmla="*/ 1 w 168"/>
                    <a:gd name="T5" fmla="*/ 1 h 44"/>
                    <a:gd name="T6" fmla="*/ 1 w 168"/>
                    <a:gd name="T7" fmla="*/ 1 h 44"/>
                    <a:gd name="T8" fmla="*/ 1 w 168"/>
                    <a:gd name="T9" fmla="*/ 1 h 44"/>
                    <a:gd name="T10" fmla="*/ 1 w 168"/>
                    <a:gd name="T11" fmla="*/ 1 h 44"/>
                    <a:gd name="T12" fmla="*/ 1 w 168"/>
                    <a:gd name="T13" fmla="*/ 1 h 44"/>
                    <a:gd name="T14" fmla="*/ 1 w 168"/>
                    <a:gd name="T15" fmla="*/ 1 h 44"/>
                    <a:gd name="T16" fmla="*/ 1 w 168"/>
                    <a:gd name="T17" fmla="*/ 1 h 44"/>
                    <a:gd name="T18" fmla="*/ 1 w 168"/>
                    <a:gd name="T19" fmla="*/ 1 h 44"/>
                    <a:gd name="T20" fmla="*/ 1 w 168"/>
                    <a:gd name="T21" fmla="*/ 1 h 44"/>
                    <a:gd name="T22" fmla="*/ 1 w 168"/>
                    <a:gd name="T23" fmla="*/ 1 h 44"/>
                    <a:gd name="T24" fmla="*/ 1 w 168"/>
                    <a:gd name="T25" fmla="*/ 1 h 44"/>
                    <a:gd name="T26" fmla="*/ 1 w 168"/>
                    <a:gd name="T27" fmla="*/ 1 h 44"/>
                    <a:gd name="T28" fmla="*/ 1 w 168"/>
                    <a:gd name="T29" fmla="*/ 1 h 44"/>
                    <a:gd name="T30" fmla="*/ 1 w 168"/>
                    <a:gd name="T31" fmla="*/ 1 h 44"/>
                    <a:gd name="T32" fmla="*/ 1 w 168"/>
                    <a:gd name="T33" fmla="*/ 1 h 44"/>
                    <a:gd name="T34" fmla="*/ 1 w 168"/>
                    <a:gd name="T35" fmla="*/ 1 h 44"/>
                    <a:gd name="T36" fmla="*/ 1 w 168"/>
                    <a:gd name="T37" fmla="*/ 1 h 44"/>
                    <a:gd name="T38" fmla="*/ 1 w 168"/>
                    <a:gd name="T39" fmla="*/ 1 h 44"/>
                    <a:gd name="T40" fmla="*/ 1 w 168"/>
                    <a:gd name="T41" fmla="*/ 1 h 44"/>
                    <a:gd name="T42" fmla="*/ 0 w 168"/>
                    <a:gd name="T43" fmla="*/ 1 h 44"/>
                    <a:gd name="T44" fmla="*/ 1 w 168"/>
                    <a:gd name="T45" fmla="*/ 1 h 44"/>
                    <a:gd name="T46" fmla="*/ 1 w 168"/>
                    <a:gd name="T47" fmla="*/ 1 h 44"/>
                    <a:gd name="T48" fmla="*/ 1 w 168"/>
                    <a:gd name="T49" fmla="*/ 1 h 44"/>
                    <a:gd name="T50" fmla="*/ 1 w 168"/>
                    <a:gd name="T51" fmla="*/ 1 h 44"/>
                    <a:gd name="T52" fmla="*/ 1 w 168"/>
                    <a:gd name="T53" fmla="*/ 1 h 44"/>
                    <a:gd name="T54" fmla="*/ 1 w 168"/>
                    <a:gd name="T55" fmla="*/ 0 h 44"/>
                    <a:gd name="T56" fmla="*/ 1 w 168"/>
                    <a:gd name="T57" fmla="*/ 1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44"/>
                    <a:gd name="T89" fmla="*/ 168 w 168"/>
                    <a:gd name="T90" fmla="*/ 44 h 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44">
                      <a:moveTo>
                        <a:pt x="166" y="2"/>
                      </a:moveTo>
                      <a:lnTo>
                        <a:pt x="166" y="2"/>
                      </a:lnTo>
                      <a:lnTo>
                        <a:pt x="167" y="8"/>
                      </a:lnTo>
                      <a:lnTo>
                        <a:pt x="167" y="13"/>
                      </a:lnTo>
                      <a:lnTo>
                        <a:pt x="168" y="18"/>
                      </a:lnTo>
                      <a:lnTo>
                        <a:pt x="168" y="23"/>
                      </a:lnTo>
                      <a:lnTo>
                        <a:pt x="168" y="27"/>
                      </a:lnTo>
                      <a:lnTo>
                        <a:pt x="167" y="31"/>
                      </a:lnTo>
                      <a:lnTo>
                        <a:pt x="166" y="35"/>
                      </a:lnTo>
                      <a:lnTo>
                        <a:pt x="162" y="39"/>
                      </a:lnTo>
                      <a:lnTo>
                        <a:pt x="143" y="40"/>
                      </a:lnTo>
                      <a:lnTo>
                        <a:pt x="124" y="40"/>
                      </a:lnTo>
                      <a:lnTo>
                        <a:pt x="106" y="41"/>
                      </a:lnTo>
                      <a:lnTo>
                        <a:pt x="87" y="41"/>
                      </a:lnTo>
                      <a:lnTo>
                        <a:pt x="68" y="42"/>
                      </a:lnTo>
                      <a:lnTo>
                        <a:pt x="48" y="42"/>
                      </a:lnTo>
                      <a:lnTo>
                        <a:pt x="27" y="43"/>
                      </a:lnTo>
                      <a:lnTo>
                        <a:pt x="4" y="44"/>
                      </a:lnTo>
                      <a:lnTo>
                        <a:pt x="1" y="42"/>
                      </a:lnTo>
                      <a:lnTo>
                        <a:pt x="0" y="40"/>
                      </a:lnTo>
                      <a:lnTo>
                        <a:pt x="1" y="35"/>
                      </a:lnTo>
                      <a:lnTo>
                        <a:pt x="3" y="29"/>
                      </a:lnTo>
                      <a:lnTo>
                        <a:pt x="4" y="24"/>
                      </a:lnTo>
                      <a:lnTo>
                        <a:pt x="5" y="17"/>
                      </a:lnTo>
                      <a:lnTo>
                        <a:pt x="4" y="9"/>
                      </a:lnTo>
                      <a:lnTo>
                        <a:pt x="1" y="0"/>
                      </a:lnTo>
                      <a:lnTo>
                        <a:pt x="166" y="2"/>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60" name="Freeform 83"/>
                <p:cNvSpPr>
                  <a:spLocks noChangeAspect="1"/>
                </p:cNvSpPr>
                <p:nvPr/>
              </p:nvSpPr>
              <p:spPr bwMode="auto">
                <a:xfrm>
                  <a:off x="1534" y="3160"/>
                  <a:ext cx="122" cy="47"/>
                </a:xfrm>
                <a:custGeom>
                  <a:avLst/>
                  <a:gdLst>
                    <a:gd name="T0" fmla="*/ 1 w 243"/>
                    <a:gd name="T1" fmla="*/ 0 h 95"/>
                    <a:gd name="T2" fmla="*/ 1 w 243"/>
                    <a:gd name="T3" fmla="*/ 0 h 95"/>
                    <a:gd name="T4" fmla="*/ 1 w 243"/>
                    <a:gd name="T5" fmla="*/ 0 h 95"/>
                    <a:gd name="T6" fmla="*/ 1 w 243"/>
                    <a:gd name="T7" fmla="*/ 0 h 95"/>
                    <a:gd name="T8" fmla="*/ 1 w 243"/>
                    <a:gd name="T9" fmla="*/ 0 h 95"/>
                    <a:gd name="T10" fmla="*/ 1 w 243"/>
                    <a:gd name="T11" fmla="*/ 0 h 95"/>
                    <a:gd name="T12" fmla="*/ 1 w 243"/>
                    <a:gd name="T13" fmla="*/ 0 h 95"/>
                    <a:gd name="T14" fmla="*/ 1 w 243"/>
                    <a:gd name="T15" fmla="*/ 0 h 95"/>
                    <a:gd name="T16" fmla="*/ 1 w 243"/>
                    <a:gd name="T17" fmla="*/ 0 h 95"/>
                    <a:gd name="T18" fmla="*/ 1 w 243"/>
                    <a:gd name="T19" fmla="*/ 0 h 95"/>
                    <a:gd name="T20" fmla="*/ 1 w 243"/>
                    <a:gd name="T21" fmla="*/ 0 h 95"/>
                    <a:gd name="T22" fmla="*/ 1 w 243"/>
                    <a:gd name="T23" fmla="*/ 0 h 95"/>
                    <a:gd name="T24" fmla="*/ 1 w 243"/>
                    <a:gd name="T25" fmla="*/ 0 h 95"/>
                    <a:gd name="T26" fmla="*/ 1 w 243"/>
                    <a:gd name="T27" fmla="*/ 0 h 95"/>
                    <a:gd name="T28" fmla="*/ 1 w 243"/>
                    <a:gd name="T29" fmla="*/ 0 h 95"/>
                    <a:gd name="T30" fmla="*/ 1 w 243"/>
                    <a:gd name="T31" fmla="*/ 0 h 95"/>
                    <a:gd name="T32" fmla="*/ 1 w 243"/>
                    <a:gd name="T33" fmla="*/ 0 h 95"/>
                    <a:gd name="T34" fmla="*/ 1 w 243"/>
                    <a:gd name="T35" fmla="*/ 0 h 95"/>
                    <a:gd name="T36" fmla="*/ 1 w 243"/>
                    <a:gd name="T37" fmla="*/ 0 h 95"/>
                    <a:gd name="T38" fmla="*/ 1 w 243"/>
                    <a:gd name="T39" fmla="*/ 0 h 95"/>
                    <a:gd name="T40" fmla="*/ 1 w 243"/>
                    <a:gd name="T41" fmla="*/ 0 h 95"/>
                    <a:gd name="T42" fmla="*/ 1 w 243"/>
                    <a:gd name="T43" fmla="*/ 0 h 95"/>
                    <a:gd name="T44" fmla="*/ 1 w 243"/>
                    <a:gd name="T45" fmla="*/ 0 h 95"/>
                    <a:gd name="T46" fmla="*/ 1 w 243"/>
                    <a:gd name="T47" fmla="*/ 0 h 95"/>
                    <a:gd name="T48" fmla="*/ 0 w 243"/>
                    <a:gd name="T49" fmla="*/ 0 h 95"/>
                    <a:gd name="T50" fmla="*/ 1 w 243"/>
                    <a:gd name="T51" fmla="*/ 0 h 95"/>
                    <a:gd name="T52" fmla="*/ 1 w 243"/>
                    <a:gd name="T53" fmla="*/ 0 h 95"/>
                    <a:gd name="T54" fmla="*/ 1 w 243"/>
                    <a:gd name="T55" fmla="*/ 0 h 95"/>
                    <a:gd name="T56" fmla="*/ 1 w 243"/>
                    <a:gd name="T57" fmla="*/ 0 h 95"/>
                    <a:gd name="T58" fmla="*/ 1 w 243"/>
                    <a:gd name="T59" fmla="*/ 0 h 95"/>
                    <a:gd name="T60" fmla="*/ 1 w 243"/>
                    <a:gd name="T61" fmla="*/ 0 h 95"/>
                    <a:gd name="T62" fmla="*/ 1 w 243"/>
                    <a:gd name="T63" fmla="*/ 0 h 95"/>
                    <a:gd name="T64" fmla="*/ 1 w 243"/>
                    <a:gd name="T65" fmla="*/ 0 h 95"/>
                    <a:gd name="T66" fmla="*/ 1 w 243"/>
                    <a:gd name="T67" fmla="*/ 0 h 95"/>
                    <a:gd name="T68" fmla="*/ 1 w 243"/>
                    <a:gd name="T69" fmla="*/ 0 h 95"/>
                    <a:gd name="T70" fmla="*/ 1 w 243"/>
                    <a:gd name="T71" fmla="*/ 0 h 95"/>
                    <a:gd name="T72" fmla="*/ 1 w 243"/>
                    <a:gd name="T73" fmla="*/ 0 h 95"/>
                    <a:gd name="T74" fmla="*/ 1 w 243"/>
                    <a:gd name="T75" fmla="*/ 0 h 95"/>
                    <a:gd name="T76" fmla="*/ 1 w 243"/>
                    <a:gd name="T77" fmla="*/ 0 h 95"/>
                    <a:gd name="T78" fmla="*/ 1 w 243"/>
                    <a:gd name="T79" fmla="*/ 0 h 95"/>
                    <a:gd name="T80" fmla="*/ 1 w 243"/>
                    <a:gd name="T81" fmla="*/ 0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3"/>
                    <a:gd name="T124" fmla="*/ 0 h 95"/>
                    <a:gd name="T125" fmla="*/ 243 w 243"/>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3" h="95">
                      <a:moveTo>
                        <a:pt x="243" y="90"/>
                      </a:moveTo>
                      <a:lnTo>
                        <a:pt x="240" y="70"/>
                      </a:lnTo>
                      <a:lnTo>
                        <a:pt x="237" y="52"/>
                      </a:lnTo>
                      <a:lnTo>
                        <a:pt x="235" y="35"/>
                      </a:lnTo>
                      <a:lnTo>
                        <a:pt x="230" y="20"/>
                      </a:lnTo>
                      <a:lnTo>
                        <a:pt x="223" y="8"/>
                      </a:lnTo>
                      <a:lnTo>
                        <a:pt x="213" y="1"/>
                      </a:lnTo>
                      <a:lnTo>
                        <a:pt x="197" y="0"/>
                      </a:lnTo>
                      <a:lnTo>
                        <a:pt x="174" y="5"/>
                      </a:lnTo>
                      <a:lnTo>
                        <a:pt x="159" y="4"/>
                      </a:lnTo>
                      <a:lnTo>
                        <a:pt x="142" y="4"/>
                      </a:lnTo>
                      <a:lnTo>
                        <a:pt x="124" y="4"/>
                      </a:lnTo>
                      <a:lnTo>
                        <a:pt x="106" y="3"/>
                      </a:lnTo>
                      <a:lnTo>
                        <a:pt x="86" y="3"/>
                      </a:lnTo>
                      <a:lnTo>
                        <a:pt x="66" y="3"/>
                      </a:lnTo>
                      <a:lnTo>
                        <a:pt x="44" y="1"/>
                      </a:lnTo>
                      <a:lnTo>
                        <a:pt x="21" y="0"/>
                      </a:lnTo>
                      <a:lnTo>
                        <a:pt x="17" y="8"/>
                      </a:lnTo>
                      <a:lnTo>
                        <a:pt x="15" y="19"/>
                      </a:lnTo>
                      <a:lnTo>
                        <a:pt x="13" y="30"/>
                      </a:lnTo>
                      <a:lnTo>
                        <a:pt x="10" y="42"/>
                      </a:lnTo>
                      <a:lnTo>
                        <a:pt x="9" y="55"/>
                      </a:lnTo>
                      <a:lnTo>
                        <a:pt x="7" y="68"/>
                      </a:lnTo>
                      <a:lnTo>
                        <a:pt x="3" y="82"/>
                      </a:lnTo>
                      <a:lnTo>
                        <a:pt x="0" y="95"/>
                      </a:lnTo>
                      <a:lnTo>
                        <a:pt x="15" y="95"/>
                      </a:lnTo>
                      <a:lnTo>
                        <a:pt x="30" y="95"/>
                      </a:lnTo>
                      <a:lnTo>
                        <a:pt x="45" y="93"/>
                      </a:lnTo>
                      <a:lnTo>
                        <a:pt x="60" y="93"/>
                      </a:lnTo>
                      <a:lnTo>
                        <a:pt x="75" y="93"/>
                      </a:lnTo>
                      <a:lnTo>
                        <a:pt x="90" y="93"/>
                      </a:lnTo>
                      <a:lnTo>
                        <a:pt x="105" y="92"/>
                      </a:lnTo>
                      <a:lnTo>
                        <a:pt x="120" y="92"/>
                      </a:lnTo>
                      <a:lnTo>
                        <a:pt x="135" y="92"/>
                      </a:lnTo>
                      <a:lnTo>
                        <a:pt x="151" y="91"/>
                      </a:lnTo>
                      <a:lnTo>
                        <a:pt x="166" y="91"/>
                      </a:lnTo>
                      <a:lnTo>
                        <a:pt x="181" y="91"/>
                      </a:lnTo>
                      <a:lnTo>
                        <a:pt x="197" y="91"/>
                      </a:lnTo>
                      <a:lnTo>
                        <a:pt x="212" y="90"/>
                      </a:lnTo>
                      <a:lnTo>
                        <a:pt x="228" y="90"/>
                      </a:lnTo>
                      <a:lnTo>
                        <a:pt x="243" y="9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61" name="Freeform 84"/>
                <p:cNvSpPr>
                  <a:spLocks noChangeAspect="1"/>
                </p:cNvSpPr>
                <p:nvPr/>
              </p:nvSpPr>
              <p:spPr bwMode="auto">
                <a:xfrm>
                  <a:off x="1534" y="3160"/>
                  <a:ext cx="122" cy="47"/>
                </a:xfrm>
                <a:custGeom>
                  <a:avLst/>
                  <a:gdLst>
                    <a:gd name="T0" fmla="*/ 1 w 243"/>
                    <a:gd name="T1" fmla="*/ 0 h 95"/>
                    <a:gd name="T2" fmla="*/ 1 w 243"/>
                    <a:gd name="T3" fmla="*/ 0 h 95"/>
                    <a:gd name="T4" fmla="*/ 1 w 243"/>
                    <a:gd name="T5" fmla="*/ 0 h 95"/>
                    <a:gd name="T6" fmla="*/ 1 w 243"/>
                    <a:gd name="T7" fmla="*/ 0 h 95"/>
                    <a:gd name="T8" fmla="*/ 1 w 243"/>
                    <a:gd name="T9" fmla="*/ 0 h 95"/>
                    <a:gd name="T10" fmla="*/ 1 w 243"/>
                    <a:gd name="T11" fmla="*/ 0 h 95"/>
                    <a:gd name="T12" fmla="*/ 1 w 243"/>
                    <a:gd name="T13" fmla="*/ 0 h 95"/>
                    <a:gd name="T14" fmla="*/ 1 w 243"/>
                    <a:gd name="T15" fmla="*/ 0 h 95"/>
                    <a:gd name="T16" fmla="*/ 1 w 243"/>
                    <a:gd name="T17" fmla="*/ 0 h 95"/>
                    <a:gd name="T18" fmla="*/ 1 w 243"/>
                    <a:gd name="T19" fmla="*/ 0 h 95"/>
                    <a:gd name="T20" fmla="*/ 1 w 243"/>
                    <a:gd name="T21" fmla="*/ 0 h 95"/>
                    <a:gd name="T22" fmla="*/ 1 w 243"/>
                    <a:gd name="T23" fmla="*/ 0 h 95"/>
                    <a:gd name="T24" fmla="*/ 1 w 243"/>
                    <a:gd name="T25" fmla="*/ 0 h 95"/>
                    <a:gd name="T26" fmla="*/ 1 w 243"/>
                    <a:gd name="T27" fmla="*/ 0 h 95"/>
                    <a:gd name="T28" fmla="*/ 1 w 243"/>
                    <a:gd name="T29" fmla="*/ 0 h 95"/>
                    <a:gd name="T30" fmla="*/ 1 w 243"/>
                    <a:gd name="T31" fmla="*/ 0 h 95"/>
                    <a:gd name="T32" fmla="*/ 1 w 243"/>
                    <a:gd name="T33" fmla="*/ 0 h 95"/>
                    <a:gd name="T34" fmla="*/ 1 w 243"/>
                    <a:gd name="T35" fmla="*/ 0 h 95"/>
                    <a:gd name="T36" fmla="*/ 1 w 243"/>
                    <a:gd name="T37" fmla="*/ 0 h 95"/>
                    <a:gd name="T38" fmla="*/ 1 w 243"/>
                    <a:gd name="T39" fmla="*/ 0 h 95"/>
                    <a:gd name="T40" fmla="*/ 1 w 243"/>
                    <a:gd name="T41" fmla="*/ 0 h 95"/>
                    <a:gd name="T42" fmla="*/ 1 w 243"/>
                    <a:gd name="T43" fmla="*/ 0 h 95"/>
                    <a:gd name="T44" fmla="*/ 1 w 243"/>
                    <a:gd name="T45" fmla="*/ 0 h 95"/>
                    <a:gd name="T46" fmla="*/ 1 w 243"/>
                    <a:gd name="T47" fmla="*/ 0 h 95"/>
                    <a:gd name="T48" fmla="*/ 1 w 243"/>
                    <a:gd name="T49" fmla="*/ 0 h 95"/>
                    <a:gd name="T50" fmla="*/ 1 w 243"/>
                    <a:gd name="T51" fmla="*/ 0 h 95"/>
                    <a:gd name="T52" fmla="*/ 1 w 243"/>
                    <a:gd name="T53" fmla="*/ 0 h 95"/>
                    <a:gd name="T54" fmla="*/ 0 w 243"/>
                    <a:gd name="T55" fmla="*/ 0 h 95"/>
                    <a:gd name="T56" fmla="*/ 0 w 243"/>
                    <a:gd name="T57" fmla="*/ 0 h 95"/>
                    <a:gd name="T58" fmla="*/ 1 w 243"/>
                    <a:gd name="T59" fmla="*/ 0 h 95"/>
                    <a:gd name="T60" fmla="*/ 1 w 243"/>
                    <a:gd name="T61" fmla="*/ 0 h 95"/>
                    <a:gd name="T62" fmla="*/ 1 w 243"/>
                    <a:gd name="T63" fmla="*/ 0 h 95"/>
                    <a:gd name="T64" fmla="*/ 1 w 243"/>
                    <a:gd name="T65" fmla="*/ 0 h 95"/>
                    <a:gd name="T66" fmla="*/ 1 w 243"/>
                    <a:gd name="T67" fmla="*/ 0 h 95"/>
                    <a:gd name="T68" fmla="*/ 1 w 243"/>
                    <a:gd name="T69" fmla="*/ 0 h 95"/>
                    <a:gd name="T70" fmla="*/ 1 w 243"/>
                    <a:gd name="T71" fmla="*/ 0 h 95"/>
                    <a:gd name="T72" fmla="*/ 1 w 243"/>
                    <a:gd name="T73" fmla="*/ 0 h 95"/>
                    <a:gd name="T74" fmla="*/ 1 w 243"/>
                    <a:gd name="T75" fmla="*/ 0 h 95"/>
                    <a:gd name="T76" fmla="*/ 1 w 243"/>
                    <a:gd name="T77" fmla="*/ 0 h 95"/>
                    <a:gd name="T78" fmla="*/ 1 w 243"/>
                    <a:gd name="T79" fmla="*/ 0 h 95"/>
                    <a:gd name="T80" fmla="*/ 1 w 243"/>
                    <a:gd name="T81" fmla="*/ 0 h 95"/>
                    <a:gd name="T82" fmla="*/ 1 w 243"/>
                    <a:gd name="T83" fmla="*/ 0 h 95"/>
                    <a:gd name="T84" fmla="*/ 1 w 243"/>
                    <a:gd name="T85" fmla="*/ 0 h 95"/>
                    <a:gd name="T86" fmla="*/ 1 w 243"/>
                    <a:gd name="T87" fmla="*/ 0 h 95"/>
                    <a:gd name="T88" fmla="*/ 1 w 243"/>
                    <a:gd name="T89" fmla="*/ 0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3"/>
                    <a:gd name="T136" fmla="*/ 0 h 95"/>
                    <a:gd name="T137" fmla="*/ 243 w 243"/>
                    <a:gd name="T138" fmla="*/ 95 h 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3" h="95">
                      <a:moveTo>
                        <a:pt x="243" y="90"/>
                      </a:moveTo>
                      <a:lnTo>
                        <a:pt x="243" y="90"/>
                      </a:lnTo>
                      <a:lnTo>
                        <a:pt x="240" y="70"/>
                      </a:lnTo>
                      <a:lnTo>
                        <a:pt x="237" y="52"/>
                      </a:lnTo>
                      <a:lnTo>
                        <a:pt x="235" y="35"/>
                      </a:lnTo>
                      <a:lnTo>
                        <a:pt x="230" y="20"/>
                      </a:lnTo>
                      <a:lnTo>
                        <a:pt x="223" y="8"/>
                      </a:lnTo>
                      <a:lnTo>
                        <a:pt x="213" y="1"/>
                      </a:lnTo>
                      <a:lnTo>
                        <a:pt x="197" y="0"/>
                      </a:lnTo>
                      <a:lnTo>
                        <a:pt x="174" y="5"/>
                      </a:lnTo>
                      <a:lnTo>
                        <a:pt x="159" y="4"/>
                      </a:lnTo>
                      <a:lnTo>
                        <a:pt x="142" y="4"/>
                      </a:lnTo>
                      <a:lnTo>
                        <a:pt x="124" y="4"/>
                      </a:lnTo>
                      <a:lnTo>
                        <a:pt x="106" y="3"/>
                      </a:lnTo>
                      <a:lnTo>
                        <a:pt x="86" y="3"/>
                      </a:lnTo>
                      <a:lnTo>
                        <a:pt x="66" y="3"/>
                      </a:lnTo>
                      <a:lnTo>
                        <a:pt x="44" y="1"/>
                      </a:lnTo>
                      <a:lnTo>
                        <a:pt x="21" y="0"/>
                      </a:lnTo>
                      <a:lnTo>
                        <a:pt x="17" y="8"/>
                      </a:lnTo>
                      <a:lnTo>
                        <a:pt x="15" y="19"/>
                      </a:lnTo>
                      <a:lnTo>
                        <a:pt x="13" y="30"/>
                      </a:lnTo>
                      <a:lnTo>
                        <a:pt x="10" y="42"/>
                      </a:lnTo>
                      <a:lnTo>
                        <a:pt x="9" y="55"/>
                      </a:lnTo>
                      <a:lnTo>
                        <a:pt x="7" y="68"/>
                      </a:lnTo>
                      <a:lnTo>
                        <a:pt x="3" y="82"/>
                      </a:lnTo>
                      <a:lnTo>
                        <a:pt x="0" y="95"/>
                      </a:lnTo>
                      <a:lnTo>
                        <a:pt x="15" y="95"/>
                      </a:lnTo>
                      <a:lnTo>
                        <a:pt x="30" y="95"/>
                      </a:lnTo>
                      <a:lnTo>
                        <a:pt x="45" y="93"/>
                      </a:lnTo>
                      <a:lnTo>
                        <a:pt x="60" y="93"/>
                      </a:lnTo>
                      <a:lnTo>
                        <a:pt x="75" y="93"/>
                      </a:lnTo>
                      <a:lnTo>
                        <a:pt x="90" y="93"/>
                      </a:lnTo>
                      <a:lnTo>
                        <a:pt x="105" y="92"/>
                      </a:lnTo>
                      <a:lnTo>
                        <a:pt x="120" y="92"/>
                      </a:lnTo>
                      <a:lnTo>
                        <a:pt x="135" y="92"/>
                      </a:lnTo>
                      <a:lnTo>
                        <a:pt x="151" y="91"/>
                      </a:lnTo>
                      <a:lnTo>
                        <a:pt x="166" y="91"/>
                      </a:lnTo>
                      <a:lnTo>
                        <a:pt x="181" y="91"/>
                      </a:lnTo>
                      <a:lnTo>
                        <a:pt x="197" y="91"/>
                      </a:lnTo>
                      <a:lnTo>
                        <a:pt x="212" y="90"/>
                      </a:lnTo>
                      <a:lnTo>
                        <a:pt x="228" y="90"/>
                      </a:lnTo>
                      <a:lnTo>
                        <a:pt x="243" y="9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62" name="Freeform 85"/>
                <p:cNvSpPr>
                  <a:spLocks noChangeAspect="1"/>
                </p:cNvSpPr>
                <p:nvPr/>
              </p:nvSpPr>
              <p:spPr bwMode="auto">
                <a:xfrm>
                  <a:off x="2093" y="2879"/>
                  <a:ext cx="387" cy="313"/>
                </a:xfrm>
                <a:custGeom>
                  <a:avLst/>
                  <a:gdLst>
                    <a:gd name="T0" fmla="*/ 1 w 774"/>
                    <a:gd name="T1" fmla="*/ 1 h 626"/>
                    <a:gd name="T2" fmla="*/ 1 w 774"/>
                    <a:gd name="T3" fmla="*/ 1 h 626"/>
                    <a:gd name="T4" fmla="*/ 1 w 774"/>
                    <a:gd name="T5" fmla="*/ 1 h 626"/>
                    <a:gd name="T6" fmla="*/ 1 w 774"/>
                    <a:gd name="T7" fmla="*/ 1 h 626"/>
                    <a:gd name="T8" fmla="*/ 1 w 774"/>
                    <a:gd name="T9" fmla="*/ 1 h 626"/>
                    <a:gd name="T10" fmla="*/ 1 w 774"/>
                    <a:gd name="T11" fmla="*/ 1 h 626"/>
                    <a:gd name="T12" fmla="*/ 1 w 774"/>
                    <a:gd name="T13" fmla="*/ 1 h 626"/>
                    <a:gd name="T14" fmla="*/ 1 w 774"/>
                    <a:gd name="T15" fmla="*/ 1 h 626"/>
                    <a:gd name="T16" fmla="*/ 1 w 774"/>
                    <a:gd name="T17" fmla="*/ 1 h 626"/>
                    <a:gd name="T18" fmla="*/ 1 w 774"/>
                    <a:gd name="T19" fmla="*/ 1 h 626"/>
                    <a:gd name="T20" fmla="*/ 1 w 774"/>
                    <a:gd name="T21" fmla="*/ 1 h 626"/>
                    <a:gd name="T22" fmla="*/ 1 w 774"/>
                    <a:gd name="T23" fmla="*/ 1 h 626"/>
                    <a:gd name="T24" fmla="*/ 1 w 774"/>
                    <a:gd name="T25" fmla="*/ 1 h 626"/>
                    <a:gd name="T26" fmla="*/ 1 w 774"/>
                    <a:gd name="T27" fmla="*/ 1 h 626"/>
                    <a:gd name="T28" fmla="*/ 1 w 774"/>
                    <a:gd name="T29" fmla="*/ 1 h 626"/>
                    <a:gd name="T30" fmla="*/ 1 w 774"/>
                    <a:gd name="T31" fmla="*/ 1 h 626"/>
                    <a:gd name="T32" fmla="*/ 1 w 774"/>
                    <a:gd name="T33" fmla="*/ 1 h 626"/>
                    <a:gd name="T34" fmla="*/ 1 w 774"/>
                    <a:gd name="T35" fmla="*/ 1 h 626"/>
                    <a:gd name="T36" fmla="*/ 1 w 774"/>
                    <a:gd name="T37" fmla="*/ 1 h 626"/>
                    <a:gd name="T38" fmla="*/ 1 w 774"/>
                    <a:gd name="T39" fmla="*/ 1 h 626"/>
                    <a:gd name="T40" fmla="*/ 1 w 774"/>
                    <a:gd name="T41" fmla="*/ 1 h 626"/>
                    <a:gd name="T42" fmla="*/ 1 w 774"/>
                    <a:gd name="T43" fmla="*/ 1 h 626"/>
                    <a:gd name="T44" fmla="*/ 1 w 774"/>
                    <a:gd name="T45" fmla="*/ 1 h 626"/>
                    <a:gd name="T46" fmla="*/ 1 w 774"/>
                    <a:gd name="T47" fmla="*/ 1 h 626"/>
                    <a:gd name="T48" fmla="*/ 1 w 774"/>
                    <a:gd name="T49" fmla="*/ 1 h 626"/>
                    <a:gd name="T50" fmla="*/ 1 w 774"/>
                    <a:gd name="T51" fmla="*/ 1 h 626"/>
                    <a:gd name="T52" fmla="*/ 1 w 774"/>
                    <a:gd name="T53" fmla="*/ 1 h 626"/>
                    <a:gd name="T54" fmla="*/ 1 w 774"/>
                    <a:gd name="T55" fmla="*/ 1 h 626"/>
                    <a:gd name="T56" fmla="*/ 1 w 774"/>
                    <a:gd name="T57" fmla="*/ 1 h 626"/>
                    <a:gd name="T58" fmla="*/ 1 w 774"/>
                    <a:gd name="T59" fmla="*/ 1 h 626"/>
                    <a:gd name="T60" fmla="*/ 1 w 774"/>
                    <a:gd name="T61" fmla="*/ 1 h 626"/>
                    <a:gd name="T62" fmla="*/ 1 w 774"/>
                    <a:gd name="T63" fmla="*/ 1 h 626"/>
                    <a:gd name="T64" fmla="*/ 1 w 774"/>
                    <a:gd name="T65" fmla="*/ 1 h 626"/>
                    <a:gd name="T66" fmla="*/ 1 w 774"/>
                    <a:gd name="T67" fmla="*/ 1 h 626"/>
                    <a:gd name="T68" fmla="*/ 1 w 774"/>
                    <a:gd name="T69" fmla="*/ 1 h 626"/>
                    <a:gd name="T70" fmla="*/ 1 w 774"/>
                    <a:gd name="T71" fmla="*/ 1 h 626"/>
                    <a:gd name="T72" fmla="*/ 1 w 774"/>
                    <a:gd name="T73" fmla="*/ 1 h 626"/>
                    <a:gd name="T74" fmla="*/ 1 w 774"/>
                    <a:gd name="T75" fmla="*/ 1 h 626"/>
                    <a:gd name="T76" fmla="*/ 1 w 774"/>
                    <a:gd name="T77" fmla="*/ 1 h 626"/>
                    <a:gd name="T78" fmla="*/ 1 w 774"/>
                    <a:gd name="T79" fmla="*/ 1 h 626"/>
                    <a:gd name="T80" fmla="*/ 1 w 774"/>
                    <a:gd name="T81" fmla="*/ 1 h 626"/>
                    <a:gd name="T82" fmla="*/ 1 w 774"/>
                    <a:gd name="T83" fmla="*/ 1 h 626"/>
                    <a:gd name="T84" fmla="*/ 1 w 774"/>
                    <a:gd name="T85" fmla="*/ 1 h 626"/>
                    <a:gd name="T86" fmla="*/ 1 w 774"/>
                    <a:gd name="T87" fmla="*/ 1 h 626"/>
                    <a:gd name="T88" fmla="*/ 1 w 774"/>
                    <a:gd name="T89" fmla="*/ 1 h 626"/>
                    <a:gd name="T90" fmla="*/ 1 w 774"/>
                    <a:gd name="T91" fmla="*/ 1 h 626"/>
                    <a:gd name="T92" fmla="*/ 1 w 774"/>
                    <a:gd name="T93" fmla="*/ 1 h 626"/>
                    <a:gd name="T94" fmla="*/ 1 w 774"/>
                    <a:gd name="T95" fmla="*/ 1 h 626"/>
                    <a:gd name="T96" fmla="*/ 1 w 774"/>
                    <a:gd name="T97" fmla="*/ 1 h 626"/>
                    <a:gd name="T98" fmla="*/ 1 w 774"/>
                    <a:gd name="T99" fmla="*/ 1 h 626"/>
                    <a:gd name="T100" fmla="*/ 1 w 774"/>
                    <a:gd name="T101" fmla="*/ 1 h 6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74"/>
                    <a:gd name="T154" fmla="*/ 0 h 626"/>
                    <a:gd name="T155" fmla="*/ 774 w 774"/>
                    <a:gd name="T156" fmla="*/ 626 h 6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74" h="626">
                      <a:moveTo>
                        <a:pt x="0" y="626"/>
                      </a:moveTo>
                      <a:lnTo>
                        <a:pt x="27" y="605"/>
                      </a:lnTo>
                      <a:lnTo>
                        <a:pt x="43" y="582"/>
                      </a:lnTo>
                      <a:lnTo>
                        <a:pt x="53" y="558"/>
                      </a:lnTo>
                      <a:lnTo>
                        <a:pt x="61" y="535"/>
                      </a:lnTo>
                      <a:lnTo>
                        <a:pt x="71" y="513"/>
                      </a:lnTo>
                      <a:lnTo>
                        <a:pt x="82" y="494"/>
                      </a:lnTo>
                      <a:lnTo>
                        <a:pt x="102" y="479"/>
                      </a:lnTo>
                      <a:lnTo>
                        <a:pt x="132" y="470"/>
                      </a:lnTo>
                      <a:lnTo>
                        <a:pt x="142" y="468"/>
                      </a:lnTo>
                      <a:lnTo>
                        <a:pt x="153" y="466"/>
                      </a:lnTo>
                      <a:lnTo>
                        <a:pt x="165" y="463"/>
                      </a:lnTo>
                      <a:lnTo>
                        <a:pt x="176" y="461"/>
                      </a:lnTo>
                      <a:lnTo>
                        <a:pt x="187" y="457"/>
                      </a:lnTo>
                      <a:lnTo>
                        <a:pt x="195" y="452"/>
                      </a:lnTo>
                      <a:lnTo>
                        <a:pt x="201" y="445"/>
                      </a:lnTo>
                      <a:lnTo>
                        <a:pt x="203" y="437"/>
                      </a:lnTo>
                      <a:lnTo>
                        <a:pt x="201" y="424"/>
                      </a:lnTo>
                      <a:lnTo>
                        <a:pt x="196" y="414"/>
                      </a:lnTo>
                      <a:lnTo>
                        <a:pt x="189" y="403"/>
                      </a:lnTo>
                      <a:lnTo>
                        <a:pt x="181" y="393"/>
                      </a:lnTo>
                      <a:lnTo>
                        <a:pt x="173" y="383"/>
                      </a:lnTo>
                      <a:lnTo>
                        <a:pt x="165" y="370"/>
                      </a:lnTo>
                      <a:lnTo>
                        <a:pt x="159" y="355"/>
                      </a:lnTo>
                      <a:lnTo>
                        <a:pt x="157" y="337"/>
                      </a:lnTo>
                      <a:lnTo>
                        <a:pt x="302" y="208"/>
                      </a:lnTo>
                      <a:lnTo>
                        <a:pt x="327" y="210"/>
                      </a:lnTo>
                      <a:lnTo>
                        <a:pt x="347" y="218"/>
                      </a:lnTo>
                      <a:lnTo>
                        <a:pt x="362" y="231"/>
                      </a:lnTo>
                      <a:lnTo>
                        <a:pt x="376" y="243"/>
                      </a:lnTo>
                      <a:lnTo>
                        <a:pt x="391" y="254"/>
                      </a:lnTo>
                      <a:lnTo>
                        <a:pt x="408" y="259"/>
                      </a:lnTo>
                      <a:lnTo>
                        <a:pt x="430" y="257"/>
                      </a:lnTo>
                      <a:lnTo>
                        <a:pt x="459" y="244"/>
                      </a:lnTo>
                      <a:lnTo>
                        <a:pt x="479" y="228"/>
                      </a:lnTo>
                      <a:lnTo>
                        <a:pt x="494" y="209"/>
                      </a:lnTo>
                      <a:lnTo>
                        <a:pt x="502" y="186"/>
                      </a:lnTo>
                      <a:lnTo>
                        <a:pt x="505" y="163"/>
                      </a:lnTo>
                      <a:lnTo>
                        <a:pt x="500" y="140"/>
                      </a:lnTo>
                      <a:lnTo>
                        <a:pt x="487" y="119"/>
                      </a:lnTo>
                      <a:lnTo>
                        <a:pt x="467" y="101"/>
                      </a:lnTo>
                      <a:lnTo>
                        <a:pt x="439" y="88"/>
                      </a:lnTo>
                      <a:lnTo>
                        <a:pt x="498" y="35"/>
                      </a:lnTo>
                      <a:lnTo>
                        <a:pt x="441" y="29"/>
                      </a:lnTo>
                      <a:lnTo>
                        <a:pt x="513" y="19"/>
                      </a:lnTo>
                      <a:lnTo>
                        <a:pt x="535" y="0"/>
                      </a:lnTo>
                      <a:lnTo>
                        <a:pt x="545" y="5"/>
                      </a:lnTo>
                      <a:lnTo>
                        <a:pt x="557" y="10"/>
                      </a:lnTo>
                      <a:lnTo>
                        <a:pt x="568" y="13"/>
                      </a:lnTo>
                      <a:lnTo>
                        <a:pt x="582" y="15"/>
                      </a:lnTo>
                      <a:lnTo>
                        <a:pt x="595" y="18"/>
                      </a:lnTo>
                      <a:lnTo>
                        <a:pt x="610" y="19"/>
                      </a:lnTo>
                      <a:lnTo>
                        <a:pt x="623" y="20"/>
                      </a:lnTo>
                      <a:lnTo>
                        <a:pt x="638" y="21"/>
                      </a:lnTo>
                      <a:lnTo>
                        <a:pt x="652" y="21"/>
                      </a:lnTo>
                      <a:lnTo>
                        <a:pt x="666" y="21"/>
                      </a:lnTo>
                      <a:lnTo>
                        <a:pt x="681" y="20"/>
                      </a:lnTo>
                      <a:lnTo>
                        <a:pt x="694" y="20"/>
                      </a:lnTo>
                      <a:lnTo>
                        <a:pt x="707" y="19"/>
                      </a:lnTo>
                      <a:lnTo>
                        <a:pt x="719" y="18"/>
                      </a:lnTo>
                      <a:lnTo>
                        <a:pt x="731" y="17"/>
                      </a:lnTo>
                      <a:lnTo>
                        <a:pt x="741" y="15"/>
                      </a:lnTo>
                      <a:lnTo>
                        <a:pt x="774" y="25"/>
                      </a:lnTo>
                      <a:lnTo>
                        <a:pt x="737" y="34"/>
                      </a:lnTo>
                      <a:lnTo>
                        <a:pt x="735" y="57"/>
                      </a:lnTo>
                      <a:lnTo>
                        <a:pt x="721" y="59"/>
                      </a:lnTo>
                      <a:lnTo>
                        <a:pt x="706" y="60"/>
                      </a:lnTo>
                      <a:lnTo>
                        <a:pt x="690" y="60"/>
                      </a:lnTo>
                      <a:lnTo>
                        <a:pt x="674" y="61"/>
                      </a:lnTo>
                      <a:lnTo>
                        <a:pt x="658" y="63"/>
                      </a:lnTo>
                      <a:lnTo>
                        <a:pt x="643" y="66"/>
                      </a:lnTo>
                      <a:lnTo>
                        <a:pt x="631" y="72"/>
                      </a:lnTo>
                      <a:lnTo>
                        <a:pt x="622" y="80"/>
                      </a:lnTo>
                      <a:lnTo>
                        <a:pt x="614" y="91"/>
                      </a:lnTo>
                      <a:lnTo>
                        <a:pt x="607" y="104"/>
                      </a:lnTo>
                      <a:lnTo>
                        <a:pt x="602" y="118"/>
                      </a:lnTo>
                      <a:lnTo>
                        <a:pt x="596" y="132"/>
                      </a:lnTo>
                      <a:lnTo>
                        <a:pt x="591" y="147"/>
                      </a:lnTo>
                      <a:lnTo>
                        <a:pt x="587" y="162"/>
                      </a:lnTo>
                      <a:lnTo>
                        <a:pt x="583" y="177"/>
                      </a:lnTo>
                      <a:lnTo>
                        <a:pt x="580" y="192"/>
                      </a:lnTo>
                      <a:lnTo>
                        <a:pt x="576" y="208"/>
                      </a:lnTo>
                      <a:lnTo>
                        <a:pt x="574" y="224"/>
                      </a:lnTo>
                      <a:lnTo>
                        <a:pt x="572" y="240"/>
                      </a:lnTo>
                      <a:lnTo>
                        <a:pt x="569" y="257"/>
                      </a:lnTo>
                      <a:lnTo>
                        <a:pt x="567" y="273"/>
                      </a:lnTo>
                      <a:lnTo>
                        <a:pt x="565" y="289"/>
                      </a:lnTo>
                      <a:lnTo>
                        <a:pt x="564" y="305"/>
                      </a:lnTo>
                      <a:lnTo>
                        <a:pt x="561" y="322"/>
                      </a:lnTo>
                      <a:lnTo>
                        <a:pt x="564" y="335"/>
                      </a:lnTo>
                      <a:lnTo>
                        <a:pt x="572" y="343"/>
                      </a:lnTo>
                      <a:lnTo>
                        <a:pt x="587" y="349"/>
                      </a:lnTo>
                      <a:lnTo>
                        <a:pt x="605" y="350"/>
                      </a:lnTo>
                      <a:lnTo>
                        <a:pt x="627" y="352"/>
                      </a:lnTo>
                      <a:lnTo>
                        <a:pt x="650" y="350"/>
                      </a:lnTo>
                      <a:lnTo>
                        <a:pt x="672" y="349"/>
                      </a:lnTo>
                      <a:lnTo>
                        <a:pt x="693" y="349"/>
                      </a:lnTo>
                      <a:lnTo>
                        <a:pt x="684" y="399"/>
                      </a:lnTo>
                      <a:lnTo>
                        <a:pt x="696" y="400"/>
                      </a:lnTo>
                      <a:lnTo>
                        <a:pt x="709" y="402"/>
                      </a:lnTo>
                      <a:lnTo>
                        <a:pt x="722" y="403"/>
                      </a:lnTo>
                      <a:lnTo>
                        <a:pt x="735" y="406"/>
                      </a:lnTo>
                      <a:lnTo>
                        <a:pt x="747" y="408"/>
                      </a:lnTo>
                      <a:lnTo>
                        <a:pt x="757" y="411"/>
                      </a:lnTo>
                      <a:lnTo>
                        <a:pt x="763" y="415"/>
                      </a:lnTo>
                      <a:lnTo>
                        <a:pt x="766" y="421"/>
                      </a:lnTo>
                      <a:lnTo>
                        <a:pt x="766" y="426"/>
                      </a:lnTo>
                      <a:lnTo>
                        <a:pt x="763" y="431"/>
                      </a:lnTo>
                      <a:lnTo>
                        <a:pt x="758" y="437"/>
                      </a:lnTo>
                      <a:lnTo>
                        <a:pt x="751" y="441"/>
                      </a:lnTo>
                      <a:lnTo>
                        <a:pt x="741" y="445"/>
                      </a:lnTo>
                      <a:lnTo>
                        <a:pt x="729" y="449"/>
                      </a:lnTo>
                      <a:lnTo>
                        <a:pt x="716" y="453"/>
                      </a:lnTo>
                      <a:lnTo>
                        <a:pt x="699" y="455"/>
                      </a:lnTo>
                      <a:lnTo>
                        <a:pt x="681" y="457"/>
                      </a:lnTo>
                      <a:lnTo>
                        <a:pt x="660" y="461"/>
                      </a:lnTo>
                      <a:lnTo>
                        <a:pt x="636" y="464"/>
                      </a:lnTo>
                      <a:lnTo>
                        <a:pt x="610" y="468"/>
                      </a:lnTo>
                      <a:lnTo>
                        <a:pt x="581" y="472"/>
                      </a:lnTo>
                      <a:lnTo>
                        <a:pt x="552" y="476"/>
                      </a:lnTo>
                      <a:lnTo>
                        <a:pt x="521" y="480"/>
                      </a:lnTo>
                      <a:lnTo>
                        <a:pt x="491" y="484"/>
                      </a:lnTo>
                      <a:lnTo>
                        <a:pt x="460" y="487"/>
                      </a:lnTo>
                      <a:lnTo>
                        <a:pt x="430" y="491"/>
                      </a:lnTo>
                      <a:lnTo>
                        <a:pt x="401" y="494"/>
                      </a:lnTo>
                      <a:lnTo>
                        <a:pt x="375" y="497"/>
                      </a:lnTo>
                      <a:lnTo>
                        <a:pt x="349" y="498"/>
                      </a:lnTo>
                      <a:lnTo>
                        <a:pt x="326" y="499"/>
                      </a:lnTo>
                      <a:lnTo>
                        <a:pt x="307" y="499"/>
                      </a:lnTo>
                      <a:lnTo>
                        <a:pt x="291" y="498"/>
                      </a:lnTo>
                      <a:lnTo>
                        <a:pt x="219" y="480"/>
                      </a:lnTo>
                      <a:lnTo>
                        <a:pt x="220" y="497"/>
                      </a:lnTo>
                      <a:lnTo>
                        <a:pt x="220" y="514"/>
                      </a:lnTo>
                      <a:lnTo>
                        <a:pt x="220" y="531"/>
                      </a:lnTo>
                      <a:lnTo>
                        <a:pt x="220" y="547"/>
                      </a:lnTo>
                      <a:lnTo>
                        <a:pt x="219" y="565"/>
                      </a:lnTo>
                      <a:lnTo>
                        <a:pt x="218" y="582"/>
                      </a:lnTo>
                      <a:lnTo>
                        <a:pt x="217" y="600"/>
                      </a:lnTo>
                      <a:lnTo>
                        <a:pt x="215" y="617"/>
                      </a:lnTo>
                      <a:lnTo>
                        <a:pt x="202" y="617"/>
                      </a:lnTo>
                      <a:lnTo>
                        <a:pt x="188" y="619"/>
                      </a:lnTo>
                      <a:lnTo>
                        <a:pt x="175" y="619"/>
                      </a:lnTo>
                      <a:lnTo>
                        <a:pt x="162" y="620"/>
                      </a:lnTo>
                      <a:lnTo>
                        <a:pt x="149" y="620"/>
                      </a:lnTo>
                      <a:lnTo>
                        <a:pt x="135" y="621"/>
                      </a:lnTo>
                      <a:lnTo>
                        <a:pt x="122" y="621"/>
                      </a:lnTo>
                      <a:lnTo>
                        <a:pt x="109" y="621"/>
                      </a:lnTo>
                      <a:lnTo>
                        <a:pt x="95" y="622"/>
                      </a:lnTo>
                      <a:lnTo>
                        <a:pt x="82" y="622"/>
                      </a:lnTo>
                      <a:lnTo>
                        <a:pt x="68" y="623"/>
                      </a:lnTo>
                      <a:lnTo>
                        <a:pt x="54" y="623"/>
                      </a:lnTo>
                      <a:lnTo>
                        <a:pt x="41" y="624"/>
                      </a:lnTo>
                      <a:lnTo>
                        <a:pt x="28" y="624"/>
                      </a:lnTo>
                      <a:lnTo>
                        <a:pt x="14" y="626"/>
                      </a:lnTo>
                      <a:lnTo>
                        <a:pt x="0" y="626"/>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63" name="Freeform 86"/>
                <p:cNvSpPr>
                  <a:spLocks noChangeAspect="1"/>
                </p:cNvSpPr>
                <p:nvPr/>
              </p:nvSpPr>
              <p:spPr bwMode="auto">
                <a:xfrm>
                  <a:off x="2093" y="2879"/>
                  <a:ext cx="387" cy="313"/>
                </a:xfrm>
                <a:custGeom>
                  <a:avLst/>
                  <a:gdLst>
                    <a:gd name="T0" fmla="*/ 1 w 774"/>
                    <a:gd name="T1" fmla="*/ 1 h 626"/>
                    <a:gd name="T2" fmla="*/ 1 w 774"/>
                    <a:gd name="T3" fmla="*/ 1 h 626"/>
                    <a:gd name="T4" fmla="*/ 1 w 774"/>
                    <a:gd name="T5" fmla="*/ 1 h 626"/>
                    <a:gd name="T6" fmla="*/ 1 w 774"/>
                    <a:gd name="T7" fmla="*/ 1 h 626"/>
                    <a:gd name="T8" fmla="*/ 1 w 774"/>
                    <a:gd name="T9" fmla="*/ 1 h 626"/>
                    <a:gd name="T10" fmla="*/ 1 w 774"/>
                    <a:gd name="T11" fmla="*/ 1 h 626"/>
                    <a:gd name="T12" fmla="*/ 1 w 774"/>
                    <a:gd name="T13" fmla="*/ 1 h 626"/>
                    <a:gd name="T14" fmla="*/ 1 w 774"/>
                    <a:gd name="T15" fmla="*/ 1 h 626"/>
                    <a:gd name="T16" fmla="*/ 1 w 774"/>
                    <a:gd name="T17" fmla="*/ 1 h 626"/>
                    <a:gd name="T18" fmla="*/ 1 w 774"/>
                    <a:gd name="T19" fmla="*/ 1 h 626"/>
                    <a:gd name="T20" fmla="*/ 1 w 774"/>
                    <a:gd name="T21" fmla="*/ 1 h 626"/>
                    <a:gd name="T22" fmla="*/ 1 w 774"/>
                    <a:gd name="T23" fmla="*/ 1 h 626"/>
                    <a:gd name="T24" fmla="*/ 1 w 774"/>
                    <a:gd name="T25" fmla="*/ 1 h 626"/>
                    <a:gd name="T26" fmla="*/ 1 w 774"/>
                    <a:gd name="T27" fmla="*/ 1 h 626"/>
                    <a:gd name="T28" fmla="*/ 1 w 774"/>
                    <a:gd name="T29" fmla="*/ 1 h 626"/>
                    <a:gd name="T30" fmla="*/ 1 w 774"/>
                    <a:gd name="T31" fmla="*/ 1 h 626"/>
                    <a:gd name="T32" fmla="*/ 1 w 774"/>
                    <a:gd name="T33" fmla="*/ 0 h 626"/>
                    <a:gd name="T34" fmla="*/ 1 w 774"/>
                    <a:gd name="T35" fmla="*/ 1 h 626"/>
                    <a:gd name="T36" fmla="*/ 1 w 774"/>
                    <a:gd name="T37" fmla="*/ 1 h 626"/>
                    <a:gd name="T38" fmla="*/ 1 w 774"/>
                    <a:gd name="T39" fmla="*/ 1 h 626"/>
                    <a:gd name="T40" fmla="*/ 1 w 774"/>
                    <a:gd name="T41" fmla="*/ 1 h 626"/>
                    <a:gd name="T42" fmla="*/ 1 w 774"/>
                    <a:gd name="T43" fmla="*/ 1 h 626"/>
                    <a:gd name="T44" fmla="*/ 1 w 774"/>
                    <a:gd name="T45" fmla="*/ 1 h 626"/>
                    <a:gd name="T46" fmla="*/ 1 w 774"/>
                    <a:gd name="T47" fmla="*/ 1 h 626"/>
                    <a:gd name="T48" fmla="*/ 1 w 774"/>
                    <a:gd name="T49" fmla="*/ 1 h 626"/>
                    <a:gd name="T50" fmla="*/ 1 w 774"/>
                    <a:gd name="T51" fmla="*/ 1 h 626"/>
                    <a:gd name="T52" fmla="*/ 1 w 774"/>
                    <a:gd name="T53" fmla="*/ 1 h 626"/>
                    <a:gd name="T54" fmla="*/ 1 w 774"/>
                    <a:gd name="T55" fmla="*/ 1 h 626"/>
                    <a:gd name="T56" fmla="*/ 1 w 774"/>
                    <a:gd name="T57" fmla="*/ 1 h 626"/>
                    <a:gd name="T58" fmla="*/ 1 w 774"/>
                    <a:gd name="T59" fmla="*/ 1 h 626"/>
                    <a:gd name="T60" fmla="*/ 1 w 774"/>
                    <a:gd name="T61" fmla="*/ 1 h 626"/>
                    <a:gd name="T62" fmla="*/ 1 w 774"/>
                    <a:gd name="T63" fmla="*/ 1 h 626"/>
                    <a:gd name="T64" fmla="*/ 1 w 774"/>
                    <a:gd name="T65" fmla="*/ 1 h 626"/>
                    <a:gd name="T66" fmla="*/ 1 w 774"/>
                    <a:gd name="T67" fmla="*/ 1 h 626"/>
                    <a:gd name="T68" fmla="*/ 1 w 774"/>
                    <a:gd name="T69" fmla="*/ 1 h 626"/>
                    <a:gd name="T70" fmla="*/ 1 w 774"/>
                    <a:gd name="T71" fmla="*/ 1 h 626"/>
                    <a:gd name="T72" fmla="*/ 1 w 774"/>
                    <a:gd name="T73" fmla="*/ 1 h 626"/>
                    <a:gd name="T74" fmla="*/ 1 w 774"/>
                    <a:gd name="T75" fmla="*/ 1 h 626"/>
                    <a:gd name="T76" fmla="*/ 1 w 774"/>
                    <a:gd name="T77" fmla="*/ 1 h 626"/>
                    <a:gd name="T78" fmla="*/ 1 w 774"/>
                    <a:gd name="T79" fmla="*/ 1 h 626"/>
                    <a:gd name="T80" fmla="*/ 1 w 774"/>
                    <a:gd name="T81" fmla="*/ 1 h 626"/>
                    <a:gd name="T82" fmla="*/ 1 w 774"/>
                    <a:gd name="T83" fmla="*/ 1 h 626"/>
                    <a:gd name="T84" fmla="*/ 1 w 774"/>
                    <a:gd name="T85" fmla="*/ 1 h 626"/>
                    <a:gd name="T86" fmla="*/ 1 w 774"/>
                    <a:gd name="T87" fmla="*/ 1 h 626"/>
                    <a:gd name="T88" fmla="*/ 1 w 774"/>
                    <a:gd name="T89" fmla="*/ 1 h 626"/>
                    <a:gd name="T90" fmla="*/ 1 w 774"/>
                    <a:gd name="T91" fmla="*/ 1 h 626"/>
                    <a:gd name="T92" fmla="*/ 1 w 774"/>
                    <a:gd name="T93" fmla="*/ 1 h 626"/>
                    <a:gd name="T94" fmla="*/ 1 w 774"/>
                    <a:gd name="T95" fmla="*/ 1 h 626"/>
                    <a:gd name="T96" fmla="*/ 1 w 774"/>
                    <a:gd name="T97" fmla="*/ 1 h 626"/>
                    <a:gd name="T98" fmla="*/ 1 w 774"/>
                    <a:gd name="T99" fmla="*/ 1 h 626"/>
                    <a:gd name="T100" fmla="*/ 1 w 774"/>
                    <a:gd name="T101" fmla="*/ 1 h 626"/>
                    <a:gd name="T102" fmla="*/ 1 w 774"/>
                    <a:gd name="T103" fmla="*/ 1 h 626"/>
                    <a:gd name="T104" fmla="*/ 1 w 774"/>
                    <a:gd name="T105" fmla="*/ 1 h 626"/>
                    <a:gd name="T106" fmla="*/ 1 w 774"/>
                    <a:gd name="T107" fmla="*/ 1 h 626"/>
                    <a:gd name="T108" fmla="*/ 1 w 774"/>
                    <a:gd name="T109" fmla="*/ 1 h 626"/>
                    <a:gd name="T110" fmla="*/ 1 w 774"/>
                    <a:gd name="T111" fmla="*/ 1 h 6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74"/>
                    <a:gd name="T169" fmla="*/ 0 h 626"/>
                    <a:gd name="T170" fmla="*/ 774 w 774"/>
                    <a:gd name="T171" fmla="*/ 626 h 6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74" h="626">
                      <a:moveTo>
                        <a:pt x="0" y="626"/>
                      </a:moveTo>
                      <a:lnTo>
                        <a:pt x="0" y="626"/>
                      </a:lnTo>
                      <a:lnTo>
                        <a:pt x="27" y="605"/>
                      </a:lnTo>
                      <a:lnTo>
                        <a:pt x="43" y="582"/>
                      </a:lnTo>
                      <a:lnTo>
                        <a:pt x="53" y="558"/>
                      </a:lnTo>
                      <a:lnTo>
                        <a:pt x="61" y="535"/>
                      </a:lnTo>
                      <a:lnTo>
                        <a:pt x="71" y="513"/>
                      </a:lnTo>
                      <a:lnTo>
                        <a:pt x="82" y="494"/>
                      </a:lnTo>
                      <a:lnTo>
                        <a:pt x="102" y="479"/>
                      </a:lnTo>
                      <a:lnTo>
                        <a:pt x="132" y="470"/>
                      </a:lnTo>
                      <a:lnTo>
                        <a:pt x="142" y="468"/>
                      </a:lnTo>
                      <a:lnTo>
                        <a:pt x="153" y="466"/>
                      </a:lnTo>
                      <a:lnTo>
                        <a:pt x="165" y="463"/>
                      </a:lnTo>
                      <a:lnTo>
                        <a:pt x="176" y="461"/>
                      </a:lnTo>
                      <a:lnTo>
                        <a:pt x="187" y="457"/>
                      </a:lnTo>
                      <a:lnTo>
                        <a:pt x="195" y="452"/>
                      </a:lnTo>
                      <a:lnTo>
                        <a:pt x="201" y="445"/>
                      </a:lnTo>
                      <a:lnTo>
                        <a:pt x="203" y="437"/>
                      </a:lnTo>
                      <a:lnTo>
                        <a:pt x="201" y="424"/>
                      </a:lnTo>
                      <a:lnTo>
                        <a:pt x="196" y="414"/>
                      </a:lnTo>
                      <a:lnTo>
                        <a:pt x="189" y="403"/>
                      </a:lnTo>
                      <a:lnTo>
                        <a:pt x="181" y="393"/>
                      </a:lnTo>
                      <a:lnTo>
                        <a:pt x="173" y="383"/>
                      </a:lnTo>
                      <a:lnTo>
                        <a:pt x="165" y="370"/>
                      </a:lnTo>
                      <a:lnTo>
                        <a:pt x="159" y="355"/>
                      </a:lnTo>
                      <a:lnTo>
                        <a:pt x="157" y="337"/>
                      </a:lnTo>
                      <a:lnTo>
                        <a:pt x="302" y="208"/>
                      </a:lnTo>
                      <a:lnTo>
                        <a:pt x="327" y="210"/>
                      </a:lnTo>
                      <a:lnTo>
                        <a:pt x="347" y="218"/>
                      </a:lnTo>
                      <a:lnTo>
                        <a:pt x="362" y="231"/>
                      </a:lnTo>
                      <a:lnTo>
                        <a:pt x="376" y="243"/>
                      </a:lnTo>
                      <a:lnTo>
                        <a:pt x="391" y="254"/>
                      </a:lnTo>
                      <a:lnTo>
                        <a:pt x="408" y="259"/>
                      </a:lnTo>
                      <a:lnTo>
                        <a:pt x="430" y="257"/>
                      </a:lnTo>
                      <a:lnTo>
                        <a:pt x="459" y="244"/>
                      </a:lnTo>
                      <a:lnTo>
                        <a:pt x="479" y="228"/>
                      </a:lnTo>
                      <a:lnTo>
                        <a:pt x="494" y="209"/>
                      </a:lnTo>
                      <a:lnTo>
                        <a:pt x="502" y="186"/>
                      </a:lnTo>
                      <a:lnTo>
                        <a:pt x="505" y="163"/>
                      </a:lnTo>
                      <a:lnTo>
                        <a:pt x="500" y="140"/>
                      </a:lnTo>
                      <a:lnTo>
                        <a:pt x="487" y="119"/>
                      </a:lnTo>
                      <a:lnTo>
                        <a:pt x="467" y="101"/>
                      </a:lnTo>
                      <a:lnTo>
                        <a:pt x="439" y="88"/>
                      </a:lnTo>
                      <a:lnTo>
                        <a:pt x="498" y="35"/>
                      </a:lnTo>
                      <a:lnTo>
                        <a:pt x="441" y="29"/>
                      </a:lnTo>
                      <a:lnTo>
                        <a:pt x="513" y="19"/>
                      </a:lnTo>
                      <a:lnTo>
                        <a:pt x="535" y="0"/>
                      </a:lnTo>
                      <a:lnTo>
                        <a:pt x="545" y="5"/>
                      </a:lnTo>
                      <a:lnTo>
                        <a:pt x="557" y="10"/>
                      </a:lnTo>
                      <a:lnTo>
                        <a:pt x="568" y="13"/>
                      </a:lnTo>
                      <a:lnTo>
                        <a:pt x="582" y="15"/>
                      </a:lnTo>
                      <a:lnTo>
                        <a:pt x="595" y="18"/>
                      </a:lnTo>
                      <a:lnTo>
                        <a:pt x="610" y="19"/>
                      </a:lnTo>
                      <a:lnTo>
                        <a:pt x="623" y="20"/>
                      </a:lnTo>
                      <a:lnTo>
                        <a:pt x="638" y="21"/>
                      </a:lnTo>
                      <a:lnTo>
                        <a:pt x="652" y="21"/>
                      </a:lnTo>
                      <a:lnTo>
                        <a:pt x="666" y="21"/>
                      </a:lnTo>
                      <a:lnTo>
                        <a:pt x="681" y="20"/>
                      </a:lnTo>
                      <a:lnTo>
                        <a:pt x="694" y="20"/>
                      </a:lnTo>
                      <a:lnTo>
                        <a:pt x="707" y="19"/>
                      </a:lnTo>
                      <a:lnTo>
                        <a:pt x="719" y="18"/>
                      </a:lnTo>
                      <a:lnTo>
                        <a:pt x="731" y="17"/>
                      </a:lnTo>
                      <a:lnTo>
                        <a:pt x="741" y="15"/>
                      </a:lnTo>
                      <a:lnTo>
                        <a:pt x="774" y="25"/>
                      </a:lnTo>
                      <a:lnTo>
                        <a:pt x="737" y="34"/>
                      </a:lnTo>
                      <a:lnTo>
                        <a:pt x="735" y="57"/>
                      </a:lnTo>
                      <a:lnTo>
                        <a:pt x="721" y="59"/>
                      </a:lnTo>
                      <a:lnTo>
                        <a:pt x="706" y="60"/>
                      </a:lnTo>
                      <a:lnTo>
                        <a:pt x="690" y="60"/>
                      </a:lnTo>
                      <a:lnTo>
                        <a:pt x="674" y="61"/>
                      </a:lnTo>
                      <a:lnTo>
                        <a:pt x="658" y="63"/>
                      </a:lnTo>
                      <a:lnTo>
                        <a:pt x="643" y="66"/>
                      </a:lnTo>
                      <a:lnTo>
                        <a:pt x="631" y="72"/>
                      </a:lnTo>
                      <a:lnTo>
                        <a:pt x="622" y="80"/>
                      </a:lnTo>
                      <a:lnTo>
                        <a:pt x="614" y="91"/>
                      </a:lnTo>
                      <a:lnTo>
                        <a:pt x="607" y="104"/>
                      </a:lnTo>
                      <a:lnTo>
                        <a:pt x="602" y="118"/>
                      </a:lnTo>
                      <a:lnTo>
                        <a:pt x="596" y="132"/>
                      </a:lnTo>
                      <a:lnTo>
                        <a:pt x="591" y="147"/>
                      </a:lnTo>
                      <a:lnTo>
                        <a:pt x="587" y="162"/>
                      </a:lnTo>
                      <a:lnTo>
                        <a:pt x="583" y="177"/>
                      </a:lnTo>
                      <a:lnTo>
                        <a:pt x="580" y="192"/>
                      </a:lnTo>
                      <a:lnTo>
                        <a:pt x="576" y="208"/>
                      </a:lnTo>
                      <a:lnTo>
                        <a:pt x="574" y="224"/>
                      </a:lnTo>
                      <a:lnTo>
                        <a:pt x="572" y="240"/>
                      </a:lnTo>
                      <a:lnTo>
                        <a:pt x="569" y="257"/>
                      </a:lnTo>
                      <a:lnTo>
                        <a:pt x="567" y="273"/>
                      </a:lnTo>
                      <a:lnTo>
                        <a:pt x="565" y="289"/>
                      </a:lnTo>
                      <a:lnTo>
                        <a:pt x="564" y="305"/>
                      </a:lnTo>
                      <a:lnTo>
                        <a:pt x="561" y="322"/>
                      </a:lnTo>
                      <a:lnTo>
                        <a:pt x="564" y="335"/>
                      </a:lnTo>
                      <a:lnTo>
                        <a:pt x="572" y="343"/>
                      </a:lnTo>
                      <a:lnTo>
                        <a:pt x="587" y="349"/>
                      </a:lnTo>
                      <a:lnTo>
                        <a:pt x="605" y="350"/>
                      </a:lnTo>
                      <a:lnTo>
                        <a:pt x="627" y="352"/>
                      </a:lnTo>
                      <a:lnTo>
                        <a:pt x="650" y="350"/>
                      </a:lnTo>
                      <a:lnTo>
                        <a:pt x="672" y="349"/>
                      </a:lnTo>
                      <a:lnTo>
                        <a:pt x="693" y="349"/>
                      </a:lnTo>
                      <a:lnTo>
                        <a:pt x="684" y="399"/>
                      </a:lnTo>
                      <a:lnTo>
                        <a:pt x="696" y="400"/>
                      </a:lnTo>
                      <a:lnTo>
                        <a:pt x="709" y="402"/>
                      </a:lnTo>
                      <a:lnTo>
                        <a:pt x="722" y="403"/>
                      </a:lnTo>
                      <a:lnTo>
                        <a:pt x="735" y="406"/>
                      </a:lnTo>
                      <a:lnTo>
                        <a:pt x="747" y="408"/>
                      </a:lnTo>
                      <a:lnTo>
                        <a:pt x="757" y="411"/>
                      </a:lnTo>
                      <a:lnTo>
                        <a:pt x="763" y="415"/>
                      </a:lnTo>
                      <a:lnTo>
                        <a:pt x="766" y="421"/>
                      </a:lnTo>
                      <a:lnTo>
                        <a:pt x="766" y="426"/>
                      </a:lnTo>
                      <a:lnTo>
                        <a:pt x="763" y="431"/>
                      </a:lnTo>
                      <a:lnTo>
                        <a:pt x="758" y="437"/>
                      </a:lnTo>
                      <a:lnTo>
                        <a:pt x="751" y="441"/>
                      </a:lnTo>
                      <a:lnTo>
                        <a:pt x="741" y="445"/>
                      </a:lnTo>
                      <a:lnTo>
                        <a:pt x="729" y="449"/>
                      </a:lnTo>
                      <a:lnTo>
                        <a:pt x="716" y="453"/>
                      </a:lnTo>
                      <a:lnTo>
                        <a:pt x="699" y="455"/>
                      </a:lnTo>
                      <a:lnTo>
                        <a:pt x="681" y="457"/>
                      </a:lnTo>
                      <a:lnTo>
                        <a:pt x="660" y="461"/>
                      </a:lnTo>
                      <a:lnTo>
                        <a:pt x="636" y="464"/>
                      </a:lnTo>
                      <a:lnTo>
                        <a:pt x="610" y="468"/>
                      </a:lnTo>
                      <a:lnTo>
                        <a:pt x="581" y="472"/>
                      </a:lnTo>
                      <a:lnTo>
                        <a:pt x="552" y="476"/>
                      </a:lnTo>
                      <a:lnTo>
                        <a:pt x="521" y="480"/>
                      </a:lnTo>
                      <a:lnTo>
                        <a:pt x="491" y="484"/>
                      </a:lnTo>
                      <a:lnTo>
                        <a:pt x="460" y="487"/>
                      </a:lnTo>
                      <a:lnTo>
                        <a:pt x="430" y="491"/>
                      </a:lnTo>
                      <a:lnTo>
                        <a:pt x="401" y="494"/>
                      </a:lnTo>
                      <a:lnTo>
                        <a:pt x="375" y="497"/>
                      </a:lnTo>
                      <a:lnTo>
                        <a:pt x="349" y="498"/>
                      </a:lnTo>
                      <a:lnTo>
                        <a:pt x="326" y="499"/>
                      </a:lnTo>
                      <a:lnTo>
                        <a:pt x="307" y="499"/>
                      </a:lnTo>
                      <a:lnTo>
                        <a:pt x="291" y="498"/>
                      </a:lnTo>
                      <a:lnTo>
                        <a:pt x="219" y="480"/>
                      </a:lnTo>
                      <a:lnTo>
                        <a:pt x="220" y="497"/>
                      </a:lnTo>
                      <a:lnTo>
                        <a:pt x="220" y="514"/>
                      </a:lnTo>
                      <a:lnTo>
                        <a:pt x="220" y="531"/>
                      </a:lnTo>
                      <a:lnTo>
                        <a:pt x="220" y="547"/>
                      </a:lnTo>
                      <a:lnTo>
                        <a:pt x="219" y="565"/>
                      </a:lnTo>
                      <a:lnTo>
                        <a:pt x="218" y="582"/>
                      </a:lnTo>
                      <a:lnTo>
                        <a:pt x="217" y="600"/>
                      </a:lnTo>
                      <a:lnTo>
                        <a:pt x="215" y="617"/>
                      </a:lnTo>
                      <a:lnTo>
                        <a:pt x="202" y="617"/>
                      </a:lnTo>
                      <a:lnTo>
                        <a:pt x="188" y="619"/>
                      </a:lnTo>
                      <a:lnTo>
                        <a:pt x="175" y="619"/>
                      </a:lnTo>
                      <a:lnTo>
                        <a:pt x="162" y="620"/>
                      </a:lnTo>
                      <a:lnTo>
                        <a:pt x="149" y="620"/>
                      </a:lnTo>
                      <a:lnTo>
                        <a:pt x="135" y="621"/>
                      </a:lnTo>
                      <a:lnTo>
                        <a:pt x="122" y="621"/>
                      </a:lnTo>
                      <a:lnTo>
                        <a:pt x="109" y="621"/>
                      </a:lnTo>
                      <a:lnTo>
                        <a:pt x="95" y="622"/>
                      </a:lnTo>
                      <a:lnTo>
                        <a:pt x="82" y="622"/>
                      </a:lnTo>
                      <a:lnTo>
                        <a:pt x="68" y="623"/>
                      </a:lnTo>
                      <a:lnTo>
                        <a:pt x="54" y="623"/>
                      </a:lnTo>
                      <a:lnTo>
                        <a:pt x="41" y="624"/>
                      </a:lnTo>
                      <a:lnTo>
                        <a:pt x="28" y="624"/>
                      </a:lnTo>
                      <a:lnTo>
                        <a:pt x="14" y="626"/>
                      </a:lnTo>
                      <a:lnTo>
                        <a:pt x="0" y="626"/>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64" name="Freeform 87"/>
                <p:cNvSpPr>
                  <a:spLocks noChangeAspect="1"/>
                </p:cNvSpPr>
                <p:nvPr/>
              </p:nvSpPr>
              <p:spPr bwMode="auto">
                <a:xfrm>
                  <a:off x="1021" y="3025"/>
                  <a:ext cx="534" cy="186"/>
                </a:xfrm>
                <a:custGeom>
                  <a:avLst/>
                  <a:gdLst>
                    <a:gd name="T0" fmla="*/ 1 w 1066"/>
                    <a:gd name="T1" fmla="*/ 0 h 373"/>
                    <a:gd name="T2" fmla="*/ 1 w 1066"/>
                    <a:gd name="T3" fmla="*/ 0 h 373"/>
                    <a:gd name="T4" fmla="*/ 1 w 1066"/>
                    <a:gd name="T5" fmla="*/ 0 h 373"/>
                    <a:gd name="T6" fmla="*/ 1 w 1066"/>
                    <a:gd name="T7" fmla="*/ 0 h 373"/>
                    <a:gd name="T8" fmla="*/ 1 w 1066"/>
                    <a:gd name="T9" fmla="*/ 0 h 373"/>
                    <a:gd name="T10" fmla="*/ 1 w 1066"/>
                    <a:gd name="T11" fmla="*/ 0 h 373"/>
                    <a:gd name="T12" fmla="*/ 1 w 1066"/>
                    <a:gd name="T13" fmla="*/ 0 h 373"/>
                    <a:gd name="T14" fmla="*/ 1 w 1066"/>
                    <a:gd name="T15" fmla="*/ 0 h 373"/>
                    <a:gd name="T16" fmla="*/ 1 w 1066"/>
                    <a:gd name="T17" fmla="*/ 0 h 373"/>
                    <a:gd name="T18" fmla="*/ 1 w 1066"/>
                    <a:gd name="T19" fmla="*/ 0 h 373"/>
                    <a:gd name="T20" fmla="*/ 1 w 1066"/>
                    <a:gd name="T21" fmla="*/ 0 h 373"/>
                    <a:gd name="T22" fmla="*/ 1 w 1066"/>
                    <a:gd name="T23" fmla="*/ 0 h 373"/>
                    <a:gd name="T24" fmla="*/ 1 w 1066"/>
                    <a:gd name="T25" fmla="*/ 0 h 373"/>
                    <a:gd name="T26" fmla="*/ 1 w 1066"/>
                    <a:gd name="T27" fmla="*/ 0 h 373"/>
                    <a:gd name="T28" fmla="*/ 1 w 1066"/>
                    <a:gd name="T29" fmla="*/ 0 h 373"/>
                    <a:gd name="T30" fmla="*/ 1 w 1066"/>
                    <a:gd name="T31" fmla="*/ 0 h 373"/>
                    <a:gd name="T32" fmla="*/ 1 w 1066"/>
                    <a:gd name="T33" fmla="*/ 0 h 373"/>
                    <a:gd name="T34" fmla="*/ 1 w 1066"/>
                    <a:gd name="T35" fmla="*/ 0 h 373"/>
                    <a:gd name="T36" fmla="*/ 1 w 1066"/>
                    <a:gd name="T37" fmla="*/ 0 h 373"/>
                    <a:gd name="T38" fmla="*/ 1 w 1066"/>
                    <a:gd name="T39" fmla="*/ 0 h 373"/>
                    <a:gd name="T40" fmla="*/ 1 w 1066"/>
                    <a:gd name="T41" fmla="*/ 0 h 373"/>
                    <a:gd name="T42" fmla="*/ 1 w 1066"/>
                    <a:gd name="T43" fmla="*/ 0 h 373"/>
                    <a:gd name="T44" fmla="*/ 1 w 1066"/>
                    <a:gd name="T45" fmla="*/ 0 h 373"/>
                    <a:gd name="T46" fmla="*/ 1 w 1066"/>
                    <a:gd name="T47" fmla="*/ 0 h 373"/>
                    <a:gd name="T48" fmla="*/ 1 w 1066"/>
                    <a:gd name="T49" fmla="*/ 0 h 373"/>
                    <a:gd name="T50" fmla="*/ 1 w 1066"/>
                    <a:gd name="T51" fmla="*/ 0 h 373"/>
                    <a:gd name="T52" fmla="*/ 1 w 1066"/>
                    <a:gd name="T53" fmla="*/ 0 h 373"/>
                    <a:gd name="T54" fmla="*/ 1 w 1066"/>
                    <a:gd name="T55" fmla="*/ 0 h 373"/>
                    <a:gd name="T56" fmla="*/ 1 w 1066"/>
                    <a:gd name="T57" fmla="*/ 0 h 373"/>
                    <a:gd name="T58" fmla="*/ 1 w 1066"/>
                    <a:gd name="T59" fmla="*/ 0 h 373"/>
                    <a:gd name="T60" fmla="*/ 0 w 1066"/>
                    <a:gd name="T61" fmla="*/ 0 h 373"/>
                    <a:gd name="T62" fmla="*/ 1 w 1066"/>
                    <a:gd name="T63" fmla="*/ 0 h 373"/>
                    <a:gd name="T64" fmla="*/ 1 w 1066"/>
                    <a:gd name="T65" fmla="*/ 0 h 373"/>
                    <a:gd name="T66" fmla="*/ 1 w 1066"/>
                    <a:gd name="T67" fmla="*/ 0 h 373"/>
                    <a:gd name="T68" fmla="*/ 1 w 1066"/>
                    <a:gd name="T69" fmla="*/ 0 h 373"/>
                    <a:gd name="T70" fmla="*/ 1 w 1066"/>
                    <a:gd name="T71" fmla="*/ 0 h 373"/>
                    <a:gd name="T72" fmla="*/ 1 w 1066"/>
                    <a:gd name="T73" fmla="*/ 0 h 373"/>
                    <a:gd name="T74" fmla="*/ 1 w 1066"/>
                    <a:gd name="T75" fmla="*/ 0 h 373"/>
                    <a:gd name="T76" fmla="*/ 1 w 1066"/>
                    <a:gd name="T77" fmla="*/ 0 h 373"/>
                    <a:gd name="T78" fmla="*/ 1 w 1066"/>
                    <a:gd name="T79" fmla="*/ 0 h 373"/>
                    <a:gd name="T80" fmla="*/ 1 w 1066"/>
                    <a:gd name="T81" fmla="*/ 0 h 373"/>
                    <a:gd name="T82" fmla="*/ 1 w 1066"/>
                    <a:gd name="T83" fmla="*/ 0 h 373"/>
                    <a:gd name="T84" fmla="*/ 1 w 1066"/>
                    <a:gd name="T85" fmla="*/ 0 h 373"/>
                    <a:gd name="T86" fmla="*/ 1 w 1066"/>
                    <a:gd name="T87" fmla="*/ 0 h 373"/>
                    <a:gd name="T88" fmla="*/ 1 w 1066"/>
                    <a:gd name="T89" fmla="*/ 0 h 373"/>
                    <a:gd name="T90" fmla="*/ 1 w 1066"/>
                    <a:gd name="T91" fmla="*/ 0 h 373"/>
                    <a:gd name="T92" fmla="*/ 1 w 1066"/>
                    <a:gd name="T93" fmla="*/ 0 h 3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6"/>
                    <a:gd name="T142" fmla="*/ 0 h 373"/>
                    <a:gd name="T143" fmla="*/ 1066 w 1066"/>
                    <a:gd name="T144" fmla="*/ 373 h 3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6" h="373">
                      <a:moveTo>
                        <a:pt x="527" y="370"/>
                      </a:moveTo>
                      <a:lnTo>
                        <a:pt x="531" y="354"/>
                      </a:lnTo>
                      <a:lnTo>
                        <a:pt x="533" y="337"/>
                      </a:lnTo>
                      <a:lnTo>
                        <a:pt x="535" y="320"/>
                      </a:lnTo>
                      <a:lnTo>
                        <a:pt x="538" y="302"/>
                      </a:lnTo>
                      <a:lnTo>
                        <a:pt x="540" y="288"/>
                      </a:lnTo>
                      <a:lnTo>
                        <a:pt x="546" y="274"/>
                      </a:lnTo>
                      <a:lnTo>
                        <a:pt x="555" y="264"/>
                      </a:lnTo>
                      <a:lnTo>
                        <a:pt x="568" y="258"/>
                      </a:lnTo>
                      <a:lnTo>
                        <a:pt x="584" y="254"/>
                      </a:lnTo>
                      <a:lnTo>
                        <a:pt x="598" y="253"/>
                      </a:lnTo>
                      <a:lnTo>
                        <a:pt x="611" y="253"/>
                      </a:lnTo>
                      <a:lnTo>
                        <a:pt x="625" y="255"/>
                      </a:lnTo>
                      <a:lnTo>
                        <a:pt x="637" y="260"/>
                      </a:lnTo>
                      <a:lnTo>
                        <a:pt x="649" y="264"/>
                      </a:lnTo>
                      <a:lnTo>
                        <a:pt x="662" y="269"/>
                      </a:lnTo>
                      <a:lnTo>
                        <a:pt x="674" y="275"/>
                      </a:lnTo>
                      <a:lnTo>
                        <a:pt x="686" y="281"/>
                      </a:lnTo>
                      <a:lnTo>
                        <a:pt x="699" y="285"/>
                      </a:lnTo>
                      <a:lnTo>
                        <a:pt x="713" y="289"/>
                      </a:lnTo>
                      <a:lnTo>
                        <a:pt x="728" y="291"/>
                      </a:lnTo>
                      <a:lnTo>
                        <a:pt x="744" y="292"/>
                      </a:lnTo>
                      <a:lnTo>
                        <a:pt x="761" y="291"/>
                      </a:lnTo>
                      <a:lnTo>
                        <a:pt x="781" y="288"/>
                      </a:lnTo>
                      <a:lnTo>
                        <a:pt x="802" y="282"/>
                      </a:lnTo>
                      <a:lnTo>
                        <a:pt x="802" y="256"/>
                      </a:lnTo>
                      <a:lnTo>
                        <a:pt x="796" y="251"/>
                      </a:lnTo>
                      <a:lnTo>
                        <a:pt x="793" y="244"/>
                      </a:lnTo>
                      <a:lnTo>
                        <a:pt x="793" y="237"/>
                      </a:lnTo>
                      <a:lnTo>
                        <a:pt x="793" y="231"/>
                      </a:lnTo>
                      <a:lnTo>
                        <a:pt x="796" y="151"/>
                      </a:lnTo>
                      <a:lnTo>
                        <a:pt x="796" y="141"/>
                      </a:lnTo>
                      <a:lnTo>
                        <a:pt x="798" y="134"/>
                      </a:lnTo>
                      <a:lnTo>
                        <a:pt x="803" y="130"/>
                      </a:lnTo>
                      <a:lnTo>
                        <a:pt x="810" y="127"/>
                      </a:lnTo>
                      <a:lnTo>
                        <a:pt x="820" y="126"/>
                      </a:lnTo>
                      <a:lnTo>
                        <a:pt x="831" y="125"/>
                      </a:lnTo>
                      <a:lnTo>
                        <a:pt x="844" y="124"/>
                      </a:lnTo>
                      <a:lnTo>
                        <a:pt x="858" y="123"/>
                      </a:lnTo>
                      <a:lnTo>
                        <a:pt x="874" y="122"/>
                      </a:lnTo>
                      <a:lnTo>
                        <a:pt x="890" y="121"/>
                      </a:lnTo>
                      <a:lnTo>
                        <a:pt x="906" y="119"/>
                      </a:lnTo>
                      <a:lnTo>
                        <a:pt x="924" y="118"/>
                      </a:lnTo>
                      <a:lnTo>
                        <a:pt x="942" y="117"/>
                      </a:lnTo>
                      <a:lnTo>
                        <a:pt x="959" y="116"/>
                      </a:lnTo>
                      <a:lnTo>
                        <a:pt x="978" y="115"/>
                      </a:lnTo>
                      <a:lnTo>
                        <a:pt x="995" y="114"/>
                      </a:lnTo>
                      <a:lnTo>
                        <a:pt x="1013" y="114"/>
                      </a:lnTo>
                      <a:lnTo>
                        <a:pt x="1031" y="113"/>
                      </a:lnTo>
                      <a:lnTo>
                        <a:pt x="1047" y="111"/>
                      </a:lnTo>
                      <a:lnTo>
                        <a:pt x="1063" y="111"/>
                      </a:lnTo>
                      <a:lnTo>
                        <a:pt x="1065" y="106"/>
                      </a:lnTo>
                      <a:lnTo>
                        <a:pt x="1066" y="99"/>
                      </a:lnTo>
                      <a:lnTo>
                        <a:pt x="1066" y="91"/>
                      </a:lnTo>
                      <a:lnTo>
                        <a:pt x="1066" y="83"/>
                      </a:lnTo>
                      <a:lnTo>
                        <a:pt x="1065" y="76"/>
                      </a:lnTo>
                      <a:lnTo>
                        <a:pt x="1064" y="69"/>
                      </a:lnTo>
                      <a:lnTo>
                        <a:pt x="1063" y="63"/>
                      </a:lnTo>
                      <a:lnTo>
                        <a:pt x="1061" y="58"/>
                      </a:lnTo>
                      <a:lnTo>
                        <a:pt x="1027" y="58"/>
                      </a:lnTo>
                      <a:lnTo>
                        <a:pt x="1019" y="47"/>
                      </a:lnTo>
                      <a:lnTo>
                        <a:pt x="895" y="32"/>
                      </a:lnTo>
                      <a:lnTo>
                        <a:pt x="906" y="8"/>
                      </a:lnTo>
                      <a:lnTo>
                        <a:pt x="893" y="0"/>
                      </a:lnTo>
                      <a:lnTo>
                        <a:pt x="872" y="28"/>
                      </a:lnTo>
                      <a:lnTo>
                        <a:pt x="840" y="27"/>
                      </a:lnTo>
                      <a:lnTo>
                        <a:pt x="829" y="48"/>
                      </a:lnTo>
                      <a:lnTo>
                        <a:pt x="800" y="47"/>
                      </a:lnTo>
                      <a:lnTo>
                        <a:pt x="783" y="107"/>
                      </a:lnTo>
                      <a:lnTo>
                        <a:pt x="778" y="116"/>
                      </a:lnTo>
                      <a:lnTo>
                        <a:pt x="774" y="122"/>
                      </a:lnTo>
                      <a:lnTo>
                        <a:pt x="768" y="125"/>
                      </a:lnTo>
                      <a:lnTo>
                        <a:pt x="762" y="126"/>
                      </a:lnTo>
                      <a:lnTo>
                        <a:pt x="567" y="157"/>
                      </a:lnTo>
                      <a:lnTo>
                        <a:pt x="520" y="65"/>
                      </a:lnTo>
                      <a:lnTo>
                        <a:pt x="330" y="161"/>
                      </a:lnTo>
                      <a:lnTo>
                        <a:pt x="287" y="185"/>
                      </a:lnTo>
                      <a:lnTo>
                        <a:pt x="266" y="190"/>
                      </a:lnTo>
                      <a:lnTo>
                        <a:pt x="246" y="194"/>
                      </a:lnTo>
                      <a:lnTo>
                        <a:pt x="227" y="199"/>
                      </a:lnTo>
                      <a:lnTo>
                        <a:pt x="208" y="203"/>
                      </a:lnTo>
                      <a:lnTo>
                        <a:pt x="190" y="208"/>
                      </a:lnTo>
                      <a:lnTo>
                        <a:pt x="171" y="213"/>
                      </a:lnTo>
                      <a:lnTo>
                        <a:pt x="153" y="217"/>
                      </a:lnTo>
                      <a:lnTo>
                        <a:pt x="136" y="223"/>
                      </a:lnTo>
                      <a:lnTo>
                        <a:pt x="118" y="228"/>
                      </a:lnTo>
                      <a:lnTo>
                        <a:pt x="101" y="233"/>
                      </a:lnTo>
                      <a:lnTo>
                        <a:pt x="84" y="238"/>
                      </a:lnTo>
                      <a:lnTo>
                        <a:pt x="67" y="244"/>
                      </a:lnTo>
                      <a:lnTo>
                        <a:pt x="49" y="250"/>
                      </a:lnTo>
                      <a:lnTo>
                        <a:pt x="33" y="254"/>
                      </a:lnTo>
                      <a:lnTo>
                        <a:pt x="16" y="260"/>
                      </a:lnTo>
                      <a:lnTo>
                        <a:pt x="0" y="266"/>
                      </a:lnTo>
                      <a:lnTo>
                        <a:pt x="2" y="275"/>
                      </a:lnTo>
                      <a:lnTo>
                        <a:pt x="8" y="283"/>
                      </a:lnTo>
                      <a:lnTo>
                        <a:pt x="16" y="289"/>
                      </a:lnTo>
                      <a:lnTo>
                        <a:pt x="26" y="292"/>
                      </a:lnTo>
                      <a:lnTo>
                        <a:pt x="38" y="294"/>
                      </a:lnTo>
                      <a:lnTo>
                        <a:pt x="49" y="297"/>
                      </a:lnTo>
                      <a:lnTo>
                        <a:pt x="60" y="297"/>
                      </a:lnTo>
                      <a:lnTo>
                        <a:pt x="69" y="296"/>
                      </a:lnTo>
                      <a:lnTo>
                        <a:pt x="83" y="292"/>
                      </a:lnTo>
                      <a:lnTo>
                        <a:pt x="98" y="289"/>
                      </a:lnTo>
                      <a:lnTo>
                        <a:pt x="112" y="283"/>
                      </a:lnTo>
                      <a:lnTo>
                        <a:pt x="125" y="277"/>
                      </a:lnTo>
                      <a:lnTo>
                        <a:pt x="139" y="270"/>
                      </a:lnTo>
                      <a:lnTo>
                        <a:pt x="153" y="263"/>
                      </a:lnTo>
                      <a:lnTo>
                        <a:pt x="167" y="256"/>
                      </a:lnTo>
                      <a:lnTo>
                        <a:pt x="181" y="250"/>
                      </a:lnTo>
                      <a:lnTo>
                        <a:pt x="194" y="243"/>
                      </a:lnTo>
                      <a:lnTo>
                        <a:pt x="208" y="237"/>
                      </a:lnTo>
                      <a:lnTo>
                        <a:pt x="222" y="232"/>
                      </a:lnTo>
                      <a:lnTo>
                        <a:pt x="235" y="229"/>
                      </a:lnTo>
                      <a:lnTo>
                        <a:pt x="249" y="225"/>
                      </a:lnTo>
                      <a:lnTo>
                        <a:pt x="262" y="225"/>
                      </a:lnTo>
                      <a:lnTo>
                        <a:pt x="275" y="225"/>
                      </a:lnTo>
                      <a:lnTo>
                        <a:pt x="289" y="229"/>
                      </a:lnTo>
                      <a:lnTo>
                        <a:pt x="302" y="237"/>
                      </a:lnTo>
                      <a:lnTo>
                        <a:pt x="310" y="251"/>
                      </a:lnTo>
                      <a:lnTo>
                        <a:pt x="312" y="268"/>
                      </a:lnTo>
                      <a:lnTo>
                        <a:pt x="312" y="289"/>
                      </a:lnTo>
                      <a:lnTo>
                        <a:pt x="310" y="311"/>
                      </a:lnTo>
                      <a:lnTo>
                        <a:pt x="307" y="332"/>
                      </a:lnTo>
                      <a:lnTo>
                        <a:pt x="305" y="354"/>
                      </a:lnTo>
                      <a:lnTo>
                        <a:pt x="305" y="373"/>
                      </a:lnTo>
                      <a:lnTo>
                        <a:pt x="318" y="373"/>
                      </a:lnTo>
                      <a:lnTo>
                        <a:pt x="332" y="373"/>
                      </a:lnTo>
                      <a:lnTo>
                        <a:pt x="345" y="372"/>
                      </a:lnTo>
                      <a:lnTo>
                        <a:pt x="358" y="372"/>
                      </a:lnTo>
                      <a:lnTo>
                        <a:pt x="372" y="372"/>
                      </a:lnTo>
                      <a:lnTo>
                        <a:pt x="386" y="372"/>
                      </a:lnTo>
                      <a:lnTo>
                        <a:pt x="400" y="372"/>
                      </a:lnTo>
                      <a:lnTo>
                        <a:pt x="413" y="372"/>
                      </a:lnTo>
                      <a:lnTo>
                        <a:pt x="427" y="370"/>
                      </a:lnTo>
                      <a:lnTo>
                        <a:pt x="442" y="370"/>
                      </a:lnTo>
                      <a:lnTo>
                        <a:pt x="456" y="370"/>
                      </a:lnTo>
                      <a:lnTo>
                        <a:pt x="470" y="370"/>
                      </a:lnTo>
                      <a:lnTo>
                        <a:pt x="485" y="370"/>
                      </a:lnTo>
                      <a:lnTo>
                        <a:pt x="499" y="370"/>
                      </a:lnTo>
                      <a:lnTo>
                        <a:pt x="512" y="370"/>
                      </a:lnTo>
                      <a:lnTo>
                        <a:pt x="527" y="37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65" name="Freeform 88"/>
                <p:cNvSpPr>
                  <a:spLocks noChangeAspect="1"/>
                </p:cNvSpPr>
                <p:nvPr/>
              </p:nvSpPr>
              <p:spPr bwMode="auto">
                <a:xfrm>
                  <a:off x="1021" y="3025"/>
                  <a:ext cx="534" cy="186"/>
                </a:xfrm>
                <a:custGeom>
                  <a:avLst/>
                  <a:gdLst>
                    <a:gd name="T0" fmla="*/ 1 w 1066"/>
                    <a:gd name="T1" fmla="*/ 0 h 373"/>
                    <a:gd name="T2" fmla="*/ 1 w 1066"/>
                    <a:gd name="T3" fmla="*/ 0 h 373"/>
                    <a:gd name="T4" fmla="*/ 1 w 1066"/>
                    <a:gd name="T5" fmla="*/ 0 h 373"/>
                    <a:gd name="T6" fmla="*/ 1 w 1066"/>
                    <a:gd name="T7" fmla="*/ 0 h 373"/>
                    <a:gd name="T8" fmla="*/ 1 w 1066"/>
                    <a:gd name="T9" fmla="*/ 0 h 373"/>
                    <a:gd name="T10" fmla="*/ 1 w 1066"/>
                    <a:gd name="T11" fmla="*/ 0 h 373"/>
                    <a:gd name="T12" fmla="*/ 1 w 1066"/>
                    <a:gd name="T13" fmla="*/ 0 h 373"/>
                    <a:gd name="T14" fmla="*/ 1 w 1066"/>
                    <a:gd name="T15" fmla="*/ 0 h 373"/>
                    <a:gd name="T16" fmla="*/ 1 w 1066"/>
                    <a:gd name="T17" fmla="*/ 0 h 373"/>
                    <a:gd name="T18" fmla="*/ 1 w 1066"/>
                    <a:gd name="T19" fmla="*/ 0 h 373"/>
                    <a:gd name="T20" fmla="*/ 1 w 1066"/>
                    <a:gd name="T21" fmla="*/ 0 h 373"/>
                    <a:gd name="T22" fmla="*/ 1 w 1066"/>
                    <a:gd name="T23" fmla="*/ 0 h 373"/>
                    <a:gd name="T24" fmla="*/ 1 w 1066"/>
                    <a:gd name="T25" fmla="*/ 0 h 373"/>
                    <a:gd name="T26" fmla="*/ 1 w 1066"/>
                    <a:gd name="T27" fmla="*/ 0 h 373"/>
                    <a:gd name="T28" fmla="*/ 1 w 1066"/>
                    <a:gd name="T29" fmla="*/ 0 h 373"/>
                    <a:gd name="T30" fmla="*/ 1 w 1066"/>
                    <a:gd name="T31" fmla="*/ 0 h 373"/>
                    <a:gd name="T32" fmla="*/ 1 w 1066"/>
                    <a:gd name="T33" fmla="*/ 0 h 373"/>
                    <a:gd name="T34" fmla="*/ 1 w 1066"/>
                    <a:gd name="T35" fmla="*/ 0 h 373"/>
                    <a:gd name="T36" fmla="*/ 1 w 1066"/>
                    <a:gd name="T37" fmla="*/ 0 h 373"/>
                    <a:gd name="T38" fmla="*/ 1 w 1066"/>
                    <a:gd name="T39" fmla="*/ 0 h 373"/>
                    <a:gd name="T40" fmla="*/ 1 w 1066"/>
                    <a:gd name="T41" fmla="*/ 0 h 373"/>
                    <a:gd name="T42" fmla="*/ 1 w 1066"/>
                    <a:gd name="T43" fmla="*/ 0 h 373"/>
                    <a:gd name="T44" fmla="*/ 1 w 1066"/>
                    <a:gd name="T45" fmla="*/ 0 h 373"/>
                    <a:gd name="T46" fmla="*/ 1 w 1066"/>
                    <a:gd name="T47" fmla="*/ 0 h 373"/>
                    <a:gd name="T48" fmla="*/ 1 w 1066"/>
                    <a:gd name="T49" fmla="*/ 0 h 373"/>
                    <a:gd name="T50" fmla="*/ 1 w 1066"/>
                    <a:gd name="T51" fmla="*/ 0 h 373"/>
                    <a:gd name="T52" fmla="*/ 1 w 1066"/>
                    <a:gd name="T53" fmla="*/ 0 h 373"/>
                    <a:gd name="T54" fmla="*/ 1 w 1066"/>
                    <a:gd name="T55" fmla="*/ 0 h 373"/>
                    <a:gd name="T56" fmla="*/ 1 w 1066"/>
                    <a:gd name="T57" fmla="*/ 0 h 373"/>
                    <a:gd name="T58" fmla="*/ 1 w 1066"/>
                    <a:gd name="T59" fmla="*/ 0 h 373"/>
                    <a:gd name="T60" fmla="*/ 1 w 1066"/>
                    <a:gd name="T61" fmla="*/ 0 h 373"/>
                    <a:gd name="T62" fmla="*/ 1 w 1066"/>
                    <a:gd name="T63" fmla="*/ 0 h 373"/>
                    <a:gd name="T64" fmla="*/ 1 w 1066"/>
                    <a:gd name="T65" fmla="*/ 0 h 373"/>
                    <a:gd name="T66" fmla="*/ 0 w 1066"/>
                    <a:gd name="T67" fmla="*/ 0 h 373"/>
                    <a:gd name="T68" fmla="*/ 1 w 1066"/>
                    <a:gd name="T69" fmla="*/ 0 h 373"/>
                    <a:gd name="T70" fmla="*/ 1 w 1066"/>
                    <a:gd name="T71" fmla="*/ 0 h 373"/>
                    <a:gd name="T72" fmla="*/ 1 w 1066"/>
                    <a:gd name="T73" fmla="*/ 0 h 373"/>
                    <a:gd name="T74" fmla="*/ 1 w 1066"/>
                    <a:gd name="T75" fmla="*/ 0 h 373"/>
                    <a:gd name="T76" fmla="*/ 1 w 1066"/>
                    <a:gd name="T77" fmla="*/ 0 h 373"/>
                    <a:gd name="T78" fmla="*/ 1 w 1066"/>
                    <a:gd name="T79" fmla="*/ 0 h 373"/>
                    <a:gd name="T80" fmla="*/ 1 w 1066"/>
                    <a:gd name="T81" fmla="*/ 0 h 373"/>
                    <a:gd name="T82" fmla="*/ 1 w 1066"/>
                    <a:gd name="T83" fmla="*/ 0 h 373"/>
                    <a:gd name="T84" fmla="*/ 1 w 1066"/>
                    <a:gd name="T85" fmla="*/ 0 h 373"/>
                    <a:gd name="T86" fmla="*/ 1 w 1066"/>
                    <a:gd name="T87" fmla="*/ 0 h 373"/>
                    <a:gd name="T88" fmla="*/ 1 w 1066"/>
                    <a:gd name="T89" fmla="*/ 0 h 373"/>
                    <a:gd name="T90" fmla="*/ 1 w 1066"/>
                    <a:gd name="T91" fmla="*/ 0 h 373"/>
                    <a:gd name="T92" fmla="*/ 1 w 1066"/>
                    <a:gd name="T93" fmla="*/ 0 h 373"/>
                    <a:gd name="T94" fmla="*/ 1 w 1066"/>
                    <a:gd name="T95" fmla="*/ 0 h 373"/>
                    <a:gd name="T96" fmla="*/ 1 w 1066"/>
                    <a:gd name="T97" fmla="*/ 0 h 373"/>
                    <a:gd name="T98" fmla="*/ 1 w 1066"/>
                    <a:gd name="T99" fmla="*/ 0 h 373"/>
                    <a:gd name="T100" fmla="*/ 1 w 1066"/>
                    <a:gd name="T101" fmla="*/ 0 h 3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6"/>
                    <a:gd name="T154" fmla="*/ 0 h 373"/>
                    <a:gd name="T155" fmla="*/ 1066 w 1066"/>
                    <a:gd name="T156" fmla="*/ 373 h 3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6" h="373">
                      <a:moveTo>
                        <a:pt x="527" y="370"/>
                      </a:moveTo>
                      <a:lnTo>
                        <a:pt x="527" y="370"/>
                      </a:lnTo>
                      <a:lnTo>
                        <a:pt x="531" y="354"/>
                      </a:lnTo>
                      <a:lnTo>
                        <a:pt x="533" y="337"/>
                      </a:lnTo>
                      <a:lnTo>
                        <a:pt x="535" y="320"/>
                      </a:lnTo>
                      <a:lnTo>
                        <a:pt x="538" y="302"/>
                      </a:lnTo>
                      <a:lnTo>
                        <a:pt x="540" y="288"/>
                      </a:lnTo>
                      <a:lnTo>
                        <a:pt x="546" y="274"/>
                      </a:lnTo>
                      <a:lnTo>
                        <a:pt x="555" y="264"/>
                      </a:lnTo>
                      <a:lnTo>
                        <a:pt x="568" y="258"/>
                      </a:lnTo>
                      <a:lnTo>
                        <a:pt x="584" y="254"/>
                      </a:lnTo>
                      <a:lnTo>
                        <a:pt x="598" y="253"/>
                      </a:lnTo>
                      <a:lnTo>
                        <a:pt x="611" y="253"/>
                      </a:lnTo>
                      <a:lnTo>
                        <a:pt x="625" y="255"/>
                      </a:lnTo>
                      <a:lnTo>
                        <a:pt x="637" y="260"/>
                      </a:lnTo>
                      <a:lnTo>
                        <a:pt x="649" y="264"/>
                      </a:lnTo>
                      <a:lnTo>
                        <a:pt x="662" y="269"/>
                      </a:lnTo>
                      <a:lnTo>
                        <a:pt x="674" y="275"/>
                      </a:lnTo>
                      <a:lnTo>
                        <a:pt x="686" y="281"/>
                      </a:lnTo>
                      <a:lnTo>
                        <a:pt x="699" y="285"/>
                      </a:lnTo>
                      <a:lnTo>
                        <a:pt x="713" y="289"/>
                      </a:lnTo>
                      <a:lnTo>
                        <a:pt x="728" y="291"/>
                      </a:lnTo>
                      <a:lnTo>
                        <a:pt x="744" y="292"/>
                      </a:lnTo>
                      <a:lnTo>
                        <a:pt x="761" y="291"/>
                      </a:lnTo>
                      <a:lnTo>
                        <a:pt x="781" y="288"/>
                      </a:lnTo>
                      <a:lnTo>
                        <a:pt x="802" y="282"/>
                      </a:lnTo>
                      <a:lnTo>
                        <a:pt x="802" y="256"/>
                      </a:lnTo>
                      <a:lnTo>
                        <a:pt x="796" y="251"/>
                      </a:lnTo>
                      <a:lnTo>
                        <a:pt x="793" y="244"/>
                      </a:lnTo>
                      <a:lnTo>
                        <a:pt x="793" y="237"/>
                      </a:lnTo>
                      <a:lnTo>
                        <a:pt x="793" y="231"/>
                      </a:lnTo>
                      <a:lnTo>
                        <a:pt x="796" y="151"/>
                      </a:lnTo>
                      <a:lnTo>
                        <a:pt x="796" y="141"/>
                      </a:lnTo>
                      <a:lnTo>
                        <a:pt x="798" y="134"/>
                      </a:lnTo>
                      <a:lnTo>
                        <a:pt x="803" y="130"/>
                      </a:lnTo>
                      <a:lnTo>
                        <a:pt x="810" y="127"/>
                      </a:lnTo>
                      <a:lnTo>
                        <a:pt x="820" y="126"/>
                      </a:lnTo>
                      <a:lnTo>
                        <a:pt x="831" y="125"/>
                      </a:lnTo>
                      <a:lnTo>
                        <a:pt x="844" y="124"/>
                      </a:lnTo>
                      <a:lnTo>
                        <a:pt x="858" y="123"/>
                      </a:lnTo>
                      <a:lnTo>
                        <a:pt x="874" y="122"/>
                      </a:lnTo>
                      <a:lnTo>
                        <a:pt x="890" y="121"/>
                      </a:lnTo>
                      <a:lnTo>
                        <a:pt x="906" y="119"/>
                      </a:lnTo>
                      <a:lnTo>
                        <a:pt x="924" y="118"/>
                      </a:lnTo>
                      <a:lnTo>
                        <a:pt x="942" y="117"/>
                      </a:lnTo>
                      <a:lnTo>
                        <a:pt x="959" y="116"/>
                      </a:lnTo>
                      <a:lnTo>
                        <a:pt x="978" y="115"/>
                      </a:lnTo>
                      <a:lnTo>
                        <a:pt x="995" y="114"/>
                      </a:lnTo>
                      <a:lnTo>
                        <a:pt x="1013" y="114"/>
                      </a:lnTo>
                      <a:lnTo>
                        <a:pt x="1031" y="113"/>
                      </a:lnTo>
                      <a:lnTo>
                        <a:pt x="1047" y="111"/>
                      </a:lnTo>
                      <a:lnTo>
                        <a:pt x="1063" y="111"/>
                      </a:lnTo>
                      <a:lnTo>
                        <a:pt x="1065" y="106"/>
                      </a:lnTo>
                      <a:lnTo>
                        <a:pt x="1066" y="99"/>
                      </a:lnTo>
                      <a:lnTo>
                        <a:pt x="1066" y="91"/>
                      </a:lnTo>
                      <a:lnTo>
                        <a:pt x="1066" y="83"/>
                      </a:lnTo>
                      <a:lnTo>
                        <a:pt x="1065" y="76"/>
                      </a:lnTo>
                      <a:lnTo>
                        <a:pt x="1064" y="69"/>
                      </a:lnTo>
                      <a:lnTo>
                        <a:pt x="1063" y="63"/>
                      </a:lnTo>
                      <a:lnTo>
                        <a:pt x="1061" y="58"/>
                      </a:lnTo>
                      <a:lnTo>
                        <a:pt x="1027" y="58"/>
                      </a:lnTo>
                      <a:lnTo>
                        <a:pt x="1019" y="47"/>
                      </a:lnTo>
                      <a:lnTo>
                        <a:pt x="895" y="32"/>
                      </a:lnTo>
                      <a:lnTo>
                        <a:pt x="906" y="8"/>
                      </a:lnTo>
                      <a:lnTo>
                        <a:pt x="893" y="0"/>
                      </a:lnTo>
                      <a:lnTo>
                        <a:pt x="872" y="28"/>
                      </a:lnTo>
                      <a:lnTo>
                        <a:pt x="840" y="27"/>
                      </a:lnTo>
                      <a:lnTo>
                        <a:pt x="829" y="48"/>
                      </a:lnTo>
                      <a:lnTo>
                        <a:pt x="800" y="47"/>
                      </a:lnTo>
                      <a:lnTo>
                        <a:pt x="783" y="107"/>
                      </a:lnTo>
                      <a:lnTo>
                        <a:pt x="778" y="116"/>
                      </a:lnTo>
                      <a:lnTo>
                        <a:pt x="774" y="122"/>
                      </a:lnTo>
                      <a:lnTo>
                        <a:pt x="768" y="125"/>
                      </a:lnTo>
                      <a:lnTo>
                        <a:pt x="762" y="126"/>
                      </a:lnTo>
                      <a:lnTo>
                        <a:pt x="567" y="157"/>
                      </a:lnTo>
                      <a:lnTo>
                        <a:pt x="520" y="65"/>
                      </a:lnTo>
                      <a:lnTo>
                        <a:pt x="330" y="161"/>
                      </a:lnTo>
                      <a:lnTo>
                        <a:pt x="287" y="185"/>
                      </a:lnTo>
                      <a:lnTo>
                        <a:pt x="266" y="190"/>
                      </a:lnTo>
                      <a:lnTo>
                        <a:pt x="246" y="194"/>
                      </a:lnTo>
                      <a:lnTo>
                        <a:pt x="227" y="199"/>
                      </a:lnTo>
                      <a:lnTo>
                        <a:pt x="208" y="203"/>
                      </a:lnTo>
                      <a:lnTo>
                        <a:pt x="190" y="208"/>
                      </a:lnTo>
                      <a:lnTo>
                        <a:pt x="171" y="213"/>
                      </a:lnTo>
                      <a:lnTo>
                        <a:pt x="153" y="217"/>
                      </a:lnTo>
                      <a:lnTo>
                        <a:pt x="136" y="223"/>
                      </a:lnTo>
                      <a:lnTo>
                        <a:pt x="118" y="228"/>
                      </a:lnTo>
                      <a:lnTo>
                        <a:pt x="101" y="233"/>
                      </a:lnTo>
                      <a:lnTo>
                        <a:pt x="84" y="238"/>
                      </a:lnTo>
                      <a:lnTo>
                        <a:pt x="67" y="244"/>
                      </a:lnTo>
                      <a:lnTo>
                        <a:pt x="49" y="250"/>
                      </a:lnTo>
                      <a:lnTo>
                        <a:pt x="33" y="254"/>
                      </a:lnTo>
                      <a:lnTo>
                        <a:pt x="16" y="260"/>
                      </a:lnTo>
                      <a:lnTo>
                        <a:pt x="0" y="266"/>
                      </a:lnTo>
                      <a:lnTo>
                        <a:pt x="2" y="275"/>
                      </a:lnTo>
                      <a:lnTo>
                        <a:pt x="8" y="283"/>
                      </a:lnTo>
                      <a:lnTo>
                        <a:pt x="16" y="289"/>
                      </a:lnTo>
                      <a:lnTo>
                        <a:pt x="26" y="292"/>
                      </a:lnTo>
                      <a:lnTo>
                        <a:pt x="38" y="294"/>
                      </a:lnTo>
                      <a:lnTo>
                        <a:pt x="49" y="297"/>
                      </a:lnTo>
                      <a:lnTo>
                        <a:pt x="60" y="297"/>
                      </a:lnTo>
                      <a:lnTo>
                        <a:pt x="69" y="296"/>
                      </a:lnTo>
                      <a:lnTo>
                        <a:pt x="83" y="292"/>
                      </a:lnTo>
                      <a:lnTo>
                        <a:pt x="98" y="289"/>
                      </a:lnTo>
                      <a:lnTo>
                        <a:pt x="112" y="283"/>
                      </a:lnTo>
                      <a:lnTo>
                        <a:pt x="125" y="277"/>
                      </a:lnTo>
                      <a:lnTo>
                        <a:pt x="139" y="270"/>
                      </a:lnTo>
                      <a:lnTo>
                        <a:pt x="153" y="263"/>
                      </a:lnTo>
                      <a:lnTo>
                        <a:pt x="167" y="256"/>
                      </a:lnTo>
                      <a:lnTo>
                        <a:pt x="181" y="250"/>
                      </a:lnTo>
                      <a:lnTo>
                        <a:pt x="194" y="243"/>
                      </a:lnTo>
                      <a:lnTo>
                        <a:pt x="208" y="237"/>
                      </a:lnTo>
                      <a:lnTo>
                        <a:pt x="222" y="232"/>
                      </a:lnTo>
                      <a:lnTo>
                        <a:pt x="235" y="229"/>
                      </a:lnTo>
                      <a:lnTo>
                        <a:pt x="249" y="225"/>
                      </a:lnTo>
                      <a:lnTo>
                        <a:pt x="262" y="225"/>
                      </a:lnTo>
                      <a:lnTo>
                        <a:pt x="275" y="225"/>
                      </a:lnTo>
                      <a:lnTo>
                        <a:pt x="289" y="229"/>
                      </a:lnTo>
                      <a:lnTo>
                        <a:pt x="302" y="237"/>
                      </a:lnTo>
                      <a:lnTo>
                        <a:pt x="310" y="251"/>
                      </a:lnTo>
                      <a:lnTo>
                        <a:pt x="312" y="268"/>
                      </a:lnTo>
                      <a:lnTo>
                        <a:pt x="312" y="289"/>
                      </a:lnTo>
                      <a:lnTo>
                        <a:pt x="310" y="311"/>
                      </a:lnTo>
                      <a:lnTo>
                        <a:pt x="307" y="332"/>
                      </a:lnTo>
                      <a:lnTo>
                        <a:pt x="305" y="354"/>
                      </a:lnTo>
                      <a:lnTo>
                        <a:pt x="305" y="373"/>
                      </a:lnTo>
                      <a:lnTo>
                        <a:pt x="318" y="373"/>
                      </a:lnTo>
                      <a:lnTo>
                        <a:pt x="332" y="373"/>
                      </a:lnTo>
                      <a:lnTo>
                        <a:pt x="345" y="372"/>
                      </a:lnTo>
                      <a:lnTo>
                        <a:pt x="358" y="372"/>
                      </a:lnTo>
                      <a:lnTo>
                        <a:pt x="372" y="372"/>
                      </a:lnTo>
                      <a:lnTo>
                        <a:pt x="386" y="372"/>
                      </a:lnTo>
                      <a:lnTo>
                        <a:pt x="400" y="372"/>
                      </a:lnTo>
                      <a:lnTo>
                        <a:pt x="413" y="372"/>
                      </a:lnTo>
                      <a:lnTo>
                        <a:pt x="427" y="370"/>
                      </a:lnTo>
                      <a:lnTo>
                        <a:pt x="442" y="370"/>
                      </a:lnTo>
                      <a:lnTo>
                        <a:pt x="456" y="370"/>
                      </a:lnTo>
                      <a:lnTo>
                        <a:pt x="470" y="370"/>
                      </a:lnTo>
                      <a:lnTo>
                        <a:pt x="485" y="370"/>
                      </a:lnTo>
                      <a:lnTo>
                        <a:pt x="499" y="370"/>
                      </a:lnTo>
                      <a:lnTo>
                        <a:pt x="512" y="370"/>
                      </a:lnTo>
                      <a:lnTo>
                        <a:pt x="527" y="37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66" name="Freeform 89"/>
                <p:cNvSpPr>
                  <a:spLocks noChangeAspect="1"/>
                </p:cNvSpPr>
                <p:nvPr/>
              </p:nvSpPr>
              <p:spPr bwMode="auto">
                <a:xfrm>
                  <a:off x="936" y="3107"/>
                  <a:ext cx="1507" cy="153"/>
                </a:xfrm>
                <a:custGeom>
                  <a:avLst/>
                  <a:gdLst>
                    <a:gd name="T0" fmla="*/ 1 w 3014"/>
                    <a:gd name="T1" fmla="*/ 1 h 306"/>
                    <a:gd name="T2" fmla="*/ 1 w 3014"/>
                    <a:gd name="T3" fmla="*/ 1 h 306"/>
                    <a:gd name="T4" fmla="*/ 1 w 3014"/>
                    <a:gd name="T5" fmla="*/ 1 h 306"/>
                    <a:gd name="T6" fmla="*/ 1 w 3014"/>
                    <a:gd name="T7" fmla="*/ 1 h 306"/>
                    <a:gd name="T8" fmla="*/ 1 w 3014"/>
                    <a:gd name="T9" fmla="*/ 1 h 306"/>
                    <a:gd name="T10" fmla="*/ 1 w 3014"/>
                    <a:gd name="T11" fmla="*/ 1 h 306"/>
                    <a:gd name="T12" fmla="*/ 1 w 3014"/>
                    <a:gd name="T13" fmla="*/ 1 h 306"/>
                    <a:gd name="T14" fmla="*/ 1 w 3014"/>
                    <a:gd name="T15" fmla="*/ 1 h 306"/>
                    <a:gd name="T16" fmla="*/ 1 w 3014"/>
                    <a:gd name="T17" fmla="*/ 1 h 306"/>
                    <a:gd name="T18" fmla="*/ 1 w 3014"/>
                    <a:gd name="T19" fmla="*/ 1 h 306"/>
                    <a:gd name="T20" fmla="*/ 1 w 3014"/>
                    <a:gd name="T21" fmla="*/ 1 h 306"/>
                    <a:gd name="T22" fmla="*/ 1 w 3014"/>
                    <a:gd name="T23" fmla="*/ 1 h 306"/>
                    <a:gd name="T24" fmla="*/ 1 w 3014"/>
                    <a:gd name="T25" fmla="*/ 1 h 306"/>
                    <a:gd name="T26" fmla="*/ 1 w 3014"/>
                    <a:gd name="T27" fmla="*/ 1 h 306"/>
                    <a:gd name="T28" fmla="*/ 1 w 3014"/>
                    <a:gd name="T29" fmla="*/ 1 h 306"/>
                    <a:gd name="T30" fmla="*/ 1 w 3014"/>
                    <a:gd name="T31" fmla="*/ 1 h 306"/>
                    <a:gd name="T32" fmla="*/ 1 w 3014"/>
                    <a:gd name="T33" fmla="*/ 1 h 306"/>
                    <a:gd name="T34" fmla="*/ 1 w 3014"/>
                    <a:gd name="T35" fmla="*/ 1 h 306"/>
                    <a:gd name="T36" fmla="*/ 1 w 3014"/>
                    <a:gd name="T37" fmla="*/ 1 h 306"/>
                    <a:gd name="T38" fmla="*/ 1 w 3014"/>
                    <a:gd name="T39" fmla="*/ 1 h 306"/>
                    <a:gd name="T40" fmla="*/ 1 w 3014"/>
                    <a:gd name="T41" fmla="*/ 1 h 306"/>
                    <a:gd name="T42" fmla="*/ 1 w 3014"/>
                    <a:gd name="T43" fmla="*/ 1 h 306"/>
                    <a:gd name="T44" fmla="*/ 1 w 3014"/>
                    <a:gd name="T45" fmla="*/ 1 h 306"/>
                    <a:gd name="T46" fmla="*/ 1 w 3014"/>
                    <a:gd name="T47" fmla="*/ 1 h 306"/>
                    <a:gd name="T48" fmla="*/ 1 w 3014"/>
                    <a:gd name="T49" fmla="*/ 1 h 306"/>
                    <a:gd name="T50" fmla="*/ 1 w 3014"/>
                    <a:gd name="T51" fmla="*/ 1 h 306"/>
                    <a:gd name="T52" fmla="*/ 1 w 3014"/>
                    <a:gd name="T53" fmla="*/ 1 h 306"/>
                    <a:gd name="T54" fmla="*/ 1 w 3014"/>
                    <a:gd name="T55" fmla="*/ 1 h 306"/>
                    <a:gd name="T56" fmla="*/ 1 w 3014"/>
                    <a:gd name="T57" fmla="*/ 1 h 306"/>
                    <a:gd name="T58" fmla="*/ 1 w 3014"/>
                    <a:gd name="T59" fmla="*/ 1 h 306"/>
                    <a:gd name="T60" fmla="*/ 1 w 3014"/>
                    <a:gd name="T61" fmla="*/ 1 h 306"/>
                    <a:gd name="T62" fmla="*/ 1 w 3014"/>
                    <a:gd name="T63" fmla="*/ 1 h 306"/>
                    <a:gd name="T64" fmla="*/ 1 w 3014"/>
                    <a:gd name="T65" fmla="*/ 1 h 306"/>
                    <a:gd name="T66" fmla="*/ 1 w 3014"/>
                    <a:gd name="T67" fmla="*/ 1 h 306"/>
                    <a:gd name="T68" fmla="*/ 1 w 3014"/>
                    <a:gd name="T69" fmla="*/ 1 h 306"/>
                    <a:gd name="T70" fmla="*/ 1 w 3014"/>
                    <a:gd name="T71" fmla="*/ 1 h 306"/>
                    <a:gd name="T72" fmla="*/ 1 w 3014"/>
                    <a:gd name="T73" fmla="*/ 1 h 306"/>
                    <a:gd name="T74" fmla="*/ 1 w 3014"/>
                    <a:gd name="T75" fmla="*/ 1 h 306"/>
                    <a:gd name="T76" fmla="*/ 1 w 3014"/>
                    <a:gd name="T77" fmla="*/ 1 h 306"/>
                    <a:gd name="T78" fmla="*/ 1 w 3014"/>
                    <a:gd name="T79" fmla="*/ 1 h 306"/>
                    <a:gd name="T80" fmla="*/ 1 w 3014"/>
                    <a:gd name="T81" fmla="*/ 1 h 306"/>
                    <a:gd name="T82" fmla="*/ 1 w 3014"/>
                    <a:gd name="T83" fmla="*/ 1 h 306"/>
                    <a:gd name="T84" fmla="*/ 1 w 3014"/>
                    <a:gd name="T85" fmla="*/ 1 h 306"/>
                    <a:gd name="T86" fmla="*/ 1 w 3014"/>
                    <a:gd name="T87" fmla="*/ 1 h 306"/>
                    <a:gd name="T88" fmla="*/ 1 w 3014"/>
                    <a:gd name="T89" fmla="*/ 1 h 306"/>
                    <a:gd name="T90" fmla="*/ 1 w 3014"/>
                    <a:gd name="T91" fmla="*/ 1 h 306"/>
                    <a:gd name="T92" fmla="*/ 1 w 3014"/>
                    <a:gd name="T93" fmla="*/ 1 h 306"/>
                    <a:gd name="T94" fmla="*/ 1 w 3014"/>
                    <a:gd name="T95" fmla="*/ 1 h 306"/>
                    <a:gd name="T96" fmla="*/ 1 w 3014"/>
                    <a:gd name="T97" fmla="*/ 1 h 306"/>
                    <a:gd name="T98" fmla="*/ 1 w 3014"/>
                    <a:gd name="T99" fmla="*/ 1 h 306"/>
                    <a:gd name="T100" fmla="*/ 1 w 3014"/>
                    <a:gd name="T101" fmla="*/ 1 h 306"/>
                    <a:gd name="T102" fmla="*/ 1 w 3014"/>
                    <a:gd name="T103" fmla="*/ 1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14"/>
                    <a:gd name="T157" fmla="*/ 0 h 306"/>
                    <a:gd name="T158" fmla="*/ 3014 w 3014"/>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14" h="306">
                      <a:moveTo>
                        <a:pt x="0" y="200"/>
                      </a:moveTo>
                      <a:lnTo>
                        <a:pt x="10" y="202"/>
                      </a:lnTo>
                      <a:lnTo>
                        <a:pt x="21" y="203"/>
                      </a:lnTo>
                      <a:lnTo>
                        <a:pt x="33" y="204"/>
                      </a:lnTo>
                      <a:lnTo>
                        <a:pt x="44" y="204"/>
                      </a:lnTo>
                      <a:lnTo>
                        <a:pt x="58" y="205"/>
                      </a:lnTo>
                      <a:lnTo>
                        <a:pt x="71" y="206"/>
                      </a:lnTo>
                      <a:lnTo>
                        <a:pt x="86" y="207"/>
                      </a:lnTo>
                      <a:lnTo>
                        <a:pt x="99" y="209"/>
                      </a:lnTo>
                      <a:lnTo>
                        <a:pt x="114" y="210"/>
                      </a:lnTo>
                      <a:lnTo>
                        <a:pt x="129" y="211"/>
                      </a:lnTo>
                      <a:lnTo>
                        <a:pt x="144" y="211"/>
                      </a:lnTo>
                      <a:lnTo>
                        <a:pt x="159" y="212"/>
                      </a:lnTo>
                      <a:lnTo>
                        <a:pt x="174" y="212"/>
                      </a:lnTo>
                      <a:lnTo>
                        <a:pt x="189" y="213"/>
                      </a:lnTo>
                      <a:lnTo>
                        <a:pt x="203" y="213"/>
                      </a:lnTo>
                      <a:lnTo>
                        <a:pt x="217" y="213"/>
                      </a:lnTo>
                      <a:lnTo>
                        <a:pt x="266" y="213"/>
                      </a:lnTo>
                      <a:lnTo>
                        <a:pt x="318" y="212"/>
                      </a:lnTo>
                      <a:lnTo>
                        <a:pt x="374" y="212"/>
                      </a:lnTo>
                      <a:lnTo>
                        <a:pt x="431" y="212"/>
                      </a:lnTo>
                      <a:lnTo>
                        <a:pt x="491" y="211"/>
                      </a:lnTo>
                      <a:lnTo>
                        <a:pt x="554" y="211"/>
                      </a:lnTo>
                      <a:lnTo>
                        <a:pt x="619" y="210"/>
                      </a:lnTo>
                      <a:lnTo>
                        <a:pt x="686" y="209"/>
                      </a:lnTo>
                      <a:lnTo>
                        <a:pt x="754" y="209"/>
                      </a:lnTo>
                      <a:lnTo>
                        <a:pt x="824" y="207"/>
                      </a:lnTo>
                      <a:lnTo>
                        <a:pt x="896" y="206"/>
                      </a:lnTo>
                      <a:lnTo>
                        <a:pt x="969" y="205"/>
                      </a:lnTo>
                      <a:lnTo>
                        <a:pt x="1044" y="205"/>
                      </a:lnTo>
                      <a:lnTo>
                        <a:pt x="1120" y="204"/>
                      </a:lnTo>
                      <a:lnTo>
                        <a:pt x="1197" y="202"/>
                      </a:lnTo>
                      <a:lnTo>
                        <a:pt x="1274" y="200"/>
                      </a:lnTo>
                      <a:lnTo>
                        <a:pt x="1354" y="199"/>
                      </a:lnTo>
                      <a:lnTo>
                        <a:pt x="1432" y="198"/>
                      </a:lnTo>
                      <a:lnTo>
                        <a:pt x="1513" y="196"/>
                      </a:lnTo>
                      <a:lnTo>
                        <a:pt x="1592" y="195"/>
                      </a:lnTo>
                      <a:lnTo>
                        <a:pt x="1673" y="192"/>
                      </a:lnTo>
                      <a:lnTo>
                        <a:pt x="1753" y="190"/>
                      </a:lnTo>
                      <a:lnTo>
                        <a:pt x="1833" y="188"/>
                      </a:lnTo>
                      <a:lnTo>
                        <a:pt x="1914" y="186"/>
                      </a:lnTo>
                      <a:lnTo>
                        <a:pt x="1993" y="183"/>
                      </a:lnTo>
                      <a:lnTo>
                        <a:pt x="2073" y="181"/>
                      </a:lnTo>
                      <a:lnTo>
                        <a:pt x="2151" y="179"/>
                      </a:lnTo>
                      <a:lnTo>
                        <a:pt x="2228" y="175"/>
                      </a:lnTo>
                      <a:lnTo>
                        <a:pt x="2305" y="173"/>
                      </a:lnTo>
                      <a:lnTo>
                        <a:pt x="2381" y="169"/>
                      </a:lnTo>
                      <a:lnTo>
                        <a:pt x="2455" y="166"/>
                      </a:lnTo>
                      <a:lnTo>
                        <a:pt x="2529" y="162"/>
                      </a:lnTo>
                      <a:lnTo>
                        <a:pt x="2531" y="145"/>
                      </a:lnTo>
                      <a:lnTo>
                        <a:pt x="2532" y="128"/>
                      </a:lnTo>
                      <a:lnTo>
                        <a:pt x="2533" y="111"/>
                      </a:lnTo>
                      <a:lnTo>
                        <a:pt x="2534" y="93"/>
                      </a:lnTo>
                      <a:lnTo>
                        <a:pt x="2534" y="76"/>
                      </a:lnTo>
                      <a:lnTo>
                        <a:pt x="2534" y="59"/>
                      </a:lnTo>
                      <a:lnTo>
                        <a:pt x="2534" y="43"/>
                      </a:lnTo>
                      <a:lnTo>
                        <a:pt x="2533" y="27"/>
                      </a:lnTo>
                      <a:lnTo>
                        <a:pt x="2605" y="43"/>
                      </a:lnTo>
                      <a:lnTo>
                        <a:pt x="2621" y="44"/>
                      </a:lnTo>
                      <a:lnTo>
                        <a:pt x="2640" y="44"/>
                      </a:lnTo>
                      <a:lnTo>
                        <a:pt x="2663" y="43"/>
                      </a:lnTo>
                      <a:lnTo>
                        <a:pt x="2689" y="42"/>
                      </a:lnTo>
                      <a:lnTo>
                        <a:pt x="2715" y="39"/>
                      </a:lnTo>
                      <a:lnTo>
                        <a:pt x="2745" y="36"/>
                      </a:lnTo>
                      <a:lnTo>
                        <a:pt x="2775" y="32"/>
                      </a:lnTo>
                      <a:lnTo>
                        <a:pt x="2805" y="29"/>
                      </a:lnTo>
                      <a:lnTo>
                        <a:pt x="2836" y="25"/>
                      </a:lnTo>
                      <a:lnTo>
                        <a:pt x="2866" y="21"/>
                      </a:lnTo>
                      <a:lnTo>
                        <a:pt x="2896" y="17"/>
                      </a:lnTo>
                      <a:lnTo>
                        <a:pt x="2924" y="13"/>
                      </a:lnTo>
                      <a:lnTo>
                        <a:pt x="2950" y="9"/>
                      </a:lnTo>
                      <a:lnTo>
                        <a:pt x="2974" y="6"/>
                      </a:lnTo>
                      <a:lnTo>
                        <a:pt x="2995" y="2"/>
                      </a:lnTo>
                      <a:lnTo>
                        <a:pt x="3014" y="0"/>
                      </a:lnTo>
                      <a:lnTo>
                        <a:pt x="2984" y="5"/>
                      </a:lnTo>
                      <a:lnTo>
                        <a:pt x="2955" y="11"/>
                      </a:lnTo>
                      <a:lnTo>
                        <a:pt x="2927" y="17"/>
                      </a:lnTo>
                      <a:lnTo>
                        <a:pt x="2901" y="24"/>
                      </a:lnTo>
                      <a:lnTo>
                        <a:pt x="2875" y="32"/>
                      </a:lnTo>
                      <a:lnTo>
                        <a:pt x="2850" y="40"/>
                      </a:lnTo>
                      <a:lnTo>
                        <a:pt x="2827" y="50"/>
                      </a:lnTo>
                      <a:lnTo>
                        <a:pt x="2803" y="60"/>
                      </a:lnTo>
                      <a:lnTo>
                        <a:pt x="2780" y="69"/>
                      </a:lnTo>
                      <a:lnTo>
                        <a:pt x="2756" y="80"/>
                      </a:lnTo>
                      <a:lnTo>
                        <a:pt x="2733" y="90"/>
                      </a:lnTo>
                      <a:lnTo>
                        <a:pt x="2708" y="99"/>
                      </a:lnTo>
                      <a:lnTo>
                        <a:pt x="2684" y="110"/>
                      </a:lnTo>
                      <a:lnTo>
                        <a:pt x="2659" y="119"/>
                      </a:lnTo>
                      <a:lnTo>
                        <a:pt x="2632" y="128"/>
                      </a:lnTo>
                      <a:lnTo>
                        <a:pt x="2606" y="137"/>
                      </a:lnTo>
                      <a:lnTo>
                        <a:pt x="2601" y="169"/>
                      </a:lnTo>
                      <a:lnTo>
                        <a:pt x="2601" y="177"/>
                      </a:lnTo>
                      <a:lnTo>
                        <a:pt x="2600" y="186"/>
                      </a:lnTo>
                      <a:lnTo>
                        <a:pt x="2595" y="191"/>
                      </a:lnTo>
                      <a:lnTo>
                        <a:pt x="2582" y="194"/>
                      </a:lnTo>
                      <a:lnTo>
                        <a:pt x="2507" y="194"/>
                      </a:lnTo>
                      <a:lnTo>
                        <a:pt x="2508" y="262"/>
                      </a:lnTo>
                      <a:lnTo>
                        <a:pt x="2318" y="306"/>
                      </a:lnTo>
                      <a:lnTo>
                        <a:pt x="2203" y="217"/>
                      </a:lnTo>
                      <a:lnTo>
                        <a:pt x="2100" y="215"/>
                      </a:lnTo>
                      <a:lnTo>
                        <a:pt x="2093" y="250"/>
                      </a:lnTo>
                      <a:lnTo>
                        <a:pt x="2079" y="247"/>
                      </a:lnTo>
                      <a:lnTo>
                        <a:pt x="2069" y="215"/>
                      </a:lnTo>
                      <a:lnTo>
                        <a:pt x="2037" y="222"/>
                      </a:lnTo>
                      <a:lnTo>
                        <a:pt x="2037" y="235"/>
                      </a:lnTo>
                      <a:lnTo>
                        <a:pt x="1949" y="238"/>
                      </a:lnTo>
                      <a:lnTo>
                        <a:pt x="1942" y="220"/>
                      </a:lnTo>
                      <a:lnTo>
                        <a:pt x="1832" y="228"/>
                      </a:lnTo>
                      <a:lnTo>
                        <a:pt x="1853" y="238"/>
                      </a:lnTo>
                      <a:lnTo>
                        <a:pt x="1995" y="256"/>
                      </a:lnTo>
                      <a:lnTo>
                        <a:pt x="1341" y="268"/>
                      </a:lnTo>
                      <a:lnTo>
                        <a:pt x="1336" y="232"/>
                      </a:lnTo>
                      <a:lnTo>
                        <a:pt x="1310" y="232"/>
                      </a:lnTo>
                      <a:lnTo>
                        <a:pt x="1282" y="232"/>
                      </a:lnTo>
                      <a:lnTo>
                        <a:pt x="1255" y="230"/>
                      </a:lnTo>
                      <a:lnTo>
                        <a:pt x="1227" y="230"/>
                      </a:lnTo>
                      <a:lnTo>
                        <a:pt x="1199" y="230"/>
                      </a:lnTo>
                      <a:lnTo>
                        <a:pt x="1172" y="230"/>
                      </a:lnTo>
                      <a:lnTo>
                        <a:pt x="1144" y="230"/>
                      </a:lnTo>
                      <a:lnTo>
                        <a:pt x="1116" y="230"/>
                      </a:lnTo>
                      <a:lnTo>
                        <a:pt x="1089" y="230"/>
                      </a:lnTo>
                      <a:lnTo>
                        <a:pt x="1061" y="230"/>
                      </a:lnTo>
                      <a:lnTo>
                        <a:pt x="1034" y="230"/>
                      </a:lnTo>
                      <a:lnTo>
                        <a:pt x="1007" y="230"/>
                      </a:lnTo>
                      <a:lnTo>
                        <a:pt x="979" y="230"/>
                      </a:lnTo>
                      <a:lnTo>
                        <a:pt x="953" y="230"/>
                      </a:lnTo>
                      <a:lnTo>
                        <a:pt x="926" y="230"/>
                      </a:lnTo>
                      <a:lnTo>
                        <a:pt x="900" y="230"/>
                      </a:lnTo>
                      <a:lnTo>
                        <a:pt x="873" y="230"/>
                      </a:lnTo>
                      <a:lnTo>
                        <a:pt x="848" y="230"/>
                      </a:lnTo>
                      <a:lnTo>
                        <a:pt x="823" y="230"/>
                      </a:lnTo>
                      <a:lnTo>
                        <a:pt x="797" y="230"/>
                      </a:lnTo>
                      <a:lnTo>
                        <a:pt x="773" y="230"/>
                      </a:lnTo>
                      <a:lnTo>
                        <a:pt x="749" y="230"/>
                      </a:lnTo>
                      <a:lnTo>
                        <a:pt x="726" y="230"/>
                      </a:lnTo>
                      <a:lnTo>
                        <a:pt x="703" y="230"/>
                      </a:lnTo>
                      <a:lnTo>
                        <a:pt x="681" y="230"/>
                      </a:lnTo>
                      <a:lnTo>
                        <a:pt x="659" y="230"/>
                      </a:lnTo>
                      <a:lnTo>
                        <a:pt x="637" y="230"/>
                      </a:lnTo>
                      <a:lnTo>
                        <a:pt x="618" y="229"/>
                      </a:lnTo>
                      <a:lnTo>
                        <a:pt x="598" y="229"/>
                      </a:lnTo>
                      <a:lnTo>
                        <a:pt x="580" y="229"/>
                      </a:lnTo>
                      <a:lnTo>
                        <a:pt x="561" y="228"/>
                      </a:lnTo>
                      <a:lnTo>
                        <a:pt x="544" y="228"/>
                      </a:lnTo>
                      <a:lnTo>
                        <a:pt x="379" y="222"/>
                      </a:lnTo>
                      <a:lnTo>
                        <a:pt x="374" y="233"/>
                      </a:lnTo>
                      <a:lnTo>
                        <a:pt x="364" y="240"/>
                      </a:lnTo>
                      <a:lnTo>
                        <a:pt x="353" y="245"/>
                      </a:lnTo>
                      <a:lnTo>
                        <a:pt x="340" y="247"/>
                      </a:lnTo>
                      <a:lnTo>
                        <a:pt x="329" y="245"/>
                      </a:lnTo>
                      <a:lnTo>
                        <a:pt x="318" y="241"/>
                      </a:lnTo>
                      <a:lnTo>
                        <a:pt x="312" y="233"/>
                      </a:lnTo>
                      <a:lnTo>
                        <a:pt x="310" y="222"/>
                      </a:lnTo>
                      <a:lnTo>
                        <a:pt x="215" y="220"/>
                      </a:lnTo>
                      <a:lnTo>
                        <a:pt x="203" y="235"/>
                      </a:lnTo>
                      <a:lnTo>
                        <a:pt x="31" y="238"/>
                      </a:lnTo>
                      <a:lnTo>
                        <a:pt x="0" y="200"/>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67" name="Freeform 90"/>
                <p:cNvSpPr>
                  <a:spLocks noChangeAspect="1"/>
                </p:cNvSpPr>
                <p:nvPr/>
              </p:nvSpPr>
              <p:spPr bwMode="auto">
                <a:xfrm>
                  <a:off x="936" y="3107"/>
                  <a:ext cx="1507" cy="153"/>
                </a:xfrm>
                <a:custGeom>
                  <a:avLst/>
                  <a:gdLst>
                    <a:gd name="T0" fmla="*/ 1 w 3014"/>
                    <a:gd name="T1" fmla="*/ 1 h 306"/>
                    <a:gd name="T2" fmla="*/ 1 w 3014"/>
                    <a:gd name="T3" fmla="*/ 1 h 306"/>
                    <a:gd name="T4" fmla="*/ 1 w 3014"/>
                    <a:gd name="T5" fmla="*/ 1 h 306"/>
                    <a:gd name="T6" fmla="*/ 1 w 3014"/>
                    <a:gd name="T7" fmla="*/ 1 h 306"/>
                    <a:gd name="T8" fmla="*/ 1 w 3014"/>
                    <a:gd name="T9" fmla="*/ 1 h 306"/>
                    <a:gd name="T10" fmla="*/ 1 w 3014"/>
                    <a:gd name="T11" fmla="*/ 1 h 306"/>
                    <a:gd name="T12" fmla="*/ 1 w 3014"/>
                    <a:gd name="T13" fmla="*/ 1 h 306"/>
                    <a:gd name="T14" fmla="*/ 1 w 3014"/>
                    <a:gd name="T15" fmla="*/ 1 h 306"/>
                    <a:gd name="T16" fmla="*/ 1 w 3014"/>
                    <a:gd name="T17" fmla="*/ 1 h 306"/>
                    <a:gd name="T18" fmla="*/ 1 w 3014"/>
                    <a:gd name="T19" fmla="*/ 1 h 306"/>
                    <a:gd name="T20" fmla="*/ 1 w 3014"/>
                    <a:gd name="T21" fmla="*/ 1 h 306"/>
                    <a:gd name="T22" fmla="*/ 1 w 3014"/>
                    <a:gd name="T23" fmla="*/ 1 h 306"/>
                    <a:gd name="T24" fmla="*/ 1 w 3014"/>
                    <a:gd name="T25" fmla="*/ 1 h 306"/>
                    <a:gd name="T26" fmla="*/ 1 w 3014"/>
                    <a:gd name="T27" fmla="*/ 1 h 306"/>
                    <a:gd name="T28" fmla="*/ 1 w 3014"/>
                    <a:gd name="T29" fmla="*/ 1 h 306"/>
                    <a:gd name="T30" fmla="*/ 1 w 3014"/>
                    <a:gd name="T31" fmla="*/ 1 h 306"/>
                    <a:gd name="T32" fmla="*/ 1 w 3014"/>
                    <a:gd name="T33" fmla="*/ 1 h 306"/>
                    <a:gd name="T34" fmla="*/ 1 w 3014"/>
                    <a:gd name="T35" fmla="*/ 1 h 306"/>
                    <a:gd name="T36" fmla="*/ 1 w 3014"/>
                    <a:gd name="T37" fmla="*/ 1 h 306"/>
                    <a:gd name="T38" fmla="*/ 1 w 3014"/>
                    <a:gd name="T39" fmla="*/ 1 h 306"/>
                    <a:gd name="T40" fmla="*/ 1 w 3014"/>
                    <a:gd name="T41" fmla="*/ 1 h 306"/>
                    <a:gd name="T42" fmla="*/ 1 w 3014"/>
                    <a:gd name="T43" fmla="*/ 1 h 306"/>
                    <a:gd name="T44" fmla="*/ 1 w 3014"/>
                    <a:gd name="T45" fmla="*/ 1 h 306"/>
                    <a:gd name="T46" fmla="*/ 1 w 3014"/>
                    <a:gd name="T47" fmla="*/ 1 h 306"/>
                    <a:gd name="T48" fmla="*/ 1 w 3014"/>
                    <a:gd name="T49" fmla="*/ 1 h 306"/>
                    <a:gd name="T50" fmla="*/ 1 w 3014"/>
                    <a:gd name="T51" fmla="*/ 0 h 306"/>
                    <a:gd name="T52" fmla="*/ 1 w 3014"/>
                    <a:gd name="T53" fmla="*/ 1 h 306"/>
                    <a:gd name="T54" fmla="*/ 1 w 3014"/>
                    <a:gd name="T55" fmla="*/ 1 h 306"/>
                    <a:gd name="T56" fmla="*/ 1 w 3014"/>
                    <a:gd name="T57" fmla="*/ 1 h 306"/>
                    <a:gd name="T58" fmla="*/ 1 w 3014"/>
                    <a:gd name="T59" fmla="*/ 1 h 306"/>
                    <a:gd name="T60" fmla="*/ 1 w 3014"/>
                    <a:gd name="T61" fmla="*/ 1 h 306"/>
                    <a:gd name="T62" fmla="*/ 1 w 3014"/>
                    <a:gd name="T63" fmla="*/ 1 h 306"/>
                    <a:gd name="T64" fmla="*/ 1 w 3014"/>
                    <a:gd name="T65" fmla="*/ 1 h 306"/>
                    <a:gd name="T66" fmla="*/ 1 w 3014"/>
                    <a:gd name="T67" fmla="*/ 1 h 306"/>
                    <a:gd name="T68" fmla="*/ 1 w 3014"/>
                    <a:gd name="T69" fmla="*/ 1 h 306"/>
                    <a:gd name="T70" fmla="*/ 1 w 3014"/>
                    <a:gd name="T71" fmla="*/ 1 h 306"/>
                    <a:gd name="T72" fmla="*/ 1 w 3014"/>
                    <a:gd name="T73" fmla="*/ 1 h 306"/>
                    <a:gd name="T74" fmla="*/ 1 w 3014"/>
                    <a:gd name="T75" fmla="*/ 1 h 306"/>
                    <a:gd name="T76" fmla="*/ 1 w 3014"/>
                    <a:gd name="T77" fmla="*/ 1 h 306"/>
                    <a:gd name="T78" fmla="*/ 1 w 3014"/>
                    <a:gd name="T79" fmla="*/ 1 h 306"/>
                    <a:gd name="T80" fmla="*/ 1 w 3014"/>
                    <a:gd name="T81" fmla="*/ 1 h 306"/>
                    <a:gd name="T82" fmla="*/ 1 w 3014"/>
                    <a:gd name="T83" fmla="*/ 1 h 306"/>
                    <a:gd name="T84" fmla="*/ 1 w 3014"/>
                    <a:gd name="T85" fmla="*/ 1 h 306"/>
                    <a:gd name="T86" fmla="*/ 1 w 3014"/>
                    <a:gd name="T87" fmla="*/ 1 h 306"/>
                    <a:gd name="T88" fmla="*/ 1 w 3014"/>
                    <a:gd name="T89" fmla="*/ 1 h 306"/>
                    <a:gd name="T90" fmla="*/ 1 w 3014"/>
                    <a:gd name="T91" fmla="*/ 1 h 306"/>
                    <a:gd name="T92" fmla="*/ 1 w 3014"/>
                    <a:gd name="T93" fmla="*/ 1 h 306"/>
                    <a:gd name="T94" fmla="*/ 1 w 3014"/>
                    <a:gd name="T95" fmla="*/ 1 h 306"/>
                    <a:gd name="T96" fmla="*/ 1 w 3014"/>
                    <a:gd name="T97" fmla="*/ 1 h 306"/>
                    <a:gd name="T98" fmla="*/ 1 w 3014"/>
                    <a:gd name="T99" fmla="*/ 1 h 306"/>
                    <a:gd name="T100" fmla="*/ 1 w 3014"/>
                    <a:gd name="T101" fmla="*/ 1 h 306"/>
                    <a:gd name="T102" fmla="*/ 1 w 3014"/>
                    <a:gd name="T103" fmla="*/ 1 h 306"/>
                    <a:gd name="T104" fmla="*/ 1 w 3014"/>
                    <a:gd name="T105" fmla="*/ 1 h 306"/>
                    <a:gd name="T106" fmla="*/ 1 w 3014"/>
                    <a:gd name="T107" fmla="*/ 1 h 306"/>
                    <a:gd name="T108" fmla="*/ 0 w 3014"/>
                    <a:gd name="T109" fmla="*/ 1 h 3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14"/>
                    <a:gd name="T166" fmla="*/ 0 h 306"/>
                    <a:gd name="T167" fmla="*/ 3014 w 3014"/>
                    <a:gd name="T168" fmla="*/ 306 h 3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14" h="306">
                      <a:moveTo>
                        <a:pt x="0" y="200"/>
                      </a:moveTo>
                      <a:lnTo>
                        <a:pt x="0" y="200"/>
                      </a:lnTo>
                      <a:lnTo>
                        <a:pt x="10" y="202"/>
                      </a:lnTo>
                      <a:lnTo>
                        <a:pt x="21" y="203"/>
                      </a:lnTo>
                      <a:lnTo>
                        <a:pt x="33" y="204"/>
                      </a:lnTo>
                      <a:lnTo>
                        <a:pt x="44" y="204"/>
                      </a:lnTo>
                      <a:lnTo>
                        <a:pt x="58" y="205"/>
                      </a:lnTo>
                      <a:lnTo>
                        <a:pt x="71" y="206"/>
                      </a:lnTo>
                      <a:lnTo>
                        <a:pt x="86" y="207"/>
                      </a:lnTo>
                      <a:lnTo>
                        <a:pt x="99" y="209"/>
                      </a:lnTo>
                      <a:lnTo>
                        <a:pt x="114" y="210"/>
                      </a:lnTo>
                      <a:lnTo>
                        <a:pt x="129" y="211"/>
                      </a:lnTo>
                      <a:lnTo>
                        <a:pt x="144" y="211"/>
                      </a:lnTo>
                      <a:lnTo>
                        <a:pt x="159" y="212"/>
                      </a:lnTo>
                      <a:lnTo>
                        <a:pt x="174" y="212"/>
                      </a:lnTo>
                      <a:lnTo>
                        <a:pt x="189" y="213"/>
                      </a:lnTo>
                      <a:lnTo>
                        <a:pt x="203" y="213"/>
                      </a:lnTo>
                      <a:lnTo>
                        <a:pt x="217" y="213"/>
                      </a:lnTo>
                      <a:lnTo>
                        <a:pt x="266" y="213"/>
                      </a:lnTo>
                      <a:lnTo>
                        <a:pt x="318" y="212"/>
                      </a:lnTo>
                      <a:lnTo>
                        <a:pt x="374" y="212"/>
                      </a:lnTo>
                      <a:lnTo>
                        <a:pt x="431" y="212"/>
                      </a:lnTo>
                      <a:lnTo>
                        <a:pt x="491" y="211"/>
                      </a:lnTo>
                      <a:lnTo>
                        <a:pt x="554" y="211"/>
                      </a:lnTo>
                      <a:lnTo>
                        <a:pt x="619" y="210"/>
                      </a:lnTo>
                      <a:lnTo>
                        <a:pt x="686" y="209"/>
                      </a:lnTo>
                      <a:lnTo>
                        <a:pt x="754" y="209"/>
                      </a:lnTo>
                      <a:lnTo>
                        <a:pt x="824" y="207"/>
                      </a:lnTo>
                      <a:lnTo>
                        <a:pt x="896" y="206"/>
                      </a:lnTo>
                      <a:lnTo>
                        <a:pt x="969" y="205"/>
                      </a:lnTo>
                      <a:lnTo>
                        <a:pt x="1044" y="205"/>
                      </a:lnTo>
                      <a:lnTo>
                        <a:pt x="1120" y="204"/>
                      </a:lnTo>
                      <a:lnTo>
                        <a:pt x="1197" y="202"/>
                      </a:lnTo>
                      <a:lnTo>
                        <a:pt x="1274" y="200"/>
                      </a:lnTo>
                      <a:lnTo>
                        <a:pt x="1354" y="199"/>
                      </a:lnTo>
                      <a:lnTo>
                        <a:pt x="1432" y="198"/>
                      </a:lnTo>
                      <a:lnTo>
                        <a:pt x="1513" y="196"/>
                      </a:lnTo>
                      <a:lnTo>
                        <a:pt x="1592" y="195"/>
                      </a:lnTo>
                      <a:lnTo>
                        <a:pt x="1673" y="192"/>
                      </a:lnTo>
                      <a:lnTo>
                        <a:pt x="1753" y="190"/>
                      </a:lnTo>
                      <a:lnTo>
                        <a:pt x="1833" y="188"/>
                      </a:lnTo>
                      <a:lnTo>
                        <a:pt x="1914" y="186"/>
                      </a:lnTo>
                      <a:lnTo>
                        <a:pt x="1993" y="183"/>
                      </a:lnTo>
                      <a:lnTo>
                        <a:pt x="2073" y="181"/>
                      </a:lnTo>
                      <a:lnTo>
                        <a:pt x="2151" y="179"/>
                      </a:lnTo>
                      <a:lnTo>
                        <a:pt x="2228" y="175"/>
                      </a:lnTo>
                      <a:lnTo>
                        <a:pt x="2305" y="173"/>
                      </a:lnTo>
                      <a:lnTo>
                        <a:pt x="2381" y="169"/>
                      </a:lnTo>
                      <a:lnTo>
                        <a:pt x="2455" y="166"/>
                      </a:lnTo>
                      <a:lnTo>
                        <a:pt x="2529" y="162"/>
                      </a:lnTo>
                      <a:lnTo>
                        <a:pt x="2531" y="145"/>
                      </a:lnTo>
                      <a:lnTo>
                        <a:pt x="2532" y="128"/>
                      </a:lnTo>
                      <a:lnTo>
                        <a:pt x="2533" y="111"/>
                      </a:lnTo>
                      <a:lnTo>
                        <a:pt x="2534" y="93"/>
                      </a:lnTo>
                      <a:lnTo>
                        <a:pt x="2534" y="76"/>
                      </a:lnTo>
                      <a:lnTo>
                        <a:pt x="2534" y="59"/>
                      </a:lnTo>
                      <a:lnTo>
                        <a:pt x="2534" y="43"/>
                      </a:lnTo>
                      <a:lnTo>
                        <a:pt x="2533" y="27"/>
                      </a:lnTo>
                      <a:lnTo>
                        <a:pt x="2605" y="43"/>
                      </a:lnTo>
                      <a:lnTo>
                        <a:pt x="2621" y="44"/>
                      </a:lnTo>
                      <a:lnTo>
                        <a:pt x="2640" y="44"/>
                      </a:lnTo>
                      <a:lnTo>
                        <a:pt x="2663" y="43"/>
                      </a:lnTo>
                      <a:lnTo>
                        <a:pt x="2689" y="42"/>
                      </a:lnTo>
                      <a:lnTo>
                        <a:pt x="2715" y="39"/>
                      </a:lnTo>
                      <a:lnTo>
                        <a:pt x="2745" y="36"/>
                      </a:lnTo>
                      <a:lnTo>
                        <a:pt x="2775" y="32"/>
                      </a:lnTo>
                      <a:lnTo>
                        <a:pt x="2805" y="29"/>
                      </a:lnTo>
                      <a:lnTo>
                        <a:pt x="2836" y="25"/>
                      </a:lnTo>
                      <a:lnTo>
                        <a:pt x="2866" y="21"/>
                      </a:lnTo>
                      <a:lnTo>
                        <a:pt x="2896" y="17"/>
                      </a:lnTo>
                      <a:lnTo>
                        <a:pt x="2924" y="13"/>
                      </a:lnTo>
                      <a:lnTo>
                        <a:pt x="2950" y="9"/>
                      </a:lnTo>
                      <a:lnTo>
                        <a:pt x="2974" y="6"/>
                      </a:lnTo>
                      <a:lnTo>
                        <a:pt x="2995" y="2"/>
                      </a:lnTo>
                      <a:lnTo>
                        <a:pt x="3014" y="0"/>
                      </a:lnTo>
                      <a:lnTo>
                        <a:pt x="2984" y="5"/>
                      </a:lnTo>
                      <a:lnTo>
                        <a:pt x="2955" y="11"/>
                      </a:lnTo>
                      <a:lnTo>
                        <a:pt x="2927" y="17"/>
                      </a:lnTo>
                      <a:lnTo>
                        <a:pt x="2901" y="24"/>
                      </a:lnTo>
                      <a:lnTo>
                        <a:pt x="2875" y="32"/>
                      </a:lnTo>
                      <a:lnTo>
                        <a:pt x="2850" y="40"/>
                      </a:lnTo>
                      <a:lnTo>
                        <a:pt x="2827" y="50"/>
                      </a:lnTo>
                      <a:lnTo>
                        <a:pt x="2803" y="60"/>
                      </a:lnTo>
                      <a:lnTo>
                        <a:pt x="2780" y="69"/>
                      </a:lnTo>
                      <a:lnTo>
                        <a:pt x="2756" y="80"/>
                      </a:lnTo>
                      <a:lnTo>
                        <a:pt x="2733" y="90"/>
                      </a:lnTo>
                      <a:lnTo>
                        <a:pt x="2708" y="99"/>
                      </a:lnTo>
                      <a:lnTo>
                        <a:pt x="2684" y="110"/>
                      </a:lnTo>
                      <a:lnTo>
                        <a:pt x="2659" y="119"/>
                      </a:lnTo>
                      <a:lnTo>
                        <a:pt x="2632" y="128"/>
                      </a:lnTo>
                      <a:lnTo>
                        <a:pt x="2606" y="137"/>
                      </a:lnTo>
                      <a:lnTo>
                        <a:pt x="2601" y="169"/>
                      </a:lnTo>
                      <a:lnTo>
                        <a:pt x="2601" y="177"/>
                      </a:lnTo>
                      <a:lnTo>
                        <a:pt x="2600" y="186"/>
                      </a:lnTo>
                      <a:lnTo>
                        <a:pt x="2595" y="191"/>
                      </a:lnTo>
                      <a:lnTo>
                        <a:pt x="2582" y="194"/>
                      </a:lnTo>
                      <a:lnTo>
                        <a:pt x="2507" y="194"/>
                      </a:lnTo>
                      <a:lnTo>
                        <a:pt x="2508" y="262"/>
                      </a:lnTo>
                      <a:lnTo>
                        <a:pt x="2318" y="306"/>
                      </a:lnTo>
                      <a:lnTo>
                        <a:pt x="2203" y="217"/>
                      </a:lnTo>
                      <a:lnTo>
                        <a:pt x="2100" y="215"/>
                      </a:lnTo>
                      <a:lnTo>
                        <a:pt x="2093" y="250"/>
                      </a:lnTo>
                      <a:lnTo>
                        <a:pt x="2079" y="247"/>
                      </a:lnTo>
                      <a:lnTo>
                        <a:pt x="2069" y="215"/>
                      </a:lnTo>
                      <a:lnTo>
                        <a:pt x="2037" y="222"/>
                      </a:lnTo>
                      <a:lnTo>
                        <a:pt x="2037" y="235"/>
                      </a:lnTo>
                      <a:lnTo>
                        <a:pt x="1949" y="238"/>
                      </a:lnTo>
                      <a:lnTo>
                        <a:pt x="1942" y="220"/>
                      </a:lnTo>
                      <a:lnTo>
                        <a:pt x="1832" y="228"/>
                      </a:lnTo>
                      <a:lnTo>
                        <a:pt x="1853" y="238"/>
                      </a:lnTo>
                      <a:lnTo>
                        <a:pt x="1995" y="256"/>
                      </a:lnTo>
                      <a:lnTo>
                        <a:pt x="1341" y="268"/>
                      </a:lnTo>
                      <a:lnTo>
                        <a:pt x="1336" y="232"/>
                      </a:lnTo>
                      <a:lnTo>
                        <a:pt x="1310" y="232"/>
                      </a:lnTo>
                      <a:lnTo>
                        <a:pt x="1282" y="232"/>
                      </a:lnTo>
                      <a:lnTo>
                        <a:pt x="1255" y="230"/>
                      </a:lnTo>
                      <a:lnTo>
                        <a:pt x="1227" y="230"/>
                      </a:lnTo>
                      <a:lnTo>
                        <a:pt x="1199" y="230"/>
                      </a:lnTo>
                      <a:lnTo>
                        <a:pt x="1172" y="230"/>
                      </a:lnTo>
                      <a:lnTo>
                        <a:pt x="1144" y="230"/>
                      </a:lnTo>
                      <a:lnTo>
                        <a:pt x="1116" y="230"/>
                      </a:lnTo>
                      <a:lnTo>
                        <a:pt x="1089" y="230"/>
                      </a:lnTo>
                      <a:lnTo>
                        <a:pt x="1061" y="230"/>
                      </a:lnTo>
                      <a:lnTo>
                        <a:pt x="1034" y="230"/>
                      </a:lnTo>
                      <a:lnTo>
                        <a:pt x="1007" y="230"/>
                      </a:lnTo>
                      <a:lnTo>
                        <a:pt x="979" y="230"/>
                      </a:lnTo>
                      <a:lnTo>
                        <a:pt x="953" y="230"/>
                      </a:lnTo>
                      <a:lnTo>
                        <a:pt x="926" y="230"/>
                      </a:lnTo>
                      <a:lnTo>
                        <a:pt x="900" y="230"/>
                      </a:lnTo>
                      <a:lnTo>
                        <a:pt x="873" y="230"/>
                      </a:lnTo>
                      <a:lnTo>
                        <a:pt x="848" y="230"/>
                      </a:lnTo>
                      <a:lnTo>
                        <a:pt x="823" y="230"/>
                      </a:lnTo>
                      <a:lnTo>
                        <a:pt x="797" y="230"/>
                      </a:lnTo>
                      <a:lnTo>
                        <a:pt x="773" y="230"/>
                      </a:lnTo>
                      <a:lnTo>
                        <a:pt x="749" y="230"/>
                      </a:lnTo>
                      <a:lnTo>
                        <a:pt x="726" y="230"/>
                      </a:lnTo>
                      <a:lnTo>
                        <a:pt x="703" y="230"/>
                      </a:lnTo>
                      <a:lnTo>
                        <a:pt x="681" y="230"/>
                      </a:lnTo>
                      <a:lnTo>
                        <a:pt x="659" y="230"/>
                      </a:lnTo>
                      <a:lnTo>
                        <a:pt x="637" y="230"/>
                      </a:lnTo>
                      <a:lnTo>
                        <a:pt x="618" y="229"/>
                      </a:lnTo>
                      <a:lnTo>
                        <a:pt x="598" y="229"/>
                      </a:lnTo>
                      <a:lnTo>
                        <a:pt x="580" y="229"/>
                      </a:lnTo>
                      <a:lnTo>
                        <a:pt x="561" y="228"/>
                      </a:lnTo>
                      <a:lnTo>
                        <a:pt x="544" y="228"/>
                      </a:lnTo>
                      <a:lnTo>
                        <a:pt x="379" y="222"/>
                      </a:lnTo>
                      <a:lnTo>
                        <a:pt x="374" y="233"/>
                      </a:lnTo>
                      <a:lnTo>
                        <a:pt x="364" y="240"/>
                      </a:lnTo>
                      <a:lnTo>
                        <a:pt x="353" y="245"/>
                      </a:lnTo>
                      <a:lnTo>
                        <a:pt x="340" y="247"/>
                      </a:lnTo>
                      <a:lnTo>
                        <a:pt x="329" y="245"/>
                      </a:lnTo>
                      <a:lnTo>
                        <a:pt x="318" y="241"/>
                      </a:lnTo>
                      <a:lnTo>
                        <a:pt x="312" y="233"/>
                      </a:lnTo>
                      <a:lnTo>
                        <a:pt x="310" y="222"/>
                      </a:lnTo>
                      <a:lnTo>
                        <a:pt x="215" y="220"/>
                      </a:lnTo>
                      <a:lnTo>
                        <a:pt x="203" y="235"/>
                      </a:lnTo>
                      <a:lnTo>
                        <a:pt x="31" y="238"/>
                      </a:lnTo>
                      <a:lnTo>
                        <a:pt x="0" y="200"/>
                      </a:lnTo>
                    </a:path>
                  </a:pathLst>
                </a:custGeom>
                <a:noFill/>
                <a:ln w="0" cap="sq">
                  <a:solidFill>
                    <a:srgbClr val="D1E0D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68" name="Freeform 91"/>
                <p:cNvSpPr>
                  <a:spLocks noChangeAspect="1"/>
                </p:cNvSpPr>
                <p:nvPr/>
              </p:nvSpPr>
              <p:spPr bwMode="auto">
                <a:xfrm>
                  <a:off x="1285" y="3039"/>
                  <a:ext cx="909" cy="172"/>
                </a:xfrm>
                <a:custGeom>
                  <a:avLst/>
                  <a:gdLst>
                    <a:gd name="T0" fmla="*/ 0 w 1819"/>
                    <a:gd name="T1" fmla="*/ 1 h 344"/>
                    <a:gd name="T2" fmla="*/ 0 w 1819"/>
                    <a:gd name="T3" fmla="*/ 1 h 344"/>
                    <a:gd name="T4" fmla="*/ 0 w 1819"/>
                    <a:gd name="T5" fmla="*/ 1 h 344"/>
                    <a:gd name="T6" fmla="*/ 0 w 1819"/>
                    <a:gd name="T7" fmla="*/ 1 h 344"/>
                    <a:gd name="T8" fmla="*/ 0 w 1819"/>
                    <a:gd name="T9" fmla="*/ 1 h 344"/>
                    <a:gd name="T10" fmla="*/ 0 w 1819"/>
                    <a:gd name="T11" fmla="*/ 1 h 344"/>
                    <a:gd name="T12" fmla="*/ 0 w 1819"/>
                    <a:gd name="T13" fmla="*/ 1 h 344"/>
                    <a:gd name="T14" fmla="*/ 0 w 1819"/>
                    <a:gd name="T15" fmla="*/ 1 h 344"/>
                    <a:gd name="T16" fmla="*/ 0 w 1819"/>
                    <a:gd name="T17" fmla="*/ 1 h 344"/>
                    <a:gd name="T18" fmla="*/ 0 w 1819"/>
                    <a:gd name="T19" fmla="*/ 1 h 344"/>
                    <a:gd name="T20" fmla="*/ 0 w 1819"/>
                    <a:gd name="T21" fmla="*/ 1 h 344"/>
                    <a:gd name="T22" fmla="*/ 0 w 1819"/>
                    <a:gd name="T23" fmla="*/ 1 h 344"/>
                    <a:gd name="T24" fmla="*/ 0 w 1819"/>
                    <a:gd name="T25" fmla="*/ 1 h 344"/>
                    <a:gd name="T26" fmla="*/ 0 w 1819"/>
                    <a:gd name="T27" fmla="*/ 1 h 344"/>
                    <a:gd name="T28" fmla="*/ 0 w 1819"/>
                    <a:gd name="T29" fmla="*/ 1 h 344"/>
                    <a:gd name="T30" fmla="*/ 0 w 1819"/>
                    <a:gd name="T31" fmla="*/ 1 h 344"/>
                    <a:gd name="T32" fmla="*/ 0 w 1819"/>
                    <a:gd name="T33" fmla="*/ 1 h 344"/>
                    <a:gd name="T34" fmla="*/ 0 w 1819"/>
                    <a:gd name="T35" fmla="*/ 1 h 344"/>
                    <a:gd name="T36" fmla="*/ 0 w 1819"/>
                    <a:gd name="T37" fmla="*/ 1 h 344"/>
                    <a:gd name="T38" fmla="*/ 0 w 1819"/>
                    <a:gd name="T39" fmla="*/ 1 h 344"/>
                    <a:gd name="T40" fmla="*/ 0 w 1819"/>
                    <a:gd name="T41" fmla="*/ 1 h 344"/>
                    <a:gd name="T42" fmla="*/ 0 w 1819"/>
                    <a:gd name="T43" fmla="*/ 1 h 344"/>
                    <a:gd name="T44" fmla="*/ 0 w 1819"/>
                    <a:gd name="T45" fmla="*/ 1 h 344"/>
                    <a:gd name="T46" fmla="*/ 0 w 1819"/>
                    <a:gd name="T47" fmla="*/ 1 h 344"/>
                    <a:gd name="T48" fmla="*/ 0 w 1819"/>
                    <a:gd name="T49" fmla="*/ 1 h 344"/>
                    <a:gd name="T50" fmla="*/ 0 w 1819"/>
                    <a:gd name="T51" fmla="*/ 1 h 344"/>
                    <a:gd name="T52" fmla="*/ 0 w 1819"/>
                    <a:gd name="T53" fmla="*/ 1 h 344"/>
                    <a:gd name="T54" fmla="*/ 0 w 1819"/>
                    <a:gd name="T55" fmla="*/ 1 h 344"/>
                    <a:gd name="T56" fmla="*/ 0 w 1819"/>
                    <a:gd name="T57" fmla="*/ 1 h 344"/>
                    <a:gd name="T58" fmla="*/ 0 w 1819"/>
                    <a:gd name="T59" fmla="*/ 1 h 344"/>
                    <a:gd name="T60" fmla="*/ 0 w 1819"/>
                    <a:gd name="T61" fmla="*/ 1 h 344"/>
                    <a:gd name="T62" fmla="*/ 0 w 1819"/>
                    <a:gd name="T63" fmla="*/ 1 h 344"/>
                    <a:gd name="T64" fmla="*/ 0 w 1819"/>
                    <a:gd name="T65" fmla="*/ 1 h 344"/>
                    <a:gd name="T66" fmla="*/ 0 w 1819"/>
                    <a:gd name="T67" fmla="*/ 1 h 344"/>
                    <a:gd name="T68" fmla="*/ 0 w 1819"/>
                    <a:gd name="T69" fmla="*/ 1 h 344"/>
                    <a:gd name="T70" fmla="*/ 0 w 1819"/>
                    <a:gd name="T71" fmla="*/ 1 h 344"/>
                    <a:gd name="T72" fmla="*/ 0 w 1819"/>
                    <a:gd name="T73" fmla="*/ 1 h 344"/>
                    <a:gd name="T74" fmla="*/ 0 w 1819"/>
                    <a:gd name="T75" fmla="*/ 1 h 344"/>
                    <a:gd name="T76" fmla="*/ 0 w 1819"/>
                    <a:gd name="T77" fmla="*/ 1 h 344"/>
                    <a:gd name="T78" fmla="*/ 0 w 1819"/>
                    <a:gd name="T79" fmla="*/ 1 h 344"/>
                    <a:gd name="T80" fmla="*/ 0 w 1819"/>
                    <a:gd name="T81" fmla="*/ 1 h 344"/>
                    <a:gd name="T82" fmla="*/ 0 w 1819"/>
                    <a:gd name="T83" fmla="*/ 1 h 344"/>
                    <a:gd name="T84" fmla="*/ 0 w 1819"/>
                    <a:gd name="T85" fmla="*/ 1 h 344"/>
                    <a:gd name="T86" fmla="*/ 0 w 1819"/>
                    <a:gd name="T87" fmla="*/ 1 h 344"/>
                    <a:gd name="T88" fmla="*/ 0 w 1819"/>
                    <a:gd name="T89" fmla="*/ 1 h 344"/>
                    <a:gd name="T90" fmla="*/ 0 w 1819"/>
                    <a:gd name="T91" fmla="*/ 0 h 344"/>
                    <a:gd name="T92" fmla="*/ 0 w 1819"/>
                    <a:gd name="T93" fmla="*/ 1 h 344"/>
                    <a:gd name="T94" fmla="*/ 0 w 1819"/>
                    <a:gd name="T95" fmla="*/ 1 h 344"/>
                    <a:gd name="T96" fmla="*/ 0 w 1819"/>
                    <a:gd name="T97" fmla="*/ 1 h 344"/>
                    <a:gd name="T98" fmla="*/ 0 w 1819"/>
                    <a:gd name="T99" fmla="*/ 1 h 344"/>
                    <a:gd name="T100" fmla="*/ 0 w 1819"/>
                    <a:gd name="T101" fmla="*/ 1 h 344"/>
                    <a:gd name="T102" fmla="*/ 0 w 1819"/>
                    <a:gd name="T103" fmla="*/ 1 h 344"/>
                    <a:gd name="T104" fmla="*/ 0 w 1819"/>
                    <a:gd name="T105" fmla="*/ 1 h 344"/>
                    <a:gd name="T106" fmla="*/ 0 w 1819"/>
                    <a:gd name="T107" fmla="*/ 1 h 344"/>
                    <a:gd name="T108" fmla="*/ 0 w 1819"/>
                    <a:gd name="T109" fmla="*/ 1 h 3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19"/>
                    <a:gd name="T166" fmla="*/ 0 h 344"/>
                    <a:gd name="T167" fmla="*/ 1819 w 1819"/>
                    <a:gd name="T168" fmla="*/ 344 h 3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19" h="344">
                      <a:moveTo>
                        <a:pt x="1450" y="312"/>
                      </a:moveTo>
                      <a:lnTo>
                        <a:pt x="1448" y="286"/>
                      </a:lnTo>
                      <a:lnTo>
                        <a:pt x="1452" y="257"/>
                      </a:lnTo>
                      <a:lnTo>
                        <a:pt x="1457" y="228"/>
                      </a:lnTo>
                      <a:lnTo>
                        <a:pt x="1464" y="201"/>
                      </a:lnTo>
                      <a:lnTo>
                        <a:pt x="1471" y="177"/>
                      </a:lnTo>
                      <a:lnTo>
                        <a:pt x="1475" y="156"/>
                      </a:lnTo>
                      <a:lnTo>
                        <a:pt x="1473" y="141"/>
                      </a:lnTo>
                      <a:lnTo>
                        <a:pt x="1467" y="134"/>
                      </a:lnTo>
                      <a:lnTo>
                        <a:pt x="1443" y="129"/>
                      </a:lnTo>
                      <a:lnTo>
                        <a:pt x="1420" y="125"/>
                      </a:lnTo>
                      <a:lnTo>
                        <a:pt x="1397" y="121"/>
                      </a:lnTo>
                      <a:lnTo>
                        <a:pt x="1374" y="118"/>
                      </a:lnTo>
                      <a:lnTo>
                        <a:pt x="1351" y="116"/>
                      </a:lnTo>
                      <a:lnTo>
                        <a:pt x="1328" y="114"/>
                      </a:lnTo>
                      <a:lnTo>
                        <a:pt x="1305" y="113"/>
                      </a:lnTo>
                      <a:lnTo>
                        <a:pt x="1283" y="113"/>
                      </a:lnTo>
                      <a:lnTo>
                        <a:pt x="1260" y="113"/>
                      </a:lnTo>
                      <a:lnTo>
                        <a:pt x="1237" y="114"/>
                      </a:lnTo>
                      <a:lnTo>
                        <a:pt x="1214" y="116"/>
                      </a:lnTo>
                      <a:lnTo>
                        <a:pt x="1191" y="118"/>
                      </a:lnTo>
                      <a:lnTo>
                        <a:pt x="1168" y="121"/>
                      </a:lnTo>
                      <a:lnTo>
                        <a:pt x="1145" y="125"/>
                      </a:lnTo>
                      <a:lnTo>
                        <a:pt x="1122" y="129"/>
                      </a:lnTo>
                      <a:lnTo>
                        <a:pt x="1099" y="134"/>
                      </a:lnTo>
                      <a:lnTo>
                        <a:pt x="1094" y="136"/>
                      </a:lnTo>
                      <a:lnTo>
                        <a:pt x="1091" y="141"/>
                      </a:lnTo>
                      <a:lnTo>
                        <a:pt x="1090" y="147"/>
                      </a:lnTo>
                      <a:lnTo>
                        <a:pt x="1089" y="155"/>
                      </a:lnTo>
                      <a:lnTo>
                        <a:pt x="1088" y="164"/>
                      </a:lnTo>
                      <a:lnTo>
                        <a:pt x="1088" y="175"/>
                      </a:lnTo>
                      <a:lnTo>
                        <a:pt x="1089" y="187"/>
                      </a:lnTo>
                      <a:lnTo>
                        <a:pt x="1089" y="201"/>
                      </a:lnTo>
                      <a:lnTo>
                        <a:pt x="1090" y="215"/>
                      </a:lnTo>
                      <a:lnTo>
                        <a:pt x="1090" y="230"/>
                      </a:lnTo>
                      <a:lnTo>
                        <a:pt x="1090" y="245"/>
                      </a:lnTo>
                      <a:lnTo>
                        <a:pt x="1089" y="261"/>
                      </a:lnTo>
                      <a:lnTo>
                        <a:pt x="1086" y="277"/>
                      </a:lnTo>
                      <a:lnTo>
                        <a:pt x="1084" y="293"/>
                      </a:lnTo>
                      <a:lnTo>
                        <a:pt x="1079" y="309"/>
                      </a:lnTo>
                      <a:lnTo>
                        <a:pt x="1074" y="324"/>
                      </a:lnTo>
                      <a:lnTo>
                        <a:pt x="1053" y="324"/>
                      </a:lnTo>
                      <a:lnTo>
                        <a:pt x="1032" y="325"/>
                      </a:lnTo>
                      <a:lnTo>
                        <a:pt x="1010" y="325"/>
                      </a:lnTo>
                      <a:lnTo>
                        <a:pt x="990" y="326"/>
                      </a:lnTo>
                      <a:lnTo>
                        <a:pt x="969" y="326"/>
                      </a:lnTo>
                      <a:lnTo>
                        <a:pt x="948" y="327"/>
                      </a:lnTo>
                      <a:lnTo>
                        <a:pt x="927" y="327"/>
                      </a:lnTo>
                      <a:lnTo>
                        <a:pt x="907" y="327"/>
                      </a:lnTo>
                      <a:lnTo>
                        <a:pt x="886" y="329"/>
                      </a:lnTo>
                      <a:lnTo>
                        <a:pt x="865" y="329"/>
                      </a:lnTo>
                      <a:lnTo>
                        <a:pt x="845" y="330"/>
                      </a:lnTo>
                      <a:lnTo>
                        <a:pt x="824" y="330"/>
                      </a:lnTo>
                      <a:lnTo>
                        <a:pt x="803" y="331"/>
                      </a:lnTo>
                      <a:lnTo>
                        <a:pt x="782" y="331"/>
                      </a:lnTo>
                      <a:lnTo>
                        <a:pt x="763" y="332"/>
                      </a:lnTo>
                      <a:lnTo>
                        <a:pt x="742" y="332"/>
                      </a:lnTo>
                      <a:lnTo>
                        <a:pt x="739" y="314"/>
                      </a:lnTo>
                      <a:lnTo>
                        <a:pt x="736" y="294"/>
                      </a:lnTo>
                      <a:lnTo>
                        <a:pt x="734" y="277"/>
                      </a:lnTo>
                      <a:lnTo>
                        <a:pt x="729" y="262"/>
                      </a:lnTo>
                      <a:lnTo>
                        <a:pt x="722" y="251"/>
                      </a:lnTo>
                      <a:lnTo>
                        <a:pt x="712" y="243"/>
                      </a:lnTo>
                      <a:lnTo>
                        <a:pt x="696" y="242"/>
                      </a:lnTo>
                      <a:lnTo>
                        <a:pt x="673" y="248"/>
                      </a:lnTo>
                      <a:lnTo>
                        <a:pt x="658" y="247"/>
                      </a:lnTo>
                      <a:lnTo>
                        <a:pt x="641" y="246"/>
                      </a:lnTo>
                      <a:lnTo>
                        <a:pt x="623" y="246"/>
                      </a:lnTo>
                      <a:lnTo>
                        <a:pt x="605" y="245"/>
                      </a:lnTo>
                      <a:lnTo>
                        <a:pt x="585" y="245"/>
                      </a:lnTo>
                      <a:lnTo>
                        <a:pt x="565" y="245"/>
                      </a:lnTo>
                      <a:lnTo>
                        <a:pt x="543" y="243"/>
                      </a:lnTo>
                      <a:lnTo>
                        <a:pt x="520" y="242"/>
                      </a:lnTo>
                      <a:lnTo>
                        <a:pt x="516" y="250"/>
                      </a:lnTo>
                      <a:lnTo>
                        <a:pt x="514" y="261"/>
                      </a:lnTo>
                      <a:lnTo>
                        <a:pt x="512" y="272"/>
                      </a:lnTo>
                      <a:lnTo>
                        <a:pt x="509" y="285"/>
                      </a:lnTo>
                      <a:lnTo>
                        <a:pt x="508" y="297"/>
                      </a:lnTo>
                      <a:lnTo>
                        <a:pt x="506" y="311"/>
                      </a:lnTo>
                      <a:lnTo>
                        <a:pt x="502" y="324"/>
                      </a:lnTo>
                      <a:lnTo>
                        <a:pt x="499" y="337"/>
                      </a:lnTo>
                      <a:lnTo>
                        <a:pt x="466" y="337"/>
                      </a:lnTo>
                      <a:lnTo>
                        <a:pt x="433" y="338"/>
                      </a:lnTo>
                      <a:lnTo>
                        <a:pt x="401" y="338"/>
                      </a:lnTo>
                      <a:lnTo>
                        <a:pt x="369" y="339"/>
                      </a:lnTo>
                      <a:lnTo>
                        <a:pt x="337" y="339"/>
                      </a:lnTo>
                      <a:lnTo>
                        <a:pt x="304" y="340"/>
                      </a:lnTo>
                      <a:lnTo>
                        <a:pt x="273" y="340"/>
                      </a:lnTo>
                      <a:lnTo>
                        <a:pt x="241" y="340"/>
                      </a:lnTo>
                      <a:lnTo>
                        <a:pt x="210" y="341"/>
                      </a:lnTo>
                      <a:lnTo>
                        <a:pt x="180" y="341"/>
                      </a:lnTo>
                      <a:lnTo>
                        <a:pt x="149" y="342"/>
                      </a:lnTo>
                      <a:lnTo>
                        <a:pt x="119" y="342"/>
                      </a:lnTo>
                      <a:lnTo>
                        <a:pt x="89" y="342"/>
                      </a:lnTo>
                      <a:lnTo>
                        <a:pt x="59" y="344"/>
                      </a:lnTo>
                      <a:lnTo>
                        <a:pt x="29" y="344"/>
                      </a:lnTo>
                      <a:lnTo>
                        <a:pt x="0" y="344"/>
                      </a:lnTo>
                      <a:lnTo>
                        <a:pt x="5" y="327"/>
                      </a:lnTo>
                      <a:lnTo>
                        <a:pt x="7" y="310"/>
                      </a:lnTo>
                      <a:lnTo>
                        <a:pt x="9" y="293"/>
                      </a:lnTo>
                      <a:lnTo>
                        <a:pt x="11" y="276"/>
                      </a:lnTo>
                      <a:lnTo>
                        <a:pt x="14" y="261"/>
                      </a:lnTo>
                      <a:lnTo>
                        <a:pt x="20" y="247"/>
                      </a:lnTo>
                      <a:lnTo>
                        <a:pt x="28" y="236"/>
                      </a:lnTo>
                      <a:lnTo>
                        <a:pt x="41" y="230"/>
                      </a:lnTo>
                      <a:lnTo>
                        <a:pt x="57" y="226"/>
                      </a:lnTo>
                      <a:lnTo>
                        <a:pt x="72" y="225"/>
                      </a:lnTo>
                      <a:lnTo>
                        <a:pt x="85" y="226"/>
                      </a:lnTo>
                      <a:lnTo>
                        <a:pt x="98" y="228"/>
                      </a:lnTo>
                      <a:lnTo>
                        <a:pt x="111" y="232"/>
                      </a:lnTo>
                      <a:lnTo>
                        <a:pt x="123" y="236"/>
                      </a:lnTo>
                      <a:lnTo>
                        <a:pt x="135" y="242"/>
                      </a:lnTo>
                      <a:lnTo>
                        <a:pt x="148" y="248"/>
                      </a:lnTo>
                      <a:lnTo>
                        <a:pt x="160" y="253"/>
                      </a:lnTo>
                      <a:lnTo>
                        <a:pt x="173" y="257"/>
                      </a:lnTo>
                      <a:lnTo>
                        <a:pt x="187" y="262"/>
                      </a:lnTo>
                      <a:lnTo>
                        <a:pt x="202" y="264"/>
                      </a:lnTo>
                      <a:lnTo>
                        <a:pt x="218" y="265"/>
                      </a:lnTo>
                      <a:lnTo>
                        <a:pt x="235" y="264"/>
                      </a:lnTo>
                      <a:lnTo>
                        <a:pt x="255" y="260"/>
                      </a:lnTo>
                      <a:lnTo>
                        <a:pt x="276" y="254"/>
                      </a:lnTo>
                      <a:lnTo>
                        <a:pt x="276" y="228"/>
                      </a:lnTo>
                      <a:lnTo>
                        <a:pt x="270" y="223"/>
                      </a:lnTo>
                      <a:lnTo>
                        <a:pt x="267" y="216"/>
                      </a:lnTo>
                      <a:lnTo>
                        <a:pt x="267" y="209"/>
                      </a:lnTo>
                      <a:lnTo>
                        <a:pt x="267" y="204"/>
                      </a:lnTo>
                      <a:lnTo>
                        <a:pt x="270" y="124"/>
                      </a:lnTo>
                      <a:lnTo>
                        <a:pt x="270" y="114"/>
                      </a:lnTo>
                      <a:lnTo>
                        <a:pt x="272" y="108"/>
                      </a:lnTo>
                      <a:lnTo>
                        <a:pt x="277" y="103"/>
                      </a:lnTo>
                      <a:lnTo>
                        <a:pt x="284" y="101"/>
                      </a:lnTo>
                      <a:lnTo>
                        <a:pt x="294" y="99"/>
                      </a:lnTo>
                      <a:lnTo>
                        <a:pt x="305" y="98"/>
                      </a:lnTo>
                      <a:lnTo>
                        <a:pt x="318" y="97"/>
                      </a:lnTo>
                      <a:lnTo>
                        <a:pt x="332" y="95"/>
                      </a:lnTo>
                      <a:lnTo>
                        <a:pt x="348" y="94"/>
                      </a:lnTo>
                      <a:lnTo>
                        <a:pt x="364" y="93"/>
                      </a:lnTo>
                      <a:lnTo>
                        <a:pt x="380" y="91"/>
                      </a:lnTo>
                      <a:lnTo>
                        <a:pt x="398" y="90"/>
                      </a:lnTo>
                      <a:lnTo>
                        <a:pt x="416" y="89"/>
                      </a:lnTo>
                      <a:lnTo>
                        <a:pt x="433" y="88"/>
                      </a:lnTo>
                      <a:lnTo>
                        <a:pt x="452" y="87"/>
                      </a:lnTo>
                      <a:lnTo>
                        <a:pt x="469" y="86"/>
                      </a:lnTo>
                      <a:lnTo>
                        <a:pt x="487" y="86"/>
                      </a:lnTo>
                      <a:lnTo>
                        <a:pt x="505" y="85"/>
                      </a:lnTo>
                      <a:lnTo>
                        <a:pt x="521" y="83"/>
                      </a:lnTo>
                      <a:lnTo>
                        <a:pt x="537" y="83"/>
                      </a:lnTo>
                      <a:lnTo>
                        <a:pt x="539" y="78"/>
                      </a:lnTo>
                      <a:lnTo>
                        <a:pt x="540" y="71"/>
                      </a:lnTo>
                      <a:lnTo>
                        <a:pt x="540" y="63"/>
                      </a:lnTo>
                      <a:lnTo>
                        <a:pt x="540" y="55"/>
                      </a:lnTo>
                      <a:lnTo>
                        <a:pt x="539" y="48"/>
                      </a:lnTo>
                      <a:lnTo>
                        <a:pt x="538" y="41"/>
                      </a:lnTo>
                      <a:lnTo>
                        <a:pt x="537" y="35"/>
                      </a:lnTo>
                      <a:lnTo>
                        <a:pt x="535" y="30"/>
                      </a:lnTo>
                      <a:lnTo>
                        <a:pt x="665" y="33"/>
                      </a:lnTo>
                      <a:lnTo>
                        <a:pt x="668" y="42"/>
                      </a:lnTo>
                      <a:lnTo>
                        <a:pt x="669" y="50"/>
                      </a:lnTo>
                      <a:lnTo>
                        <a:pt x="668" y="57"/>
                      </a:lnTo>
                      <a:lnTo>
                        <a:pt x="667" y="63"/>
                      </a:lnTo>
                      <a:lnTo>
                        <a:pt x="665" y="68"/>
                      </a:lnTo>
                      <a:lnTo>
                        <a:pt x="664" y="73"/>
                      </a:lnTo>
                      <a:lnTo>
                        <a:pt x="665" y="75"/>
                      </a:lnTo>
                      <a:lnTo>
                        <a:pt x="668" y="78"/>
                      </a:lnTo>
                      <a:lnTo>
                        <a:pt x="691" y="76"/>
                      </a:lnTo>
                      <a:lnTo>
                        <a:pt x="712" y="75"/>
                      </a:lnTo>
                      <a:lnTo>
                        <a:pt x="732" y="74"/>
                      </a:lnTo>
                      <a:lnTo>
                        <a:pt x="751" y="73"/>
                      </a:lnTo>
                      <a:lnTo>
                        <a:pt x="770" y="73"/>
                      </a:lnTo>
                      <a:lnTo>
                        <a:pt x="788" y="72"/>
                      </a:lnTo>
                      <a:lnTo>
                        <a:pt x="807" y="72"/>
                      </a:lnTo>
                      <a:lnTo>
                        <a:pt x="826" y="71"/>
                      </a:lnTo>
                      <a:lnTo>
                        <a:pt x="830" y="67"/>
                      </a:lnTo>
                      <a:lnTo>
                        <a:pt x="831" y="63"/>
                      </a:lnTo>
                      <a:lnTo>
                        <a:pt x="832" y="59"/>
                      </a:lnTo>
                      <a:lnTo>
                        <a:pt x="832" y="55"/>
                      </a:lnTo>
                      <a:lnTo>
                        <a:pt x="832" y="51"/>
                      </a:lnTo>
                      <a:lnTo>
                        <a:pt x="831" y="45"/>
                      </a:lnTo>
                      <a:lnTo>
                        <a:pt x="831" y="41"/>
                      </a:lnTo>
                      <a:lnTo>
                        <a:pt x="830" y="35"/>
                      </a:lnTo>
                      <a:lnTo>
                        <a:pt x="888" y="35"/>
                      </a:lnTo>
                      <a:lnTo>
                        <a:pt x="901" y="35"/>
                      </a:lnTo>
                      <a:lnTo>
                        <a:pt x="914" y="36"/>
                      </a:lnTo>
                      <a:lnTo>
                        <a:pt x="925" y="36"/>
                      </a:lnTo>
                      <a:lnTo>
                        <a:pt x="938" y="36"/>
                      </a:lnTo>
                      <a:lnTo>
                        <a:pt x="949" y="36"/>
                      </a:lnTo>
                      <a:lnTo>
                        <a:pt x="961" y="36"/>
                      </a:lnTo>
                      <a:lnTo>
                        <a:pt x="972" y="36"/>
                      </a:lnTo>
                      <a:lnTo>
                        <a:pt x="985" y="35"/>
                      </a:lnTo>
                      <a:lnTo>
                        <a:pt x="995" y="35"/>
                      </a:lnTo>
                      <a:lnTo>
                        <a:pt x="1007" y="35"/>
                      </a:lnTo>
                      <a:lnTo>
                        <a:pt x="1018" y="34"/>
                      </a:lnTo>
                      <a:lnTo>
                        <a:pt x="1030" y="34"/>
                      </a:lnTo>
                      <a:lnTo>
                        <a:pt x="1041" y="34"/>
                      </a:lnTo>
                      <a:lnTo>
                        <a:pt x="1052" y="33"/>
                      </a:lnTo>
                      <a:lnTo>
                        <a:pt x="1063" y="33"/>
                      </a:lnTo>
                      <a:lnTo>
                        <a:pt x="1074" y="32"/>
                      </a:lnTo>
                      <a:lnTo>
                        <a:pt x="1073" y="36"/>
                      </a:lnTo>
                      <a:lnTo>
                        <a:pt x="1071" y="42"/>
                      </a:lnTo>
                      <a:lnTo>
                        <a:pt x="1069" y="49"/>
                      </a:lnTo>
                      <a:lnTo>
                        <a:pt x="1067" y="55"/>
                      </a:lnTo>
                      <a:lnTo>
                        <a:pt x="1066" y="60"/>
                      </a:lnTo>
                      <a:lnTo>
                        <a:pt x="1066" y="65"/>
                      </a:lnTo>
                      <a:lnTo>
                        <a:pt x="1067" y="68"/>
                      </a:lnTo>
                      <a:lnTo>
                        <a:pt x="1069" y="71"/>
                      </a:lnTo>
                      <a:lnTo>
                        <a:pt x="1078" y="72"/>
                      </a:lnTo>
                      <a:lnTo>
                        <a:pt x="1088" y="72"/>
                      </a:lnTo>
                      <a:lnTo>
                        <a:pt x="1098" y="73"/>
                      </a:lnTo>
                      <a:lnTo>
                        <a:pt x="1109" y="73"/>
                      </a:lnTo>
                      <a:lnTo>
                        <a:pt x="1121" y="74"/>
                      </a:lnTo>
                      <a:lnTo>
                        <a:pt x="1132" y="74"/>
                      </a:lnTo>
                      <a:lnTo>
                        <a:pt x="1144" y="75"/>
                      </a:lnTo>
                      <a:lnTo>
                        <a:pt x="1157" y="76"/>
                      </a:lnTo>
                      <a:lnTo>
                        <a:pt x="1169" y="76"/>
                      </a:lnTo>
                      <a:lnTo>
                        <a:pt x="1183" y="78"/>
                      </a:lnTo>
                      <a:lnTo>
                        <a:pt x="1196" y="79"/>
                      </a:lnTo>
                      <a:lnTo>
                        <a:pt x="1209" y="79"/>
                      </a:lnTo>
                      <a:lnTo>
                        <a:pt x="1222" y="80"/>
                      </a:lnTo>
                      <a:lnTo>
                        <a:pt x="1235" y="81"/>
                      </a:lnTo>
                      <a:lnTo>
                        <a:pt x="1248" y="81"/>
                      </a:lnTo>
                      <a:lnTo>
                        <a:pt x="1260" y="82"/>
                      </a:lnTo>
                      <a:lnTo>
                        <a:pt x="1469" y="114"/>
                      </a:lnTo>
                      <a:lnTo>
                        <a:pt x="1464" y="93"/>
                      </a:lnTo>
                      <a:lnTo>
                        <a:pt x="1463" y="74"/>
                      </a:lnTo>
                      <a:lnTo>
                        <a:pt x="1465" y="58"/>
                      </a:lnTo>
                      <a:lnTo>
                        <a:pt x="1469" y="43"/>
                      </a:lnTo>
                      <a:lnTo>
                        <a:pt x="1471" y="32"/>
                      </a:lnTo>
                      <a:lnTo>
                        <a:pt x="1473" y="20"/>
                      </a:lnTo>
                      <a:lnTo>
                        <a:pt x="1472" y="10"/>
                      </a:lnTo>
                      <a:lnTo>
                        <a:pt x="1468" y="0"/>
                      </a:lnTo>
                      <a:lnTo>
                        <a:pt x="1486" y="0"/>
                      </a:lnTo>
                      <a:lnTo>
                        <a:pt x="1506" y="2"/>
                      </a:lnTo>
                      <a:lnTo>
                        <a:pt x="1524" y="2"/>
                      </a:lnTo>
                      <a:lnTo>
                        <a:pt x="1544" y="3"/>
                      </a:lnTo>
                      <a:lnTo>
                        <a:pt x="1562" y="4"/>
                      </a:lnTo>
                      <a:lnTo>
                        <a:pt x="1582" y="5"/>
                      </a:lnTo>
                      <a:lnTo>
                        <a:pt x="1600" y="5"/>
                      </a:lnTo>
                      <a:lnTo>
                        <a:pt x="1620" y="6"/>
                      </a:lnTo>
                      <a:lnTo>
                        <a:pt x="1639" y="9"/>
                      </a:lnTo>
                      <a:lnTo>
                        <a:pt x="1658" y="10"/>
                      </a:lnTo>
                      <a:lnTo>
                        <a:pt x="1677" y="11"/>
                      </a:lnTo>
                      <a:lnTo>
                        <a:pt x="1697" y="12"/>
                      </a:lnTo>
                      <a:lnTo>
                        <a:pt x="1715" y="13"/>
                      </a:lnTo>
                      <a:lnTo>
                        <a:pt x="1735" y="14"/>
                      </a:lnTo>
                      <a:lnTo>
                        <a:pt x="1753" y="15"/>
                      </a:lnTo>
                      <a:lnTo>
                        <a:pt x="1773" y="17"/>
                      </a:lnTo>
                      <a:lnTo>
                        <a:pt x="1775" y="35"/>
                      </a:lnTo>
                      <a:lnTo>
                        <a:pt x="1781" y="50"/>
                      </a:lnTo>
                      <a:lnTo>
                        <a:pt x="1789" y="63"/>
                      </a:lnTo>
                      <a:lnTo>
                        <a:pt x="1797" y="74"/>
                      </a:lnTo>
                      <a:lnTo>
                        <a:pt x="1805" y="85"/>
                      </a:lnTo>
                      <a:lnTo>
                        <a:pt x="1812" y="94"/>
                      </a:lnTo>
                      <a:lnTo>
                        <a:pt x="1817" y="105"/>
                      </a:lnTo>
                      <a:lnTo>
                        <a:pt x="1819" y="117"/>
                      </a:lnTo>
                      <a:lnTo>
                        <a:pt x="1817" y="126"/>
                      </a:lnTo>
                      <a:lnTo>
                        <a:pt x="1811" y="133"/>
                      </a:lnTo>
                      <a:lnTo>
                        <a:pt x="1802" y="137"/>
                      </a:lnTo>
                      <a:lnTo>
                        <a:pt x="1792" y="142"/>
                      </a:lnTo>
                      <a:lnTo>
                        <a:pt x="1781" y="146"/>
                      </a:lnTo>
                      <a:lnTo>
                        <a:pt x="1768" y="147"/>
                      </a:lnTo>
                      <a:lnTo>
                        <a:pt x="1758" y="149"/>
                      </a:lnTo>
                      <a:lnTo>
                        <a:pt x="1748" y="150"/>
                      </a:lnTo>
                      <a:lnTo>
                        <a:pt x="1718" y="159"/>
                      </a:lnTo>
                      <a:lnTo>
                        <a:pt x="1698" y="174"/>
                      </a:lnTo>
                      <a:lnTo>
                        <a:pt x="1687" y="193"/>
                      </a:lnTo>
                      <a:lnTo>
                        <a:pt x="1677" y="215"/>
                      </a:lnTo>
                      <a:lnTo>
                        <a:pt x="1669" y="238"/>
                      </a:lnTo>
                      <a:lnTo>
                        <a:pt x="1659" y="262"/>
                      </a:lnTo>
                      <a:lnTo>
                        <a:pt x="1643" y="285"/>
                      </a:lnTo>
                      <a:lnTo>
                        <a:pt x="1616" y="307"/>
                      </a:lnTo>
                      <a:lnTo>
                        <a:pt x="1596" y="308"/>
                      </a:lnTo>
                      <a:lnTo>
                        <a:pt x="1576" y="308"/>
                      </a:lnTo>
                      <a:lnTo>
                        <a:pt x="1555" y="309"/>
                      </a:lnTo>
                      <a:lnTo>
                        <a:pt x="1534" y="309"/>
                      </a:lnTo>
                      <a:lnTo>
                        <a:pt x="1514" y="310"/>
                      </a:lnTo>
                      <a:lnTo>
                        <a:pt x="1493" y="311"/>
                      </a:lnTo>
                      <a:lnTo>
                        <a:pt x="1471" y="311"/>
                      </a:lnTo>
                      <a:lnTo>
                        <a:pt x="1450" y="312"/>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69" name="Freeform 92"/>
                <p:cNvSpPr>
                  <a:spLocks noChangeAspect="1"/>
                </p:cNvSpPr>
                <p:nvPr/>
              </p:nvSpPr>
              <p:spPr bwMode="auto">
                <a:xfrm>
                  <a:off x="1285" y="3039"/>
                  <a:ext cx="909" cy="172"/>
                </a:xfrm>
                <a:custGeom>
                  <a:avLst/>
                  <a:gdLst>
                    <a:gd name="T0" fmla="*/ 0 w 1819"/>
                    <a:gd name="T1" fmla="*/ 1 h 344"/>
                    <a:gd name="T2" fmla="*/ 0 w 1819"/>
                    <a:gd name="T3" fmla="*/ 1 h 344"/>
                    <a:gd name="T4" fmla="*/ 0 w 1819"/>
                    <a:gd name="T5" fmla="*/ 1 h 344"/>
                    <a:gd name="T6" fmla="*/ 0 w 1819"/>
                    <a:gd name="T7" fmla="*/ 1 h 344"/>
                    <a:gd name="T8" fmla="*/ 0 w 1819"/>
                    <a:gd name="T9" fmla="*/ 1 h 344"/>
                    <a:gd name="T10" fmla="*/ 0 w 1819"/>
                    <a:gd name="T11" fmla="*/ 1 h 344"/>
                    <a:gd name="T12" fmla="*/ 0 w 1819"/>
                    <a:gd name="T13" fmla="*/ 1 h 344"/>
                    <a:gd name="T14" fmla="*/ 0 w 1819"/>
                    <a:gd name="T15" fmla="*/ 1 h 344"/>
                    <a:gd name="T16" fmla="*/ 0 w 1819"/>
                    <a:gd name="T17" fmla="*/ 1 h 344"/>
                    <a:gd name="T18" fmla="*/ 0 w 1819"/>
                    <a:gd name="T19" fmla="*/ 1 h 344"/>
                    <a:gd name="T20" fmla="*/ 0 w 1819"/>
                    <a:gd name="T21" fmla="*/ 1 h 344"/>
                    <a:gd name="T22" fmla="*/ 0 w 1819"/>
                    <a:gd name="T23" fmla="*/ 1 h 344"/>
                    <a:gd name="T24" fmla="*/ 0 w 1819"/>
                    <a:gd name="T25" fmla="*/ 1 h 344"/>
                    <a:gd name="T26" fmla="*/ 0 w 1819"/>
                    <a:gd name="T27" fmla="*/ 1 h 344"/>
                    <a:gd name="T28" fmla="*/ 0 w 1819"/>
                    <a:gd name="T29" fmla="*/ 1 h 344"/>
                    <a:gd name="T30" fmla="*/ 0 w 1819"/>
                    <a:gd name="T31" fmla="*/ 1 h 344"/>
                    <a:gd name="T32" fmla="*/ 0 w 1819"/>
                    <a:gd name="T33" fmla="*/ 1 h 344"/>
                    <a:gd name="T34" fmla="*/ 0 w 1819"/>
                    <a:gd name="T35" fmla="*/ 1 h 344"/>
                    <a:gd name="T36" fmla="*/ 0 w 1819"/>
                    <a:gd name="T37" fmla="*/ 1 h 344"/>
                    <a:gd name="T38" fmla="*/ 0 w 1819"/>
                    <a:gd name="T39" fmla="*/ 1 h 344"/>
                    <a:gd name="T40" fmla="*/ 0 w 1819"/>
                    <a:gd name="T41" fmla="*/ 1 h 344"/>
                    <a:gd name="T42" fmla="*/ 0 w 1819"/>
                    <a:gd name="T43" fmla="*/ 1 h 344"/>
                    <a:gd name="T44" fmla="*/ 0 w 1819"/>
                    <a:gd name="T45" fmla="*/ 1 h 344"/>
                    <a:gd name="T46" fmla="*/ 0 w 1819"/>
                    <a:gd name="T47" fmla="*/ 1 h 344"/>
                    <a:gd name="T48" fmla="*/ 0 w 1819"/>
                    <a:gd name="T49" fmla="*/ 1 h 344"/>
                    <a:gd name="T50" fmla="*/ 0 w 1819"/>
                    <a:gd name="T51" fmla="*/ 1 h 344"/>
                    <a:gd name="T52" fmla="*/ 0 w 1819"/>
                    <a:gd name="T53" fmla="*/ 1 h 344"/>
                    <a:gd name="T54" fmla="*/ 0 w 1819"/>
                    <a:gd name="T55" fmla="*/ 1 h 344"/>
                    <a:gd name="T56" fmla="*/ 0 w 1819"/>
                    <a:gd name="T57" fmla="*/ 1 h 344"/>
                    <a:gd name="T58" fmla="*/ 0 w 1819"/>
                    <a:gd name="T59" fmla="*/ 1 h 344"/>
                    <a:gd name="T60" fmla="*/ 0 w 1819"/>
                    <a:gd name="T61" fmla="*/ 1 h 344"/>
                    <a:gd name="T62" fmla="*/ 0 w 1819"/>
                    <a:gd name="T63" fmla="*/ 1 h 344"/>
                    <a:gd name="T64" fmla="*/ 0 w 1819"/>
                    <a:gd name="T65" fmla="*/ 1 h 344"/>
                    <a:gd name="T66" fmla="*/ 0 w 1819"/>
                    <a:gd name="T67" fmla="*/ 1 h 344"/>
                    <a:gd name="T68" fmla="*/ 0 w 1819"/>
                    <a:gd name="T69" fmla="*/ 1 h 344"/>
                    <a:gd name="T70" fmla="*/ 0 w 1819"/>
                    <a:gd name="T71" fmla="*/ 1 h 344"/>
                    <a:gd name="T72" fmla="*/ 0 w 1819"/>
                    <a:gd name="T73" fmla="*/ 1 h 344"/>
                    <a:gd name="T74" fmla="*/ 0 w 1819"/>
                    <a:gd name="T75" fmla="*/ 1 h 344"/>
                    <a:gd name="T76" fmla="*/ 0 w 1819"/>
                    <a:gd name="T77" fmla="*/ 1 h 344"/>
                    <a:gd name="T78" fmla="*/ 0 w 1819"/>
                    <a:gd name="T79" fmla="*/ 1 h 344"/>
                    <a:gd name="T80" fmla="*/ 0 w 1819"/>
                    <a:gd name="T81" fmla="*/ 1 h 344"/>
                    <a:gd name="T82" fmla="*/ 0 w 1819"/>
                    <a:gd name="T83" fmla="*/ 1 h 344"/>
                    <a:gd name="T84" fmla="*/ 0 w 1819"/>
                    <a:gd name="T85" fmla="*/ 1 h 344"/>
                    <a:gd name="T86" fmla="*/ 0 w 1819"/>
                    <a:gd name="T87" fmla="*/ 1 h 344"/>
                    <a:gd name="T88" fmla="*/ 0 w 1819"/>
                    <a:gd name="T89" fmla="*/ 1 h 344"/>
                    <a:gd name="T90" fmla="*/ 0 w 1819"/>
                    <a:gd name="T91" fmla="*/ 1 h 344"/>
                    <a:gd name="T92" fmla="*/ 0 w 1819"/>
                    <a:gd name="T93" fmla="*/ 1 h 344"/>
                    <a:gd name="T94" fmla="*/ 0 w 1819"/>
                    <a:gd name="T95" fmla="*/ 1 h 344"/>
                    <a:gd name="T96" fmla="*/ 0 w 1819"/>
                    <a:gd name="T97" fmla="*/ 1 h 344"/>
                    <a:gd name="T98" fmla="*/ 0 w 1819"/>
                    <a:gd name="T99" fmla="*/ 1 h 344"/>
                    <a:gd name="T100" fmla="*/ 0 w 1819"/>
                    <a:gd name="T101" fmla="*/ 1 h 344"/>
                    <a:gd name="T102" fmla="*/ 0 w 1819"/>
                    <a:gd name="T103" fmla="*/ 1 h 344"/>
                    <a:gd name="T104" fmla="*/ 0 w 1819"/>
                    <a:gd name="T105" fmla="*/ 1 h 344"/>
                    <a:gd name="T106" fmla="*/ 0 w 1819"/>
                    <a:gd name="T107" fmla="*/ 1 h 344"/>
                    <a:gd name="T108" fmla="*/ 0 w 1819"/>
                    <a:gd name="T109" fmla="*/ 1 h 344"/>
                    <a:gd name="T110" fmla="*/ 0 w 1819"/>
                    <a:gd name="T111" fmla="*/ 1 h 344"/>
                    <a:gd name="T112" fmla="*/ 0 w 1819"/>
                    <a:gd name="T113" fmla="*/ 1 h 344"/>
                    <a:gd name="T114" fmla="*/ 0 w 1819"/>
                    <a:gd name="T115" fmla="*/ 1 h 344"/>
                    <a:gd name="T116" fmla="*/ 0 w 1819"/>
                    <a:gd name="T117" fmla="*/ 1 h 344"/>
                    <a:gd name="T118" fmla="*/ 0 w 1819"/>
                    <a:gd name="T119" fmla="*/ 1 h 3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19"/>
                    <a:gd name="T181" fmla="*/ 0 h 344"/>
                    <a:gd name="T182" fmla="*/ 1819 w 1819"/>
                    <a:gd name="T183" fmla="*/ 344 h 3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19" h="344">
                      <a:moveTo>
                        <a:pt x="1450" y="312"/>
                      </a:moveTo>
                      <a:lnTo>
                        <a:pt x="1450" y="312"/>
                      </a:lnTo>
                      <a:lnTo>
                        <a:pt x="1448" y="286"/>
                      </a:lnTo>
                      <a:lnTo>
                        <a:pt x="1452" y="257"/>
                      </a:lnTo>
                      <a:lnTo>
                        <a:pt x="1457" y="228"/>
                      </a:lnTo>
                      <a:lnTo>
                        <a:pt x="1464" y="201"/>
                      </a:lnTo>
                      <a:lnTo>
                        <a:pt x="1471" y="177"/>
                      </a:lnTo>
                      <a:lnTo>
                        <a:pt x="1475" y="156"/>
                      </a:lnTo>
                      <a:lnTo>
                        <a:pt x="1473" y="141"/>
                      </a:lnTo>
                      <a:lnTo>
                        <a:pt x="1467" y="134"/>
                      </a:lnTo>
                      <a:lnTo>
                        <a:pt x="1443" y="129"/>
                      </a:lnTo>
                      <a:lnTo>
                        <a:pt x="1420" y="125"/>
                      </a:lnTo>
                      <a:lnTo>
                        <a:pt x="1397" y="121"/>
                      </a:lnTo>
                      <a:lnTo>
                        <a:pt x="1374" y="118"/>
                      </a:lnTo>
                      <a:lnTo>
                        <a:pt x="1351" y="116"/>
                      </a:lnTo>
                      <a:lnTo>
                        <a:pt x="1328" y="114"/>
                      </a:lnTo>
                      <a:lnTo>
                        <a:pt x="1305" y="113"/>
                      </a:lnTo>
                      <a:lnTo>
                        <a:pt x="1283" y="113"/>
                      </a:lnTo>
                      <a:lnTo>
                        <a:pt x="1260" y="113"/>
                      </a:lnTo>
                      <a:lnTo>
                        <a:pt x="1237" y="114"/>
                      </a:lnTo>
                      <a:lnTo>
                        <a:pt x="1214" y="116"/>
                      </a:lnTo>
                      <a:lnTo>
                        <a:pt x="1191" y="118"/>
                      </a:lnTo>
                      <a:lnTo>
                        <a:pt x="1168" y="121"/>
                      </a:lnTo>
                      <a:lnTo>
                        <a:pt x="1145" y="125"/>
                      </a:lnTo>
                      <a:lnTo>
                        <a:pt x="1122" y="129"/>
                      </a:lnTo>
                      <a:lnTo>
                        <a:pt x="1099" y="134"/>
                      </a:lnTo>
                      <a:lnTo>
                        <a:pt x="1094" y="136"/>
                      </a:lnTo>
                      <a:lnTo>
                        <a:pt x="1091" y="141"/>
                      </a:lnTo>
                      <a:lnTo>
                        <a:pt x="1090" y="147"/>
                      </a:lnTo>
                      <a:lnTo>
                        <a:pt x="1089" y="155"/>
                      </a:lnTo>
                      <a:lnTo>
                        <a:pt x="1088" y="164"/>
                      </a:lnTo>
                      <a:lnTo>
                        <a:pt x="1088" y="175"/>
                      </a:lnTo>
                      <a:lnTo>
                        <a:pt x="1089" y="187"/>
                      </a:lnTo>
                      <a:lnTo>
                        <a:pt x="1089" y="201"/>
                      </a:lnTo>
                      <a:lnTo>
                        <a:pt x="1090" y="215"/>
                      </a:lnTo>
                      <a:lnTo>
                        <a:pt x="1090" y="230"/>
                      </a:lnTo>
                      <a:lnTo>
                        <a:pt x="1090" y="245"/>
                      </a:lnTo>
                      <a:lnTo>
                        <a:pt x="1089" y="261"/>
                      </a:lnTo>
                      <a:lnTo>
                        <a:pt x="1086" y="277"/>
                      </a:lnTo>
                      <a:lnTo>
                        <a:pt x="1084" y="293"/>
                      </a:lnTo>
                      <a:lnTo>
                        <a:pt x="1079" y="309"/>
                      </a:lnTo>
                      <a:lnTo>
                        <a:pt x="1074" y="324"/>
                      </a:lnTo>
                      <a:lnTo>
                        <a:pt x="1053" y="324"/>
                      </a:lnTo>
                      <a:lnTo>
                        <a:pt x="1032" y="325"/>
                      </a:lnTo>
                      <a:lnTo>
                        <a:pt x="1010" y="325"/>
                      </a:lnTo>
                      <a:lnTo>
                        <a:pt x="990" y="326"/>
                      </a:lnTo>
                      <a:lnTo>
                        <a:pt x="969" y="326"/>
                      </a:lnTo>
                      <a:lnTo>
                        <a:pt x="948" y="327"/>
                      </a:lnTo>
                      <a:lnTo>
                        <a:pt x="927" y="327"/>
                      </a:lnTo>
                      <a:lnTo>
                        <a:pt x="907" y="327"/>
                      </a:lnTo>
                      <a:lnTo>
                        <a:pt x="886" y="329"/>
                      </a:lnTo>
                      <a:lnTo>
                        <a:pt x="865" y="329"/>
                      </a:lnTo>
                      <a:lnTo>
                        <a:pt x="845" y="330"/>
                      </a:lnTo>
                      <a:lnTo>
                        <a:pt x="824" y="330"/>
                      </a:lnTo>
                      <a:lnTo>
                        <a:pt x="803" y="331"/>
                      </a:lnTo>
                      <a:lnTo>
                        <a:pt x="782" y="331"/>
                      </a:lnTo>
                      <a:lnTo>
                        <a:pt x="763" y="332"/>
                      </a:lnTo>
                      <a:lnTo>
                        <a:pt x="742" y="332"/>
                      </a:lnTo>
                      <a:lnTo>
                        <a:pt x="739" y="314"/>
                      </a:lnTo>
                      <a:lnTo>
                        <a:pt x="736" y="294"/>
                      </a:lnTo>
                      <a:lnTo>
                        <a:pt x="734" y="277"/>
                      </a:lnTo>
                      <a:lnTo>
                        <a:pt x="729" y="262"/>
                      </a:lnTo>
                      <a:lnTo>
                        <a:pt x="722" y="251"/>
                      </a:lnTo>
                      <a:lnTo>
                        <a:pt x="712" y="243"/>
                      </a:lnTo>
                      <a:lnTo>
                        <a:pt x="696" y="242"/>
                      </a:lnTo>
                      <a:lnTo>
                        <a:pt x="673" y="248"/>
                      </a:lnTo>
                      <a:lnTo>
                        <a:pt x="658" y="247"/>
                      </a:lnTo>
                      <a:lnTo>
                        <a:pt x="641" y="246"/>
                      </a:lnTo>
                      <a:lnTo>
                        <a:pt x="623" y="246"/>
                      </a:lnTo>
                      <a:lnTo>
                        <a:pt x="605" y="245"/>
                      </a:lnTo>
                      <a:lnTo>
                        <a:pt x="585" y="245"/>
                      </a:lnTo>
                      <a:lnTo>
                        <a:pt x="565" y="245"/>
                      </a:lnTo>
                      <a:lnTo>
                        <a:pt x="543" y="243"/>
                      </a:lnTo>
                      <a:lnTo>
                        <a:pt x="520" y="242"/>
                      </a:lnTo>
                      <a:lnTo>
                        <a:pt x="516" y="250"/>
                      </a:lnTo>
                      <a:lnTo>
                        <a:pt x="514" y="261"/>
                      </a:lnTo>
                      <a:lnTo>
                        <a:pt x="512" y="272"/>
                      </a:lnTo>
                      <a:lnTo>
                        <a:pt x="509" y="285"/>
                      </a:lnTo>
                      <a:lnTo>
                        <a:pt x="508" y="297"/>
                      </a:lnTo>
                      <a:lnTo>
                        <a:pt x="506" y="311"/>
                      </a:lnTo>
                      <a:lnTo>
                        <a:pt x="502" y="324"/>
                      </a:lnTo>
                      <a:lnTo>
                        <a:pt x="499" y="337"/>
                      </a:lnTo>
                      <a:lnTo>
                        <a:pt x="466" y="337"/>
                      </a:lnTo>
                      <a:lnTo>
                        <a:pt x="433" y="338"/>
                      </a:lnTo>
                      <a:lnTo>
                        <a:pt x="401" y="338"/>
                      </a:lnTo>
                      <a:lnTo>
                        <a:pt x="369" y="339"/>
                      </a:lnTo>
                      <a:lnTo>
                        <a:pt x="337" y="339"/>
                      </a:lnTo>
                      <a:lnTo>
                        <a:pt x="304" y="340"/>
                      </a:lnTo>
                      <a:lnTo>
                        <a:pt x="273" y="340"/>
                      </a:lnTo>
                      <a:lnTo>
                        <a:pt x="241" y="340"/>
                      </a:lnTo>
                      <a:lnTo>
                        <a:pt x="210" y="341"/>
                      </a:lnTo>
                      <a:lnTo>
                        <a:pt x="180" y="341"/>
                      </a:lnTo>
                      <a:lnTo>
                        <a:pt x="149" y="342"/>
                      </a:lnTo>
                      <a:lnTo>
                        <a:pt x="119" y="342"/>
                      </a:lnTo>
                      <a:lnTo>
                        <a:pt x="89" y="342"/>
                      </a:lnTo>
                      <a:lnTo>
                        <a:pt x="59" y="344"/>
                      </a:lnTo>
                      <a:lnTo>
                        <a:pt x="29" y="344"/>
                      </a:lnTo>
                      <a:lnTo>
                        <a:pt x="0" y="344"/>
                      </a:lnTo>
                      <a:lnTo>
                        <a:pt x="5" y="327"/>
                      </a:lnTo>
                      <a:lnTo>
                        <a:pt x="7" y="310"/>
                      </a:lnTo>
                      <a:lnTo>
                        <a:pt x="9" y="293"/>
                      </a:lnTo>
                      <a:lnTo>
                        <a:pt x="11" y="276"/>
                      </a:lnTo>
                      <a:lnTo>
                        <a:pt x="14" y="261"/>
                      </a:lnTo>
                      <a:lnTo>
                        <a:pt x="20" y="247"/>
                      </a:lnTo>
                      <a:lnTo>
                        <a:pt x="28" y="236"/>
                      </a:lnTo>
                      <a:lnTo>
                        <a:pt x="41" y="230"/>
                      </a:lnTo>
                      <a:lnTo>
                        <a:pt x="57" y="226"/>
                      </a:lnTo>
                      <a:lnTo>
                        <a:pt x="72" y="225"/>
                      </a:lnTo>
                      <a:lnTo>
                        <a:pt x="85" y="226"/>
                      </a:lnTo>
                      <a:lnTo>
                        <a:pt x="98" y="228"/>
                      </a:lnTo>
                      <a:lnTo>
                        <a:pt x="111" y="232"/>
                      </a:lnTo>
                      <a:lnTo>
                        <a:pt x="123" y="236"/>
                      </a:lnTo>
                      <a:lnTo>
                        <a:pt x="135" y="242"/>
                      </a:lnTo>
                      <a:lnTo>
                        <a:pt x="148" y="248"/>
                      </a:lnTo>
                      <a:lnTo>
                        <a:pt x="160" y="253"/>
                      </a:lnTo>
                      <a:lnTo>
                        <a:pt x="173" y="257"/>
                      </a:lnTo>
                      <a:lnTo>
                        <a:pt x="187" y="262"/>
                      </a:lnTo>
                      <a:lnTo>
                        <a:pt x="202" y="264"/>
                      </a:lnTo>
                      <a:lnTo>
                        <a:pt x="218" y="265"/>
                      </a:lnTo>
                      <a:lnTo>
                        <a:pt x="235" y="264"/>
                      </a:lnTo>
                      <a:lnTo>
                        <a:pt x="255" y="260"/>
                      </a:lnTo>
                      <a:lnTo>
                        <a:pt x="276" y="254"/>
                      </a:lnTo>
                      <a:lnTo>
                        <a:pt x="276" y="228"/>
                      </a:lnTo>
                      <a:lnTo>
                        <a:pt x="270" y="223"/>
                      </a:lnTo>
                      <a:lnTo>
                        <a:pt x="267" y="216"/>
                      </a:lnTo>
                      <a:lnTo>
                        <a:pt x="267" y="209"/>
                      </a:lnTo>
                      <a:lnTo>
                        <a:pt x="267" y="204"/>
                      </a:lnTo>
                      <a:lnTo>
                        <a:pt x="270" y="124"/>
                      </a:lnTo>
                      <a:lnTo>
                        <a:pt x="270" y="114"/>
                      </a:lnTo>
                      <a:lnTo>
                        <a:pt x="272" y="108"/>
                      </a:lnTo>
                      <a:lnTo>
                        <a:pt x="277" y="103"/>
                      </a:lnTo>
                      <a:lnTo>
                        <a:pt x="284" y="101"/>
                      </a:lnTo>
                      <a:lnTo>
                        <a:pt x="294" y="99"/>
                      </a:lnTo>
                      <a:lnTo>
                        <a:pt x="305" y="98"/>
                      </a:lnTo>
                      <a:lnTo>
                        <a:pt x="318" y="97"/>
                      </a:lnTo>
                      <a:lnTo>
                        <a:pt x="332" y="95"/>
                      </a:lnTo>
                      <a:lnTo>
                        <a:pt x="348" y="94"/>
                      </a:lnTo>
                      <a:lnTo>
                        <a:pt x="364" y="93"/>
                      </a:lnTo>
                      <a:lnTo>
                        <a:pt x="380" y="91"/>
                      </a:lnTo>
                      <a:lnTo>
                        <a:pt x="398" y="90"/>
                      </a:lnTo>
                      <a:lnTo>
                        <a:pt x="416" y="89"/>
                      </a:lnTo>
                      <a:lnTo>
                        <a:pt x="433" y="88"/>
                      </a:lnTo>
                      <a:lnTo>
                        <a:pt x="452" y="87"/>
                      </a:lnTo>
                      <a:lnTo>
                        <a:pt x="469" y="86"/>
                      </a:lnTo>
                      <a:lnTo>
                        <a:pt x="487" y="86"/>
                      </a:lnTo>
                      <a:lnTo>
                        <a:pt x="505" y="85"/>
                      </a:lnTo>
                      <a:lnTo>
                        <a:pt x="521" y="83"/>
                      </a:lnTo>
                      <a:lnTo>
                        <a:pt x="537" y="83"/>
                      </a:lnTo>
                      <a:lnTo>
                        <a:pt x="539" y="78"/>
                      </a:lnTo>
                      <a:lnTo>
                        <a:pt x="540" y="71"/>
                      </a:lnTo>
                      <a:lnTo>
                        <a:pt x="540" y="63"/>
                      </a:lnTo>
                      <a:lnTo>
                        <a:pt x="540" y="55"/>
                      </a:lnTo>
                      <a:lnTo>
                        <a:pt x="539" y="48"/>
                      </a:lnTo>
                      <a:lnTo>
                        <a:pt x="538" y="41"/>
                      </a:lnTo>
                      <a:lnTo>
                        <a:pt x="537" y="35"/>
                      </a:lnTo>
                      <a:lnTo>
                        <a:pt x="535" y="30"/>
                      </a:lnTo>
                      <a:lnTo>
                        <a:pt x="665" y="33"/>
                      </a:lnTo>
                      <a:lnTo>
                        <a:pt x="668" y="42"/>
                      </a:lnTo>
                      <a:lnTo>
                        <a:pt x="669" y="50"/>
                      </a:lnTo>
                      <a:lnTo>
                        <a:pt x="668" y="57"/>
                      </a:lnTo>
                      <a:lnTo>
                        <a:pt x="667" y="63"/>
                      </a:lnTo>
                      <a:lnTo>
                        <a:pt x="665" y="68"/>
                      </a:lnTo>
                      <a:lnTo>
                        <a:pt x="664" y="73"/>
                      </a:lnTo>
                      <a:lnTo>
                        <a:pt x="665" y="75"/>
                      </a:lnTo>
                      <a:lnTo>
                        <a:pt x="668" y="78"/>
                      </a:lnTo>
                      <a:lnTo>
                        <a:pt x="691" y="76"/>
                      </a:lnTo>
                      <a:lnTo>
                        <a:pt x="712" y="75"/>
                      </a:lnTo>
                      <a:lnTo>
                        <a:pt x="732" y="74"/>
                      </a:lnTo>
                      <a:lnTo>
                        <a:pt x="751" y="73"/>
                      </a:lnTo>
                      <a:lnTo>
                        <a:pt x="770" y="73"/>
                      </a:lnTo>
                      <a:lnTo>
                        <a:pt x="788" y="72"/>
                      </a:lnTo>
                      <a:lnTo>
                        <a:pt x="807" y="72"/>
                      </a:lnTo>
                      <a:lnTo>
                        <a:pt x="826" y="71"/>
                      </a:lnTo>
                      <a:lnTo>
                        <a:pt x="830" y="67"/>
                      </a:lnTo>
                      <a:lnTo>
                        <a:pt x="831" y="63"/>
                      </a:lnTo>
                      <a:lnTo>
                        <a:pt x="832" y="59"/>
                      </a:lnTo>
                      <a:lnTo>
                        <a:pt x="832" y="55"/>
                      </a:lnTo>
                      <a:lnTo>
                        <a:pt x="832" y="51"/>
                      </a:lnTo>
                      <a:lnTo>
                        <a:pt x="831" y="45"/>
                      </a:lnTo>
                      <a:lnTo>
                        <a:pt x="831" y="41"/>
                      </a:lnTo>
                      <a:lnTo>
                        <a:pt x="830" y="35"/>
                      </a:lnTo>
                      <a:lnTo>
                        <a:pt x="888" y="35"/>
                      </a:lnTo>
                      <a:lnTo>
                        <a:pt x="901" y="35"/>
                      </a:lnTo>
                      <a:lnTo>
                        <a:pt x="914" y="36"/>
                      </a:lnTo>
                      <a:lnTo>
                        <a:pt x="925" y="36"/>
                      </a:lnTo>
                      <a:lnTo>
                        <a:pt x="938" y="36"/>
                      </a:lnTo>
                      <a:lnTo>
                        <a:pt x="949" y="36"/>
                      </a:lnTo>
                      <a:lnTo>
                        <a:pt x="961" y="36"/>
                      </a:lnTo>
                      <a:lnTo>
                        <a:pt x="972" y="36"/>
                      </a:lnTo>
                      <a:lnTo>
                        <a:pt x="985" y="35"/>
                      </a:lnTo>
                      <a:lnTo>
                        <a:pt x="995" y="35"/>
                      </a:lnTo>
                      <a:lnTo>
                        <a:pt x="1007" y="35"/>
                      </a:lnTo>
                      <a:lnTo>
                        <a:pt x="1018" y="34"/>
                      </a:lnTo>
                      <a:lnTo>
                        <a:pt x="1030" y="34"/>
                      </a:lnTo>
                      <a:lnTo>
                        <a:pt x="1041" y="34"/>
                      </a:lnTo>
                      <a:lnTo>
                        <a:pt x="1052" y="33"/>
                      </a:lnTo>
                      <a:lnTo>
                        <a:pt x="1063" y="33"/>
                      </a:lnTo>
                      <a:lnTo>
                        <a:pt x="1074" y="32"/>
                      </a:lnTo>
                      <a:lnTo>
                        <a:pt x="1073" y="36"/>
                      </a:lnTo>
                      <a:lnTo>
                        <a:pt x="1071" y="42"/>
                      </a:lnTo>
                      <a:lnTo>
                        <a:pt x="1069" y="49"/>
                      </a:lnTo>
                      <a:lnTo>
                        <a:pt x="1067" y="55"/>
                      </a:lnTo>
                      <a:lnTo>
                        <a:pt x="1066" y="60"/>
                      </a:lnTo>
                      <a:lnTo>
                        <a:pt x="1066" y="65"/>
                      </a:lnTo>
                      <a:lnTo>
                        <a:pt x="1067" y="68"/>
                      </a:lnTo>
                      <a:lnTo>
                        <a:pt x="1069" y="71"/>
                      </a:lnTo>
                      <a:lnTo>
                        <a:pt x="1078" y="72"/>
                      </a:lnTo>
                      <a:lnTo>
                        <a:pt x="1088" y="72"/>
                      </a:lnTo>
                      <a:lnTo>
                        <a:pt x="1098" y="73"/>
                      </a:lnTo>
                      <a:lnTo>
                        <a:pt x="1109" y="73"/>
                      </a:lnTo>
                      <a:lnTo>
                        <a:pt x="1121" y="74"/>
                      </a:lnTo>
                      <a:lnTo>
                        <a:pt x="1132" y="74"/>
                      </a:lnTo>
                      <a:lnTo>
                        <a:pt x="1144" y="75"/>
                      </a:lnTo>
                      <a:lnTo>
                        <a:pt x="1157" y="76"/>
                      </a:lnTo>
                      <a:lnTo>
                        <a:pt x="1169" y="76"/>
                      </a:lnTo>
                      <a:lnTo>
                        <a:pt x="1183" y="78"/>
                      </a:lnTo>
                      <a:lnTo>
                        <a:pt x="1196" y="79"/>
                      </a:lnTo>
                      <a:lnTo>
                        <a:pt x="1209" y="79"/>
                      </a:lnTo>
                      <a:lnTo>
                        <a:pt x="1222" y="80"/>
                      </a:lnTo>
                      <a:lnTo>
                        <a:pt x="1235" y="81"/>
                      </a:lnTo>
                      <a:lnTo>
                        <a:pt x="1248" y="81"/>
                      </a:lnTo>
                      <a:lnTo>
                        <a:pt x="1260" y="82"/>
                      </a:lnTo>
                      <a:lnTo>
                        <a:pt x="1469" y="114"/>
                      </a:lnTo>
                      <a:lnTo>
                        <a:pt x="1464" y="93"/>
                      </a:lnTo>
                      <a:lnTo>
                        <a:pt x="1463" y="74"/>
                      </a:lnTo>
                      <a:lnTo>
                        <a:pt x="1465" y="58"/>
                      </a:lnTo>
                      <a:lnTo>
                        <a:pt x="1469" y="43"/>
                      </a:lnTo>
                      <a:lnTo>
                        <a:pt x="1471" y="32"/>
                      </a:lnTo>
                      <a:lnTo>
                        <a:pt x="1473" y="20"/>
                      </a:lnTo>
                      <a:lnTo>
                        <a:pt x="1472" y="10"/>
                      </a:lnTo>
                      <a:lnTo>
                        <a:pt x="1468" y="0"/>
                      </a:lnTo>
                      <a:lnTo>
                        <a:pt x="1486" y="0"/>
                      </a:lnTo>
                      <a:lnTo>
                        <a:pt x="1506" y="2"/>
                      </a:lnTo>
                      <a:lnTo>
                        <a:pt x="1524" y="2"/>
                      </a:lnTo>
                      <a:lnTo>
                        <a:pt x="1544" y="3"/>
                      </a:lnTo>
                      <a:lnTo>
                        <a:pt x="1562" y="4"/>
                      </a:lnTo>
                      <a:lnTo>
                        <a:pt x="1582" y="5"/>
                      </a:lnTo>
                      <a:lnTo>
                        <a:pt x="1600" y="5"/>
                      </a:lnTo>
                      <a:lnTo>
                        <a:pt x="1620" y="6"/>
                      </a:lnTo>
                      <a:lnTo>
                        <a:pt x="1639" y="9"/>
                      </a:lnTo>
                      <a:lnTo>
                        <a:pt x="1658" y="10"/>
                      </a:lnTo>
                      <a:lnTo>
                        <a:pt x="1677" y="11"/>
                      </a:lnTo>
                      <a:lnTo>
                        <a:pt x="1697" y="12"/>
                      </a:lnTo>
                      <a:lnTo>
                        <a:pt x="1715" y="13"/>
                      </a:lnTo>
                      <a:lnTo>
                        <a:pt x="1735" y="14"/>
                      </a:lnTo>
                      <a:lnTo>
                        <a:pt x="1753" y="15"/>
                      </a:lnTo>
                      <a:lnTo>
                        <a:pt x="1773" y="17"/>
                      </a:lnTo>
                      <a:lnTo>
                        <a:pt x="1775" y="35"/>
                      </a:lnTo>
                      <a:lnTo>
                        <a:pt x="1781" y="50"/>
                      </a:lnTo>
                      <a:lnTo>
                        <a:pt x="1789" y="63"/>
                      </a:lnTo>
                      <a:lnTo>
                        <a:pt x="1797" y="74"/>
                      </a:lnTo>
                      <a:lnTo>
                        <a:pt x="1805" y="85"/>
                      </a:lnTo>
                      <a:lnTo>
                        <a:pt x="1812" y="94"/>
                      </a:lnTo>
                      <a:lnTo>
                        <a:pt x="1817" y="105"/>
                      </a:lnTo>
                      <a:lnTo>
                        <a:pt x="1819" y="117"/>
                      </a:lnTo>
                      <a:lnTo>
                        <a:pt x="1817" y="126"/>
                      </a:lnTo>
                      <a:lnTo>
                        <a:pt x="1811" y="133"/>
                      </a:lnTo>
                      <a:lnTo>
                        <a:pt x="1802" y="137"/>
                      </a:lnTo>
                      <a:lnTo>
                        <a:pt x="1792" y="142"/>
                      </a:lnTo>
                      <a:lnTo>
                        <a:pt x="1781" y="146"/>
                      </a:lnTo>
                      <a:lnTo>
                        <a:pt x="1768" y="147"/>
                      </a:lnTo>
                      <a:lnTo>
                        <a:pt x="1758" y="149"/>
                      </a:lnTo>
                      <a:lnTo>
                        <a:pt x="1748" y="150"/>
                      </a:lnTo>
                      <a:lnTo>
                        <a:pt x="1718" y="159"/>
                      </a:lnTo>
                      <a:lnTo>
                        <a:pt x="1698" y="174"/>
                      </a:lnTo>
                      <a:lnTo>
                        <a:pt x="1687" y="193"/>
                      </a:lnTo>
                      <a:lnTo>
                        <a:pt x="1677" y="215"/>
                      </a:lnTo>
                      <a:lnTo>
                        <a:pt x="1669" y="238"/>
                      </a:lnTo>
                      <a:lnTo>
                        <a:pt x="1659" y="262"/>
                      </a:lnTo>
                      <a:lnTo>
                        <a:pt x="1643" y="285"/>
                      </a:lnTo>
                      <a:lnTo>
                        <a:pt x="1616" y="307"/>
                      </a:lnTo>
                      <a:lnTo>
                        <a:pt x="1596" y="308"/>
                      </a:lnTo>
                      <a:lnTo>
                        <a:pt x="1576" y="308"/>
                      </a:lnTo>
                      <a:lnTo>
                        <a:pt x="1555" y="309"/>
                      </a:lnTo>
                      <a:lnTo>
                        <a:pt x="1534" y="309"/>
                      </a:lnTo>
                      <a:lnTo>
                        <a:pt x="1514" y="310"/>
                      </a:lnTo>
                      <a:lnTo>
                        <a:pt x="1493" y="311"/>
                      </a:lnTo>
                      <a:lnTo>
                        <a:pt x="1471" y="311"/>
                      </a:lnTo>
                      <a:lnTo>
                        <a:pt x="1450" y="312"/>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70" name="Freeform 93"/>
                <p:cNvSpPr>
                  <a:spLocks noChangeAspect="1"/>
                </p:cNvSpPr>
                <p:nvPr/>
              </p:nvSpPr>
              <p:spPr bwMode="auto">
                <a:xfrm>
                  <a:off x="2244" y="2924"/>
                  <a:ext cx="101" cy="85"/>
                </a:xfrm>
                <a:custGeom>
                  <a:avLst/>
                  <a:gdLst>
                    <a:gd name="T0" fmla="*/ 0 w 203"/>
                    <a:gd name="T1" fmla="*/ 0 h 170"/>
                    <a:gd name="T2" fmla="*/ 0 w 203"/>
                    <a:gd name="T3" fmla="*/ 1 h 170"/>
                    <a:gd name="T4" fmla="*/ 0 w 203"/>
                    <a:gd name="T5" fmla="*/ 1 h 170"/>
                    <a:gd name="T6" fmla="*/ 0 w 203"/>
                    <a:gd name="T7" fmla="*/ 1 h 170"/>
                    <a:gd name="T8" fmla="*/ 0 w 203"/>
                    <a:gd name="T9" fmla="*/ 1 h 170"/>
                    <a:gd name="T10" fmla="*/ 0 w 203"/>
                    <a:gd name="T11" fmla="*/ 1 h 170"/>
                    <a:gd name="T12" fmla="*/ 0 w 203"/>
                    <a:gd name="T13" fmla="*/ 1 h 170"/>
                    <a:gd name="T14" fmla="*/ 0 w 203"/>
                    <a:gd name="T15" fmla="*/ 1 h 170"/>
                    <a:gd name="T16" fmla="*/ 0 w 203"/>
                    <a:gd name="T17" fmla="*/ 1 h 170"/>
                    <a:gd name="T18" fmla="*/ 0 w 203"/>
                    <a:gd name="T19" fmla="*/ 1 h 170"/>
                    <a:gd name="T20" fmla="*/ 0 w 203"/>
                    <a:gd name="T21" fmla="*/ 1 h 170"/>
                    <a:gd name="T22" fmla="*/ 0 w 203"/>
                    <a:gd name="T23" fmla="*/ 1 h 170"/>
                    <a:gd name="T24" fmla="*/ 0 w 203"/>
                    <a:gd name="T25" fmla="*/ 1 h 170"/>
                    <a:gd name="T26" fmla="*/ 0 w 203"/>
                    <a:gd name="T27" fmla="*/ 1 h 170"/>
                    <a:gd name="T28" fmla="*/ 0 w 203"/>
                    <a:gd name="T29" fmla="*/ 1 h 170"/>
                    <a:gd name="T30" fmla="*/ 0 w 203"/>
                    <a:gd name="T31" fmla="*/ 1 h 170"/>
                    <a:gd name="T32" fmla="*/ 0 w 203"/>
                    <a:gd name="T33" fmla="*/ 1 h 170"/>
                    <a:gd name="T34" fmla="*/ 0 w 203"/>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
                    <a:gd name="T55" fmla="*/ 0 h 170"/>
                    <a:gd name="T56" fmla="*/ 203 w 203"/>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 h="170">
                      <a:moveTo>
                        <a:pt x="138" y="0"/>
                      </a:moveTo>
                      <a:lnTo>
                        <a:pt x="166" y="13"/>
                      </a:lnTo>
                      <a:lnTo>
                        <a:pt x="185" y="31"/>
                      </a:lnTo>
                      <a:lnTo>
                        <a:pt x="198" y="52"/>
                      </a:lnTo>
                      <a:lnTo>
                        <a:pt x="203" y="75"/>
                      </a:lnTo>
                      <a:lnTo>
                        <a:pt x="202" y="98"/>
                      </a:lnTo>
                      <a:lnTo>
                        <a:pt x="192" y="120"/>
                      </a:lnTo>
                      <a:lnTo>
                        <a:pt x="177" y="139"/>
                      </a:lnTo>
                      <a:lnTo>
                        <a:pt x="157" y="155"/>
                      </a:lnTo>
                      <a:lnTo>
                        <a:pt x="128" y="168"/>
                      </a:lnTo>
                      <a:lnTo>
                        <a:pt x="106" y="170"/>
                      </a:lnTo>
                      <a:lnTo>
                        <a:pt x="89" y="166"/>
                      </a:lnTo>
                      <a:lnTo>
                        <a:pt x="74" y="154"/>
                      </a:lnTo>
                      <a:lnTo>
                        <a:pt x="60" y="142"/>
                      </a:lnTo>
                      <a:lnTo>
                        <a:pt x="45" y="130"/>
                      </a:lnTo>
                      <a:lnTo>
                        <a:pt x="25" y="122"/>
                      </a:lnTo>
                      <a:lnTo>
                        <a:pt x="0" y="120"/>
                      </a:lnTo>
                      <a:lnTo>
                        <a:pt x="138" y="0"/>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71" name="Freeform 94"/>
                <p:cNvSpPr>
                  <a:spLocks noChangeAspect="1"/>
                </p:cNvSpPr>
                <p:nvPr/>
              </p:nvSpPr>
              <p:spPr bwMode="auto">
                <a:xfrm>
                  <a:off x="2244" y="2924"/>
                  <a:ext cx="101" cy="85"/>
                </a:xfrm>
                <a:custGeom>
                  <a:avLst/>
                  <a:gdLst>
                    <a:gd name="T0" fmla="*/ 0 w 203"/>
                    <a:gd name="T1" fmla="*/ 0 h 170"/>
                    <a:gd name="T2" fmla="*/ 0 w 203"/>
                    <a:gd name="T3" fmla="*/ 0 h 170"/>
                    <a:gd name="T4" fmla="*/ 0 w 203"/>
                    <a:gd name="T5" fmla="*/ 1 h 170"/>
                    <a:gd name="T6" fmla="*/ 0 w 203"/>
                    <a:gd name="T7" fmla="*/ 1 h 170"/>
                    <a:gd name="T8" fmla="*/ 0 w 203"/>
                    <a:gd name="T9" fmla="*/ 1 h 170"/>
                    <a:gd name="T10" fmla="*/ 0 w 203"/>
                    <a:gd name="T11" fmla="*/ 1 h 170"/>
                    <a:gd name="T12" fmla="*/ 0 w 203"/>
                    <a:gd name="T13" fmla="*/ 1 h 170"/>
                    <a:gd name="T14" fmla="*/ 0 w 203"/>
                    <a:gd name="T15" fmla="*/ 1 h 170"/>
                    <a:gd name="T16" fmla="*/ 0 w 203"/>
                    <a:gd name="T17" fmla="*/ 1 h 170"/>
                    <a:gd name="T18" fmla="*/ 0 w 203"/>
                    <a:gd name="T19" fmla="*/ 1 h 170"/>
                    <a:gd name="T20" fmla="*/ 0 w 203"/>
                    <a:gd name="T21" fmla="*/ 1 h 170"/>
                    <a:gd name="T22" fmla="*/ 0 w 203"/>
                    <a:gd name="T23" fmla="*/ 1 h 170"/>
                    <a:gd name="T24" fmla="*/ 0 w 203"/>
                    <a:gd name="T25" fmla="*/ 1 h 170"/>
                    <a:gd name="T26" fmla="*/ 0 w 203"/>
                    <a:gd name="T27" fmla="*/ 1 h 170"/>
                    <a:gd name="T28" fmla="*/ 0 w 203"/>
                    <a:gd name="T29" fmla="*/ 1 h 170"/>
                    <a:gd name="T30" fmla="*/ 0 w 203"/>
                    <a:gd name="T31" fmla="*/ 1 h 170"/>
                    <a:gd name="T32" fmla="*/ 0 w 203"/>
                    <a:gd name="T33" fmla="*/ 1 h 170"/>
                    <a:gd name="T34" fmla="*/ 0 w 203"/>
                    <a:gd name="T35" fmla="*/ 1 h 170"/>
                    <a:gd name="T36" fmla="*/ 0 w 203"/>
                    <a:gd name="T37" fmla="*/ 1 h 170"/>
                    <a:gd name="T38" fmla="*/ 0 w 203"/>
                    <a:gd name="T39" fmla="*/ 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
                    <a:gd name="T61" fmla="*/ 0 h 170"/>
                    <a:gd name="T62" fmla="*/ 203 w 203"/>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 h="170">
                      <a:moveTo>
                        <a:pt x="138" y="0"/>
                      </a:moveTo>
                      <a:lnTo>
                        <a:pt x="138" y="0"/>
                      </a:lnTo>
                      <a:lnTo>
                        <a:pt x="166" y="13"/>
                      </a:lnTo>
                      <a:lnTo>
                        <a:pt x="185" y="31"/>
                      </a:lnTo>
                      <a:lnTo>
                        <a:pt x="198" y="52"/>
                      </a:lnTo>
                      <a:lnTo>
                        <a:pt x="203" y="75"/>
                      </a:lnTo>
                      <a:lnTo>
                        <a:pt x="202" y="98"/>
                      </a:lnTo>
                      <a:lnTo>
                        <a:pt x="192" y="120"/>
                      </a:lnTo>
                      <a:lnTo>
                        <a:pt x="177" y="139"/>
                      </a:lnTo>
                      <a:lnTo>
                        <a:pt x="157" y="155"/>
                      </a:lnTo>
                      <a:lnTo>
                        <a:pt x="128" y="168"/>
                      </a:lnTo>
                      <a:lnTo>
                        <a:pt x="106" y="170"/>
                      </a:lnTo>
                      <a:lnTo>
                        <a:pt x="89" y="166"/>
                      </a:lnTo>
                      <a:lnTo>
                        <a:pt x="74" y="154"/>
                      </a:lnTo>
                      <a:lnTo>
                        <a:pt x="60" y="142"/>
                      </a:lnTo>
                      <a:lnTo>
                        <a:pt x="45" y="130"/>
                      </a:lnTo>
                      <a:lnTo>
                        <a:pt x="25" y="122"/>
                      </a:lnTo>
                      <a:lnTo>
                        <a:pt x="0" y="120"/>
                      </a:lnTo>
                      <a:lnTo>
                        <a:pt x="138" y="0"/>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72" name="Freeform 95"/>
                <p:cNvSpPr>
                  <a:spLocks noChangeAspect="1"/>
                </p:cNvSpPr>
                <p:nvPr/>
              </p:nvSpPr>
              <p:spPr bwMode="auto">
                <a:xfrm>
                  <a:off x="2373" y="2907"/>
                  <a:ext cx="87" cy="148"/>
                </a:xfrm>
                <a:custGeom>
                  <a:avLst/>
                  <a:gdLst>
                    <a:gd name="T0" fmla="*/ 1 w 174"/>
                    <a:gd name="T1" fmla="*/ 1 h 295"/>
                    <a:gd name="T2" fmla="*/ 1 w 174"/>
                    <a:gd name="T3" fmla="*/ 1 h 295"/>
                    <a:gd name="T4" fmla="*/ 1 w 174"/>
                    <a:gd name="T5" fmla="*/ 1 h 295"/>
                    <a:gd name="T6" fmla="*/ 1 w 174"/>
                    <a:gd name="T7" fmla="*/ 1 h 295"/>
                    <a:gd name="T8" fmla="*/ 1 w 174"/>
                    <a:gd name="T9" fmla="*/ 1 h 295"/>
                    <a:gd name="T10" fmla="*/ 1 w 174"/>
                    <a:gd name="T11" fmla="*/ 1 h 295"/>
                    <a:gd name="T12" fmla="*/ 1 w 174"/>
                    <a:gd name="T13" fmla="*/ 1 h 295"/>
                    <a:gd name="T14" fmla="*/ 1 w 174"/>
                    <a:gd name="T15" fmla="*/ 1 h 295"/>
                    <a:gd name="T16" fmla="*/ 0 w 174"/>
                    <a:gd name="T17" fmla="*/ 1 h 295"/>
                    <a:gd name="T18" fmla="*/ 1 w 174"/>
                    <a:gd name="T19" fmla="*/ 1 h 295"/>
                    <a:gd name="T20" fmla="*/ 1 w 174"/>
                    <a:gd name="T21" fmla="*/ 1 h 295"/>
                    <a:gd name="T22" fmla="*/ 1 w 174"/>
                    <a:gd name="T23" fmla="*/ 1 h 295"/>
                    <a:gd name="T24" fmla="*/ 1 w 174"/>
                    <a:gd name="T25" fmla="*/ 1 h 295"/>
                    <a:gd name="T26" fmla="*/ 1 w 174"/>
                    <a:gd name="T27" fmla="*/ 1 h 295"/>
                    <a:gd name="T28" fmla="*/ 1 w 174"/>
                    <a:gd name="T29" fmla="*/ 1 h 295"/>
                    <a:gd name="T30" fmla="*/ 1 w 174"/>
                    <a:gd name="T31" fmla="*/ 1 h 295"/>
                    <a:gd name="T32" fmla="*/ 1 w 174"/>
                    <a:gd name="T33" fmla="*/ 1 h 295"/>
                    <a:gd name="T34" fmla="*/ 1 w 174"/>
                    <a:gd name="T35" fmla="*/ 1 h 295"/>
                    <a:gd name="T36" fmla="*/ 1 w 174"/>
                    <a:gd name="T37" fmla="*/ 1 h 295"/>
                    <a:gd name="T38" fmla="*/ 1 w 174"/>
                    <a:gd name="T39" fmla="*/ 1 h 295"/>
                    <a:gd name="T40" fmla="*/ 1 w 174"/>
                    <a:gd name="T41" fmla="*/ 1 h 295"/>
                    <a:gd name="T42" fmla="*/ 1 w 174"/>
                    <a:gd name="T43" fmla="*/ 1 h 295"/>
                    <a:gd name="T44" fmla="*/ 1 w 174"/>
                    <a:gd name="T45" fmla="*/ 1 h 295"/>
                    <a:gd name="T46" fmla="*/ 1 w 174"/>
                    <a:gd name="T47" fmla="*/ 1 h 295"/>
                    <a:gd name="T48" fmla="*/ 1 w 174"/>
                    <a:gd name="T49" fmla="*/ 1 h 295"/>
                    <a:gd name="T50" fmla="*/ 1 w 174"/>
                    <a:gd name="T51" fmla="*/ 1 h 295"/>
                    <a:gd name="T52" fmla="*/ 1 w 174"/>
                    <a:gd name="T53" fmla="*/ 1 h 295"/>
                    <a:gd name="T54" fmla="*/ 1 w 174"/>
                    <a:gd name="T55" fmla="*/ 1 h 295"/>
                    <a:gd name="T56" fmla="*/ 1 w 174"/>
                    <a:gd name="T57" fmla="*/ 1 h 295"/>
                    <a:gd name="T58" fmla="*/ 1 w 174"/>
                    <a:gd name="T59" fmla="*/ 1 h 295"/>
                    <a:gd name="T60" fmla="*/ 1 w 174"/>
                    <a:gd name="T61" fmla="*/ 1 h 295"/>
                    <a:gd name="T62" fmla="*/ 1 w 174"/>
                    <a:gd name="T63" fmla="*/ 1 h 295"/>
                    <a:gd name="T64" fmla="*/ 1 w 174"/>
                    <a:gd name="T65" fmla="*/ 0 h 295"/>
                    <a:gd name="T66" fmla="*/ 1 w 174"/>
                    <a:gd name="T67" fmla="*/ 1 h 2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4"/>
                    <a:gd name="T103" fmla="*/ 0 h 295"/>
                    <a:gd name="T104" fmla="*/ 174 w 174"/>
                    <a:gd name="T105" fmla="*/ 295 h 2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4" h="295">
                      <a:moveTo>
                        <a:pt x="132" y="292"/>
                      </a:moveTo>
                      <a:lnTo>
                        <a:pt x="111" y="292"/>
                      </a:lnTo>
                      <a:lnTo>
                        <a:pt x="89" y="293"/>
                      </a:lnTo>
                      <a:lnTo>
                        <a:pt x="66" y="295"/>
                      </a:lnTo>
                      <a:lnTo>
                        <a:pt x="44" y="293"/>
                      </a:lnTo>
                      <a:lnTo>
                        <a:pt x="26" y="292"/>
                      </a:lnTo>
                      <a:lnTo>
                        <a:pt x="11" y="286"/>
                      </a:lnTo>
                      <a:lnTo>
                        <a:pt x="3" y="278"/>
                      </a:lnTo>
                      <a:lnTo>
                        <a:pt x="0" y="265"/>
                      </a:lnTo>
                      <a:lnTo>
                        <a:pt x="3" y="248"/>
                      </a:lnTo>
                      <a:lnTo>
                        <a:pt x="4" y="232"/>
                      </a:lnTo>
                      <a:lnTo>
                        <a:pt x="6" y="216"/>
                      </a:lnTo>
                      <a:lnTo>
                        <a:pt x="8" y="200"/>
                      </a:lnTo>
                      <a:lnTo>
                        <a:pt x="11" y="184"/>
                      </a:lnTo>
                      <a:lnTo>
                        <a:pt x="13" y="168"/>
                      </a:lnTo>
                      <a:lnTo>
                        <a:pt x="15" y="152"/>
                      </a:lnTo>
                      <a:lnTo>
                        <a:pt x="19" y="136"/>
                      </a:lnTo>
                      <a:lnTo>
                        <a:pt x="22" y="120"/>
                      </a:lnTo>
                      <a:lnTo>
                        <a:pt x="26" y="105"/>
                      </a:lnTo>
                      <a:lnTo>
                        <a:pt x="30" y="90"/>
                      </a:lnTo>
                      <a:lnTo>
                        <a:pt x="35" y="75"/>
                      </a:lnTo>
                      <a:lnTo>
                        <a:pt x="41" y="61"/>
                      </a:lnTo>
                      <a:lnTo>
                        <a:pt x="46" y="48"/>
                      </a:lnTo>
                      <a:lnTo>
                        <a:pt x="53" y="34"/>
                      </a:lnTo>
                      <a:lnTo>
                        <a:pt x="61" y="23"/>
                      </a:lnTo>
                      <a:lnTo>
                        <a:pt x="70" y="15"/>
                      </a:lnTo>
                      <a:lnTo>
                        <a:pt x="82" y="9"/>
                      </a:lnTo>
                      <a:lnTo>
                        <a:pt x="97" y="6"/>
                      </a:lnTo>
                      <a:lnTo>
                        <a:pt x="113" y="4"/>
                      </a:lnTo>
                      <a:lnTo>
                        <a:pt x="129" y="3"/>
                      </a:lnTo>
                      <a:lnTo>
                        <a:pt x="145" y="3"/>
                      </a:lnTo>
                      <a:lnTo>
                        <a:pt x="160" y="2"/>
                      </a:lnTo>
                      <a:lnTo>
                        <a:pt x="174" y="0"/>
                      </a:lnTo>
                      <a:lnTo>
                        <a:pt x="132" y="292"/>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73" name="Freeform 96"/>
                <p:cNvSpPr>
                  <a:spLocks noChangeAspect="1"/>
                </p:cNvSpPr>
                <p:nvPr/>
              </p:nvSpPr>
              <p:spPr bwMode="auto">
                <a:xfrm>
                  <a:off x="2373" y="2907"/>
                  <a:ext cx="87" cy="148"/>
                </a:xfrm>
                <a:custGeom>
                  <a:avLst/>
                  <a:gdLst>
                    <a:gd name="T0" fmla="*/ 1 w 174"/>
                    <a:gd name="T1" fmla="*/ 1 h 295"/>
                    <a:gd name="T2" fmla="*/ 1 w 174"/>
                    <a:gd name="T3" fmla="*/ 1 h 295"/>
                    <a:gd name="T4" fmla="*/ 1 w 174"/>
                    <a:gd name="T5" fmla="*/ 1 h 295"/>
                    <a:gd name="T6" fmla="*/ 1 w 174"/>
                    <a:gd name="T7" fmla="*/ 1 h 295"/>
                    <a:gd name="T8" fmla="*/ 1 w 174"/>
                    <a:gd name="T9" fmla="*/ 1 h 295"/>
                    <a:gd name="T10" fmla="*/ 1 w 174"/>
                    <a:gd name="T11" fmla="*/ 1 h 295"/>
                    <a:gd name="T12" fmla="*/ 1 w 174"/>
                    <a:gd name="T13" fmla="*/ 1 h 295"/>
                    <a:gd name="T14" fmla="*/ 1 w 174"/>
                    <a:gd name="T15" fmla="*/ 1 h 295"/>
                    <a:gd name="T16" fmla="*/ 1 w 174"/>
                    <a:gd name="T17" fmla="*/ 1 h 295"/>
                    <a:gd name="T18" fmla="*/ 0 w 174"/>
                    <a:gd name="T19" fmla="*/ 1 h 295"/>
                    <a:gd name="T20" fmla="*/ 0 w 174"/>
                    <a:gd name="T21" fmla="*/ 1 h 295"/>
                    <a:gd name="T22" fmla="*/ 1 w 174"/>
                    <a:gd name="T23" fmla="*/ 1 h 295"/>
                    <a:gd name="T24" fmla="*/ 1 w 174"/>
                    <a:gd name="T25" fmla="*/ 1 h 295"/>
                    <a:gd name="T26" fmla="*/ 1 w 174"/>
                    <a:gd name="T27" fmla="*/ 1 h 295"/>
                    <a:gd name="T28" fmla="*/ 1 w 174"/>
                    <a:gd name="T29" fmla="*/ 1 h 295"/>
                    <a:gd name="T30" fmla="*/ 1 w 174"/>
                    <a:gd name="T31" fmla="*/ 1 h 295"/>
                    <a:gd name="T32" fmla="*/ 1 w 174"/>
                    <a:gd name="T33" fmla="*/ 1 h 295"/>
                    <a:gd name="T34" fmla="*/ 1 w 174"/>
                    <a:gd name="T35" fmla="*/ 1 h 295"/>
                    <a:gd name="T36" fmla="*/ 1 w 174"/>
                    <a:gd name="T37" fmla="*/ 1 h 295"/>
                    <a:gd name="T38" fmla="*/ 1 w 174"/>
                    <a:gd name="T39" fmla="*/ 1 h 295"/>
                    <a:gd name="T40" fmla="*/ 1 w 174"/>
                    <a:gd name="T41" fmla="*/ 1 h 295"/>
                    <a:gd name="T42" fmla="*/ 1 w 174"/>
                    <a:gd name="T43" fmla="*/ 1 h 295"/>
                    <a:gd name="T44" fmla="*/ 1 w 174"/>
                    <a:gd name="T45" fmla="*/ 1 h 295"/>
                    <a:gd name="T46" fmla="*/ 1 w 174"/>
                    <a:gd name="T47" fmla="*/ 1 h 295"/>
                    <a:gd name="T48" fmla="*/ 1 w 174"/>
                    <a:gd name="T49" fmla="*/ 1 h 295"/>
                    <a:gd name="T50" fmla="*/ 1 w 174"/>
                    <a:gd name="T51" fmla="*/ 1 h 295"/>
                    <a:gd name="T52" fmla="*/ 1 w 174"/>
                    <a:gd name="T53" fmla="*/ 1 h 295"/>
                    <a:gd name="T54" fmla="*/ 1 w 174"/>
                    <a:gd name="T55" fmla="*/ 1 h 295"/>
                    <a:gd name="T56" fmla="*/ 1 w 174"/>
                    <a:gd name="T57" fmla="*/ 1 h 295"/>
                    <a:gd name="T58" fmla="*/ 1 w 174"/>
                    <a:gd name="T59" fmla="*/ 1 h 295"/>
                    <a:gd name="T60" fmla="*/ 1 w 174"/>
                    <a:gd name="T61" fmla="*/ 1 h 295"/>
                    <a:gd name="T62" fmla="*/ 1 w 174"/>
                    <a:gd name="T63" fmla="*/ 1 h 295"/>
                    <a:gd name="T64" fmla="*/ 1 w 174"/>
                    <a:gd name="T65" fmla="*/ 1 h 295"/>
                    <a:gd name="T66" fmla="*/ 1 w 174"/>
                    <a:gd name="T67" fmla="*/ 1 h 295"/>
                    <a:gd name="T68" fmla="*/ 1 w 174"/>
                    <a:gd name="T69" fmla="*/ 1 h 295"/>
                    <a:gd name="T70" fmla="*/ 1 w 174"/>
                    <a:gd name="T71" fmla="*/ 0 h 295"/>
                    <a:gd name="T72" fmla="*/ 1 w 174"/>
                    <a:gd name="T73" fmla="*/ 1 h 2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4"/>
                    <a:gd name="T112" fmla="*/ 0 h 295"/>
                    <a:gd name="T113" fmla="*/ 174 w 174"/>
                    <a:gd name="T114" fmla="*/ 295 h 2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4" h="295">
                      <a:moveTo>
                        <a:pt x="132" y="292"/>
                      </a:moveTo>
                      <a:lnTo>
                        <a:pt x="132" y="292"/>
                      </a:lnTo>
                      <a:lnTo>
                        <a:pt x="111" y="292"/>
                      </a:lnTo>
                      <a:lnTo>
                        <a:pt x="89" y="293"/>
                      </a:lnTo>
                      <a:lnTo>
                        <a:pt x="66" y="295"/>
                      </a:lnTo>
                      <a:lnTo>
                        <a:pt x="44" y="293"/>
                      </a:lnTo>
                      <a:lnTo>
                        <a:pt x="26" y="292"/>
                      </a:lnTo>
                      <a:lnTo>
                        <a:pt x="11" y="286"/>
                      </a:lnTo>
                      <a:lnTo>
                        <a:pt x="3" y="278"/>
                      </a:lnTo>
                      <a:lnTo>
                        <a:pt x="0" y="265"/>
                      </a:lnTo>
                      <a:lnTo>
                        <a:pt x="3" y="248"/>
                      </a:lnTo>
                      <a:lnTo>
                        <a:pt x="4" y="232"/>
                      </a:lnTo>
                      <a:lnTo>
                        <a:pt x="6" y="216"/>
                      </a:lnTo>
                      <a:lnTo>
                        <a:pt x="8" y="200"/>
                      </a:lnTo>
                      <a:lnTo>
                        <a:pt x="11" y="184"/>
                      </a:lnTo>
                      <a:lnTo>
                        <a:pt x="13" y="168"/>
                      </a:lnTo>
                      <a:lnTo>
                        <a:pt x="15" y="152"/>
                      </a:lnTo>
                      <a:lnTo>
                        <a:pt x="19" y="136"/>
                      </a:lnTo>
                      <a:lnTo>
                        <a:pt x="22" y="120"/>
                      </a:lnTo>
                      <a:lnTo>
                        <a:pt x="26" y="105"/>
                      </a:lnTo>
                      <a:lnTo>
                        <a:pt x="30" y="90"/>
                      </a:lnTo>
                      <a:lnTo>
                        <a:pt x="35" y="75"/>
                      </a:lnTo>
                      <a:lnTo>
                        <a:pt x="41" y="61"/>
                      </a:lnTo>
                      <a:lnTo>
                        <a:pt x="46" y="48"/>
                      </a:lnTo>
                      <a:lnTo>
                        <a:pt x="53" y="34"/>
                      </a:lnTo>
                      <a:lnTo>
                        <a:pt x="61" y="23"/>
                      </a:lnTo>
                      <a:lnTo>
                        <a:pt x="70" y="15"/>
                      </a:lnTo>
                      <a:lnTo>
                        <a:pt x="82" y="9"/>
                      </a:lnTo>
                      <a:lnTo>
                        <a:pt x="97" y="6"/>
                      </a:lnTo>
                      <a:lnTo>
                        <a:pt x="113" y="4"/>
                      </a:lnTo>
                      <a:lnTo>
                        <a:pt x="129" y="3"/>
                      </a:lnTo>
                      <a:lnTo>
                        <a:pt x="145" y="3"/>
                      </a:lnTo>
                      <a:lnTo>
                        <a:pt x="160" y="2"/>
                      </a:lnTo>
                      <a:lnTo>
                        <a:pt x="174" y="0"/>
                      </a:lnTo>
                      <a:lnTo>
                        <a:pt x="132" y="292"/>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74" name="Freeform 97"/>
                <p:cNvSpPr>
                  <a:spLocks noChangeAspect="1"/>
                </p:cNvSpPr>
                <p:nvPr/>
              </p:nvSpPr>
              <p:spPr bwMode="auto">
                <a:xfrm>
                  <a:off x="793" y="3138"/>
                  <a:ext cx="384" cy="75"/>
                </a:xfrm>
                <a:custGeom>
                  <a:avLst/>
                  <a:gdLst>
                    <a:gd name="T0" fmla="*/ 1 w 768"/>
                    <a:gd name="T1" fmla="*/ 1 h 150"/>
                    <a:gd name="T2" fmla="*/ 1 w 768"/>
                    <a:gd name="T3" fmla="*/ 1 h 150"/>
                    <a:gd name="T4" fmla="*/ 1 w 768"/>
                    <a:gd name="T5" fmla="*/ 1 h 150"/>
                    <a:gd name="T6" fmla="*/ 1 w 768"/>
                    <a:gd name="T7" fmla="*/ 1 h 150"/>
                    <a:gd name="T8" fmla="*/ 1 w 768"/>
                    <a:gd name="T9" fmla="*/ 1 h 150"/>
                    <a:gd name="T10" fmla="*/ 1 w 768"/>
                    <a:gd name="T11" fmla="*/ 1 h 150"/>
                    <a:gd name="T12" fmla="*/ 1 w 768"/>
                    <a:gd name="T13" fmla="*/ 1 h 150"/>
                    <a:gd name="T14" fmla="*/ 1 w 768"/>
                    <a:gd name="T15" fmla="*/ 1 h 150"/>
                    <a:gd name="T16" fmla="*/ 1 w 768"/>
                    <a:gd name="T17" fmla="*/ 1 h 150"/>
                    <a:gd name="T18" fmla="*/ 1 w 768"/>
                    <a:gd name="T19" fmla="*/ 1 h 150"/>
                    <a:gd name="T20" fmla="*/ 1 w 768"/>
                    <a:gd name="T21" fmla="*/ 1 h 150"/>
                    <a:gd name="T22" fmla="*/ 1 w 768"/>
                    <a:gd name="T23" fmla="*/ 1 h 150"/>
                    <a:gd name="T24" fmla="*/ 1 w 768"/>
                    <a:gd name="T25" fmla="*/ 1 h 150"/>
                    <a:gd name="T26" fmla="*/ 1 w 768"/>
                    <a:gd name="T27" fmla="*/ 1 h 150"/>
                    <a:gd name="T28" fmla="*/ 1 w 768"/>
                    <a:gd name="T29" fmla="*/ 1 h 150"/>
                    <a:gd name="T30" fmla="*/ 1 w 768"/>
                    <a:gd name="T31" fmla="*/ 1 h 150"/>
                    <a:gd name="T32" fmla="*/ 1 w 768"/>
                    <a:gd name="T33" fmla="*/ 1 h 150"/>
                    <a:gd name="T34" fmla="*/ 1 w 768"/>
                    <a:gd name="T35" fmla="*/ 1 h 150"/>
                    <a:gd name="T36" fmla="*/ 1 w 768"/>
                    <a:gd name="T37" fmla="*/ 1 h 150"/>
                    <a:gd name="T38" fmla="*/ 1 w 768"/>
                    <a:gd name="T39" fmla="*/ 1 h 150"/>
                    <a:gd name="T40" fmla="*/ 1 w 768"/>
                    <a:gd name="T41" fmla="*/ 1 h 150"/>
                    <a:gd name="T42" fmla="*/ 1 w 768"/>
                    <a:gd name="T43" fmla="*/ 1 h 150"/>
                    <a:gd name="T44" fmla="*/ 1 w 768"/>
                    <a:gd name="T45" fmla="*/ 1 h 150"/>
                    <a:gd name="T46" fmla="*/ 1 w 768"/>
                    <a:gd name="T47" fmla="*/ 1 h 150"/>
                    <a:gd name="T48" fmla="*/ 1 w 768"/>
                    <a:gd name="T49" fmla="*/ 1 h 150"/>
                    <a:gd name="T50" fmla="*/ 1 w 768"/>
                    <a:gd name="T51" fmla="*/ 1 h 150"/>
                    <a:gd name="T52" fmla="*/ 1 w 768"/>
                    <a:gd name="T53" fmla="*/ 1 h 150"/>
                    <a:gd name="T54" fmla="*/ 1 w 768"/>
                    <a:gd name="T55" fmla="*/ 1 h 150"/>
                    <a:gd name="T56" fmla="*/ 1 w 768"/>
                    <a:gd name="T57" fmla="*/ 1 h 150"/>
                    <a:gd name="T58" fmla="*/ 1 w 768"/>
                    <a:gd name="T59" fmla="*/ 1 h 150"/>
                    <a:gd name="T60" fmla="*/ 1 w 768"/>
                    <a:gd name="T61" fmla="*/ 1 h 150"/>
                    <a:gd name="T62" fmla="*/ 0 w 768"/>
                    <a:gd name="T63" fmla="*/ 1 h 150"/>
                    <a:gd name="T64" fmla="*/ 1 w 768"/>
                    <a:gd name="T65" fmla="*/ 1 h 150"/>
                    <a:gd name="T66" fmla="*/ 1 w 768"/>
                    <a:gd name="T67" fmla="*/ 1 h 150"/>
                    <a:gd name="T68" fmla="*/ 1 w 768"/>
                    <a:gd name="T69" fmla="*/ 1 h 150"/>
                    <a:gd name="T70" fmla="*/ 1 w 768"/>
                    <a:gd name="T71" fmla="*/ 1 h 150"/>
                    <a:gd name="T72" fmla="*/ 1 w 768"/>
                    <a:gd name="T73" fmla="*/ 1 h 150"/>
                    <a:gd name="T74" fmla="*/ 1 w 768"/>
                    <a:gd name="T75" fmla="*/ 1 h 150"/>
                    <a:gd name="T76" fmla="*/ 1 w 768"/>
                    <a:gd name="T77" fmla="*/ 1 h 150"/>
                    <a:gd name="T78" fmla="*/ 1 w 768"/>
                    <a:gd name="T79" fmla="*/ 1 h 150"/>
                    <a:gd name="T80" fmla="*/ 1 w 768"/>
                    <a:gd name="T81" fmla="*/ 1 h 150"/>
                    <a:gd name="T82" fmla="*/ 1 w 768"/>
                    <a:gd name="T83" fmla="*/ 1 h 150"/>
                    <a:gd name="T84" fmla="*/ 1 w 768"/>
                    <a:gd name="T85" fmla="*/ 1 h 150"/>
                    <a:gd name="T86" fmla="*/ 1 w 768"/>
                    <a:gd name="T87" fmla="*/ 1 h 150"/>
                    <a:gd name="T88" fmla="*/ 1 w 768"/>
                    <a:gd name="T89" fmla="*/ 1 h 150"/>
                    <a:gd name="T90" fmla="*/ 1 w 768"/>
                    <a:gd name="T91" fmla="*/ 1 h 150"/>
                    <a:gd name="T92" fmla="*/ 1 w 768"/>
                    <a:gd name="T93" fmla="*/ 1 h 150"/>
                    <a:gd name="T94" fmla="*/ 1 w 768"/>
                    <a:gd name="T95" fmla="*/ 1 h 150"/>
                    <a:gd name="T96" fmla="*/ 1 w 768"/>
                    <a:gd name="T97" fmla="*/ 1 h 150"/>
                    <a:gd name="T98" fmla="*/ 1 w 768"/>
                    <a:gd name="T99" fmla="*/ 1 h 150"/>
                    <a:gd name="T100" fmla="*/ 1 w 768"/>
                    <a:gd name="T101" fmla="*/ 1 h 150"/>
                    <a:gd name="T102" fmla="*/ 1 w 768"/>
                    <a:gd name="T103" fmla="*/ 1 h 150"/>
                    <a:gd name="T104" fmla="*/ 1 w 768"/>
                    <a:gd name="T105" fmla="*/ 1 h 150"/>
                    <a:gd name="T106" fmla="*/ 1 w 768"/>
                    <a:gd name="T107" fmla="*/ 1 h 150"/>
                    <a:gd name="T108" fmla="*/ 1 w 768"/>
                    <a:gd name="T109" fmla="*/ 1 h 150"/>
                    <a:gd name="T110" fmla="*/ 1 w 768"/>
                    <a:gd name="T111" fmla="*/ 1 h 1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8"/>
                    <a:gd name="T169" fmla="*/ 0 h 150"/>
                    <a:gd name="T170" fmla="*/ 768 w 768"/>
                    <a:gd name="T171" fmla="*/ 150 h 1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8" h="150">
                      <a:moveTo>
                        <a:pt x="760" y="148"/>
                      </a:moveTo>
                      <a:lnTo>
                        <a:pt x="760" y="129"/>
                      </a:lnTo>
                      <a:lnTo>
                        <a:pt x="762" y="107"/>
                      </a:lnTo>
                      <a:lnTo>
                        <a:pt x="766" y="86"/>
                      </a:lnTo>
                      <a:lnTo>
                        <a:pt x="768" y="64"/>
                      </a:lnTo>
                      <a:lnTo>
                        <a:pt x="768" y="44"/>
                      </a:lnTo>
                      <a:lnTo>
                        <a:pt x="765" y="26"/>
                      </a:lnTo>
                      <a:lnTo>
                        <a:pt x="758" y="13"/>
                      </a:lnTo>
                      <a:lnTo>
                        <a:pt x="745" y="5"/>
                      </a:lnTo>
                      <a:lnTo>
                        <a:pt x="731" y="1"/>
                      </a:lnTo>
                      <a:lnTo>
                        <a:pt x="717" y="0"/>
                      </a:lnTo>
                      <a:lnTo>
                        <a:pt x="705" y="1"/>
                      </a:lnTo>
                      <a:lnTo>
                        <a:pt x="691" y="4"/>
                      </a:lnTo>
                      <a:lnTo>
                        <a:pt x="677" y="7"/>
                      </a:lnTo>
                      <a:lnTo>
                        <a:pt x="663" y="13"/>
                      </a:lnTo>
                      <a:lnTo>
                        <a:pt x="649" y="19"/>
                      </a:lnTo>
                      <a:lnTo>
                        <a:pt x="637" y="25"/>
                      </a:lnTo>
                      <a:lnTo>
                        <a:pt x="623" y="31"/>
                      </a:lnTo>
                      <a:lnTo>
                        <a:pt x="609" y="38"/>
                      </a:lnTo>
                      <a:lnTo>
                        <a:pt x="595" y="45"/>
                      </a:lnTo>
                      <a:lnTo>
                        <a:pt x="581" y="52"/>
                      </a:lnTo>
                      <a:lnTo>
                        <a:pt x="568" y="58"/>
                      </a:lnTo>
                      <a:lnTo>
                        <a:pt x="554" y="64"/>
                      </a:lnTo>
                      <a:lnTo>
                        <a:pt x="539" y="67"/>
                      </a:lnTo>
                      <a:lnTo>
                        <a:pt x="525" y="71"/>
                      </a:lnTo>
                      <a:lnTo>
                        <a:pt x="516" y="72"/>
                      </a:lnTo>
                      <a:lnTo>
                        <a:pt x="505" y="72"/>
                      </a:lnTo>
                      <a:lnTo>
                        <a:pt x="494" y="69"/>
                      </a:lnTo>
                      <a:lnTo>
                        <a:pt x="482" y="67"/>
                      </a:lnTo>
                      <a:lnTo>
                        <a:pt x="472" y="64"/>
                      </a:lnTo>
                      <a:lnTo>
                        <a:pt x="464" y="58"/>
                      </a:lnTo>
                      <a:lnTo>
                        <a:pt x="458" y="50"/>
                      </a:lnTo>
                      <a:lnTo>
                        <a:pt x="456" y="41"/>
                      </a:lnTo>
                      <a:lnTo>
                        <a:pt x="443" y="45"/>
                      </a:lnTo>
                      <a:lnTo>
                        <a:pt x="429" y="49"/>
                      </a:lnTo>
                      <a:lnTo>
                        <a:pt x="417" y="53"/>
                      </a:lnTo>
                      <a:lnTo>
                        <a:pt x="404" y="58"/>
                      </a:lnTo>
                      <a:lnTo>
                        <a:pt x="390" y="63"/>
                      </a:lnTo>
                      <a:lnTo>
                        <a:pt x="377" y="66"/>
                      </a:lnTo>
                      <a:lnTo>
                        <a:pt x="364" y="71"/>
                      </a:lnTo>
                      <a:lnTo>
                        <a:pt x="350" y="75"/>
                      </a:lnTo>
                      <a:lnTo>
                        <a:pt x="336" y="80"/>
                      </a:lnTo>
                      <a:lnTo>
                        <a:pt x="322" y="83"/>
                      </a:lnTo>
                      <a:lnTo>
                        <a:pt x="308" y="88"/>
                      </a:lnTo>
                      <a:lnTo>
                        <a:pt x="295" y="92"/>
                      </a:lnTo>
                      <a:lnTo>
                        <a:pt x="280" y="97"/>
                      </a:lnTo>
                      <a:lnTo>
                        <a:pt x="266" y="100"/>
                      </a:lnTo>
                      <a:lnTo>
                        <a:pt x="251" y="105"/>
                      </a:lnTo>
                      <a:lnTo>
                        <a:pt x="236" y="110"/>
                      </a:lnTo>
                      <a:lnTo>
                        <a:pt x="239" y="110"/>
                      </a:lnTo>
                      <a:lnTo>
                        <a:pt x="235" y="110"/>
                      </a:lnTo>
                      <a:lnTo>
                        <a:pt x="224" y="111"/>
                      </a:lnTo>
                      <a:lnTo>
                        <a:pt x="208" y="112"/>
                      </a:lnTo>
                      <a:lnTo>
                        <a:pt x="189" y="113"/>
                      </a:lnTo>
                      <a:lnTo>
                        <a:pt x="166" y="114"/>
                      </a:lnTo>
                      <a:lnTo>
                        <a:pt x="140" y="117"/>
                      </a:lnTo>
                      <a:lnTo>
                        <a:pt x="115" y="118"/>
                      </a:lnTo>
                      <a:lnTo>
                        <a:pt x="88" y="120"/>
                      </a:lnTo>
                      <a:lnTo>
                        <a:pt x="64" y="122"/>
                      </a:lnTo>
                      <a:lnTo>
                        <a:pt x="42" y="125"/>
                      </a:lnTo>
                      <a:lnTo>
                        <a:pt x="24" y="126"/>
                      </a:lnTo>
                      <a:lnTo>
                        <a:pt x="10" y="128"/>
                      </a:lnTo>
                      <a:lnTo>
                        <a:pt x="1" y="130"/>
                      </a:lnTo>
                      <a:lnTo>
                        <a:pt x="0" y="132"/>
                      </a:lnTo>
                      <a:lnTo>
                        <a:pt x="5" y="133"/>
                      </a:lnTo>
                      <a:lnTo>
                        <a:pt x="10" y="133"/>
                      </a:lnTo>
                      <a:lnTo>
                        <a:pt x="19" y="133"/>
                      </a:lnTo>
                      <a:lnTo>
                        <a:pt x="34" y="133"/>
                      </a:lnTo>
                      <a:lnTo>
                        <a:pt x="53" y="134"/>
                      </a:lnTo>
                      <a:lnTo>
                        <a:pt x="73" y="134"/>
                      </a:lnTo>
                      <a:lnTo>
                        <a:pt x="96" y="135"/>
                      </a:lnTo>
                      <a:lnTo>
                        <a:pt x="122" y="135"/>
                      </a:lnTo>
                      <a:lnTo>
                        <a:pt x="147" y="135"/>
                      </a:lnTo>
                      <a:lnTo>
                        <a:pt x="172" y="136"/>
                      </a:lnTo>
                      <a:lnTo>
                        <a:pt x="198" y="136"/>
                      </a:lnTo>
                      <a:lnTo>
                        <a:pt x="221" y="137"/>
                      </a:lnTo>
                      <a:lnTo>
                        <a:pt x="242" y="137"/>
                      </a:lnTo>
                      <a:lnTo>
                        <a:pt x="259" y="138"/>
                      </a:lnTo>
                      <a:lnTo>
                        <a:pt x="273" y="138"/>
                      </a:lnTo>
                      <a:lnTo>
                        <a:pt x="282" y="138"/>
                      </a:lnTo>
                      <a:lnTo>
                        <a:pt x="285" y="138"/>
                      </a:lnTo>
                      <a:lnTo>
                        <a:pt x="295" y="140"/>
                      </a:lnTo>
                      <a:lnTo>
                        <a:pt x="306" y="141"/>
                      </a:lnTo>
                      <a:lnTo>
                        <a:pt x="316" y="141"/>
                      </a:lnTo>
                      <a:lnTo>
                        <a:pt x="329" y="142"/>
                      </a:lnTo>
                      <a:lnTo>
                        <a:pt x="342" y="143"/>
                      </a:lnTo>
                      <a:lnTo>
                        <a:pt x="356" y="144"/>
                      </a:lnTo>
                      <a:lnTo>
                        <a:pt x="369" y="145"/>
                      </a:lnTo>
                      <a:lnTo>
                        <a:pt x="384" y="145"/>
                      </a:lnTo>
                      <a:lnTo>
                        <a:pt x="399" y="147"/>
                      </a:lnTo>
                      <a:lnTo>
                        <a:pt x="413" y="148"/>
                      </a:lnTo>
                      <a:lnTo>
                        <a:pt x="428" y="148"/>
                      </a:lnTo>
                      <a:lnTo>
                        <a:pt x="444" y="149"/>
                      </a:lnTo>
                      <a:lnTo>
                        <a:pt x="458" y="149"/>
                      </a:lnTo>
                      <a:lnTo>
                        <a:pt x="473" y="150"/>
                      </a:lnTo>
                      <a:lnTo>
                        <a:pt x="488" y="150"/>
                      </a:lnTo>
                      <a:lnTo>
                        <a:pt x="502" y="150"/>
                      </a:lnTo>
                      <a:lnTo>
                        <a:pt x="516" y="150"/>
                      </a:lnTo>
                      <a:lnTo>
                        <a:pt x="531" y="150"/>
                      </a:lnTo>
                      <a:lnTo>
                        <a:pt x="546" y="150"/>
                      </a:lnTo>
                      <a:lnTo>
                        <a:pt x="561" y="150"/>
                      </a:lnTo>
                      <a:lnTo>
                        <a:pt x="576" y="150"/>
                      </a:lnTo>
                      <a:lnTo>
                        <a:pt x="592" y="149"/>
                      </a:lnTo>
                      <a:lnTo>
                        <a:pt x="608" y="149"/>
                      </a:lnTo>
                      <a:lnTo>
                        <a:pt x="624" y="149"/>
                      </a:lnTo>
                      <a:lnTo>
                        <a:pt x="640" y="149"/>
                      </a:lnTo>
                      <a:lnTo>
                        <a:pt x="656" y="149"/>
                      </a:lnTo>
                      <a:lnTo>
                        <a:pt x="674" y="148"/>
                      </a:lnTo>
                      <a:lnTo>
                        <a:pt x="690" y="148"/>
                      </a:lnTo>
                      <a:lnTo>
                        <a:pt x="707" y="148"/>
                      </a:lnTo>
                      <a:lnTo>
                        <a:pt x="724" y="148"/>
                      </a:lnTo>
                      <a:lnTo>
                        <a:pt x="743" y="148"/>
                      </a:lnTo>
                      <a:lnTo>
                        <a:pt x="760" y="148"/>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75" name="Freeform 98"/>
                <p:cNvSpPr>
                  <a:spLocks noChangeAspect="1"/>
                </p:cNvSpPr>
                <p:nvPr/>
              </p:nvSpPr>
              <p:spPr bwMode="auto">
                <a:xfrm>
                  <a:off x="793" y="3138"/>
                  <a:ext cx="384" cy="75"/>
                </a:xfrm>
                <a:custGeom>
                  <a:avLst/>
                  <a:gdLst>
                    <a:gd name="T0" fmla="*/ 1 w 768"/>
                    <a:gd name="T1" fmla="*/ 1 h 150"/>
                    <a:gd name="T2" fmla="*/ 1 w 768"/>
                    <a:gd name="T3" fmla="*/ 1 h 150"/>
                    <a:gd name="T4" fmla="*/ 1 w 768"/>
                    <a:gd name="T5" fmla="*/ 1 h 150"/>
                    <a:gd name="T6" fmla="*/ 1 w 768"/>
                    <a:gd name="T7" fmla="*/ 1 h 150"/>
                    <a:gd name="T8" fmla="*/ 1 w 768"/>
                    <a:gd name="T9" fmla="*/ 1 h 150"/>
                    <a:gd name="T10" fmla="*/ 1 w 768"/>
                    <a:gd name="T11" fmla="*/ 1 h 150"/>
                    <a:gd name="T12" fmla="*/ 1 w 768"/>
                    <a:gd name="T13" fmla="*/ 1 h 150"/>
                    <a:gd name="T14" fmla="*/ 1 w 768"/>
                    <a:gd name="T15" fmla="*/ 1 h 150"/>
                    <a:gd name="T16" fmla="*/ 1 w 768"/>
                    <a:gd name="T17" fmla="*/ 1 h 150"/>
                    <a:gd name="T18" fmla="*/ 1 w 768"/>
                    <a:gd name="T19" fmla="*/ 1 h 150"/>
                    <a:gd name="T20" fmla="*/ 1 w 768"/>
                    <a:gd name="T21" fmla="*/ 1 h 150"/>
                    <a:gd name="T22" fmla="*/ 1 w 768"/>
                    <a:gd name="T23" fmla="*/ 1 h 150"/>
                    <a:gd name="T24" fmla="*/ 1 w 768"/>
                    <a:gd name="T25" fmla="*/ 1 h 150"/>
                    <a:gd name="T26" fmla="*/ 1 w 768"/>
                    <a:gd name="T27" fmla="*/ 1 h 150"/>
                    <a:gd name="T28" fmla="*/ 1 w 768"/>
                    <a:gd name="T29" fmla="*/ 1 h 150"/>
                    <a:gd name="T30" fmla="*/ 1 w 768"/>
                    <a:gd name="T31" fmla="*/ 1 h 150"/>
                    <a:gd name="T32" fmla="*/ 1 w 768"/>
                    <a:gd name="T33" fmla="*/ 1 h 150"/>
                    <a:gd name="T34" fmla="*/ 1 w 768"/>
                    <a:gd name="T35" fmla="*/ 1 h 150"/>
                    <a:gd name="T36" fmla="*/ 1 w 768"/>
                    <a:gd name="T37" fmla="*/ 1 h 150"/>
                    <a:gd name="T38" fmla="*/ 1 w 768"/>
                    <a:gd name="T39" fmla="*/ 1 h 150"/>
                    <a:gd name="T40" fmla="*/ 1 w 768"/>
                    <a:gd name="T41" fmla="*/ 1 h 150"/>
                    <a:gd name="T42" fmla="*/ 1 w 768"/>
                    <a:gd name="T43" fmla="*/ 1 h 150"/>
                    <a:gd name="T44" fmla="*/ 1 w 768"/>
                    <a:gd name="T45" fmla="*/ 1 h 150"/>
                    <a:gd name="T46" fmla="*/ 1 w 768"/>
                    <a:gd name="T47" fmla="*/ 1 h 150"/>
                    <a:gd name="T48" fmla="*/ 1 w 768"/>
                    <a:gd name="T49" fmla="*/ 1 h 150"/>
                    <a:gd name="T50" fmla="*/ 1 w 768"/>
                    <a:gd name="T51" fmla="*/ 1 h 150"/>
                    <a:gd name="T52" fmla="*/ 1 w 768"/>
                    <a:gd name="T53" fmla="*/ 1 h 150"/>
                    <a:gd name="T54" fmla="*/ 1 w 768"/>
                    <a:gd name="T55" fmla="*/ 1 h 150"/>
                    <a:gd name="T56" fmla="*/ 1 w 768"/>
                    <a:gd name="T57" fmla="*/ 1 h 150"/>
                    <a:gd name="T58" fmla="*/ 1 w 768"/>
                    <a:gd name="T59" fmla="*/ 1 h 150"/>
                    <a:gd name="T60" fmla="*/ 1 w 768"/>
                    <a:gd name="T61" fmla="*/ 1 h 150"/>
                    <a:gd name="T62" fmla="*/ 1 w 768"/>
                    <a:gd name="T63" fmla="*/ 1 h 150"/>
                    <a:gd name="T64" fmla="*/ 1 w 768"/>
                    <a:gd name="T65" fmla="*/ 1 h 150"/>
                    <a:gd name="T66" fmla="*/ 1 w 768"/>
                    <a:gd name="T67" fmla="*/ 1 h 150"/>
                    <a:gd name="T68" fmla="*/ 1 w 768"/>
                    <a:gd name="T69" fmla="*/ 1 h 150"/>
                    <a:gd name="T70" fmla="*/ 1 w 768"/>
                    <a:gd name="T71" fmla="*/ 1 h 150"/>
                    <a:gd name="T72" fmla="*/ 1 w 768"/>
                    <a:gd name="T73" fmla="*/ 1 h 150"/>
                    <a:gd name="T74" fmla="*/ 1 w 768"/>
                    <a:gd name="T75" fmla="*/ 1 h 150"/>
                    <a:gd name="T76" fmla="*/ 1 w 768"/>
                    <a:gd name="T77" fmla="*/ 1 h 150"/>
                    <a:gd name="T78" fmla="*/ 1 w 768"/>
                    <a:gd name="T79" fmla="*/ 1 h 150"/>
                    <a:gd name="T80" fmla="*/ 1 w 768"/>
                    <a:gd name="T81" fmla="*/ 1 h 150"/>
                    <a:gd name="T82" fmla="*/ 1 w 768"/>
                    <a:gd name="T83" fmla="*/ 1 h 150"/>
                    <a:gd name="T84" fmla="*/ 1 w 768"/>
                    <a:gd name="T85" fmla="*/ 1 h 150"/>
                    <a:gd name="T86" fmla="*/ 1 w 768"/>
                    <a:gd name="T87" fmla="*/ 1 h 150"/>
                    <a:gd name="T88" fmla="*/ 1 w 768"/>
                    <a:gd name="T89" fmla="*/ 1 h 150"/>
                    <a:gd name="T90" fmla="*/ 1 w 768"/>
                    <a:gd name="T91" fmla="*/ 1 h 150"/>
                    <a:gd name="T92" fmla="*/ 1 w 768"/>
                    <a:gd name="T93" fmla="*/ 1 h 150"/>
                    <a:gd name="T94" fmla="*/ 1 w 768"/>
                    <a:gd name="T95" fmla="*/ 1 h 150"/>
                    <a:gd name="T96" fmla="*/ 1 w 768"/>
                    <a:gd name="T97" fmla="*/ 1 h 150"/>
                    <a:gd name="T98" fmla="*/ 1 w 768"/>
                    <a:gd name="T99" fmla="*/ 1 h 150"/>
                    <a:gd name="T100" fmla="*/ 1 w 768"/>
                    <a:gd name="T101" fmla="*/ 1 h 150"/>
                    <a:gd name="T102" fmla="*/ 1 w 768"/>
                    <a:gd name="T103" fmla="*/ 1 h 150"/>
                    <a:gd name="T104" fmla="*/ 1 w 768"/>
                    <a:gd name="T105" fmla="*/ 1 h 150"/>
                    <a:gd name="T106" fmla="*/ 1 w 768"/>
                    <a:gd name="T107" fmla="*/ 1 h 150"/>
                    <a:gd name="T108" fmla="*/ 1 w 768"/>
                    <a:gd name="T109" fmla="*/ 1 h 150"/>
                    <a:gd name="T110" fmla="*/ 1 w 768"/>
                    <a:gd name="T111" fmla="*/ 1 h 150"/>
                    <a:gd name="T112" fmla="*/ 1 w 768"/>
                    <a:gd name="T113" fmla="*/ 1 h 150"/>
                    <a:gd name="T114" fmla="*/ 1 w 768"/>
                    <a:gd name="T115" fmla="*/ 1 h 150"/>
                    <a:gd name="T116" fmla="*/ 1 w 768"/>
                    <a:gd name="T117" fmla="*/ 1 h 150"/>
                    <a:gd name="T118" fmla="*/ 1 w 768"/>
                    <a:gd name="T119" fmla="*/ 1 h 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68"/>
                    <a:gd name="T181" fmla="*/ 0 h 150"/>
                    <a:gd name="T182" fmla="*/ 768 w 768"/>
                    <a:gd name="T183" fmla="*/ 150 h 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68" h="150">
                      <a:moveTo>
                        <a:pt x="760" y="148"/>
                      </a:moveTo>
                      <a:lnTo>
                        <a:pt x="760" y="148"/>
                      </a:lnTo>
                      <a:lnTo>
                        <a:pt x="760" y="129"/>
                      </a:lnTo>
                      <a:lnTo>
                        <a:pt x="762" y="107"/>
                      </a:lnTo>
                      <a:lnTo>
                        <a:pt x="766" y="86"/>
                      </a:lnTo>
                      <a:lnTo>
                        <a:pt x="768" y="64"/>
                      </a:lnTo>
                      <a:lnTo>
                        <a:pt x="768" y="44"/>
                      </a:lnTo>
                      <a:lnTo>
                        <a:pt x="765" y="26"/>
                      </a:lnTo>
                      <a:lnTo>
                        <a:pt x="758" y="13"/>
                      </a:lnTo>
                      <a:lnTo>
                        <a:pt x="745" y="5"/>
                      </a:lnTo>
                      <a:lnTo>
                        <a:pt x="731" y="1"/>
                      </a:lnTo>
                      <a:lnTo>
                        <a:pt x="717" y="0"/>
                      </a:lnTo>
                      <a:lnTo>
                        <a:pt x="705" y="1"/>
                      </a:lnTo>
                      <a:lnTo>
                        <a:pt x="691" y="4"/>
                      </a:lnTo>
                      <a:lnTo>
                        <a:pt x="677" y="7"/>
                      </a:lnTo>
                      <a:lnTo>
                        <a:pt x="663" y="13"/>
                      </a:lnTo>
                      <a:lnTo>
                        <a:pt x="649" y="19"/>
                      </a:lnTo>
                      <a:lnTo>
                        <a:pt x="637" y="25"/>
                      </a:lnTo>
                      <a:lnTo>
                        <a:pt x="623" y="31"/>
                      </a:lnTo>
                      <a:lnTo>
                        <a:pt x="609" y="38"/>
                      </a:lnTo>
                      <a:lnTo>
                        <a:pt x="595" y="45"/>
                      </a:lnTo>
                      <a:lnTo>
                        <a:pt x="581" y="52"/>
                      </a:lnTo>
                      <a:lnTo>
                        <a:pt x="568" y="58"/>
                      </a:lnTo>
                      <a:lnTo>
                        <a:pt x="554" y="64"/>
                      </a:lnTo>
                      <a:lnTo>
                        <a:pt x="539" y="67"/>
                      </a:lnTo>
                      <a:lnTo>
                        <a:pt x="525" y="71"/>
                      </a:lnTo>
                      <a:lnTo>
                        <a:pt x="516" y="72"/>
                      </a:lnTo>
                      <a:lnTo>
                        <a:pt x="505" y="72"/>
                      </a:lnTo>
                      <a:lnTo>
                        <a:pt x="494" y="69"/>
                      </a:lnTo>
                      <a:lnTo>
                        <a:pt x="482" y="67"/>
                      </a:lnTo>
                      <a:lnTo>
                        <a:pt x="472" y="64"/>
                      </a:lnTo>
                      <a:lnTo>
                        <a:pt x="464" y="58"/>
                      </a:lnTo>
                      <a:lnTo>
                        <a:pt x="458" y="50"/>
                      </a:lnTo>
                      <a:lnTo>
                        <a:pt x="456" y="41"/>
                      </a:lnTo>
                      <a:lnTo>
                        <a:pt x="443" y="45"/>
                      </a:lnTo>
                      <a:lnTo>
                        <a:pt x="429" y="49"/>
                      </a:lnTo>
                      <a:lnTo>
                        <a:pt x="417" y="53"/>
                      </a:lnTo>
                      <a:lnTo>
                        <a:pt x="404" y="58"/>
                      </a:lnTo>
                      <a:lnTo>
                        <a:pt x="390" y="63"/>
                      </a:lnTo>
                      <a:lnTo>
                        <a:pt x="377" y="66"/>
                      </a:lnTo>
                      <a:lnTo>
                        <a:pt x="364" y="71"/>
                      </a:lnTo>
                      <a:lnTo>
                        <a:pt x="350" y="75"/>
                      </a:lnTo>
                      <a:lnTo>
                        <a:pt x="336" y="80"/>
                      </a:lnTo>
                      <a:lnTo>
                        <a:pt x="322" y="83"/>
                      </a:lnTo>
                      <a:lnTo>
                        <a:pt x="308" y="88"/>
                      </a:lnTo>
                      <a:lnTo>
                        <a:pt x="295" y="92"/>
                      </a:lnTo>
                      <a:lnTo>
                        <a:pt x="280" y="97"/>
                      </a:lnTo>
                      <a:lnTo>
                        <a:pt x="266" y="100"/>
                      </a:lnTo>
                      <a:lnTo>
                        <a:pt x="251" y="105"/>
                      </a:lnTo>
                      <a:lnTo>
                        <a:pt x="236" y="110"/>
                      </a:lnTo>
                      <a:lnTo>
                        <a:pt x="239" y="110"/>
                      </a:lnTo>
                      <a:lnTo>
                        <a:pt x="235" y="110"/>
                      </a:lnTo>
                      <a:lnTo>
                        <a:pt x="224" y="111"/>
                      </a:lnTo>
                      <a:lnTo>
                        <a:pt x="208" y="112"/>
                      </a:lnTo>
                      <a:lnTo>
                        <a:pt x="189" y="113"/>
                      </a:lnTo>
                      <a:lnTo>
                        <a:pt x="166" y="114"/>
                      </a:lnTo>
                      <a:lnTo>
                        <a:pt x="140" y="117"/>
                      </a:lnTo>
                      <a:lnTo>
                        <a:pt x="115" y="118"/>
                      </a:lnTo>
                      <a:lnTo>
                        <a:pt x="88" y="120"/>
                      </a:lnTo>
                      <a:lnTo>
                        <a:pt x="64" y="122"/>
                      </a:lnTo>
                      <a:lnTo>
                        <a:pt x="42" y="125"/>
                      </a:lnTo>
                      <a:lnTo>
                        <a:pt x="24" y="126"/>
                      </a:lnTo>
                      <a:lnTo>
                        <a:pt x="10" y="128"/>
                      </a:lnTo>
                      <a:lnTo>
                        <a:pt x="1" y="130"/>
                      </a:lnTo>
                      <a:lnTo>
                        <a:pt x="0" y="132"/>
                      </a:lnTo>
                      <a:lnTo>
                        <a:pt x="5" y="133"/>
                      </a:lnTo>
                      <a:lnTo>
                        <a:pt x="10" y="133"/>
                      </a:lnTo>
                      <a:lnTo>
                        <a:pt x="19" y="133"/>
                      </a:lnTo>
                      <a:lnTo>
                        <a:pt x="34" y="133"/>
                      </a:lnTo>
                      <a:lnTo>
                        <a:pt x="53" y="134"/>
                      </a:lnTo>
                      <a:lnTo>
                        <a:pt x="73" y="134"/>
                      </a:lnTo>
                      <a:lnTo>
                        <a:pt x="96" y="135"/>
                      </a:lnTo>
                      <a:lnTo>
                        <a:pt x="122" y="135"/>
                      </a:lnTo>
                      <a:lnTo>
                        <a:pt x="147" y="135"/>
                      </a:lnTo>
                      <a:lnTo>
                        <a:pt x="172" y="136"/>
                      </a:lnTo>
                      <a:lnTo>
                        <a:pt x="198" y="136"/>
                      </a:lnTo>
                      <a:lnTo>
                        <a:pt x="221" y="137"/>
                      </a:lnTo>
                      <a:lnTo>
                        <a:pt x="242" y="137"/>
                      </a:lnTo>
                      <a:lnTo>
                        <a:pt x="259" y="138"/>
                      </a:lnTo>
                      <a:lnTo>
                        <a:pt x="273" y="138"/>
                      </a:lnTo>
                      <a:lnTo>
                        <a:pt x="282" y="138"/>
                      </a:lnTo>
                      <a:lnTo>
                        <a:pt x="285" y="138"/>
                      </a:lnTo>
                      <a:lnTo>
                        <a:pt x="295" y="140"/>
                      </a:lnTo>
                      <a:lnTo>
                        <a:pt x="306" y="141"/>
                      </a:lnTo>
                      <a:lnTo>
                        <a:pt x="316" y="141"/>
                      </a:lnTo>
                      <a:lnTo>
                        <a:pt x="329" y="142"/>
                      </a:lnTo>
                      <a:lnTo>
                        <a:pt x="342" y="143"/>
                      </a:lnTo>
                      <a:lnTo>
                        <a:pt x="356" y="144"/>
                      </a:lnTo>
                      <a:lnTo>
                        <a:pt x="369" y="145"/>
                      </a:lnTo>
                      <a:lnTo>
                        <a:pt x="384" y="145"/>
                      </a:lnTo>
                      <a:lnTo>
                        <a:pt x="399" y="147"/>
                      </a:lnTo>
                      <a:lnTo>
                        <a:pt x="413" y="148"/>
                      </a:lnTo>
                      <a:lnTo>
                        <a:pt x="428" y="148"/>
                      </a:lnTo>
                      <a:lnTo>
                        <a:pt x="444" y="149"/>
                      </a:lnTo>
                      <a:lnTo>
                        <a:pt x="458" y="149"/>
                      </a:lnTo>
                      <a:lnTo>
                        <a:pt x="473" y="150"/>
                      </a:lnTo>
                      <a:lnTo>
                        <a:pt x="488" y="150"/>
                      </a:lnTo>
                      <a:lnTo>
                        <a:pt x="502" y="150"/>
                      </a:lnTo>
                      <a:lnTo>
                        <a:pt x="516" y="150"/>
                      </a:lnTo>
                      <a:lnTo>
                        <a:pt x="531" y="150"/>
                      </a:lnTo>
                      <a:lnTo>
                        <a:pt x="546" y="150"/>
                      </a:lnTo>
                      <a:lnTo>
                        <a:pt x="561" y="150"/>
                      </a:lnTo>
                      <a:lnTo>
                        <a:pt x="576" y="150"/>
                      </a:lnTo>
                      <a:lnTo>
                        <a:pt x="592" y="149"/>
                      </a:lnTo>
                      <a:lnTo>
                        <a:pt x="608" y="149"/>
                      </a:lnTo>
                      <a:lnTo>
                        <a:pt x="624" y="149"/>
                      </a:lnTo>
                      <a:lnTo>
                        <a:pt x="640" y="149"/>
                      </a:lnTo>
                      <a:lnTo>
                        <a:pt x="656" y="149"/>
                      </a:lnTo>
                      <a:lnTo>
                        <a:pt x="674" y="148"/>
                      </a:lnTo>
                      <a:lnTo>
                        <a:pt x="690" y="148"/>
                      </a:lnTo>
                      <a:lnTo>
                        <a:pt x="707" y="148"/>
                      </a:lnTo>
                      <a:lnTo>
                        <a:pt x="724" y="148"/>
                      </a:lnTo>
                      <a:lnTo>
                        <a:pt x="743" y="148"/>
                      </a:lnTo>
                      <a:lnTo>
                        <a:pt x="760" y="148"/>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76" name="Freeform 99"/>
                <p:cNvSpPr>
                  <a:spLocks noChangeAspect="1"/>
                </p:cNvSpPr>
                <p:nvPr/>
              </p:nvSpPr>
              <p:spPr bwMode="auto">
                <a:xfrm>
                  <a:off x="1187" y="3059"/>
                  <a:ext cx="113" cy="59"/>
                </a:xfrm>
                <a:custGeom>
                  <a:avLst/>
                  <a:gdLst>
                    <a:gd name="T0" fmla="*/ 1 w 224"/>
                    <a:gd name="T1" fmla="*/ 0 h 117"/>
                    <a:gd name="T2" fmla="*/ 1 w 224"/>
                    <a:gd name="T3" fmla="*/ 1 h 117"/>
                    <a:gd name="T4" fmla="*/ 1 w 224"/>
                    <a:gd name="T5" fmla="*/ 1 h 117"/>
                    <a:gd name="T6" fmla="*/ 0 w 224"/>
                    <a:gd name="T7" fmla="*/ 1 h 117"/>
                    <a:gd name="T8" fmla="*/ 0 60000 65536"/>
                    <a:gd name="T9" fmla="*/ 0 60000 65536"/>
                    <a:gd name="T10" fmla="*/ 0 60000 65536"/>
                    <a:gd name="T11" fmla="*/ 0 60000 65536"/>
                    <a:gd name="T12" fmla="*/ 0 w 224"/>
                    <a:gd name="T13" fmla="*/ 0 h 117"/>
                    <a:gd name="T14" fmla="*/ 224 w 224"/>
                    <a:gd name="T15" fmla="*/ 117 h 117"/>
                  </a:gdLst>
                  <a:ahLst/>
                  <a:cxnLst>
                    <a:cxn ang="T8">
                      <a:pos x="T0" y="T1"/>
                    </a:cxn>
                    <a:cxn ang="T9">
                      <a:pos x="T2" y="T3"/>
                    </a:cxn>
                    <a:cxn ang="T10">
                      <a:pos x="T4" y="T5"/>
                    </a:cxn>
                    <a:cxn ang="T11">
                      <a:pos x="T6" y="T7"/>
                    </a:cxn>
                  </a:cxnLst>
                  <a:rect l="T12" t="T13" r="T14" b="T15"/>
                  <a:pathLst>
                    <a:path w="224" h="117">
                      <a:moveTo>
                        <a:pt x="182" y="0"/>
                      </a:moveTo>
                      <a:lnTo>
                        <a:pt x="224" y="83"/>
                      </a:lnTo>
                      <a:lnTo>
                        <a:pt x="15" y="117"/>
                      </a:lnTo>
                      <a:lnTo>
                        <a:pt x="0" y="93"/>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77" name="Freeform 100"/>
                <p:cNvSpPr>
                  <a:spLocks noChangeAspect="1"/>
                </p:cNvSpPr>
                <p:nvPr/>
              </p:nvSpPr>
              <p:spPr bwMode="auto">
                <a:xfrm>
                  <a:off x="792" y="2832"/>
                  <a:ext cx="1687" cy="427"/>
                </a:xfrm>
                <a:custGeom>
                  <a:avLst/>
                  <a:gdLst>
                    <a:gd name="T0" fmla="*/ 1 w 3374"/>
                    <a:gd name="T1" fmla="*/ 1 h 854"/>
                    <a:gd name="T2" fmla="*/ 1 w 3374"/>
                    <a:gd name="T3" fmla="*/ 1 h 854"/>
                    <a:gd name="T4" fmla="*/ 1 w 3374"/>
                    <a:gd name="T5" fmla="*/ 1 h 854"/>
                    <a:gd name="T6" fmla="*/ 1 w 3374"/>
                    <a:gd name="T7" fmla="*/ 1 h 854"/>
                    <a:gd name="T8" fmla="*/ 1 w 3374"/>
                    <a:gd name="T9" fmla="*/ 1 h 854"/>
                    <a:gd name="T10" fmla="*/ 1 w 3374"/>
                    <a:gd name="T11" fmla="*/ 0 h 854"/>
                    <a:gd name="T12" fmla="*/ 1 w 3374"/>
                    <a:gd name="T13" fmla="*/ 1 h 854"/>
                    <a:gd name="T14" fmla="*/ 1 w 3374"/>
                    <a:gd name="T15" fmla="*/ 1 h 854"/>
                    <a:gd name="T16" fmla="*/ 1 w 3374"/>
                    <a:gd name="T17" fmla="*/ 1 h 854"/>
                    <a:gd name="T18" fmla="*/ 1 w 3374"/>
                    <a:gd name="T19" fmla="*/ 1 h 854"/>
                    <a:gd name="T20" fmla="*/ 1 w 3374"/>
                    <a:gd name="T21" fmla="*/ 1 h 854"/>
                    <a:gd name="T22" fmla="*/ 1 w 3374"/>
                    <a:gd name="T23" fmla="*/ 1 h 854"/>
                    <a:gd name="T24" fmla="*/ 1 w 3374"/>
                    <a:gd name="T25" fmla="*/ 1 h 854"/>
                    <a:gd name="T26" fmla="*/ 1 w 3374"/>
                    <a:gd name="T27" fmla="*/ 1 h 854"/>
                    <a:gd name="T28" fmla="*/ 1 w 3374"/>
                    <a:gd name="T29" fmla="*/ 1 h 854"/>
                    <a:gd name="T30" fmla="*/ 1 w 3374"/>
                    <a:gd name="T31" fmla="*/ 1 h 854"/>
                    <a:gd name="T32" fmla="*/ 1 w 3374"/>
                    <a:gd name="T33" fmla="*/ 1 h 854"/>
                    <a:gd name="T34" fmla="*/ 1 w 3374"/>
                    <a:gd name="T35" fmla="*/ 1 h 854"/>
                    <a:gd name="T36" fmla="*/ 1 w 3374"/>
                    <a:gd name="T37" fmla="*/ 1 h 854"/>
                    <a:gd name="T38" fmla="*/ 1 w 3374"/>
                    <a:gd name="T39" fmla="*/ 1 h 854"/>
                    <a:gd name="T40" fmla="*/ 1 w 3374"/>
                    <a:gd name="T41" fmla="*/ 1 h 854"/>
                    <a:gd name="T42" fmla="*/ 1 w 3374"/>
                    <a:gd name="T43" fmla="*/ 1 h 854"/>
                    <a:gd name="T44" fmla="*/ 1 w 3374"/>
                    <a:gd name="T45" fmla="*/ 1 h 854"/>
                    <a:gd name="T46" fmla="*/ 1 w 3374"/>
                    <a:gd name="T47" fmla="*/ 1 h 854"/>
                    <a:gd name="T48" fmla="*/ 1 w 3374"/>
                    <a:gd name="T49" fmla="*/ 1 h 854"/>
                    <a:gd name="T50" fmla="*/ 1 w 3374"/>
                    <a:gd name="T51" fmla="*/ 1 h 854"/>
                    <a:gd name="T52" fmla="*/ 1 w 3374"/>
                    <a:gd name="T53" fmla="*/ 1 h 854"/>
                    <a:gd name="T54" fmla="*/ 1 w 3374"/>
                    <a:gd name="T55" fmla="*/ 1 h 854"/>
                    <a:gd name="T56" fmla="*/ 1 w 3374"/>
                    <a:gd name="T57" fmla="*/ 1 h 854"/>
                    <a:gd name="T58" fmla="*/ 1 w 3374"/>
                    <a:gd name="T59" fmla="*/ 1 h 854"/>
                    <a:gd name="T60" fmla="*/ 1 w 3374"/>
                    <a:gd name="T61" fmla="*/ 1 h 854"/>
                    <a:gd name="T62" fmla="*/ 1 w 3374"/>
                    <a:gd name="T63" fmla="*/ 1 h 854"/>
                    <a:gd name="T64" fmla="*/ 1 w 3374"/>
                    <a:gd name="T65" fmla="*/ 1 h 854"/>
                    <a:gd name="T66" fmla="*/ 1 w 3374"/>
                    <a:gd name="T67" fmla="*/ 1 h 854"/>
                    <a:gd name="T68" fmla="*/ 1 w 3374"/>
                    <a:gd name="T69" fmla="*/ 1 h 854"/>
                    <a:gd name="T70" fmla="*/ 1 w 3374"/>
                    <a:gd name="T71" fmla="*/ 1 h 854"/>
                    <a:gd name="T72" fmla="*/ 1 w 3374"/>
                    <a:gd name="T73" fmla="*/ 1 h 854"/>
                    <a:gd name="T74" fmla="*/ 1 w 3374"/>
                    <a:gd name="T75" fmla="*/ 1 h 854"/>
                    <a:gd name="T76" fmla="*/ 1 w 3374"/>
                    <a:gd name="T77" fmla="*/ 1 h 854"/>
                    <a:gd name="T78" fmla="*/ 1 w 3374"/>
                    <a:gd name="T79" fmla="*/ 1 h 854"/>
                    <a:gd name="T80" fmla="*/ 1 w 3374"/>
                    <a:gd name="T81" fmla="*/ 1 h 854"/>
                    <a:gd name="T82" fmla="*/ 1 w 3374"/>
                    <a:gd name="T83" fmla="*/ 1 h 854"/>
                    <a:gd name="T84" fmla="*/ 1 w 3374"/>
                    <a:gd name="T85" fmla="*/ 1 h 854"/>
                    <a:gd name="T86" fmla="*/ 1 w 3374"/>
                    <a:gd name="T87" fmla="*/ 1 h 854"/>
                    <a:gd name="T88" fmla="*/ 1 w 3374"/>
                    <a:gd name="T89" fmla="*/ 1 h 854"/>
                    <a:gd name="T90" fmla="*/ 1 w 3374"/>
                    <a:gd name="T91" fmla="*/ 1 h 854"/>
                    <a:gd name="T92" fmla="*/ 1 w 3374"/>
                    <a:gd name="T93" fmla="*/ 1 h 854"/>
                    <a:gd name="T94" fmla="*/ 1 w 3374"/>
                    <a:gd name="T95" fmla="*/ 1 h 854"/>
                    <a:gd name="T96" fmla="*/ 1 w 3374"/>
                    <a:gd name="T97" fmla="*/ 1 h 854"/>
                    <a:gd name="T98" fmla="*/ 1 w 3374"/>
                    <a:gd name="T99" fmla="*/ 1 h 854"/>
                    <a:gd name="T100" fmla="*/ 1 w 3374"/>
                    <a:gd name="T101" fmla="*/ 1 h 854"/>
                    <a:gd name="T102" fmla="*/ 1 w 3374"/>
                    <a:gd name="T103" fmla="*/ 1 h 854"/>
                    <a:gd name="T104" fmla="*/ 1 w 3374"/>
                    <a:gd name="T105" fmla="*/ 1 h 854"/>
                    <a:gd name="T106" fmla="*/ 1 w 3374"/>
                    <a:gd name="T107" fmla="*/ 1 h 8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74"/>
                    <a:gd name="T163" fmla="*/ 0 h 854"/>
                    <a:gd name="T164" fmla="*/ 3374 w 3374"/>
                    <a:gd name="T165" fmla="*/ 854 h 8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74" h="854">
                      <a:moveTo>
                        <a:pt x="3299" y="548"/>
                      </a:moveTo>
                      <a:lnTo>
                        <a:pt x="3299" y="548"/>
                      </a:lnTo>
                      <a:lnTo>
                        <a:pt x="3315" y="546"/>
                      </a:lnTo>
                      <a:lnTo>
                        <a:pt x="3329" y="542"/>
                      </a:lnTo>
                      <a:lnTo>
                        <a:pt x="3342" y="539"/>
                      </a:lnTo>
                      <a:lnTo>
                        <a:pt x="3351" y="534"/>
                      </a:lnTo>
                      <a:lnTo>
                        <a:pt x="3359" y="530"/>
                      </a:lnTo>
                      <a:lnTo>
                        <a:pt x="3364" y="525"/>
                      </a:lnTo>
                      <a:lnTo>
                        <a:pt x="3367" y="519"/>
                      </a:lnTo>
                      <a:lnTo>
                        <a:pt x="3367" y="513"/>
                      </a:lnTo>
                      <a:lnTo>
                        <a:pt x="3364" y="508"/>
                      </a:lnTo>
                      <a:lnTo>
                        <a:pt x="3357" y="504"/>
                      </a:lnTo>
                      <a:lnTo>
                        <a:pt x="3348" y="501"/>
                      </a:lnTo>
                      <a:lnTo>
                        <a:pt x="3336" y="499"/>
                      </a:lnTo>
                      <a:lnTo>
                        <a:pt x="3322" y="496"/>
                      </a:lnTo>
                      <a:lnTo>
                        <a:pt x="3310" y="495"/>
                      </a:lnTo>
                      <a:lnTo>
                        <a:pt x="3296" y="493"/>
                      </a:lnTo>
                      <a:lnTo>
                        <a:pt x="3284" y="492"/>
                      </a:lnTo>
                      <a:lnTo>
                        <a:pt x="3337" y="127"/>
                      </a:lnTo>
                      <a:lnTo>
                        <a:pt x="3374" y="119"/>
                      </a:lnTo>
                      <a:lnTo>
                        <a:pt x="3341" y="109"/>
                      </a:lnTo>
                      <a:lnTo>
                        <a:pt x="3356" y="1"/>
                      </a:lnTo>
                      <a:lnTo>
                        <a:pt x="3246" y="0"/>
                      </a:lnTo>
                      <a:lnTo>
                        <a:pt x="3113" y="112"/>
                      </a:lnTo>
                      <a:lnTo>
                        <a:pt x="3041" y="122"/>
                      </a:lnTo>
                      <a:lnTo>
                        <a:pt x="3098" y="128"/>
                      </a:lnTo>
                      <a:lnTo>
                        <a:pt x="2758" y="429"/>
                      </a:lnTo>
                      <a:lnTo>
                        <a:pt x="2738" y="428"/>
                      </a:lnTo>
                      <a:lnTo>
                        <a:pt x="2720" y="427"/>
                      </a:lnTo>
                      <a:lnTo>
                        <a:pt x="2700" y="426"/>
                      </a:lnTo>
                      <a:lnTo>
                        <a:pt x="2681" y="425"/>
                      </a:lnTo>
                      <a:lnTo>
                        <a:pt x="2662" y="424"/>
                      </a:lnTo>
                      <a:lnTo>
                        <a:pt x="2643" y="423"/>
                      </a:lnTo>
                      <a:lnTo>
                        <a:pt x="2624" y="421"/>
                      </a:lnTo>
                      <a:lnTo>
                        <a:pt x="2605" y="419"/>
                      </a:lnTo>
                      <a:lnTo>
                        <a:pt x="2586" y="418"/>
                      </a:lnTo>
                      <a:lnTo>
                        <a:pt x="2567" y="418"/>
                      </a:lnTo>
                      <a:lnTo>
                        <a:pt x="2548" y="417"/>
                      </a:lnTo>
                      <a:lnTo>
                        <a:pt x="2529" y="416"/>
                      </a:lnTo>
                      <a:lnTo>
                        <a:pt x="2510" y="414"/>
                      </a:lnTo>
                      <a:lnTo>
                        <a:pt x="2491" y="414"/>
                      </a:lnTo>
                      <a:lnTo>
                        <a:pt x="2472" y="413"/>
                      </a:lnTo>
                      <a:lnTo>
                        <a:pt x="2453" y="413"/>
                      </a:lnTo>
                      <a:lnTo>
                        <a:pt x="2417" y="413"/>
                      </a:lnTo>
                      <a:lnTo>
                        <a:pt x="2382" y="414"/>
                      </a:lnTo>
                      <a:lnTo>
                        <a:pt x="2348" y="416"/>
                      </a:lnTo>
                      <a:lnTo>
                        <a:pt x="2314" y="418"/>
                      </a:lnTo>
                      <a:lnTo>
                        <a:pt x="2280" y="421"/>
                      </a:lnTo>
                      <a:lnTo>
                        <a:pt x="2246" y="425"/>
                      </a:lnTo>
                      <a:lnTo>
                        <a:pt x="2212" y="428"/>
                      </a:lnTo>
                      <a:lnTo>
                        <a:pt x="2179" y="433"/>
                      </a:lnTo>
                      <a:lnTo>
                        <a:pt x="2143" y="436"/>
                      </a:lnTo>
                      <a:lnTo>
                        <a:pt x="2107" y="440"/>
                      </a:lnTo>
                      <a:lnTo>
                        <a:pt x="2071" y="443"/>
                      </a:lnTo>
                      <a:lnTo>
                        <a:pt x="2033" y="446"/>
                      </a:lnTo>
                      <a:lnTo>
                        <a:pt x="1995" y="448"/>
                      </a:lnTo>
                      <a:lnTo>
                        <a:pt x="1956" y="449"/>
                      </a:lnTo>
                      <a:lnTo>
                        <a:pt x="1915" y="450"/>
                      </a:lnTo>
                      <a:lnTo>
                        <a:pt x="1872" y="449"/>
                      </a:lnTo>
                      <a:lnTo>
                        <a:pt x="1485" y="443"/>
                      </a:lnTo>
                      <a:lnTo>
                        <a:pt x="1477" y="433"/>
                      </a:lnTo>
                      <a:lnTo>
                        <a:pt x="1353" y="418"/>
                      </a:lnTo>
                      <a:lnTo>
                        <a:pt x="1364" y="394"/>
                      </a:lnTo>
                      <a:lnTo>
                        <a:pt x="1350" y="386"/>
                      </a:lnTo>
                      <a:lnTo>
                        <a:pt x="1330" y="413"/>
                      </a:lnTo>
                      <a:lnTo>
                        <a:pt x="1299" y="413"/>
                      </a:lnTo>
                      <a:lnTo>
                        <a:pt x="1287" y="433"/>
                      </a:lnTo>
                      <a:lnTo>
                        <a:pt x="1258" y="432"/>
                      </a:lnTo>
                      <a:lnTo>
                        <a:pt x="1241" y="492"/>
                      </a:lnTo>
                      <a:lnTo>
                        <a:pt x="1236" y="502"/>
                      </a:lnTo>
                      <a:lnTo>
                        <a:pt x="1232" y="508"/>
                      </a:lnTo>
                      <a:lnTo>
                        <a:pt x="1226" y="510"/>
                      </a:lnTo>
                      <a:lnTo>
                        <a:pt x="1221" y="511"/>
                      </a:lnTo>
                      <a:lnTo>
                        <a:pt x="1024" y="543"/>
                      </a:lnTo>
                      <a:lnTo>
                        <a:pt x="977" y="450"/>
                      </a:lnTo>
                      <a:lnTo>
                        <a:pt x="787" y="546"/>
                      </a:lnTo>
                      <a:lnTo>
                        <a:pt x="743" y="571"/>
                      </a:lnTo>
                      <a:lnTo>
                        <a:pt x="708" y="579"/>
                      </a:lnTo>
                      <a:lnTo>
                        <a:pt x="673" y="586"/>
                      </a:lnTo>
                      <a:lnTo>
                        <a:pt x="640" y="595"/>
                      </a:lnTo>
                      <a:lnTo>
                        <a:pt x="609" y="603"/>
                      </a:lnTo>
                      <a:lnTo>
                        <a:pt x="577" y="612"/>
                      </a:lnTo>
                      <a:lnTo>
                        <a:pt x="546" y="622"/>
                      </a:lnTo>
                      <a:lnTo>
                        <a:pt x="516" y="631"/>
                      </a:lnTo>
                      <a:lnTo>
                        <a:pt x="486" y="640"/>
                      </a:lnTo>
                      <a:lnTo>
                        <a:pt x="457" y="649"/>
                      </a:lnTo>
                      <a:lnTo>
                        <a:pt x="428" y="660"/>
                      </a:lnTo>
                      <a:lnTo>
                        <a:pt x="398" y="670"/>
                      </a:lnTo>
                      <a:lnTo>
                        <a:pt x="367" y="679"/>
                      </a:lnTo>
                      <a:lnTo>
                        <a:pt x="336" y="690"/>
                      </a:lnTo>
                      <a:lnTo>
                        <a:pt x="304" y="700"/>
                      </a:lnTo>
                      <a:lnTo>
                        <a:pt x="271" y="709"/>
                      </a:lnTo>
                      <a:lnTo>
                        <a:pt x="238" y="720"/>
                      </a:lnTo>
                      <a:lnTo>
                        <a:pt x="240" y="720"/>
                      </a:lnTo>
                      <a:lnTo>
                        <a:pt x="237" y="720"/>
                      </a:lnTo>
                      <a:lnTo>
                        <a:pt x="225" y="721"/>
                      </a:lnTo>
                      <a:lnTo>
                        <a:pt x="209" y="722"/>
                      </a:lnTo>
                      <a:lnTo>
                        <a:pt x="189" y="723"/>
                      </a:lnTo>
                      <a:lnTo>
                        <a:pt x="166" y="725"/>
                      </a:lnTo>
                      <a:lnTo>
                        <a:pt x="141" y="726"/>
                      </a:lnTo>
                      <a:lnTo>
                        <a:pt x="116" y="729"/>
                      </a:lnTo>
                      <a:lnTo>
                        <a:pt x="90" y="730"/>
                      </a:lnTo>
                      <a:lnTo>
                        <a:pt x="65" y="732"/>
                      </a:lnTo>
                      <a:lnTo>
                        <a:pt x="43" y="735"/>
                      </a:lnTo>
                      <a:lnTo>
                        <a:pt x="25" y="737"/>
                      </a:lnTo>
                      <a:lnTo>
                        <a:pt x="11" y="738"/>
                      </a:lnTo>
                      <a:lnTo>
                        <a:pt x="2" y="740"/>
                      </a:lnTo>
                      <a:lnTo>
                        <a:pt x="0" y="741"/>
                      </a:lnTo>
                      <a:lnTo>
                        <a:pt x="6" y="743"/>
                      </a:lnTo>
                      <a:lnTo>
                        <a:pt x="11" y="743"/>
                      </a:lnTo>
                      <a:lnTo>
                        <a:pt x="21" y="744"/>
                      </a:lnTo>
                      <a:lnTo>
                        <a:pt x="35" y="744"/>
                      </a:lnTo>
                      <a:lnTo>
                        <a:pt x="53" y="744"/>
                      </a:lnTo>
                      <a:lnTo>
                        <a:pt x="74" y="745"/>
                      </a:lnTo>
                      <a:lnTo>
                        <a:pt x="98" y="745"/>
                      </a:lnTo>
                      <a:lnTo>
                        <a:pt x="122" y="745"/>
                      </a:lnTo>
                      <a:lnTo>
                        <a:pt x="148" y="746"/>
                      </a:lnTo>
                      <a:lnTo>
                        <a:pt x="174" y="746"/>
                      </a:lnTo>
                      <a:lnTo>
                        <a:pt x="198" y="747"/>
                      </a:lnTo>
                      <a:lnTo>
                        <a:pt x="222" y="747"/>
                      </a:lnTo>
                      <a:lnTo>
                        <a:pt x="242" y="747"/>
                      </a:lnTo>
                      <a:lnTo>
                        <a:pt x="260" y="748"/>
                      </a:lnTo>
                      <a:lnTo>
                        <a:pt x="273" y="748"/>
                      </a:lnTo>
                      <a:lnTo>
                        <a:pt x="283" y="748"/>
                      </a:lnTo>
                      <a:lnTo>
                        <a:pt x="286" y="748"/>
                      </a:lnTo>
                      <a:lnTo>
                        <a:pt x="317" y="786"/>
                      </a:lnTo>
                      <a:lnTo>
                        <a:pt x="489" y="783"/>
                      </a:lnTo>
                      <a:lnTo>
                        <a:pt x="500" y="768"/>
                      </a:lnTo>
                      <a:lnTo>
                        <a:pt x="595" y="771"/>
                      </a:lnTo>
                      <a:lnTo>
                        <a:pt x="597" y="782"/>
                      </a:lnTo>
                      <a:lnTo>
                        <a:pt x="604" y="790"/>
                      </a:lnTo>
                      <a:lnTo>
                        <a:pt x="614" y="794"/>
                      </a:lnTo>
                      <a:lnTo>
                        <a:pt x="626" y="796"/>
                      </a:lnTo>
                      <a:lnTo>
                        <a:pt x="639" y="794"/>
                      </a:lnTo>
                      <a:lnTo>
                        <a:pt x="650" y="789"/>
                      </a:lnTo>
                      <a:lnTo>
                        <a:pt x="659" y="782"/>
                      </a:lnTo>
                      <a:lnTo>
                        <a:pt x="665" y="771"/>
                      </a:lnTo>
                      <a:lnTo>
                        <a:pt x="830" y="777"/>
                      </a:lnTo>
                      <a:lnTo>
                        <a:pt x="847" y="777"/>
                      </a:lnTo>
                      <a:lnTo>
                        <a:pt x="864" y="778"/>
                      </a:lnTo>
                      <a:lnTo>
                        <a:pt x="884" y="778"/>
                      </a:lnTo>
                      <a:lnTo>
                        <a:pt x="903" y="778"/>
                      </a:lnTo>
                      <a:lnTo>
                        <a:pt x="923" y="778"/>
                      </a:lnTo>
                      <a:lnTo>
                        <a:pt x="944" y="778"/>
                      </a:lnTo>
                      <a:lnTo>
                        <a:pt x="966" y="779"/>
                      </a:lnTo>
                      <a:lnTo>
                        <a:pt x="988" y="779"/>
                      </a:lnTo>
                      <a:lnTo>
                        <a:pt x="1011" y="779"/>
                      </a:lnTo>
                      <a:lnTo>
                        <a:pt x="1035" y="779"/>
                      </a:lnTo>
                      <a:lnTo>
                        <a:pt x="1058" y="779"/>
                      </a:lnTo>
                      <a:lnTo>
                        <a:pt x="1083" y="779"/>
                      </a:lnTo>
                      <a:lnTo>
                        <a:pt x="1107" y="779"/>
                      </a:lnTo>
                      <a:lnTo>
                        <a:pt x="1133" y="779"/>
                      </a:lnTo>
                      <a:lnTo>
                        <a:pt x="1159" y="778"/>
                      </a:lnTo>
                      <a:lnTo>
                        <a:pt x="1184" y="778"/>
                      </a:lnTo>
                      <a:lnTo>
                        <a:pt x="1211" y="778"/>
                      </a:lnTo>
                      <a:lnTo>
                        <a:pt x="1237" y="778"/>
                      </a:lnTo>
                      <a:lnTo>
                        <a:pt x="1265" y="778"/>
                      </a:lnTo>
                      <a:lnTo>
                        <a:pt x="1292" y="778"/>
                      </a:lnTo>
                      <a:lnTo>
                        <a:pt x="1319" y="778"/>
                      </a:lnTo>
                      <a:lnTo>
                        <a:pt x="1347" y="778"/>
                      </a:lnTo>
                      <a:lnTo>
                        <a:pt x="1375" y="778"/>
                      </a:lnTo>
                      <a:lnTo>
                        <a:pt x="1402" y="778"/>
                      </a:lnTo>
                      <a:lnTo>
                        <a:pt x="1430" y="778"/>
                      </a:lnTo>
                      <a:lnTo>
                        <a:pt x="1457" y="778"/>
                      </a:lnTo>
                      <a:lnTo>
                        <a:pt x="1485" y="778"/>
                      </a:lnTo>
                      <a:lnTo>
                        <a:pt x="1513" y="778"/>
                      </a:lnTo>
                      <a:lnTo>
                        <a:pt x="1539" y="778"/>
                      </a:lnTo>
                      <a:lnTo>
                        <a:pt x="1567" y="779"/>
                      </a:lnTo>
                      <a:lnTo>
                        <a:pt x="1595" y="779"/>
                      </a:lnTo>
                      <a:lnTo>
                        <a:pt x="1621" y="779"/>
                      </a:lnTo>
                      <a:lnTo>
                        <a:pt x="1627" y="816"/>
                      </a:lnTo>
                      <a:lnTo>
                        <a:pt x="2281" y="805"/>
                      </a:lnTo>
                      <a:lnTo>
                        <a:pt x="2138" y="786"/>
                      </a:lnTo>
                      <a:lnTo>
                        <a:pt x="2117" y="776"/>
                      </a:lnTo>
                      <a:lnTo>
                        <a:pt x="2228" y="768"/>
                      </a:lnTo>
                      <a:lnTo>
                        <a:pt x="2235" y="786"/>
                      </a:lnTo>
                      <a:lnTo>
                        <a:pt x="2323" y="783"/>
                      </a:lnTo>
                      <a:lnTo>
                        <a:pt x="2323" y="770"/>
                      </a:lnTo>
                      <a:lnTo>
                        <a:pt x="2355" y="764"/>
                      </a:lnTo>
                      <a:lnTo>
                        <a:pt x="2365" y="796"/>
                      </a:lnTo>
                      <a:lnTo>
                        <a:pt x="2379" y="798"/>
                      </a:lnTo>
                      <a:lnTo>
                        <a:pt x="2385" y="764"/>
                      </a:lnTo>
                      <a:lnTo>
                        <a:pt x="2488" y="764"/>
                      </a:lnTo>
                      <a:lnTo>
                        <a:pt x="2604" y="854"/>
                      </a:lnTo>
                      <a:lnTo>
                        <a:pt x="2794" y="809"/>
                      </a:lnTo>
                      <a:lnTo>
                        <a:pt x="2792" y="741"/>
                      </a:lnTo>
                      <a:lnTo>
                        <a:pt x="2867" y="741"/>
                      </a:lnTo>
                      <a:lnTo>
                        <a:pt x="2881" y="739"/>
                      </a:lnTo>
                      <a:lnTo>
                        <a:pt x="2886" y="733"/>
                      </a:lnTo>
                      <a:lnTo>
                        <a:pt x="2887" y="725"/>
                      </a:lnTo>
                      <a:lnTo>
                        <a:pt x="2887" y="717"/>
                      </a:lnTo>
                      <a:lnTo>
                        <a:pt x="2892" y="685"/>
                      </a:lnTo>
                      <a:lnTo>
                        <a:pt x="2918" y="676"/>
                      </a:lnTo>
                      <a:lnTo>
                        <a:pt x="2945" y="667"/>
                      </a:lnTo>
                      <a:lnTo>
                        <a:pt x="2970" y="657"/>
                      </a:lnTo>
                      <a:lnTo>
                        <a:pt x="2994" y="647"/>
                      </a:lnTo>
                      <a:lnTo>
                        <a:pt x="3018" y="638"/>
                      </a:lnTo>
                      <a:lnTo>
                        <a:pt x="3041" y="627"/>
                      </a:lnTo>
                      <a:lnTo>
                        <a:pt x="3065" y="617"/>
                      </a:lnTo>
                      <a:lnTo>
                        <a:pt x="3088" y="608"/>
                      </a:lnTo>
                      <a:lnTo>
                        <a:pt x="3113" y="598"/>
                      </a:lnTo>
                      <a:lnTo>
                        <a:pt x="3136" y="588"/>
                      </a:lnTo>
                      <a:lnTo>
                        <a:pt x="3161" y="580"/>
                      </a:lnTo>
                      <a:lnTo>
                        <a:pt x="3186" y="572"/>
                      </a:lnTo>
                      <a:lnTo>
                        <a:pt x="3213" y="565"/>
                      </a:lnTo>
                      <a:lnTo>
                        <a:pt x="3241" y="558"/>
                      </a:lnTo>
                      <a:lnTo>
                        <a:pt x="3269" y="553"/>
                      </a:lnTo>
                      <a:lnTo>
                        <a:pt x="3299" y="54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78" name="Freeform 101"/>
                <p:cNvSpPr>
                  <a:spLocks noChangeAspect="1"/>
                </p:cNvSpPr>
                <p:nvPr/>
              </p:nvSpPr>
              <p:spPr bwMode="auto">
                <a:xfrm>
                  <a:off x="1163" y="3108"/>
                  <a:ext cx="148" cy="19"/>
                </a:xfrm>
                <a:custGeom>
                  <a:avLst/>
                  <a:gdLst>
                    <a:gd name="T0" fmla="*/ 1 w 296"/>
                    <a:gd name="T1" fmla="*/ 0 h 38"/>
                    <a:gd name="T2" fmla="*/ 1 w 296"/>
                    <a:gd name="T3" fmla="*/ 1 h 38"/>
                    <a:gd name="T4" fmla="*/ 1 w 296"/>
                    <a:gd name="T5" fmla="*/ 1 h 38"/>
                    <a:gd name="T6" fmla="*/ 1 w 296"/>
                    <a:gd name="T7" fmla="*/ 1 h 38"/>
                    <a:gd name="T8" fmla="*/ 1 w 296"/>
                    <a:gd name="T9" fmla="*/ 1 h 38"/>
                    <a:gd name="T10" fmla="*/ 1 w 296"/>
                    <a:gd name="T11" fmla="*/ 1 h 38"/>
                    <a:gd name="T12" fmla="*/ 1 w 296"/>
                    <a:gd name="T13" fmla="*/ 1 h 38"/>
                    <a:gd name="T14" fmla="*/ 1 w 296"/>
                    <a:gd name="T15" fmla="*/ 1 h 38"/>
                    <a:gd name="T16" fmla="*/ 0 w 296"/>
                    <a:gd name="T17" fmla="*/ 1 h 38"/>
                    <a:gd name="T18" fmla="*/ 1 w 296"/>
                    <a:gd name="T19" fmla="*/ 1 h 38"/>
                    <a:gd name="T20" fmla="*/ 1 w 296"/>
                    <a:gd name="T21" fmla="*/ 1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6"/>
                    <a:gd name="T34" fmla="*/ 0 h 38"/>
                    <a:gd name="T35" fmla="*/ 296 w 296"/>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6" h="38">
                      <a:moveTo>
                        <a:pt x="296" y="0"/>
                      </a:moveTo>
                      <a:lnTo>
                        <a:pt x="25" y="38"/>
                      </a:lnTo>
                      <a:lnTo>
                        <a:pt x="22" y="38"/>
                      </a:lnTo>
                      <a:lnTo>
                        <a:pt x="17" y="38"/>
                      </a:lnTo>
                      <a:lnTo>
                        <a:pt x="12" y="38"/>
                      </a:lnTo>
                      <a:lnTo>
                        <a:pt x="7" y="36"/>
                      </a:lnTo>
                      <a:lnTo>
                        <a:pt x="2" y="34"/>
                      </a:lnTo>
                      <a:lnTo>
                        <a:pt x="0" y="31"/>
                      </a:lnTo>
                      <a:lnTo>
                        <a:pt x="1" y="26"/>
                      </a:lnTo>
                      <a:lnTo>
                        <a:pt x="5"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79" name="Freeform 102"/>
                <p:cNvSpPr>
                  <a:spLocks noChangeAspect="1"/>
                </p:cNvSpPr>
                <p:nvPr/>
              </p:nvSpPr>
              <p:spPr bwMode="auto">
                <a:xfrm>
                  <a:off x="1622" y="3233"/>
                  <a:ext cx="79" cy="8"/>
                </a:xfrm>
                <a:custGeom>
                  <a:avLst/>
                  <a:gdLst>
                    <a:gd name="T0" fmla="*/ 0 w 159"/>
                    <a:gd name="T1" fmla="*/ 0 h 17"/>
                    <a:gd name="T2" fmla="*/ 0 w 159"/>
                    <a:gd name="T3" fmla="*/ 0 h 17"/>
                    <a:gd name="T4" fmla="*/ 0 w 159"/>
                    <a:gd name="T5" fmla="*/ 0 h 17"/>
                    <a:gd name="T6" fmla="*/ 0 w 159"/>
                    <a:gd name="T7" fmla="*/ 0 h 17"/>
                    <a:gd name="T8" fmla="*/ 0 60000 65536"/>
                    <a:gd name="T9" fmla="*/ 0 60000 65536"/>
                    <a:gd name="T10" fmla="*/ 0 60000 65536"/>
                    <a:gd name="T11" fmla="*/ 0 60000 65536"/>
                    <a:gd name="T12" fmla="*/ 0 w 159"/>
                    <a:gd name="T13" fmla="*/ 0 h 17"/>
                    <a:gd name="T14" fmla="*/ 159 w 159"/>
                    <a:gd name="T15" fmla="*/ 17 h 17"/>
                  </a:gdLst>
                  <a:ahLst/>
                  <a:cxnLst>
                    <a:cxn ang="T8">
                      <a:pos x="T0" y="T1"/>
                    </a:cxn>
                    <a:cxn ang="T9">
                      <a:pos x="T2" y="T3"/>
                    </a:cxn>
                    <a:cxn ang="T10">
                      <a:pos x="T4" y="T5"/>
                    </a:cxn>
                    <a:cxn ang="T11">
                      <a:pos x="T6" y="T7"/>
                    </a:cxn>
                  </a:cxnLst>
                  <a:rect l="T12" t="T13" r="T14" b="T15"/>
                  <a:pathLst>
                    <a:path w="159" h="17">
                      <a:moveTo>
                        <a:pt x="0" y="17"/>
                      </a:moveTo>
                      <a:lnTo>
                        <a:pt x="16" y="0"/>
                      </a:lnTo>
                      <a:lnTo>
                        <a:pt x="141" y="2"/>
                      </a:lnTo>
                      <a:lnTo>
                        <a:pt x="159"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0" name="Freeform 103"/>
                <p:cNvSpPr>
                  <a:spLocks noChangeAspect="1"/>
                </p:cNvSpPr>
                <p:nvPr/>
              </p:nvSpPr>
              <p:spPr bwMode="auto">
                <a:xfrm>
                  <a:off x="1741" y="3231"/>
                  <a:ext cx="76" cy="10"/>
                </a:xfrm>
                <a:custGeom>
                  <a:avLst/>
                  <a:gdLst>
                    <a:gd name="T0" fmla="*/ 0 w 153"/>
                    <a:gd name="T1" fmla="*/ 1 h 18"/>
                    <a:gd name="T2" fmla="*/ 0 w 153"/>
                    <a:gd name="T3" fmla="*/ 1 h 18"/>
                    <a:gd name="T4" fmla="*/ 0 w 153"/>
                    <a:gd name="T5" fmla="*/ 0 h 18"/>
                    <a:gd name="T6" fmla="*/ 0 w 153"/>
                    <a:gd name="T7" fmla="*/ 1 h 18"/>
                    <a:gd name="T8" fmla="*/ 0 60000 65536"/>
                    <a:gd name="T9" fmla="*/ 0 60000 65536"/>
                    <a:gd name="T10" fmla="*/ 0 60000 65536"/>
                    <a:gd name="T11" fmla="*/ 0 60000 65536"/>
                    <a:gd name="T12" fmla="*/ 0 w 153"/>
                    <a:gd name="T13" fmla="*/ 0 h 18"/>
                    <a:gd name="T14" fmla="*/ 153 w 153"/>
                    <a:gd name="T15" fmla="*/ 18 h 18"/>
                  </a:gdLst>
                  <a:ahLst/>
                  <a:cxnLst>
                    <a:cxn ang="T8">
                      <a:pos x="T0" y="T1"/>
                    </a:cxn>
                    <a:cxn ang="T9">
                      <a:pos x="T2" y="T3"/>
                    </a:cxn>
                    <a:cxn ang="T10">
                      <a:pos x="T4" y="T5"/>
                    </a:cxn>
                    <a:cxn ang="T11">
                      <a:pos x="T6" y="T7"/>
                    </a:cxn>
                  </a:cxnLst>
                  <a:rect l="T12" t="T13" r="T14" b="T15"/>
                  <a:pathLst>
                    <a:path w="153" h="18">
                      <a:moveTo>
                        <a:pt x="0" y="18"/>
                      </a:moveTo>
                      <a:lnTo>
                        <a:pt x="21" y="1"/>
                      </a:lnTo>
                      <a:lnTo>
                        <a:pt x="129" y="0"/>
                      </a:lnTo>
                      <a:lnTo>
                        <a:pt x="153"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1" name="Freeform 104"/>
                <p:cNvSpPr>
                  <a:spLocks noChangeAspect="1"/>
                </p:cNvSpPr>
                <p:nvPr/>
              </p:nvSpPr>
              <p:spPr bwMode="auto">
                <a:xfrm>
                  <a:off x="1331" y="3206"/>
                  <a:ext cx="77" cy="14"/>
                </a:xfrm>
                <a:custGeom>
                  <a:avLst/>
                  <a:gdLst>
                    <a:gd name="T0" fmla="*/ 0 w 155"/>
                    <a:gd name="T1" fmla="*/ 0 h 28"/>
                    <a:gd name="T2" fmla="*/ 0 w 155"/>
                    <a:gd name="T3" fmla="*/ 0 h 28"/>
                    <a:gd name="T4" fmla="*/ 0 w 155"/>
                    <a:gd name="T5" fmla="*/ 0 h 28"/>
                    <a:gd name="T6" fmla="*/ 0 w 155"/>
                    <a:gd name="T7" fmla="*/ 1 h 28"/>
                    <a:gd name="T8" fmla="*/ 0 w 155"/>
                    <a:gd name="T9" fmla="*/ 1 h 28"/>
                    <a:gd name="T10" fmla="*/ 0 w 155"/>
                    <a:gd name="T11" fmla="*/ 1 h 28"/>
                    <a:gd name="T12" fmla="*/ 0 w 155"/>
                    <a:gd name="T13" fmla="*/ 1 h 28"/>
                    <a:gd name="T14" fmla="*/ 0 w 155"/>
                    <a:gd name="T15" fmla="*/ 1 h 28"/>
                    <a:gd name="T16" fmla="*/ 0 w 155"/>
                    <a:gd name="T17" fmla="*/ 1 h 28"/>
                    <a:gd name="T18" fmla="*/ 0 w 155"/>
                    <a:gd name="T19" fmla="*/ 1 h 28"/>
                    <a:gd name="T20" fmla="*/ 0 w 155"/>
                    <a:gd name="T21" fmla="*/ 1 h 28"/>
                    <a:gd name="T22" fmla="*/ 0 w 155"/>
                    <a:gd name="T23" fmla="*/ 1 h 28"/>
                    <a:gd name="T24" fmla="*/ 0 w 155"/>
                    <a:gd name="T25" fmla="*/ 1 h 28"/>
                    <a:gd name="T26" fmla="*/ 0 w 155"/>
                    <a:gd name="T27" fmla="*/ 1 h 28"/>
                    <a:gd name="T28" fmla="*/ 0 w 155"/>
                    <a:gd name="T29" fmla="*/ 1 h 28"/>
                    <a:gd name="T30" fmla="*/ 0 w 155"/>
                    <a:gd name="T31" fmla="*/ 1 h 28"/>
                    <a:gd name="T32" fmla="*/ 0 w 155"/>
                    <a:gd name="T33" fmla="*/ 1 h 28"/>
                    <a:gd name="T34" fmla="*/ 0 w 155"/>
                    <a:gd name="T35" fmla="*/ 1 h 28"/>
                    <a:gd name="T36" fmla="*/ 0 w 155"/>
                    <a:gd name="T37" fmla="*/ 1 h 28"/>
                    <a:gd name="T38" fmla="*/ 0 w 155"/>
                    <a:gd name="T39" fmla="*/ 1 h 28"/>
                    <a:gd name="T40" fmla="*/ 0 w 155"/>
                    <a:gd name="T41" fmla="*/ 1 h 28"/>
                    <a:gd name="T42" fmla="*/ 0 w 155"/>
                    <a:gd name="T43" fmla="*/ 1 h 28"/>
                    <a:gd name="T44" fmla="*/ 0 w 155"/>
                    <a:gd name="T45" fmla="*/ 1 h 28"/>
                    <a:gd name="T46" fmla="*/ 0 w 155"/>
                    <a:gd name="T47" fmla="*/ 1 h 28"/>
                    <a:gd name="T48" fmla="*/ 0 w 155"/>
                    <a:gd name="T49" fmla="*/ 1 h 28"/>
                    <a:gd name="T50" fmla="*/ 0 w 155"/>
                    <a:gd name="T51" fmla="*/ 1 h 28"/>
                    <a:gd name="T52" fmla="*/ 0 w 155"/>
                    <a:gd name="T53" fmla="*/ 1 h 28"/>
                    <a:gd name="T54" fmla="*/ 0 w 155"/>
                    <a:gd name="T55" fmla="*/ 1 h 28"/>
                    <a:gd name="T56" fmla="*/ 0 w 155"/>
                    <a:gd name="T57" fmla="*/ 1 h 28"/>
                    <a:gd name="T58" fmla="*/ 0 w 155"/>
                    <a:gd name="T59" fmla="*/ 1 h 28"/>
                    <a:gd name="T60" fmla="*/ 0 w 155"/>
                    <a:gd name="T61" fmla="*/ 1 h 28"/>
                    <a:gd name="T62" fmla="*/ 0 w 155"/>
                    <a:gd name="T63" fmla="*/ 1 h 28"/>
                    <a:gd name="T64" fmla="*/ 0 w 155"/>
                    <a:gd name="T65" fmla="*/ 1 h 28"/>
                    <a:gd name="T66" fmla="*/ 0 w 155"/>
                    <a:gd name="T67" fmla="*/ 1 h 28"/>
                    <a:gd name="T68" fmla="*/ 0 w 155"/>
                    <a:gd name="T69" fmla="*/ 1 h 28"/>
                    <a:gd name="T70" fmla="*/ 0 w 155"/>
                    <a:gd name="T71" fmla="*/ 0 h 28"/>
                    <a:gd name="T72" fmla="*/ 0 w 155"/>
                    <a:gd name="T73" fmla="*/ 0 h 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5"/>
                    <a:gd name="T112" fmla="*/ 0 h 28"/>
                    <a:gd name="T113" fmla="*/ 155 w 155"/>
                    <a:gd name="T114" fmla="*/ 28 h 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5" h="28">
                      <a:moveTo>
                        <a:pt x="80" y="0"/>
                      </a:moveTo>
                      <a:lnTo>
                        <a:pt x="80" y="0"/>
                      </a:lnTo>
                      <a:lnTo>
                        <a:pt x="94" y="0"/>
                      </a:lnTo>
                      <a:lnTo>
                        <a:pt x="107" y="1"/>
                      </a:lnTo>
                      <a:lnTo>
                        <a:pt x="120" y="3"/>
                      </a:lnTo>
                      <a:lnTo>
                        <a:pt x="132" y="4"/>
                      </a:lnTo>
                      <a:lnTo>
                        <a:pt x="141" y="5"/>
                      </a:lnTo>
                      <a:lnTo>
                        <a:pt x="148" y="7"/>
                      </a:lnTo>
                      <a:lnTo>
                        <a:pt x="154" y="11"/>
                      </a:lnTo>
                      <a:lnTo>
                        <a:pt x="155" y="13"/>
                      </a:lnTo>
                      <a:lnTo>
                        <a:pt x="154" y="16"/>
                      </a:lnTo>
                      <a:lnTo>
                        <a:pt x="148" y="19"/>
                      </a:lnTo>
                      <a:lnTo>
                        <a:pt x="141" y="21"/>
                      </a:lnTo>
                      <a:lnTo>
                        <a:pt x="132" y="23"/>
                      </a:lnTo>
                      <a:lnTo>
                        <a:pt x="120" y="25"/>
                      </a:lnTo>
                      <a:lnTo>
                        <a:pt x="107" y="27"/>
                      </a:lnTo>
                      <a:lnTo>
                        <a:pt x="94" y="27"/>
                      </a:lnTo>
                      <a:lnTo>
                        <a:pt x="80" y="27"/>
                      </a:lnTo>
                      <a:lnTo>
                        <a:pt x="65" y="27"/>
                      </a:lnTo>
                      <a:lnTo>
                        <a:pt x="51" y="28"/>
                      </a:lnTo>
                      <a:lnTo>
                        <a:pt x="37" y="28"/>
                      </a:lnTo>
                      <a:lnTo>
                        <a:pt x="25" y="28"/>
                      </a:lnTo>
                      <a:lnTo>
                        <a:pt x="14" y="28"/>
                      </a:lnTo>
                      <a:lnTo>
                        <a:pt x="7" y="27"/>
                      </a:lnTo>
                      <a:lnTo>
                        <a:pt x="2" y="25"/>
                      </a:lnTo>
                      <a:lnTo>
                        <a:pt x="0" y="20"/>
                      </a:lnTo>
                      <a:lnTo>
                        <a:pt x="3" y="15"/>
                      </a:lnTo>
                      <a:lnTo>
                        <a:pt x="7" y="11"/>
                      </a:lnTo>
                      <a:lnTo>
                        <a:pt x="15" y="7"/>
                      </a:lnTo>
                      <a:lnTo>
                        <a:pt x="26" y="5"/>
                      </a:lnTo>
                      <a:lnTo>
                        <a:pt x="37" y="3"/>
                      </a:lnTo>
                      <a:lnTo>
                        <a:pt x="51" y="1"/>
                      </a:lnTo>
                      <a:lnTo>
                        <a:pt x="65" y="0"/>
                      </a:lnTo>
                      <a:lnTo>
                        <a:pt x="8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2" name="Freeform 105"/>
                <p:cNvSpPr>
                  <a:spLocks noChangeAspect="1"/>
                </p:cNvSpPr>
                <p:nvPr/>
              </p:nvSpPr>
              <p:spPr bwMode="auto">
                <a:xfrm>
                  <a:off x="1325" y="3199"/>
                  <a:ext cx="214" cy="22"/>
                </a:xfrm>
                <a:custGeom>
                  <a:avLst/>
                  <a:gdLst>
                    <a:gd name="T0" fmla="*/ 1 w 428"/>
                    <a:gd name="T1" fmla="*/ 0 h 45"/>
                    <a:gd name="T2" fmla="*/ 1 w 428"/>
                    <a:gd name="T3" fmla="*/ 0 h 45"/>
                    <a:gd name="T4" fmla="*/ 1 w 428"/>
                    <a:gd name="T5" fmla="*/ 0 h 45"/>
                    <a:gd name="T6" fmla="*/ 1 w 428"/>
                    <a:gd name="T7" fmla="*/ 0 h 45"/>
                    <a:gd name="T8" fmla="*/ 1 w 428"/>
                    <a:gd name="T9" fmla="*/ 0 h 45"/>
                    <a:gd name="T10" fmla="*/ 0 w 428"/>
                    <a:gd name="T11" fmla="*/ 0 h 45"/>
                    <a:gd name="T12" fmla="*/ 0 w 428"/>
                    <a:gd name="T13" fmla="*/ 0 h 45"/>
                    <a:gd name="T14" fmla="*/ 1 w 428"/>
                    <a:gd name="T15" fmla="*/ 0 h 45"/>
                    <a:gd name="T16" fmla="*/ 1 w 428"/>
                    <a:gd name="T17" fmla="*/ 0 h 45"/>
                    <a:gd name="T18" fmla="*/ 1 w 428"/>
                    <a:gd name="T19" fmla="*/ 0 h 45"/>
                    <a:gd name="T20" fmla="*/ 1 w 428"/>
                    <a:gd name="T21" fmla="*/ 0 h 45"/>
                    <a:gd name="T22" fmla="*/ 1 w 428"/>
                    <a:gd name="T23" fmla="*/ 0 h 45"/>
                    <a:gd name="T24" fmla="*/ 1 w 428"/>
                    <a:gd name="T25" fmla="*/ 0 h 45"/>
                    <a:gd name="T26" fmla="*/ 1 w 428"/>
                    <a:gd name="T27" fmla="*/ 0 h 45"/>
                    <a:gd name="T28" fmla="*/ 1 w 428"/>
                    <a:gd name="T29" fmla="*/ 0 h 45"/>
                    <a:gd name="T30" fmla="*/ 1 w 428"/>
                    <a:gd name="T31" fmla="*/ 0 h 45"/>
                    <a:gd name="T32" fmla="*/ 1 w 428"/>
                    <a:gd name="T33" fmla="*/ 0 h 45"/>
                    <a:gd name="T34" fmla="*/ 1 w 428"/>
                    <a:gd name="T35" fmla="*/ 0 h 45"/>
                    <a:gd name="T36" fmla="*/ 1 w 428"/>
                    <a:gd name="T37" fmla="*/ 0 h 45"/>
                    <a:gd name="T38" fmla="*/ 1 w 428"/>
                    <a:gd name="T39" fmla="*/ 0 h 45"/>
                    <a:gd name="T40" fmla="*/ 1 w 428"/>
                    <a:gd name="T41" fmla="*/ 0 h 45"/>
                    <a:gd name="T42" fmla="*/ 1 w 428"/>
                    <a:gd name="T43" fmla="*/ 0 h 45"/>
                    <a:gd name="T44" fmla="*/ 1 w 428"/>
                    <a:gd name="T45" fmla="*/ 0 h 45"/>
                    <a:gd name="T46" fmla="*/ 1 w 428"/>
                    <a:gd name="T47" fmla="*/ 0 h 45"/>
                    <a:gd name="T48" fmla="*/ 1 w 428"/>
                    <a:gd name="T49" fmla="*/ 0 h 45"/>
                    <a:gd name="T50" fmla="*/ 1 w 428"/>
                    <a:gd name="T51" fmla="*/ 0 h 45"/>
                    <a:gd name="T52" fmla="*/ 1 w 428"/>
                    <a:gd name="T53" fmla="*/ 0 h 45"/>
                    <a:gd name="T54" fmla="*/ 1 w 428"/>
                    <a:gd name="T55" fmla="*/ 0 h 45"/>
                    <a:gd name="T56" fmla="*/ 1 w 428"/>
                    <a:gd name="T57" fmla="*/ 0 h 45"/>
                    <a:gd name="T58" fmla="*/ 1 w 428"/>
                    <a:gd name="T59" fmla="*/ 0 h 45"/>
                    <a:gd name="T60" fmla="*/ 1 w 428"/>
                    <a:gd name="T61" fmla="*/ 0 h 45"/>
                    <a:gd name="T62" fmla="*/ 1 w 428"/>
                    <a:gd name="T63" fmla="*/ 0 h 45"/>
                    <a:gd name="T64" fmla="*/ 1 w 428"/>
                    <a:gd name="T65" fmla="*/ 0 h 45"/>
                    <a:gd name="T66" fmla="*/ 1 w 428"/>
                    <a:gd name="T67" fmla="*/ 0 h 45"/>
                    <a:gd name="T68" fmla="*/ 1 w 428"/>
                    <a:gd name="T69" fmla="*/ 0 h 45"/>
                    <a:gd name="T70" fmla="*/ 1 w 428"/>
                    <a:gd name="T71" fmla="*/ 0 h 45"/>
                    <a:gd name="T72" fmla="*/ 1 w 428"/>
                    <a:gd name="T73" fmla="*/ 0 h 45"/>
                    <a:gd name="T74" fmla="*/ 1 w 428"/>
                    <a:gd name="T75" fmla="*/ 0 h 45"/>
                    <a:gd name="T76" fmla="*/ 1 w 428"/>
                    <a:gd name="T77" fmla="*/ 0 h 45"/>
                    <a:gd name="T78" fmla="*/ 1 w 428"/>
                    <a:gd name="T79" fmla="*/ 0 h 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8"/>
                    <a:gd name="T121" fmla="*/ 0 h 45"/>
                    <a:gd name="T122" fmla="*/ 428 w 428"/>
                    <a:gd name="T123" fmla="*/ 45 h 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8" h="45">
                      <a:moveTo>
                        <a:pt x="23" y="45"/>
                      </a:moveTo>
                      <a:lnTo>
                        <a:pt x="23" y="45"/>
                      </a:lnTo>
                      <a:lnTo>
                        <a:pt x="13" y="42"/>
                      </a:lnTo>
                      <a:lnTo>
                        <a:pt x="6" y="38"/>
                      </a:lnTo>
                      <a:lnTo>
                        <a:pt x="1" y="36"/>
                      </a:lnTo>
                      <a:lnTo>
                        <a:pt x="0" y="33"/>
                      </a:lnTo>
                      <a:lnTo>
                        <a:pt x="1" y="29"/>
                      </a:lnTo>
                      <a:lnTo>
                        <a:pt x="4" y="26"/>
                      </a:lnTo>
                      <a:lnTo>
                        <a:pt x="9" y="22"/>
                      </a:lnTo>
                      <a:lnTo>
                        <a:pt x="16" y="19"/>
                      </a:lnTo>
                      <a:lnTo>
                        <a:pt x="25" y="16"/>
                      </a:lnTo>
                      <a:lnTo>
                        <a:pt x="36" y="13"/>
                      </a:lnTo>
                      <a:lnTo>
                        <a:pt x="48" y="11"/>
                      </a:lnTo>
                      <a:lnTo>
                        <a:pt x="61" y="8"/>
                      </a:lnTo>
                      <a:lnTo>
                        <a:pt x="76" y="6"/>
                      </a:lnTo>
                      <a:lnTo>
                        <a:pt x="92" y="5"/>
                      </a:lnTo>
                      <a:lnTo>
                        <a:pt x="109" y="4"/>
                      </a:lnTo>
                      <a:lnTo>
                        <a:pt x="128" y="3"/>
                      </a:lnTo>
                      <a:lnTo>
                        <a:pt x="147" y="2"/>
                      </a:lnTo>
                      <a:lnTo>
                        <a:pt x="167" y="0"/>
                      </a:lnTo>
                      <a:lnTo>
                        <a:pt x="188" y="0"/>
                      </a:lnTo>
                      <a:lnTo>
                        <a:pt x="208" y="0"/>
                      </a:lnTo>
                      <a:lnTo>
                        <a:pt x="230" y="2"/>
                      </a:lnTo>
                      <a:lnTo>
                        <a:pt x="251" y="2"/>
                      </a:lnTo>
                      <a:lnTo>
                        <a:pt x="271" y="3"/>
                      </a:lnTo>
                      <a:lnTo>
                        <a:pt x="290" y="4"/>
                      </a:lnTo>
                      <a:lnTo>
                        <a:pt x="309" y="6"/>
                      </a:lnTo>
                      <a:lnTo>
                        <a:pt x="326" y="7"/>
                      </a:lnTo>
                      <a:lnTo>
                        <a:pt x="342" y="10"/>
                      </a:lnTo>
                      <a:lnTo>
                        <a:pt x="357" y="11"/>
                      </a:lnTo>
                      <a:lnTo>
                        <a:pt x="371" y="13"/>
                      </a:lnTo>
                      <a:lnTo>
                        <a:pt x="385" y="15"/>
                      </a:lnTo>
                      <a:lnTo>
                        <a:pt x="395" y="18"/>
                      </a:lnTo>
                      <a:lnTo>
                        <a:pt x="405" y="20"/>
                      </a:lnTo>
                      <a:lnTo>
                        <a:pt x="413" y="22"/>
                      </a:lnTo>
                      <a:lnTo>
                        <a:pt x="420" y="23"/>
                      </a:lnTo>
                      <a:lnTo>
                        <a:pt x="425" y="26"/>
                      </a:lnTo>
                      <a:lnTo>
                        <a:pt x="428" y="2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3" name="Freeform 106"/>
                <p:cNvSpPr>
                  <a:spLocks noChangeAspect="1"/>
                </p:cNvSpPr>
                <p:nvPr/>
              </p:nvSpPr>
              <p:spPr bwMode="auto">
                <a:xfrm>
                  <a:off x="1103" y="3168"/>
                  <a:ext cx="15" cy="9"/>
                </a:xfrm>
                <a:custGeom>
                  <a:avLst/>
                  <a:gdLst>
                    <a:gd name="T0" fmla="*/ 0 w 30"/>
                    <a:gd name="T1" fmla="*/ 0 h 20"/>
                    <a:gd name="T2" fmla="*/ 1 w 30"/>
                    <a:gd name="T3" fmla="*/ 0 h 20"/>
                    <a:gd name="T4" fmla="*/ 1 w 30"/>
                    <a:gd name="T5" fmla="*/ 0 h 20"/>
                    <a:gd name="T6" fmla="*/ 0 w 30"/>
                    <a:gd name="T7" fmla="*/ 0 h 20"/>
                    <a:gd name="T8" fmla="*/ 0 60000 65536"/>
                    <a:gd name="T9" fmla="*/ 0 60000 65536"/>
                    <a:gd name="T10" fmla="*/ 0 60000 65536"/>
                    <a:gd name="T11" fmla="*/ 0 60000 65536"/>
                    <a:gd name="T12" fmla="*/ 0 w 30"/>
                    <a:gd name="T13" fmla="*/ 0 h 20"/>
                    <a:gd name="T14" fmla="*/ 30 w 30"/>
                    <a:gd name="T15" fmla="*/ 20 h 20"/>
                  </a:gdLst>
                  <a:ahLst/>
                  <a:cxnLst>
                    <a:cxn ang="T8">
                      <a:pos x="T0" y="T1"/>
                    </a:cxn>
                    <a:cxn ang="T9">
                      <a:pos x="T2" y="T3"/>
                    </a:cxn>
                    <a:cxn ang="T10">
                      <a:pos x="T4" y="T5"/>
                    </a:cxn>
                    <a:cxn ang="T11">
                      <a:pos x="T6" y="T7"/>
                    </a:cxn>
                  </a:cxnLst>
                  <a:rect l="T12" t="T13" r="T14" b="T15"/>
                  <a:pathLst>
                    <a:path w="30" h="20">
                      <a:moveTo>
                        <a:pt x="0" y="11"/>
                      </a:moveTo>
                      <a:lnTo>
                        <a:pt x="30" y="0"/>
                      </a:lnTo>
                      <a:lnTo>
                        <a:pt x="29" y="20"/>
                      </a:lnTo>
                      <a:lnTo>
                        <a:pt x="0" y="1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4" name="Freeform 107"/>
                <p:cNvSpPr>
                  <a:spLocks noChangeAspect="1"/>
                </p:cNvSpPr>
                <p:nvPr/>
              </p:nvSpPr>
              <p:spPr bwMode="auto">
                <a:xfrm>
                  <a:off x="1046" y="3138"/>
                  <a:ext cx="84" cy="74"/>
                </a:xfrm>
                <a:custGeom>
                  <a:avLst/>
                  <a:gdLst>
                    <a:gd name="T0" fmla="*/ 1 w 167"/>
                    <a:gd name="T1" fmla="*/ 0 h 149"/>
                    <a:gd name="T2" fmla="*/ 1 w 167"/>
                    <a:gd name="T3" fmla="*/ 0 h 149"/>
                    <a:gd name="T4" fmla="*/ 1 w 167"/>
                    <a:gd name="T5" fmla="*/ 0 h 149"/>
                    <a:gd name="T6" fmla="*/ 1 w 167"/>
                    <a:gd name="T7" fmla="*/ 0 h 149"/>
                    <a:gd name="T8" fmla="*/ 1 w 167"/>
                    <a:gd name="T9" fmla="*/ 0 h 149"/>
                    <a:gd name="T10" fmla="*/ 1 w 167"/>
                    <a:gd name="T11" fmla="*/ 0 h 149"/>
                    <a:gd name="T12" fmla="*/ 0 w 167"/>
                    <a:gd name="T13" fmla="*/ 0 h 149"/>
                    <a:gd name="T14" fmla="*/ 1 w 167"/>
                    <a:gd name="T15" fmla="*/ 0 h 149"/>
                    <a:gd name="T16" fmla="*/ 1 w 167"/>
                    <a:gd name="T17" fmla="*/ 0 h 149"/>
                    <a:gd name="T18" fmla="*/ 1 w 167"/>
                    <a:gd name="T19" fmla="*/ 0 h 149"/>
                    <a:gd name="T20" fmla="*/ 1 w 167"/>
                    <a:gd name="T21" fmla="*/ 0 h 149"/>
                    <a:gd name="T22" fmla="*/ 1 w 167"/>
                    <a:gd name="T23" fmla="*/ 0 h 149"/>
                    <a:gd name="T24" fmla="*/ 1 w 167"/>
                    <a:gd name="T25" fmla="*/ 0 h 149"/>
                    <a:gd name="T26" fmla="*/ 1 w 167"/>
                    <a:gd name="T27" fmla="*/ 0 h 149"/>
                    <a:gd name="T28" fmla="*/ 1 w 167"/>
                    <a:gd name="T29" fmla="*/ 0 h 149"/>
                    <a:gd name="T30" fmla="*/ 1 w 167"/>
                    <a:gd name="T31" fmla="*/ 0 h 149"/>
                    <a:gd name="T32" fmla="*/ 1 w 167"/>
                    <a:gd name="T33" fmla="*/ 0 h 149"/>
                    <a:gd name="T34" fmla="*/ 1 w 167"/>
                    <a:gd name="T35" fmla="*/ 0 h 149"/>
                    <a:gd name="T36" fmla="*/ 1 w 167"/>
                    <a:gd name="T37" fmla="*/ 0 h 149"/>
                    <a:gd name="T38" fmla="*/ 1 w 167"/>
                    <a:gd name="T39" fmla="*/ 0 h 1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149"/>
                    <a:gd name="T62" fmla="*/ 167 w 167"/>
                    <a:gd name="T63" fmla="*/ 149 h 1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149">
                      <a:moveTo>
                        <a:pt x="158" y="149"/>
                      </a:moveTo>
                      <a:lnTo>
                        <a:pt x="8" y="148"/>
                      </a:lnTo>
                      <a:lnTo>
                        <a:pt x="5" y="147"/>
                      </a:lnTo>
                      <a:lnTo>
                        <a:pt x="3" y="143"/>
                      </a:lnTo>
                      <a:lnTo>
                        <a:pt x="1" y="141"/>
                      </a:lnTo>
                      <a:lnTo>
                        <a:pt x="0" y="140"/>
                      </a:lnTo>
                      <a:lnTo>
                        <a:pt x="1" y="34"/>
                      </a:lnTo>
                      <a:lnTo>
                        <a:pt x="162" y="0"/>
                      </a:lnTo>
                      <a:lnTo>
                        <a:pt x="163" y="0"/>
                      </a:lnTo>
                      <a:lnTo>
                        <a:pt x="165" y="1"/>
                      </a:lnTo>
                      <a:lnTo>
                        <a:pt x="166" y="4"/>
                      </a:lnTo>
                      <a:lnTo>
                        <a:pt x="167" y="6"/>
                      </a:lnTo>
                      <a:lnTo>
                        <a:pt x="166" y="141"/>
                      </a:lnTo>
                      <a:lnTo>
                        <a:pt x="165" y="143"/>
                      </a:lnTo>
                      <a:lnTo>
                        <a:pt x="164" y="145"/>
                      </a:lnTo>
                      <a:lnTo>
                        <a:pt x="162" y="148"/>
                      </a:lnTo>
                      <a:lnTo>
                        <a:pt x="158" y="14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5" name="Freeform 108"/>
                <p:cNvSpPr>
                  <a:spLocks noChangeAspect="1"/>
                </p:cNvSpPr>
                <p:nvPr/>
              </p:nvSpPr>
              <p:spPr bwMode="auto">
                <a:xfrm>
                  <a:off x="1133" y="3127"/>
                  <a:ext cx="47" cy="86"/>
                </a:xfrm>
                <a:custGeom>
                  <a:avLst/>
                  <a:gdLst>
                    <a:gd name="T0" fmla="*/ 0 w 96"/>
                    <a:gd name="T1" fmla="*/ 1 h 172"/>
                    <a:gd name="T2" fmla="*/ 0 w 96"/>
                    <a:gd name="T3" fmla="*/ 1 h 172"/>
                    <a:gd name="T4" fmla="*/ 0 w 96"/>
                    <a:gd name="T5" fmla="*/ 1 h 172"/>
                    <a:gd name="T6" fmla="*/ 0 w 96"/>
                    <a:gd name="T7" fmla="*/ 1 h 172"/>
                    <a:gd name="T8" fmla="*/ 0 w 96"/>
                    <a:gd name="T9" fmla="*/ 1 h 172"/>
                    <a:gd name="T10" fmla="*/ 0 w 96"/>
                    <a:gd name="T11" fmla="*/ 1 h 172"/>
                    <a:gd name="T12" fmla="*/ 0 w 96"/>
                    <a:gd name="T13" fmla="*/ 1 h 172"/>
                    <a:gd name="T14" fmla="*/ 0 w 96"/>
                    <a:gd name="T15" fmla="*/ 1 h 172"/>
                    <a:gd name="T16" fmla="*/ 0 w 96"/>
                    <a:gd name="T17" fmla="*/ 1 h 172"/>
                    <a:gd name="T18" fmla="*/ 0 w 96"/>
                    <a:gd name="T19" fmla="*/ 1 h 172"/>
                    <a:gd name="T20" fmla="*/ 0 w 96"/>
                    <a:gd name="T21" fmla="*/ 1 h 172"/>
                    <a:gd name="T22" fmla="*/ 0 w 96"/>
                    <a:gd name="T23" fmla="*/ 1 h 172"/>
                    <a:gd name="T24" fmla="*/ 0 w 96"/>
                    <a:gd name="T25" fmla="*/ 1 h 172"/>
                    <a:gd name="T26" fmla="*/ 0 w 96"/>
                    <a:gd name="T27" fmla="*/ 0 h 172"/>
                    <a:gd name="T28" fmla="*/ 0 w 96"/>
                    <a:gd name="T29" fmla="*/ 0 h 172"/>
                    <a:gd name="T30" fmla="*/ 0 w 96"/>
                    <a:gd name="T31" fmla="*/ 1 h 172"/>
                    <a:gd name="T32" fmla="*/ 0 w 96"/>
                    <a:gd name="T33" fmla="*/ 1 h 172"/>
                    <a:gd name="T34" fmla="*/ 0 w 96"/>
                    <a:gd name="T35" fmla="*/ 1 h 172"/>
                    <a:gd name="T36" fmla="*/ 0 w 96"/>
                    <a:gd name="T37" fmla="*/ 1 h 172"/>
                    <a:gd name="T38" fmla="*/ 0 w 96"/>
                    <a:gd name="T39" fmla="*/ 1 h 172"/>
                    <a:gd name="T40" fmla="*/ 0 w 96"/>
                    <a:gd name="T41" fmla="*/ 1 h 172"/>
                    <a:gd name="T42" fmla="*/ 0 w 96"/>
                    <a:gd name="T43" fmla="*/ 1 h 172"/>
                    <a:gd name="T44" fmla="*/ 0 w 96"/>
                    <a:gd name="T45" fmla="*/ 1 h 172"/>
                    <a:gd name="T46" fmla="*/ 0 w 96"/>
                    <a:gd name="T47" fmla="*/ 1 h 172"/>
                    <a:gd name="T48" fmla="*/ 0 w 96"/>
                    <a:gd name="T49" fmla="*/ 1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2"/>
                    <a:gd name="T77" fmla="*/ 96 w 96"/>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2">
                      <a:moveTo>
                        <a:pt x="87" y="172"/>
                      </a:moveTo>
                      <a:lnTo>
                        <a:pt x="8" y="171"/>
                      </a:lnTo>
                      <a:lnTo>
                        <a:pt x="6" y="170"/>
                      </a:lnTo>
                      <a:lnTo>
                        <a:pt x="2" y="167"/>
                      </a:lnTo>
                      <a:lnTo>
                        <a:pt x="1" y="165"/>
                      </a:lnTo>
                      <a:lnTo>
                        <a:pt x="0" y="164"/>
                      </a:lnTo>
                      <a:lnTo>
                        <a:pt x="1" y="26"/>
                      </a:lnTo>
                      <a:lnTo>
                        <a:pt x="2" y="25"/>
                      </a:lnTo>
                      <a:lnTo>
                        <a:pt x="6" y="22"/>
                      </a:lnTo>
                      <a:lnTo>
                        <a:pt x="9" y="20"/>
                      </a:lnTo>
                      <a:lnTo>
                        <a:pt x="10" y="19"/>
                      </a:lnTo>
                      <a:lnTo>
                        <a:pt x="88" y="0"/>
                      </a:lnTo>
                      <a:lnTo>
                        <a:pt x="89" y="2"/>
                      </a:lnTo>
                      <a:lnTo>
                        <a:pt x="92" y="5"/>
                      </a:lnTo>
                      <a:lnTo>
                        <a:pt x="95" y="7"/>
                      </a:lnTo>
                      <a:lnTo>
                        <a:pt x="96" y="10"/>
                      </a:lnTo>
                      <a:lnTo>
                        <a:pt x="95" y="164"/>
                      </a:lnTo>
                      <a:lnTo>
                        <a:pt x="93" y="166"/>
                      </a:lnTo>
                      <a:lnTo>
                        <a:pt x="92" y="169"/>
                      </a:lnTo>
                      <a:lnTo>
                        <a:pt x="90" y="171"/>
                      </a:lnTo>
                      <a:lnTo>
                        <a:pt x="87" y="172"/>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6" name="Freeform 109"/>
                <p:cNvSpPr>
                  <a:spLocks noChangeAspect="1"/>
                </p:cNvSpPr>
                <p:nvPr/>
              </p:nvSpPr>
              <p:spPr bwMode="auto">
                <a:xfrm>
                  <a:off x="1331" y="3178"/>
                  <a:ext cx="35" cy="19"/>
                </a:xfrm>
                <a:custGeom>
                  <a:avLst/>
                  <a:gdLst>
                    <a:gd name="T0" fmla="*/ 0 w 72"/>
                    <a:gd name="T1" fmla="*/ 0 h 38"/>
                    <a:gd name="T2" fmla="*/ 0 w 72"/>
                    <a:gd name="T3" fmla="*/ 0 h 38"/>
                    <a:gd name="T4" fmla="*/ 0 w 72"/>
                    <a:gd name="T5" fmla="*/ 1 h 38"/>
                    <a:gd name="T6" fmla="*/ 0 w 72"/>
                    <a:gd name="T7" fmla="*/ 1 h 38"/>
                    <a:gd name="T8" fmla="*/ 0 w 72"/>
                    <a:gd name="T9" fmla="*/ 0 h 38"/>
                    <a:gd name="T10" fmla="*/ 0 60000 65536"/>
                    <a:gd name="T11" fmla="*/ 0 60000 65536"/>
                    <a:gd name="T12" fmla="*/ 0 60000 65536"/>
                    <a:gd name="T13" fmla="*/ 0 60000 65536"/>
                    <a:gd name="T14" fmla="*/ 0 60000 65536"/>
                    <a:gd name="T15" fmla="*/ 0 w 72"/>
                    <a:gd name="T16" fmla="*/ 0 h 38"/>
                    <a:gd name="T17" fmla="*/ 72 w 72"/>
                    <a:gd name="T18" fmla="*/ 38 h 38"/>
                  </a:gdLst>
                  <a:ahLst/>
                  <a:cxnLst>
                    <a:cxn ang="T10">
                      <a:pos x="T0" y="T1"/>
                    </a:cxn>
                    <a:cxn ang="T11">
                      <a:pos x="T2" y="T3"/>
                    </a:cxn>
                    <a:cxn ang="T12">
                      <a:pos x="T4" y="T5"/>
                    </a:cxn>
                    <a:cxn ang="T13">
                      <a:pos x="T6" y="T7"/>
                    </a:cxn>
                    <a:cxn ang="T14">
                      <a:pos x="T8" y="T9"/>
                    </a:cxn>
                  </a:cxnLst>
                  <a:rect l="T15" t="T16" r="T17" b="T18"/>
                  <a:pathLst>
                    <a:path w="72" h="38">
                      <a:moveTo>
                        <a:pt x="2" y="0"/>
                      </a:moveTo>
                      <a:lnTo>
                        <a:pt x="72" y="0"/>
                      </a:lnTo>
                      <a:lnTo>
                        <a:pt x="72" y="38"/>
                      </a:lnTo>
                      <a:lnTo>
                        <a:pt x="0" y="37"/>
                      </a:lnTo>
                      <a:lnTo>
                        <a:pt x="2"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7" name="Rectangle 110"/>
                <p:cNvSpPr>
                  <a:spLocks noChangeAspect="1" noChangeArrowheads="1"/>
                </p:cNvSpPr>
                <p:nvPr/>
              </p:nvSpPr>
              <p:spPr bwMode="auto">
                <a:xfrm>
                  <a:off x="1293" y="3185"/>
                  <a:ext cx="20" cy="13"/>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8" name="Rectangle 111"/>
                <p:cNvSpPr>
                  <a:spLocks noChangeAspect="1" noChangeArrowheads="1"/>
                </p:cNvSpPr>
                <p:nvPr/>
              </p:nvSpPr>
              <p:spPr bwMode="auto">
                <a:xfrm>
                  <a:off x="1293" y="3208"/>
                  <a:ext cx="20" cy="13"/>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89" name="Freeform 112"/>
                <p:cNvSpPr>
                  <a:spLocks noChangeAspect="1"/>
                </p:cNvSpPr>
                <p:nvPr/>
              </p:nvSpPr>
              <p:spPr bwMode="auto">
                <a:xfrm>
                  <a:off x="1207" y="3176"/>
                  <a:ext cx="78" cy="30"/>
                </a:xfrm>
                <a:custGeom>
                  <a:avLst/>
                  <a:gdLst>
                    <a:gd name="T0" fmla="*/ 1 w 155"/>
                    <a:gd name="T1" fmla="*/ 0 h 59"/>
                    <a:gd name="T2" fmla="*/ 1 w 155"/>
                    <a:gd name="T3" fmla="*/ 1 h 59"/>
                    <a:gd name="T4" fmla="*/ 1 w 155"/>
                    <a:gd name="T5" fmla="*/ 1 h 59"/>
                    <a:gd name="T6" fmla="*/ 1 w 155"/>
                    <a:gd name="T7" fmla="*/ 1 h 59"/>
                    <a:gd name="T8" fmla="*/ 0 w 155"/>
                    <a:gd name="T9" fmla="*/ 1 h 59"/>
                    <a:gd name="T10" fmla="*/ 1 w 155"/>
                    <a:gd name="T11" fmla="*/ 0 h 59"/>
                    <a:gd name="T12" fmla="*/ 0 60000 65536"/>
                    <a:gd name="T13" fmla="*/ 0 60000 65536"/>
                    <a:gd name="T14" fmla="*/ 0 60000 65536"/>
                    <a:gd name="T15" fmla="*/ 0 60000 65536"/>
                    <a:gd name="T16" fmla="*/ 0 60000 65536"/>
                    <a:gd name="T17" fmla="*/ 0 60000 65536"/>
                    <a:gd name="T18" fmla="*/ 0 w 155"/>
                    <a:gd name="T19" fmla="*/ 0 h 59"/>
                    <a:gd name="T20" fmla="*/ 155 w 155"/>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55" h="59">
                      <a:moveTo>
                        <a:pt x="25" y="0"/>
                      </a:moveTo>
                      <a:lnTo>
                        <a:pt x="155" y="2"/>
                      </a:lnTo>
                      <a:lnTo>
                        <a:pt x="154" y="59"/>
                      </a:lnTo>
                      <a:lnTo>
                        <a:pt x="11" y="57"/>
                      </a:lnTo>
                      <a:lnTo>
                        <a:pt x="0" y="35"/>
                      </a:lnTo>
                      <a:lnTo>
                        <a:pt x="25"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90" name="Freeform 113"/>
                <p:cNvSpPr>
                  <a:spLocks noChangeAspect="1"/>
                </p:cNvSpPr>
                <p:nvPr/>
              </p:nvSpPr>
              <p:spPr bwMode="auto">
                <a:xfrm>
                  <a:off x="1187" y="3142"/>
                  <a:ext cx="15" cy="22"/>
                </a:xfrm>
                <a:custGeom>
                  <a:avLst/>
                  <a:gdLst>
                    <a:gd name="T0" fmla="*/ 0 w 29"/>
                    <a:gd name="T1" fmla="*/ 0 h 44"/>
                    <a:gd name="T2" fmla="*/ 1 w 29"/>
                    <a:gd name="T3" fmla="*/ 0 h 44"/>
                    <a:gd name="T4" fmla="*/ 1 w 29"/>
                    <a:gd name="T5" fmla="*/ 1 h 44"/>
                    <a:gd name="T6" fmla="*/ 0 w 29"/>
                    <a:gd name="T7" fmla="*/ 1 h 44"/>
                    <a:gd name="T8" fmla="*/ 0 w 29"/>
                    <a:gd name="T9" fmla="*/ 0 h 44"/>
                    <a:gd name="T10" fmla="*/ 0 60000 65536"/>
                    <a:gd name="T11" fmla="*/ 0 60000 65536"/>
                    <a:gd name="T12" fmla="*/ 0 60000 65536"/>
                    <a:gd name="T13" fmla="*/ 0 60000 65536"/>
                    <a:gd name="T14" fmla="*/ 0 60000 65536"/>
                    <a:gd name="T15" fmla="*/ 0 w 29"/>
                    <a:gd name="T16" fmla="*/ 0 h 44"/>
                    <a:gd name="T17" fmla="*/ 29 w 29"/>
                    <a:gd name="T18" fmla="*/ 44 h 44"/>
                  </a:gdLst>
                  <a:ahLst/>
                  <a:cxnLst>
                    <a:cxn ang="T10">
                      <a:pos x="T0" y="T1"/>
                    </a:cxn>
                    <a:cxn ang="T11">
                      <a:pos x="T2" y="T3"/>
                    </a:cxn>
                    <a:cxn ang="T12">
                      <a:pos x="T4" y="T5"/>
                    </a:cxn>
                    <a:cxn ang="T13">
                      <a:pos x="T6" y="T7"/>
                    </a:cxn>
                    <a:cxn ang="T14">
                      <a:pos x="T8" y="T9"/>
                    </a:cxn>
                  </a:cxnLst>
                  <a:rect l="T15" t="T16" r="T17" b="T18"/>
                  <a:pathLst>
                    <a:path w="29" h="44">
                      <a:moveTo>
                        <a:pt x="0" y="0"/>
                      </a:moveTo>
                      <a:lnTo>
                        <a:pt x="29" y="0"/>
                      </a:lnTo>
                      <a:lnTo>
                        <a:pt x="28" y="44"/>
                      </a:lnTo>
                      <a:lnTo>
                        <a:pt x="0" y="44"/>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91" name="Freeform 114"/>
                <p:cNvSpPr>
                  <a:spLocks noChangeAspect="1"/>
                </p:cNvSpPr>
                <p:nvPr/>
              </p:nvSpPr>
              <p:spPr bwMode="auto">
                <a:xfrm>
                  <a:off x="938" y="3208"/>
                  <a:ext cx="105" cy="10"/>
                </a:xfrm>
                <a:custGeom>
                  <a:avLst/>
                  <a:gdLst>
                    <a:gd name="T0" fmla="*/ 1 w 209"/>
                    <a:gd name="T1" fmla="*/ 1 h 19"/>
                    <a:gd name="T2" fmla="*/ 1 w 209"/>
                    <a:gd name="T3" fmla="*/ 1 h 19"/>
                    <a:gd name="T4" fmla="*/ 1 w 209"/>
                    <a:gd name="T5" fmla="*/ 1 h 19"/>
                    <a:gd name="T6" fmla="*/ 1 w 209"/>
                    <a:gd name="T7" fmla="*/ 1 h 19"/>
                    <a:gd name="T8" fmla="*/ 1 w 209"/>
                    <a:gd name="T9" fmla="*/ 1 h 19"/>
                    <a:gd name="T10" fmla="*/ 1 w 209"/>
                    <a:gd name="T11" fmla="*/ 1 h 19"/>
                    <a:gd name="T12" fmla="*/ 1 w 209"/>
                    <a:gd name="T13" fmla="*/ 1 h 19"/>
                    <a:gd name="T14" fmla="*/ 1 w 209"/>
                    <a:gd name="T15" fmla="*/ 1 h 19"/>
                    <a:gd name="T16" fmla="*/ 1 w 209"/>
                    <a:gd name="T17" fmla="*/ 1 h 19"/>
                    <a:gd name="T18" fmla="*/ 1 w 209"/>
                    <a:gd name="T19" fmla="*/ 1 h 19"/>
                    <a:gd name="T20" fmla="*/ 1 w 209"/>
                    <a:gd name="T21" fmla="*/ 1 h 19"/>
                    <a:gd name="T22" fmla="*/ 1 w 209"/>
                    <a:gd name="T23" fmla="*/ 1 h 19"/>
                    <a:gd name="T24" fmla="*/ 1 w 209"/>
                    <a:gd name="T25" fmla="*/ 1 h 19"/>
                    <a:gd name="T26" fmla="*/ 1 w 209"/>
                    <a:gd name="T27" fmla="*/ 1 h 19"/>
                    <a:gd name="T28" fmla="*/ 1 w 209"/>
                    <a:gd name="T29" fmla="*/ 1 h 19"/>
                    <a:gd name="T30" fmla="*/ 1 w 209"/>
                    <a:gd name="T31" fmla="*/ 1 h 19"/>
                    <a:gd name="T32" fmla="*/ 1 w 209"/>
                    <a:gd name="T33" fmla="*/ 1 h 19"/>
                    <a:gd name="T34" fmla="*/ 0 w 209"/>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9"/>
                    <a:gd name="T55" fmla="*/ 0 h 19"/>
                    <a:gd name="T56" fmla="*/ 209 w 209"/>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9" h="19">
                      <a:moveTo>
                        <a:pt x="209" y="19"/>
                      </a:moveTo>
                      <a:lnTo>
                        <a:pt x="209" y="19"/>
                      </a:lnTo>
                      <a:lnTo>
                        <a:pt x="204" y="19"/>
                      </a:lnTo>
                      <a:lnTo>
                        <a:pt x="194" y="18"/>
                      </a:lnTo>
                      <a:lnTo>
                        <a:pt x="183" y="17"/>
                      </a:lnTo>
                      <a:lnTo>
                        <a:pt x="170" y="16"/>
                      </a:lnTo>
                      <a:lnTo>
                        <a:pt x="155" y="16"/>
                      </a:lnTo>
                      <a:lnTo>
                        <a:pt x="139" y="15"/>
                      </a:lnTo>
                      <a:lnTo>
                        <a:pt x="122" y="14"/>
                      </a:lnTo>
                      <a:lnTo>
                        <a:pt x="105" y="11"/>
                      </a:lnTo>
                      <a:lnTo>
                        <a:pt x="87" y="10"/>
                      </a:lnTo>
                      <a:lnTo>
                        <a:pt x="71" y="9"/>
                      </a:lnTo>
                      <a:lnTo>
                        <a:pt x="55" y="8"/>
                      </a:lnTo>
                      <a:lnTo>
                        <a:pt x="40" y="6"/>
                      </a:lnTo>
                      <a:lnTo>
                        <a:pt x="26" y="4"/>
                      </a:lnTo>
                      <a:lnTo>
                        <a:pt x="16" y="3"/>
                      </a:lnTo>
                      <a:lnTo>
                        <a:pt x="7" y="1"/>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92" name="Freeform 115"/>
                <p:cNvSpPr>
                  <a:spLocks noChangeAspect="1"/>
                </p:cNvSpPr>
                <p:nvPr/>
              </p:nvSpPr>
              <p:spPr bwMode="auto">
                <a:xfrm>
                  <a:off x="1026" y="3181"/>
                  <a:ext cx="14" cy="17"/>
                </a:xfrm>
                <a:custGeom>
                  <a:avLst/>
                  <a:gdLst>
                    <a:gd name="T0" fmla="*/ 1 w 28"/>
                    <a:gd name="T1" fmla="*/ 0 h 32"/>
                    <a:gd name="T2" fmla="*/ 1 w 28"/>
                    <a:gd name="T3" fmla="*/ 0 h 32"/>
                    <a:gd name="T4" fmla="*/ 1 w 28"/>
                    <a:gd name="T5" fmla="*/ 1 h 32"/>
                    <a:gd name="T6" fmla="*/ 0 w 28"/>
                    <a:gd name="T7" fmla="*/ 1 h 32"/>
                    <a:gd name="T8" fmla="*/ 1 w 28"/>
                    <a:gd name="T9" fmla="*/ 0 h 32"/>
                    <a:gd name="T10" fmla="*/ 0 60000 65536"/>
                    <a:gd name="T11" fmla="*/ 0 60000 65536"/>
                    <a:gd name="T12" fmla="*/ 0 60000 65536"/>
                    <a:gd name="T13" fmla="*/ 0 60000 65536"/>
                    <a:gd name="T14" fmla="*/ 0 60000 65536"/>
                    <a:gd name="T15" fmla="*/ 0 w 28"/>
                    <a:gd name="T16" fmla="*/ 0 h 32"/>
                    <a:gd name="T17" fmla="*/ 28 w 28"/>
                    <a:gd name="T18" fmla="*/ 32 h 32"/>
                  </a:gdLst>
                  <a:ahLst/>
                  <a:cxnLst>
                    <a:cxn ang="T10">
                      <a:pos x="T0" y="T1"/>
                    </a:cxn>
                    <a:cxn ang="T11">
                      <a:pos x="T2" y="T3"/>
                    </a:cxn>
                    <a:cxn ang="T12">
                      <a:pos x="T4" y="T5"/>
                    </a:cxn>
                    <a:cxn ang="T13">
                      <a:pos x="T6" y="T7"/>
                    </a:cxn>
                    <a:cxn ang="T14">
                      <a:pos x="T8" y="T9"/>
                    </a:cxn>
                  </a:cxnLst>
                  <a:rect l="T15" t="T16" r="T17" b="T18"/>
                  <a:pathLst>
                    <a:path w="28" h="32">
                      <a:moveTo>
                        <a:pt x="1" y="0"/>
                      </a:moveTo>
                      <a:lnTo>
                        <a:pt x="28" y="0"/>
                      </a:lnTo>
                      <a:lnTo>
                        <a:pt x="27" y="32"/>
                      </a:lnTo>
                      <a:lnTo>
                        <a:pt x="0" y="32"/>
                      </a:lnTo>
                      <a:lnTo>
                        <a:pt x="1"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93" name="Line 116"/>
                <p:cNvSpPr>
                  <a:spLocks noChangeAspect="1" noChangeShapeType="1"/>
                </p:cNvSpPr>
                <p:nvPr/>
              </p:nvSpPr>
              <p:spPr bwMode="auto">
                <a:xfrm flipH="1" flipV="1">
                  <a:off x="1091" y="3218"/>
                  <a:ext cx="35"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94" name="Line 117"/>
                <p:cNvSpPr>
                  <a:spLocks noChangeAspect="1" noChangeShapeType="1"/>
                </p:cNvSpPr>
                <p:nvPr/>
              </p:nvSpPr>
              <p:spPr bwMode="auto">
                <a:xfrm flipV="1">
                  <a:off x="1916" y="3151"/>
                  <a:ext cx="1" cy="2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95" name="Line 118"/>
                <p:cNvSpPr>
                  <a:spLocks noChangeAspect="1" noChangeShapeType="1"/>
                </p:cNvSpPr>
                <p:nvPr/>
              </p:nvSpPr>
              <p:spPr bwMode="auto">
                <a:xfrm>
                  <a:off x="1423" y="3154"/>
                  <a:ext cx="1" cy="6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96" name="Line 119"/>
                <p:cNvSpPr>
                  <a:spLocks noChangeAspect="1" noChangeShapeType="1"/>
                </p:cNvSpPr>
                <p:nvPr/>
              </p:nvSpPr>
              <p:spPr bwMode="auto">
                <a:xfrm flipV="1">
                  <a:off x="1571" y="3149"/>
                  <a:ext cx="13"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97" name="Line 120"/>
                <p:cNvSpPr>
                  <a:spLocks noChangeAspect="1" noChangeShapeType="1"/>
                </p:cNvSpPr>
                <p:nvPr/>
              </p:nvSpPr>
              <p:spPr bwMode="auto">
                <a:xfrm flipV="1">
                  <a:off x="1600" y="3147"/>
                  <a:ext cx="8"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98" name="Line 121"/>
                <p:cNvSpPr>
                  <a:spLocks noChangeAspect="1" noChangeShapeType="1"/>
                </p:cNvSpPr>
                <p:nvPr/>
              </p:nvSpPr>
              <p:spPr bwMode="auto">
                <a:xfrm flipV="1">
                  <a:off x="1529" y="3181"/>
                  <a:ext cx="107"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99" name="Line 122"/>
                <p:cNvSpPr>
                  <a:spLocks noChangeAspect="1" noChangeShapeType="1"/>
                </p:cNvSpPr>
                <p:nvPr/>
              </p:nvSpPr>
              <p:spPr bwMode="auto">
                <a:xfrm>
                  <a:off x="1615" y="3203"/>
                  <a:ext cx="23"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00" name="Line 123"/>
                <p:cNvSpPr>
                  <a:spLocks noChangeAspect="1" noChangeShapeType="1"/>
                </p:cNvSpPr>
                <p:nvPr/>
              </p:nvSpPr>
              <p:spPr bwMode="auto">
                <a:xfrm flipH="1">
                  <a:off x="1614" y="3181"/>
                  <a:ext cx="1" cy="4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01" name="Line 124"/>
                <p:cNvSpPr>
                  <a:spLocks noChangeAspect="1" noChangeShapeType="1"/>
                </p:cNvSpPr>
                <p:nvPr/>
              </p:nvSpPr>
              <p:spPr bwMode="auto">
                <a:xfrm flipH="1">
                  <a:off x="1533" y="3091"/>
                  <a:ext cx="1" cy="6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02" name="Freeform 125"/>
                <p:cNvSpPr>
                  <a:spLocks noChangeAspect="1"/>
                </p:cNvSpPr>
                <p:nvPr/>
              </p:nvSpPr>
              <p:spPr bwMode="auto">
                <a:xfrm>
                  <a:off x="1518" y="3148"/>
                  <a:ext cx="120" cy="73"/>
                </a:xfrm>
                <a:custGeom>
                  <a:avLst/>
                  <a:gdLst>
                    <a:gd name="T0" fmla="*/ 1 w 238"/>
                    <a:gd name="T1" fmla="*/ 1 h 146"/>
                    <a:gd name="T2" fmla="*/ 1 w 238"/>
                    <a:gd name="T3" fmla="*/ 0 h 146"/>
                    <a:gd name="T4" fmla="*/ 1 w 238"/>
                    <a:gd name="T5" fmla="*/ 0 h 146"/>
                    <a:gd name="T6" fmla="*/ 1 w 238"/>
                    <a:gd name="T7" fmla="*/ 1 h 146"/>
                    <a:gd name="T8" fmla="*/ 1 w 238"/>
                    <a:gd name="T9" fmla="*/ 1 h 146"/>
                    <a:gd name="T10" fmla="*/ 0 w 238"/>
                    <a:gd name="T11" fmla="*/ 1 h 146"/>
                    <a:gd name="T12" fmla="*/ 0 w 238"/>
                    <a:gd name="T13" fmla="*/ 1 h 146"/>
                    <a:gd name="T14" fmla="*/ 0 60000 65536"/>
                    <a:gd name="T15" fmla="*/ 0 60000 65536"/>
                    <a:gd name="T16" fmla="*/ 0 60000 65536"/>
                    <a:gd name="T17" fmla="*/ 0 60000 65536"/>
                    <a:gd name="T18" fmla="*/ 0 60000 65536"/>
                    <a:gd name="T19" fmla="*/ 0 60000 65536"/>
                    <a:gd name="T20" fmla="*/ 0 60000 65536"/>
                    <a:gd name="T21" fmla="*/ 0 w 238"/>
                    <a:gd name="T22" fmla="*/ 0 h 146"/>
                    <a:gd name="T23" fmla="*/ 238 w 238"/>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146">
                      <a:moveTo>
                        <a:pt x="238" y="144"/>
                      </a:moveTo>
                      <a:lnTo>
                        <a:pt x="238" y="0"/>
                      </a:lnTo>
                      <a:lnTo>
                        <a:pt x="41" y="0"/>
                      </a:lnTo>
                      <a:lnTo>
                        <a:pt x="23" y="25"/>
                      </a:lnTo>
                      <a:lnTo>
                        <a:pt x="22" y="68"/>
                      </a:lnTo>
                      <a:lnTo>
                        <a:pt x="0" y="106"/>
                      </a:lnTo>
                      <a:lnTo>
                        <a:pt x="0" y="14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03" name="Line 126"/>
                <p:cNvSpPr>
                  <a:spLocks noChangeAspect="1" noChangeShapeType="1"/>
                </p:cNvSpPr>
                <p:nvPr/>
              </p:nvSpPr>
              <p:spPr bwMode="auto">
                <a:xfrm flipV="1">
                  <a:off x="1643" y="3055"/>
                  <a:ext cx="1" cy="1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04" name="Line 127"/>
                <p:cNvSpPr>
                  <a:spLocks noChangeAspect="1" noChangeShapeType="1"/>
                </p:cNvSpPr>
                <p:nvPr/>
              </p:nvSpPr>
              <p:spPr bwMode="auto">
                <a:xfrm flipV="1">
                  <a:off x="1609" y="3070"/>
                  <a:ext cx="43"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05" name="Line 128"/>
                <p:cNvSpPr>
                  <a:spLocks noChangeAspect="1" noChangeShapeType="1"/>
                </p:cNvSpPr>
                <p:nvPr/>
              </p:nvSpPr>
              <p:spPr bwMode="auto">
                <a:xfrm flipH="1">
                  <a:off x="1609" y="3055"/>
                  <a:ext cx="1" cy="2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06" name="Line 129"/>
                <p:cNvSpPr>
                  <a:spLocks noChangeAspect="1" noChangeShapeType="1"/>
                </p:cNvSpPr>
                <p:nvPr/>
              </p:nvSpPr>
              <p:spPr bwMode="auto">
                <a:xfrm flipH="1">
                  <a:off x="1535" y="3055"/>
                  <a:ext cx="1" cy="2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07" name="Freeform 130"/>
                <p:cNvSpPr>
                  <a:spLocks noChangeAspect="1"/>
                </p:cNvSpPr>
                <p:nvPr/>
              </p:nvSpPr>
              <p:spPr bwMode="auto">
                <a:xfrm>
                  <a:off x="2231" y="3012"/>
                  <a:ext cx="25" cy="28"/>
                </a:xfrm>
                <a:custGeom>
                  <a:avLst/>
                  <a:gdLst>
                    <a:gd name="T0" fmla="*/ 1 w 49"/>
                    <a:gd name="T1" fmla="*/ 0 h 57"/>
                    <a:gd name="T2" fmla="*/ 1 w 49"/>
                    <a:gd name="T3" fmla="*/ 0 h 57"/>
                    <a:gd name="T4" fmla="*/ 1 w 49"/>
                    <a:gd name="T5" fmla="*/ 0 h 57"/>
                    <a:gd name="T6" fmla="*/ 0 w 49"/>
                    <a:gd name="T7" fmla="*/ 0 h 57"/>
                    <a:gd name="T8" fmla="*/ 1 w 49"/>
                    <a:gd name="T9" fmla="*/ 0 h 57"/>
                    <a:gd name="T10" fmla="*/ 0 60000 65536"/>
                    <a:gd name="T11" fmla="*/ 0 60000 65536"/>
                    <a:gd name="T12" fmla="*/ 0 60000 65536"/>
                    <a:gd name="T13" fmla="*/ 0 60000 65536"/>
                    <a:gd name="T14" fmla="*/ 0 60000 65536"/>
                    <a:gd name="T15" fmla="*/ 0 w 49"/>
                    <a:gd name="T16" fmla="*/ 0 h 57"/>
                    <a:gd name="T17" fmla="*/ 49 w 49"/>
                    <a:gd name="T18" fmla="*/ 57 h 57"/>
                  </a:gdLst>
                  <a:ahLst/>
                  <a:cxnLst>
                    <a:cxn ang="T10">
                      <a:pos x="T0" y="T1"/>
                    </a:cxn>
                    <a:cxn ang="T11">
                      <a:pos x="T2" y="T3"/>
                    </a:cxn>
                    <a:cxn ang="T12">
                      <a:pos x="T4" y="T5"/>
                    </a:cxn>
                    <a:cxn ang="T13">
                      <a:pos x="T6" y="T7"/>
                    </a:cxn>
                    <a:cxn ang="T14">
                      <a:pos x="T8" y="T9"/>
                    </a:cxn>
                  </a:cxnLst>
                  <a:rect l="T15" t="T16" r="T17" b="T18"/>
                  <a:pathLst>
                    <a:path w="49" h="57">
                      <a:moveTo>
                        <a:pt x="3" y="0"/>
                      </a:moveTo>
                      <a:lnTo>
                        <a:pt x="49" y="13"/>
                      </a:lnTo>
                      <a:lnTo>
                        <a:pt x="35" y="57"/>
                      </a:lnTo>
                      <a:lnTo>
                        <a:pt x="0" y="45"/>
                      </a:lnTo>
                      <a:lnTo>
                        <a:pt x="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08" name="Freeform 131"/>
                <p:cNvSpPr>
                  <a:spLocks noChangeAspect="1"/>
                </p:cNvSpPr>
                <p:nvPr/>
              </p:nvSpPr>
              <p:spPr bwMode="auto">
                <a:xfrm>
                  <a:off x="2356" y="2906"/>
                  <a:ext cx="38" cy="22"/>
                </a:xfrm>
                <a:custGeom>
                  <a:avLst/>
                  <a:gdLst>
                    <a:gd name="T0" fmla="*/ 0 w 76"/>
                    <a:gd name="T1" fmla="*/ 0 h 43"/>
                    <a:gd name="T2" fmla="*/ 1 w 76"/>
                    <a:gd name="T3" fmla="*/ 1 h 43"/>
                    <a:gd name="T4" fmla="*/ 1 w 76"/>
                    <a:gd name="T5" fmla="*/ 1 h 43"/>
                    <a:gd name="T6" fmla="*/ 1 w 76"/>
                    <a:gd name="T7" fmla="*/ 1 h 43"/>
                    <a:gd name="T8" fmla="*/ 1 w 76"/>
                    <a:gd name="T9" fmla="*/ 1 h 43"/>
                    <a:gd name="T10" fmla="*/ 0 w 76"/>
                    <a:gd name="T11" fmla="*/ 0 h 43"/>
                    <a:gd name="T12" fmla="*/ 0 60000 65536"/>
                    <a:gd name="T13" fmla="*/ 0 60000 65536"/>
                    <a:gd name="T14" fmla="*/ 0 60000 65536"/>
                    <a:gd name="T15" fmla="*/ 0 60000 65536"/>
                    <a:gd name="T16" fmla="*/ 0 60000 65536"/>
                    <a:gd name="T17" fmla="*/ 0 60000 65536"/>
                    <a:gd name="T18" fmla="*/ 0 w 76"/>
                    <a:gd name="T19" fmla="*/ 0 h 43"/>
                    <a:gd name="T20" fmla="*/ 76 w 76"/>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76" h="43">
                      <a:moveTo>
                        <a:pt x="0" y="0"/>
                      </a:moveTo>
                      <a:lnTo>
                        <a:pt x="1" y="19"/>
                      </a:lnTo>
                      <a:lnTo>
                        <a:pt x="61" y="43"/>
                      </a:lnTo>
                      <a:lnTo>
                        <a:pt x="73" y="26"/>
                      </a:lnTo>
                      <a:lnTo>
                        <a:pt x="76" y="4"/>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09" name="Line 132"/>
                <p:cNvSpPr>
                  <a:spLocks noChangeAspect="1" noChangeShapeType="1"/>
                </p:cNvSpPr>
                <p:nvPr/>
              </p:nvSpPr>
              <p:spPr bwMode="auto">
                <a:xfrm>
                  <a:off x="2373" y="2871"/>
                  <a:ext cx="95"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10" name="Freeform 133"/>
                <p:cNvSpPr>
                  <a:spLocks noChangeAspect="1"/>
                </p:cNvSpPr>
                <p:nvPr/>
              </p:nvSpPr>
              <p:spPr bwMode="auto">
                <a:xfrm>
                  <a:off x="2376" y="2915"/>
                  <a:ext cx="83" cy="139"/>
                </a:xfrm>
                <a:custGeom>
                  <a:avLst/>
                  <a:gdLst>
                    <a:gd name="T0" fmla="*/ 1 w 166"/>
                    <a:gd name="T1" fmla="*/ 1 h 277"/>
                    <a:gd name="T2" fmla="*/ 1 w 166"/>
                    <a:gd name="T3" fmla="*/ 0 h 277"/>
                    <a:gd name="T4" fmla="*/ 0 w 166"/>
                    <a:gd name="T5" fmla="*/ 1 h 277"/>
                    <a:gd name="T6" fmla="*/ 0 60000 65536"/>
                    <a:gd name="T7" fmla="*/ 0 60000 65536"/>
                    <a:gd name="T8" fmla="*/ 0 60000 65536"/>
                    <a:gd name="T9" fmla="*/ 0 w 166"/>
                    <a:gd name="T10" fmla="*/ 0 h 277"/>
                    <a:gd name="T11" fmla="*/ 166 w 166"/>
                    <a:gd name="T12" fmla="*/ 277 h 277"/>
                  </a:gdLst>
                  <a:ahLst/>
                  <a:cxnLst>
                    <a:cxn ang="T6">
                      <a:pos x="T0" y="T1"/>
                    </a:cxn>
                    <a:cxn ang="T7">
                      <a:pos x="T2" y="T3"/>
                    </a:cxn>
                    <a:cxn ang="T8">
                      <a:pos x="T4" y="T5"/>
                    </a:cxn>
                  </a:cxnLst>
                  <a:rect l="T9" t="T10" r="T11" b="T12"/>
                  <a:pathLst>
                    <a:path w="166" h="277">
                      <a:moveTo>
                        <a:pt x="166" y="1"/>
                      </a:moveTo>
                      <a:lnTo>
                        <a:pt x="66" y="0"/>
                      </a:lnTo>
                      <a:lnTo>
                        <a:pt x="0" y="27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11" name="Line 134"/>
                <p:cNvSpPr>
                  <a:spLocks noChangeAspect="1" noChangeShapeType="1"/>
                </p:cNvSpPr>
                <p:nvPr/>
              </p:nvSpPr>
              <p:spPr bwMode="auto">
                <a:xfrm flipV="1">
                  <a:off x="2193" y="2876"/>
                  <a:ext cx="188" cy="17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12" name="Freeform 135"/>
                <p:cNvSpPr>
                  <a:spLocks noChangeAspect="1"/>
                </p:cNvSpPr>
                <p:nvPr/>
              </p:nvSpPr>
              <p:spPr bwMode="auto">
                <a:xfrm>
                  <a:off x="2170" y="3047"/>
                  <a:ext cx="268" cy="10"/>
                </a:xfrm>
                <a:custGeom>
                  <a:avLst/>
                  <a:gdLst>
                    <a:gd name="T0" fmla="*/ 0 w 535"/>
                    <a:gd name="T1" fmla="*/ 0 h 19"/>
                    <a:gd name="T2" fmla="*/ 0 w 535"/>
                    <a:gd name="T3" fmla="*/ 0 h 19"/>
                    <a:gd name="T4" fmla="*/ 1 w 535"/>
                    <a:gd name="T5" fmla="*/ 1 h 19"/>
                    <a:gd name="T6" fmla="*/ 1 w 535"/>
                    <a:gd name="T7" fmla="*/ 1 h 19"/>
                    <a:gd name="T8" fmla="*/ 1 w 535"/>
                    <a:gd name="T9" fmla="*/ 1 h 19"/>
                    <a:gd name="T10" fmla="*/ 1 w 535"/>
                    <a:gd name="T11" fmla="*/ 1 h 19"/>
                    <a:gd name="T12" fmla="*/ 1 w 535"/>
                    <a:gd name="T13" fmla="*/ 1 h 19"/>
                    <a:gd name="T14" fmla="*/ 1 w 535"/>
                    <a:gd name="T15" fmla="*/ 1 h 19"/>
                    <a:gd name="T16" fmla="*/ 1 w 535"/>
                    <a:gd name="T17" fmla="*/ 1 h 19"/>
                    <a:gd name="T18" fmla="*/ 1 w 535"/>
                    <a:gd name="T19" fmla="*/ 1 h 19"/>
                    <a:gd name="T20" fmla="*/ 1 w 535"/>
                    <a:gd name="T21" fmla="*/ 1 h 19"/>
                    <a:gd name="T22" fmla="*/ 1 w 535"/>
                    <a:gd name="T23" fmla="*/ 1 h 19"/>
                    <a:gd name="T24" fmla="*/ 1 w 535"/>
                    <a:gd name="T25" fmla="*/ 1 h 19"/>
                    <a:gd name="T26" fmla="*/ 1 w 535"/>
                    <a:gd name="T27" fmla="*/ 1 h 19"/>
                    <a:gd name="T28" fmla="*/ 1 w 535"/>
                    <a:gd name="T29" fmla="*/ 1 h 19"/>
                    <a:gd name="T30" fmla="*/ 1 w 535"/>
                    <a:gd name="T31" fmla="*/ 1 h 19"/>
                    <a:gd name="T32" fmla="*/ 1 w 535"/>
                    <a:gd name="T33" fmla="*/ 1 h 19"/>
                    <a:gd name="T34" fmla="*/ 1 w 535"/>
                    <a:gd name="T35" fmla="*/ 1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5"/>
                    <a:gd name="T55" fmla="*/ 0 h 19"/>
                    <a:gd name="T56" fmla="*/ 535 w 535"/>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5" h="19">
                      <a:moveTo>
                        <a:pt x="0" y="0"/>
                      </a:moveTo>
                      <a:lnTo>
                        <a:pt x="0" y="0"/>
                      </a:lnTo>
                      <a:lnTo>
                        <a:pt x="33" y="2"/>
                      </a:lnTo>
                      <a:lnTo>
                        <a:pt x="68" y="4"/>
                      </a:lnTo>
                      <a:lnTo>
                        <a:pt x="101" y="6"/>
                      </a:lnTo>
                      <a:lnTo>
                        <a:pt x="135" y="8"/>
                      </a:lnTo>
                      <a:lnTo>
                        <a:pt x="168" y="9"/>
                      </a:lnTo>
                      <a:lnTo>
                        <a:pt x="201" y="10"/>
                      </a:lnTo>
                      <a:lnTo>
                        <a:pt x="235" y="11"/>
                      </a:lnTo>
                      <a:lnTo>
                        <a:pt x="268" y="12"/>
                      </a:lnTo>
                      <a:lnTo>
                        <a:pt x="302" y="12"/>
                      </a:lnTo>
                      <a:lnTo>
                        <a:pt x="335" y="13"/>
                      </a:lnTo>
                      <a:lnTo>
                        <a:pt x="368" y="15"/>
                      </a:lnTo>
                      <a:lnTo>
                        <a:pt x="402" y="15"/>
                      </a:lnTo>
                      <a:lnTo>
                        <a:pt x="435" y="16"/>
                      </a:lnTo>
                      <a:lnTo>
                        <a:pt x="469" y="17"/>
                      </a:lnTo>
                      <a:lnTo>
                        <a:pt x="502" y="18"/>
                      </a:lnTo>
                      <a:lnTo>
                        <a:pt x="535"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13" name="Freeform 136"/>
                <p:cNvSpPr>
                  <a:spLocks noChangeAspect="1"/>
                </p:cNvSpPr>
                <p:nvPr/>
              </p:nvSpPr>
              <p:spPr bwMode="auto">
                <a:xfrm>
                  <a:off x="2341" y="2888"/>
                  <a:ext cx="8" cy="9"/>
                </a:xfrm>
                <a:custGeom>
                  <a:avLst/>
                  <a:gdLst>
                    <a:gd name="T0" fmla="*/ 1 w 15"/>
                    <a:gd name="T1" fmla="*/ 0 h 17"/>
                    <a:gd name="T2" fmla="*/ 1 w 15"/>
                    <a:gd name="T3" fmla="*/ 0 h 17"/>
                    <a:gd name="T4" fmla="*/ 1 w 15"/>
                    <a:gd name="T5" fmla="*/ 1 h 17"/>
                    <a:gd name="T6" fmla="*/ 1 w 15"/>
                    <a:gd name="T7" fmla="*/ 1 h 17"/>
                    <a:gd name="T8" fmla="*/ 1 w 15"/>
                    <a:gd name="T9" fmla="*/ 1 h 17"/>
                    <a:gd name="T10" fmla="*/ 0 w 15"/>
                    <a:gd name="T11" fmla="*/ 1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15" y="0"/>
                      </a:moveTo>
                      <a:lnTo>
                        <a:pt x="15" y="0"/>
                      </a:lnTo>
                      <a:lnTo>
                        <a:pt x="13" y="3"/>
                      </a:lnTo>
                      <a:lnTo>
                        <a:pt x="8" y="9"/>
                      </a:lnTo>
                      <a:lnTo>
                        <a:pt x="2" y="14"/>
                      </a:lnTo>
                      <a:lnTo>
                        <a:pt x="0" y="1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14" name="Line 137"/>
                <p:cNvSpPr>
                  <a:spLocks noChangeAspect="1" noChangeShapeType="1"/>
                </p:cNvSpPr>
                <p:nvPr/>
              </p:nvSpPr>
              <p:spPr bwMode="auto">
                <a:xfrm>
                  <a:off x="2343" y="2897"/>
                  <a:ext cx="118" cy="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15" name="Line 138"/>
                <p:cNvSpPr>
                  <a:spLocks noChangeAspect="1" noChangeShapeType="1"/>
                </p:cNvSpPr>
                <p:nvPr/>
              </p:nvSpPr>
              <p:spPr bwMode="auto">
                <a:xfrm>
                  <a:off x="2369" y="2875"/>
                  <a:ext cx="9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16" name="Line 139"/>
                <p:cNvSpPr>
                  <a:spLocks noChangeAspect="1" noChangeShapeType="1"/>
                </p:cNvSpPr>
                <p:nvPr/>
              </p:nvSpPr>
              <p:spPr bwMode="auto">
                <a:xfrm>
                  <a:off x="1972" y="3215"/>
                  <a:ext cx="13"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17" name="Line 140"/>
                <p:cNvSpPr>
                  <a:spLocks noChangeAspect="1" noChangeShapeType="1"/>
                </p:cNvSpPr>
                <p:nvPr/>
              </p:nvSpPr>
              <p:spPr bwMode="auto">
                <a:xfrm flipV="1">
                  <a:off x="1909" y="3215"/>
                  <a:ext cx="47"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18" name="Freeform 141"/>
                <p:cNvSpPr>
                  <a:spLocks noChangeAspect="1"/>
                </p:cNvSpPr>
                <p:nvPr/>
              </p:nvSpPr>
              <p:spPr bwMode="auto">
                <a:xfrm>
                  <a:off x="2017" y="3123"/>
                  <a:ext cx="7" cy="91"/>
                </a:xfrm>
                <a:custGeom>
                  <a:avLst/>
                  <a:gdLst>
                    <a:gd name="T0" fmla="*/ 0 w 13"/>
                    <a:gd name="T1" fmla="*/ 1 h 180"/>
                    <a:gd name="T2" fmla="*/ 0 w 13"/>
                    <a:gd name="T3" fmla="*/ 1 h 180"/>
                    <a:gd name="T4" fmla="*/ 1 w 13"/>
                    <a:gd name="T5" fmla="*/ 1 h 180"/>
                    <a:gd name="T6" fmla="*/ 1 w 13"/>
                    <a:gd name="T7" fmla="*/ 1 h 180"/>
                    <a:gd name="T8" fmla="*/ 1 w 13"/>
                    <a:gd name="T9" fmla="*/ 1 h 180"/>
                    <a:gd name="T10" fmla="*/ 1 w 13"/>
                    <a:gd name="T11" fmla="*/ 1 h 180"/>
                    <a:gd name="T12" fmla="*/ 1 w 13"/>
                    <a:gd name="T13" fmla="*/ 1 h 180"/>
                    <a:gd name="T14" fmla="*/ 1 w 13"/>
                    <a:gd name="T15" fmla="*/ 1 h 180"/>
                    <a:gd name="T16" fmla="*/ 1 w 13"/>
                    <a:gd name="T17" fmla="*/ 1 h 180"/>
                    <a:gd name="T18" fmla="*/ 1 w 13"/>
                    <a:gd name="T19" fmla="*/ 0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80"/>
                    <a:gd name="T32" fmla="*/ 13 w 13"/>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80">
                      <a:moveTo>
                        <a:pt x="0" y="180"/>
                      </a:moveTo>
                      <a:lnTo>
                        <a:pt x="0" y="180"/>
                      </a:lnTo>
                      <a:lnTo>
                        <a:pt x="2" y="157"/>
                      </a:lnTo>
                      <a:lnTo>
                        <a:pt x="3" y="135"/>
                      </a:lnTo>
                      <a:lnTo>
                        <a:pt x="4" y="112"/>
                      </a:lnTo>
                      <a:lnTo>
                        <a:pt x="6" y="89"/>
                      </a:lnTo>
                      <a:lnTo>
                        <a:pt x="7" y="67"/>
                      </a:lnTo>
                      <a:lnTo>
                        <a:pt x="10" y="44"/>
                      </a:lnTo>
                      <a:lnTo>
                        <a:pt x="11" y="23"/>
                      </a:lnTo>
                      <a:lnTo>
                        <a:pt x="1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19" name="Freeform 142"/>
                <p:cNvSpPr>
                  <a:spLocks noChangeAspect="1"/>
                </p:cNvSpPr>
                <p:nvPr/>
              </p:nvSpPr>
              <p:spPr bwMode="auto">
                <a:xfrm>
                  <a:off x="2034" y="3204"/>
                  <a:ext cx="161" cy="11"/>
                </a:xfrm>
                <a:custGeom>
                  <a:avLst/>
                  <a:gdLst>
                    <a:gd name="T0" fmla="*/ 1 w 321"/>
                    <a:gd name="T1" fmla="*/ 1 h 22"/>
                    <a:gd name="T2" fmla="*/ 0 w 321"/>
                    <a:gd name="T3" fmla="*/ 1 h 22"/>
                    <a:gd name="T4" fmla="*/ 0 w 321"/>
                    <a:gd name="T5" fmla="*/ 1 h 22"/>
                    <a:gd name="T6" fmla="*/ 1 w 321"/>
                    <a:gd name="T7" fmla="*/ 1 h 22"/>
                    <a:gd name="T8" fmla="*/ 1 w 321"/>
                    <a:gd name="T9" fmla="*/ 1 h 22"/>
                    <a:gd name="T10" fmla="*/ 1 w 321"/>
                    <a:gd name="T11" fmla="*/ 1 h 22"/>
                    <a:gd name="T12" fmla="*/ 1 w 321"/>
                    <a:gd name="T13" fmla="*/ 1 h 22"/>
                    <a:gd name="T14" fmla="*/ 1 w 321"/>
                    <a:gd name="T15" fmla="*/ 1 h 22"/>
                    <a:gd name="T16" fmla="*/ 1 w 321"/>
                    <a:gd name="T17" fmla="*/ 1 h 22"/>
                    <a:gd name="T18" fmla="*/ 1 w 321"/>
                    <a:gd name="T19" fmla="*/ 1 h 22"/>
                    <a:gd name="T20" fmla="*/ 1 w 321"/>
                    <a:gd name="T21" fmla="*/ 1 h 22"/>
                    <a:gd name="T22" fmla="*/ 1 w 321"/>
                    <a:gd name="T23" fmla="*/ 1 h 22"/>
                    <a:gd name="T24" fmla="*/ 1 w 321"/>
                    <a:gd name="T25" fmla="*/ 1 h 22"/>
                    <a:gd name="T26" fmla="*/ 1 w 321"/>
                    <a:gd name="T27" fmla="*/ 1 h 22"/>
                    <a:gd name="T28" fmla="*/ 1 w 321"/>
                    <a:gd name="T29" fmla="*/ 0 h 22"/>
                    <a:gd name="T30" fmla="*/ 1 w 321"/>
                    <a:gd name="T31" fmla="*/ 0 h 22"/>
                    <a:gd name="T32" fmla="*/ 1 w 321"/>
                    <a:gd name="T33" fmla="*/ 0 h 22"/>
                    <a:gd name="T34" fmla="*/ 1 w 321"/>
                    <a:gd name="T35" fmla="*/ 0 h 22"/>
                    <a:gd name="T36" fmla="*/ 1 w 321"/>
                    <a:gd name="T37" fmla="*/ 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1"/>
                    <a:gd name="T58" fmla="*/ 0 h 22"/>
                    <a:gd name="T59" fmla="*/ 321 w 32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1" h="22">
                      <a:moveTo>
                        <a:pt x="5" y="22"/>
                      </a:moveTo>
                      <a:lnTo>
                        <a:pt x="0" y="8"/>
                      </a:lnTo>
                      <a:lnTo>
                        <a:pt x="18" y="9"/>
                      </a:lnTo>
                      <a:lnTo>
                        <a:pt x="38" y="10"/>
                      </a:lnTo>
                      <a:lnTo>
                        <a:pt x="58" y="10"/>
                      </a:lnTo>
                      <a:lnTo>
                        <a:pt x="78" y="9"/>
                      </a:lnTo>
                      <a:lnTo>
                        <a:pt x="98" y="9"/>
                      </a:lnTo>
                      <a:lnTo>
                        <a:pt x="119" y="8"/>
                      </a:lnTo>
                      <a:lnTo>
                        <a:pt x="139" y="7"/>
                      </a:lnTo>
                      <a:lnTo>
                        <a:pt x="161" y="4"/>
                      </a:lnTo>
                      <a:lnTo>
                        <a:pt x="182" y="3"/>
                      </a:lnTo>
                      <a:lnTo>
                        <a:pt x="203" y="2"/>
                      </a:lnTo>
                      <a:lnTo>
                        <a:pt x="223" y="1"/>
                      </a:lnTo>
                      <a:lnTo>
                        <a:pt x="243" y="0"/>
                      </a:lnTo>
                      <a:lnTo>
                        <a:pt x="264" y="0"/>
                      </a:lnTo>
                      <a:lnTo>
                        <a:pt x="283" y="0"/>
                      </a:lnTo>
                      <a:lnTo>
                        <a:pt x="303" y="0"/>
                      </a:lnTo>
                      <a:lnTo>
                        <a:pt x="321" y="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0" name="Freeform 143"/>
                <p:cNvSpPr>
                  <a:spLocks noChangeAspect="1"/>
                </p:cNvSpPr>
                <p:nvPr/>
              </p:nvSpPr>
              <p:spPr bwMode="auto">
                <a:xfrm>
                  <a:off x="2199" y="3188"/>
                  <a:ext cx="2" cy="15"/>
                </a:xfrm>
                <a:custGeom>
                  <a:avLst/>
                  <a:gdLst>
                    <a:gd name="T0" fmla="*/ 0 w 4"/>
                    <a:gd name="T1" fmla="*/ 0 h 32"/>
                    <a:gd name="T2" fmla="*/ 0 w 4"/>
                    <a:gd name="T3" fmla="*/ 0 h 32"/>
                    <a:gd name="T4" fmla="*/ 1 w 4"/>
                    <a:gd name="T5" fmla="*/ 0 h 32"/>
                    <a:gd name="T6" fmla="*/ 1 w 4"/>
                    <a:gd name="T7" fmla="*/ 0 h 32"/>
                    <a:gd name="T8" fmla="*/ 1 w 4"/>
                    <a:gd name="T9" fmla="*/ 0 h 32"/>
                    <a:gd name="T10" fmla="*/ 1 w 4"/>
                    <a:gd name="T11" fmla="*/ 0 h 32"/>
                    <a:gd name="T12" fmla="*/ 0 60000 65536"/>
                    <a:gd name="T13" fmla="*/ 0 60000 65536"/>
                    <a:gd name="T14" fmla="*/ 0 60000 65536"/>
                    <a:gd name="T15" fmla="*/ 0 60000 65536"/>
                    <a:gd name="T16" fmla="*/ 0 60000 65536"/>
                    <a:gd name="T17" fmla="*/ 0 60000 65536"/>
                    <a:gd name="T18" fmla="*/ 0 w 4"/>
                    <a:gd name="T19" fmla="*/ 0 h 32"/>
                    <a:gd name="T20" fmla="*/ 4 w 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 h="32">
                      <a:moveTo>
                        <a:pt x="0" y="32"/>
                      </a:moveTo>
                      <a:lnTo>
                        <a:pt x="0" y="32"/>
                      </a:lnTo>
                      <a:lnTo>
                        <a:pt x="2" y="24"/>
                      </a:lnTo>
                      <a:lnTo>
                        <a:pt x="3" y="15"/>
                      </a:lnTo>
                      <a:lnTo>
                        <a:pt x="3" y="9"/>
                      </a:lnTo>
                      <a:lnTo>
                        <a:pt x="4"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1" name="Freeform 144"/>
                <p:cNvSpPr>
                  <a:spLocks noChangeAspect="1"/>
                </p:cNvSpPr>
                <p:nvPr/>
              </p:nvSpPr>
              <p:spPr bwMode="auto">
                <a:xfrm>
                  <a:off x="2213" y="3125"/>
                  <a:ext cx="6" cy="78"/>
                </a:xfrm>
                <a:custGeom>
                  <a:avLst/>
                  <a:gdLst>
                    <a:gd name="T0" fmla="*/ 0 w 12"/>
                    <a:gd name="T1" fmla="*/ 1 h 155"/>
                    <a:gd name="T2" fmla="*/ 0 w 12"/>
                    <a:gd name="T3" fmla="*/ 1 h 155"/>
                    <a:gd name="T4" fmla="*/ 1 w 12"/>
                    <a:gd name="T5" fmla="*/ 1 h 155"/>
                    <a:gd name="T6" fmla="*/ 1 w 12"/>
                    <a:gd name="T7" fmla="*/ 1 h 155"/>
                    <a:gd name="T8" fmla="*/ 1 w 12"/>
                    <a:gd name="T9" fmla="*/ 1 h 155"/>
                    <a:gd name="T10" fmla="*/ 1 w 12"/>
                    <a:gd name="T11" fmla="*/ 1 h 155"/>
                    <a:gd name="T12" fmla="*/ 1 w 12"/>
                    <a:gd name="T13" fmla="*/ 1 h 155"/>
                    <a:gd name="T14" fmla="*/ 1 w 12"/>
                    <a:gd name="T15" fmla="*/ 1 h 155"/>
                    <a:gd name="T16" fmla="*/ 1 w 12"/>
                    <a:gd name="T17" fmla="*/ 1 h 155"/>
                    <a:gd name="T18" fmla="*/ 1 w 12"/>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55"/>
                    <a:gd name="T32" fmla="*/ 12 w 12"/>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55">
                      <a:moveTo>
                        <a:pt x="0" y="155"/>
                      </a:moveTo>
                      <a:lnTo>
                        <a:pt x="0" y="155"/>
                      </a:lnTo>
                      <a:lnTo>
                        <a:pt x="2" y="140"/>
                      </a:lnTo>
                      <a:lnTo>
                        <a:pt x="5" y="124"/>
                      </a:lnTo>
                      <a:lnTo>
                        <a:pt x="7" y="105"/>
                      </a:lnTo>
                      <a:lnTo>
                        <a:pt x="9" y="84"/>
                      </a:lnTo>
                      <a:lnTo>
                        <a:pt x="10" y="63"/>
                      </a:lnTo>
                      <a:lnTo>
                        <a:pt x="12" y="41"/>
                      </a:lnTo>
                      <a:lnTo>
                        <a:pt x="12" y="21"/>
                      </a:lnTo>
                      <a:lnTo>
                        <a:pt x="12"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2" name="Freeform 145"/>
                <p:cNvSpPr>
                  <a:spLocks noChangeAspect="1"/>
                </p:cNvSpPr>
                <p:nvPr/>
              </p:nvSpPr>
              <p:spPr bwMode="auto">
                <a:xfrm>
                  <a:off x="2151" y="3122"/>
                  <a:ext cx="30" cy="15"/>
                </a:xfrm>
                <a:custGeom>
                  <a:avLst/>
                  <a:gdLst>
                    <a:gd name="T0" fmla="*/ 1 w 60"/>
                    <a:gd name="T1" fmla="*/ 0 h 30"/>
                    <a:gd name="T2" fmla="*/ 1 w 60"/>
                    <a:gd name="T3" fmla="*/ 1 h 30"/>
                    <a:gd name="T4" fmla="*/ 1 w 60"/>
                    <a:gd name="T5" fmla="*/ 1 h 30"/>
                    <a:gd name="T6" fmla="*/ 0 w 60"/>
                    <a:gd name="T7" fmla="*/ 1 h 30"/>
                    <a:gd name="T8" fmla="*/ 1 w 60"/>
                    <a:gd name="T9" fmla="*/ 0 h 30"/>
                    <a:gd name="T10" fmla="*/ 0 60000 65536"/>
                    <a:gd name="T11" fmla="*/ 0 60000 65536"/>
                    <a:gd name="T12" fmla="*/ 0 60000 65536"/>
                    <a:gd name="T13" fmla="*/ 0 60000 65536"/>
                    <a:gd name="T14" fmla="*/ 0 60000 65536"/>
                    <a:gd name="T15" fmla="*/ 0 w 60"/>
                    <a:gd name="T16" fmla="*/ 0 h 30"/>
                    <a:gd name="T17" fmla="*/ 60 w 60"/>
                    <a:gd name="T18" fmla="*/ 30 h 30"/>
                  </a:gdLst>
                  <a:ahLst/>
                  <a:cxnLst>
                    <a:cxn ang="T10">
                      <a:pos x="T0" y="T1"/>
                    </a:cxn>
                    <a:cxn ang="T11">
                      <a:pos x="T2" y="T3"/>
                    </a:cxn>
                    <a:cxn ang="T12">
                      <a:pos x="T4" y="T5"/>
                    </a:cxn>
                    <a:cxn ang="T13">
                      <a:pos x="T6" y="T7"/>
                    </a:cxn>
                    <a:cxn ang="T14">
                      <a:pos x="T8" y="T9"/>
                    </a:cxn>
                  </a:cxnLst>
                  <a:rect l="T15" t="T16" r="T17" b="T18"/>
                  <a:pathLst>
                    <a:path w="60" h="30">
                      <a:moveTo>
                        <a:pt x="1" y="0"/>
                      </a:moveTo>
                      <a:lnTo>
                        <a:pt x="60" y="8"/>
                      </a:lnTo>
                      <a:lnTo>
                        <a:pt x="41" y="30"/>
                      </a:lnTo>
                      <a:lnTo>
                        <a:pt x="0" y="22"/>
                      </a:lnTo>
                      <a:lnTo>
                        <a:pt x="1"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3" name="Freeform 146"/>
                <p:cNvSpPr>
                  <a:spLocks noChangeAspect="1"/>
                </p:cNvSpPr>
                <p:nvPr/>
              </p:nvSpPr>
              <p:spPr bwMode="auto">
                <a:xfrm>
                  <a:off x="2144" y="3142"/>
                  <a:ext cx="23" cy="17"/>
                </a:xfrm>
                <a:custGeom>
                  <a:avLst/>
                  <a:gdLst>
                    <a:gd name="T0" fmla="*/ 1 w 46"/>
                    <a:gd name="T1" fmla="*/ 0 h 33"/>
                    <a:gd name="T2" fmla="*/ 1 w 46"/>
                    <a:gd name="T3" fmla="*/ 1 h 33"/>
                    <a:gd name="T4" fmla="*/ 1 w 46"/>
                    <a:gd name="T5" fmla="*/ 1 h 33"/>
                    <a:gd name="T6" fmla="*/ 0 w 46"/>
                    <a:gd name="T7" fmla="*/ 1 h 33"/>
                    <a:gd name="T8" fmla="*/ 1 w 46"/>
                    <a:gd name="T9" fmla="*/ 0 h 33"/>
                    <a:gd name="T10" fmla="*/ 0 60000 65536"/>
                    <a:gd name="T11" fmla="*/ 0 60000 65536"/>
                    <a:gd name="T12" fmla="*/ 0 60000 65536"/>
                    <a:gd name="T13" fmla="*/ 0 60000 65536"/>
                    <a:gd name="T14" fmla="*/ 0 60000 65536"/>
                    <a:gd name="T15" fmla="*/ 0 w 46"/>
                    <a:gd name="T16" fmla="*/ 0 h 33"/>
                    <a:gd name="T17" fmla="*/ 46 w 46"/>
                    <a:gd name="T18" fmla="*/ 33 h 33"/>
                  </a:gdLst>
                  <a:ahLst/>
                  <a:cxnLst>
                    <a:cxn ang="T10">
                      <a:pos x="T0" y="T1"/>
                    </a:cxn>
                    <a:cxn ang="T11">
                      <a:pos x="T2" y="T3"/>
                    </a:cxn>
                    <a:cxn ang="T12">
                      <a:pos x="T4" y="T5"/>
                    </a:cxn>
                    <a:cxn ang="T13">
                      <a:pos x="T6" y="T7"/>
                    </a:cxn>
                    <a:cxn ang="T14">
                      <a:pos x="T8" y="T9"/>
                    </a:cxn>
                  </a:cxnLst>
                  <a:rect l="T15" t="T16" r="T17" b="T18"/>
                  <a:pathLst>
                    <a:path w="46" h="33">
                      <a:moveTo>
                        <a:pt x="3" y="0"/>
                      </a:moveTo>
                      <a:lnTo>
                        <a:pt x="46" y="4"/>
                      </a:lnTo>
                      <a:lnTo>
                        <a:pt x="41" y="33"/>
                      </a:lnTo>
                      <a:lnTo>
                        <a:pt x="0" y="25"/>
                      </a:lnTo>
                      <a:lnTo>
                        <a:pt x="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4" name="Freeform 147"/>
                <p:cNvSpPr>
                  <a:spLocks noChangeAspect="1"/>
                </p:cNvSpPr>
                <p:nvPr/>
              </p:nvSpPr>
              <p:spPr bwMode="auto">
                <a:xfrm>
                  <a:off x="2055" y="3185"/>
                  <a:ext cx="27" cy="14"/>
                </a:xfrm>
                <a:custGeom>
                  <a:avLst/>
                  <a:gdLst>
                    <a:gd name="T0" fmla="*/ 0 w 53"/>
                    <a:gd name="T1" fmla="*/ 0 h 28"/>
                    <a:gd name="T2" fmla="*/ 1 w 53"/>
                    <a:gd name="T3" fmla="*/ 0 h 28"/>
                    <a:gd name="T4" fmla="*/ 1 w 53"/>
                    <a:gd name="T5" fmla="*/ 1 h 28"/>
                    <a:gd name="T6" fmla="*/ 0 w 53"/>
                    <a:gd name="T7" fmla="*/ 1 h 28"/>
                    <a:gd name="T8" fmla="*/ 0 w 53"/>
                    <a:gd name="T9" fmla="*/ 0 h 28"/>
                    <a:gd name="T10" fmla="*/ 0 60000 65536"/>
                    <a:gd name="T11" fmla="*/ 0 60000 65536"/>
                    <a:gd name="T12" fmla="*/ 0 60000 65536"/>
                    <a:gd name="T13" fmla="*/ 0 60000 65536"/>
                    <a:gd name="T14" fmla="*/ 0 60000 65536"/>
                    <a:gd name="T15" fmla="*/ 0 w 53"/>
                    <a:gd name="T16" fmla="*/ 0 h 28"/>
                    <a:gd name="T17" fmla="*/ 53 w 53"/>
                    <a:gd name="T18" fmla="*/ 28 h 28"/>
                  </a:gdLst>
                  <a:ahLst/>
                  <a:cxnLst>
                    <a:cxn ang="T10">
                      <a:pos x="T0" y="T1"/>
                    </a:cxn>
                    <a:cxn ang="T11">
                      <a:pos x="T2" y="T3"/>
                    </a:cxn>
                    <a:cxn ang="T12">
                      <a:pos x="T4" y="T5"/>
                    </a:cxn>
                    <a:cxn ang="T13">
                      <a:pos x="T6" y="T7"/>
                    </a:cxn>
                    <a:cxn ang="T14">
                      <a:pos x="T8" y="T9"/>
                    </a:cxn>
                  </a:cxnLst>
                  <a:rect l="T15" t="T16" r="T17" b="T18"/>
                  <a:pathLst>
                    <a:path w="53" h="28">
                      <a:moveTo>
                        <a:pt x="0" y="0"/>
                      </a:moveTo>
                      <a:lnTo>
                        <a:pt x="53" y="0"/>
                      </a:lnTo>
                      <a:lnTo>
                        <a:pt x="53" y="28"/>
                      </a:lnTo>
                      <a:lnTo>
                        <a:pt x="0" y="26"/>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5" name="Freeform 148"/>
                <p:cNvSpPr>
                  <a:spLocks noChangeAspect="1"/>
                </p:cNvSpPr>
                <p:nvPr/>
              </p:nvSpPr>
              <p:spPr bwMode="auto">
                <a:xfrm>
                  <a:off x="2239" y="3127"/>
                  <a:ext cx="113" cy="35"/>
                </a:xfrm>
                <a:custGeom>
                  <a:avLst/>
                  <a:gdLst>
                    <a:gd name="T0" fmla="*/ 0 w 226"/>
                    <a:gd name="T1" fmla="*/ 0 h 72"/>
                    <a:gd name="T2" fmla="*/ 0 w 226"/>
                    <a:gd name="T3" fmla="*/ 0 h 72"/>
                    <a:gd name="T4" fmla="*/ 1 w 226"/>
                    <a:gd name="T5" fmla="*/ 0 h 72"/>
                    <a:gd name="T6" fmla="*/ 1 w 226"/>
                    <a:gd name="T7" fmla="*/ 0 h 72"/>
                    <a:gd name="T8" fmla="*/ 1 w 226"/>
                    <a:gd name="T9" fmla="*/ 0 h 72"/>
                    <a:gd name="T10" fmla="*/ 1 w 226"/>
                    <a:gd name="T11" fmla="*/ 0 h 72"/>
                    <a:gd name="T12" fmla="*/ 1 w 226"/>
                    <a:gd name="T13" fmla="*/ 0 h 72"/>
                    <a:gd name="T14" fmla="*/ 1 w 226"/>
                    <a:gd name="T15" fmla="*/ 0 h 72"/>
                    <a:gd name="T16" fmla="*/ 1 w 226"/>
                    <a:gd name="T17" fmla="*/ 0 h 72"/>
                    <a:gd name="T18" fmla="*/ 1 w 226"/>
                    <a:gd name="T19" fmla="*/ 0 h 72"/>
                    <a:gd name="T20" fmla="*/ 1 w 226"/>
                    <a:gd name="T21" fmla="*/ 0 h 72"/>
                    <a:gd name="T22" fmla="*/ 1 w 226"/>
                    <a:gd name="T23" fmla="*/ 0 h 72"/>
                    <a:gd name="T24" fmla="*/ 1 w 226"/>
                    <a:gd name="T25" fmla="*/ 0 h 72"/>
                    <a:gd name="T26" fmla="*/ 1 w 226"/>
                    <a:gd name="T27" fmla="*/ 0 h 72"/>
                    <a:gd name="T28" fmla="*/ 1 w 226"/>
                    <a:gd name="T29" fmla="*/ 0 h 72"/>
                    <a:gd name="T30" fmla="*/ 1 w 226"/>
                    <a:gd name="T31" fmla="*/ 0 h 72"/>
                    <a:gd name="T32" fmla="*/ 1 w 226"/>
                    <a:gd name="T33" fmla="*/ 0 h 72"/>
                    <a:gd name="T34" fmla="*/ 1 w 226"/>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6"/>
                    <a:gd name="T55" fmla="*/ 0 h 72"/>
                    <a:gd name="T56" fmla="*/ 226 w 226"/>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6" h="72">
                      <a:moveTo>
                        <a:pt x="0" y="72"/>
                      </a:moveTo>
                      <a:lnTo>
                        <a:pt x="0" y="72"/>
                      </a:lnTo>
                      <a:lnTo>
                        <a:pt x="16" y="68"/>
                      </a:lnTo>
                      <a:lnTo>
                        <a:pt x="31" y="65"/>
                      </a:lnTo>
                      <a:lnTo>
                        <a:pt x="46" y="61"/>
                      </a:lnTo>
                      <a:lnTo>
                        <a:pt x="61" y="58"/>
                      </a:lnTo>
                      <a:lnTo>
                        <a:pt x="76" y="53"/>
                      </a:lnTo>
                      <a:lnTo>
                        <a:pt x="91" y="50"/>
                      </a:lnTo>
                      <a:lnTo>
                        <a:pt x="105" y="45"/>
                      </a:lnTo>
                      <a:lnTo>
                        <a:pt x="119" y="41"/>
                      </a:lnTo>
                      <a:lnTo>
                        <a:pt x="132" y="37"/>
                      </a:lnTo>
                      <a:lnTo>
                        <a:pt x="146" y="33"/>
                      </a:lnTo>
                      <a:lnTo>
                        <a:pt x="160" y="27"/>
                      </a:lnTo>
                      <a:lnTo>
                        <a:pt x="174" y="22"/>
                      </a:lnTo>
                      <a:lnTo>
                        <a:pt x="187" y="17"/>
                      </a:lnTo>
                      <a:lnTo>
                        <a:pt x="200" y="12"/>
                      </a:lnTo>
                      <a:lnTo>
                        <a:pt x="213" y="6"/>
                      </a:lnTo>
                      <a:lnTo>
                        <a:pt x="226"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6" name="Freeform 149"/>
                <p:cNvSpPr>
                  <a:spLocks noChangeAspect="1"/>
                </p:cNvSpPr>
                <p:nvPr/>
              </p:nvSpPr>
              <p:spPr bwMode="auto">
                <a:xfrm>
                  <a:off x="2058" y="3054"/>
                  <a:ext cx="20" cy="6"/>
                </a:xfrm>
                <a:custGeom>
                  <a:avLst/>
                  <a:gdLst>
                    <a:gd name="T0" fmla="*/ 1 w 40"/>
                    <a:gd name="T1" fmla="*/ 0 h 12"/>
                    <a:gd name="T2" fmla="*/ 1 w 40"/>
                    <a:gd name="T3" fmla="*/ 0 h 12"/>
                    <a:gd name="T4" fmla="*/ 1 w 40"/>
                    <a:gd name="T5" fmla="*/ 0 h 12"/>
                    <a:gd name="T6" fmla="*/ 1 w 40"/>
                    <a:gd name="T7" fmla="*/ 1 h 12"/>
                    <a:gd name="T8" fmla="*/ 1 w 40"/>
                    <a:gd name="T9" fmla="*/ 1 h 12"/>
                    <a:gd name="T10" fmla="*/ 1 w 40"/>
                    <a:gd name="T11" fmla="*/ 1 h 12"/>
                    <a:gd name="T12" fmla="*/ 1 w 40"/>
                    <a:gd name="T13" fmla="*/ 1 h 12"/>
                    <a:gd name="T14" fmla="*/ 1 w 40"/>
                    <a:gd name="T15" fmla="*/ 1 h 12"/>
                    <a:gd name="T16" fmla="*/ 1 w 40"/>
                    <a:gd name="T17" fmla="*/ 1 h 12"/>
                    <a:gd name="T18" fmla="*/ 1 w 40"/>
                    <a:gd name="T19" fmla="*/ 1 h 12"/>
                    <a:gd name="T20" fmla="*/ 1 w 40"/>
                    <a:gd name="T21" fmla="*/ 1 h 12"/>
                    <a:gd name="T22" fmla="*/ 1 w 40"/>
                    <a:gd name="T23" fmla="*/ 1 h 12"/>
                    <a:gd name="T24" fmla="*/ 1 w 40"/>
                    <a:gd name="T25" fmla="*/ 1 h 12"/>
                    <a:gd name="T26" fmla="*/ 1 w 40"/>
                    <a:gd name="T27" fmla="*/ 1 h 12"/>
                    <a:gd name="T28" fmla="*/ 1 w 40"/>
                    <a:gd name="T29" fmla="*/ 1 h 12"/>
                    <a:gd name="T30" fmla="*/ 0 w 40"/>
                    <a:gd name="T31" fmla="*/ 1 h 12"/>
                    <a:gd name="T32" fmla="*/ 0 w 40"/>
                    <a:gd name="T33" fmla="*/ 1 h 12"/>
                    <a:gd name="T34" fmla="*/ 1 w 40"/>
                    <a:gd name="T35" fmla="*/ 1 h 12"/>
                    <a:gd name="T36" fmla="*/ 1 w 40"/>
                    <a:gd name="T37" fmla="*/ 1 h 12"/>
                    <a:gd name="T38" fmla="*/ 1 w 40"/>
                    <a:gd name="T39" fmla="*/ 0 h 12"/>
                    <a:gd name="T40" fmla="*/ 1 w 40"/>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2"/>
                    <a:gd name="T65" fmla="*/ 40 w 40"/>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2">
                      <a:moveTo>
                        <a:pt x="20" y="0"/>
                      </a:moveTo>
                      <a:lnTo>
                        <a:pt x="20" y="0"/>
                      </a:lnTo>
                      <a:lnTo>
                        <a:pt x="28" y="0"/>
                      </a:lnTo>
                      <a:lnTo>
                        <a:pt x="35" y="2"/>
                      </a:lnTo>
                      <a:lnTo>
                        <a:pt x="39" y="4"/>
                      </a:lnTo>
                      <a:lnTo>
                        <a:pt x="40" y="5"/>
                      </a:lnTo>
                      <a:lnTo>
                        <a:pt x="38" y="7"/>
                      </a:lnTo>
                      <a:lnTo>
                        <a:pt x="34" y="10"/>
                      </a:lnTo>
                      <a:lnTo>
                        <a:pt x="28" y="11"/>
                      </a:lnTo>
                      <a:lnTo>
                        <a:pt x="20" y="12"/>
                      </a:lnTo>
                      <a:lnTo>
                        <a:pt x="12" y="11"/>
                      </a:lnTo>
                      <a:lnTo>
                        <a:pt x="6" y="8"/>
                      </a:lnTo>
                      <a:lnTo>
                        <a:pt x="1" y="6"/>
                      </a:lnTo>
                      <a:lnTo>
                        <a:pt x="0" y="4"/>
                      </a:lnTo>
                      <a:lnTo>
                        <a:pt x="1" y="3"/>
                      </a:lnTo>
                      <a:lnTo>
                        <a:pt x="6" y="2"/>
                      </a:lnTo>
                      <a:lnTo>
                        <a:pt x="13" y="0"/>
                      </a:lnTo>
                      <a:lnTo>
                        <a:pt x="2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7" name="Freeform 150"/>
                <p:cNvSpPr>
                  <a:spLocks noChangeAspect="1"/>
                </p:cNvSpPr>
                <p:nvPr/>
              </p:nvSpPr>
              <p:spPr bwMode="auto">
                <a:xfrm>
                  <a:off x="1950" y="3069"/>
                  <a:ext cx="488" cy="11"/>
                </a:xfrm>
                <a:custGeom>
                  <a:avLst/>
                  <a:gdLst>
                    <a:gd name="T0" fmla="*/ 1 w 975"/>
                    <a:gd name="T1" fmla="*/ 1 h 21"/>
                    <a:gd name="T2" fmla="*/ 1 w 975"/>
                    <a:gd name="T3" fmla="*/ 1 h 21"/>
                    <a:gd name="T4" fmla="*/ 1 w 975"/>
                    <a:gd name="T5" fmla="*/ 1 h 21"/>
                    <a:gd name="T6" fmla="*/ 1 w 975"/>
                    <a:gd name="T7" fmla="*/ 1 h 21"/>
                    <a:gd name="T8" fmla="*/ 1 w 975"/>
                    <a:gd name="T9" fmla="*/ 1 h 21"/>
                    <a:gd name="T10" fmla="*/ 1 w 975"/>
                    <a:gd name="T11" fmla="*/ 1 h 21"/>
                    <a:gd name="T12" fmla="*/ 1 w 975"/>
                    <a:gd name="T13" fmla="*/ 1 h 21"/>
                    <a:gd name="T14" fmla="*/ 1 w 975"/>
                    <a:gd name="T15" fmla="*/ 1 h 21"/>
                    <a:gd name="T16" fmla="*/ 1 w 975"/>
                    <a:gd name="T17" fmla="*/ 1 h 21"/>
                    <a:gd name="T18" fmla="*/ 1 w 975"/>
                    <a:gd name="T19" fmla="*/ 0 h 21"/>
                    <a:gd name="T20" fmla="*/ 1 w 975"/>
                    <a:gd name="T21" fmla="*/ 0 h 21"/>
                    <a:gd name="T22" fmla="*/ 1 w 975"/>
                    <a:gd name="T23" fmla="*/ 0 h 21"/>
                    <a:gd name="T24" fmla="*/ 1 w 975"/>
                    <a:gd name="T25" fmla="*/ 0 h 21"/>
                    <a:gd name="T26" fmla="*/ 1 w 975"/>
                    <a:gd name="T27" fmla="*/ 0 h 21"/>
                    <a:gd name="T28" fmla="*/ 1 w 975"/>
                    <a:gd name="T29" fmla="*/ 0 h 21"/>
                    <a:gd name="T30" fmla="*/ 1 w 975"/>
                    <a:gd name="T31" fmla="*/ 1 h 21"/>
                    <a:gd name="T32" fmla="*/ 1 w 975"/>
                    <a:gd name="T33" fmla="*/ 1 h 21"/>
                    <a:gd name="T34" fmla="*/ 1 w 975"/>
                    <a:gd name="T35" fmla="*/ 1 h 21"/>
                    <a:gd name="T36" fmla="*/ 1 w 975"/>
                    <a:gd name="T37" fmla="*/ 1 h 21"/>
                    <a:gd name="T38" fmla="*/ 1 w 975"/>
                    <a:gd name="T39" fmla="*/ 1 h 21"/>
                    <a:gd name="T40" fmla="*/ 1 w 975"/>
                    <a:gd name="T41" fmla="*/ 1 h 21"/>
                    <a:gd name="T42" fmla="*/ 1 w 975"/>
                    <a:gd name="T43" fmla="*/ 1 h 21"/>
                    <a:gd name="T44" fmla="*/ 1 w 975"/>
                    <a:gd name="T45" fmla="*/ 1 h 21"/>
                    <a:gd name="T46" fmla="*/ 1 w 975"/>
                    <a:gd name="T47" fmla="*/ 1 h 21"/>
                    <a:gd name="T48" fmla="*/ 1 w 975"/>
                    <a:gd name="T49" fmla="*/ 1 h 21"/>
                    <a:gd name="T50" fmla="*/ 1 w 975"/>
                    <a:gd name="T51" fmla="*/ 1 h 21"/>
                    <a:gd name="T52" fmla="*/ 1 w 975"/>
                    <a:gd name="T53" fmla="*/ 1 h 21"/>
                    <a:gd name="T54" fmla="*/ 1 w 975"/>
                    <a:gd name="T55" fmla="*/ 1 h 21"/>
                    <a:gd name="T56" fmla="*/ 1 w 975"/>
                    <a:gd name="T57" fmla="*/ 1 h 21"/>
                    <a:gd name="T58" fmla="*/ 1 w 975"/>
                    <a:gd name="T59" fmla="*/ 1 h 21"/>
                    <a:gd name="T60" fmla="*/ 1 w 975"/>
                    <a:gd name="T61" fmla="*/ 1 h 21"/>
                    <a:gd name="T62" fmla="*/ 1 w 975"/>
                    <a:gd name="T63" fmla="*/ 1 h 21"/>
                    <a:gd name="T64" fmla="*/ 1 w 975"/>
                    <a:gd name="T65" fmla="*/ 1 h 21"/>
                    <a:gd name="T66" fmla="*/ 1 w 975"/>
                    <a:gd name="T67" fmla="*/ 1 h 21"/>
                    <a:gd name="T68" fmla="*/ 0 w 975"/>
                    <a:gd name="T69" fmla="*/ 1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5"/>
                    <a:gd name="T106" fmla="*/ 0 h 21"/>
                    <a:gd name="T107" fmla="*/ 975 w 975"/>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5" h="21">
                      <a:moveTo>
                        <a:pt x="975" y="21"/>
                      </a:moveTo>
                      <a:lnTo>
                        <a:pt x="975" y="21"/>
                      </a:lnTo>
                      <a:lnTo>
                        <a:pt x="941" y="16"/>
                      </a:lnTo>
                      <a:lnTo>
                        <a:pt x="907" y="13"/>
                      </a:lnTo>
                      <a:lnTo>
                        <a:pt x="873" y="10"/>
                      </a:lnTo>
                      <a:lnTo>
                        <a:pt x="838" y="7"/>
                      </a:lnTo>
                      <a:lnTo>
                        <a:pt x="804" y="5"/>
                      </a:lnTo>
                      <a:lnTo>
                        <a:pt x="769" y="3"/>
                      </a:lnTo>
                      <a:lnTo>
                        <a:pt x="734" y="1"/>
                      </a:lnTo>
                      <a:lnTo>
                        <a:pt x="701" y="0"/>
                      </a:lnTo>
                      <a:lnTo>
                        <a:pt x="668" y="0"/>
                      </a:lnTo>
                      <a:lnTo>
                        <a:pt x="634" y="0"/>
                      </a:lnTo>
                      <a:lnTo>
                        <a:pt x="602" y="0"/>
                      </a:lnTo>
                      <a:lnTo>
                        <a:pt x="570" y="0"/>
                      </a:lnTo>
                      <a:lnTo>
                        <a:pt x="538" y="0"/>
                      </a:lnTo>
                      <a:lnTo>
                        <a:pt x="506" y="1"/>
                      </a:lnTo>
                      <a:lnTo>
                        <a:pt x="476" y="1"/>
                      </a:lnTo>
                      <a:lnTo>
                        <a:pt x="448" y="3"/>
                      </a:lnTo>
                      <a:lnTo>
                        <a:pt x="420" y="4"/>
                      </a:lnTo>
                      <a:lnTo>
                        <a:pt x="392" y="4"/>
                      </a:lnTo>
                      <a:lnTo>
                        <a:pt x="365" y="5"/>
                      </a:lnTo>
                      <a:lnTo>
                        <a:pt x="337" y="6"/>
                      </a:lnTo>
                      <a:lnTo>
                        <a:pt x="308" y="7"/>
                      </a:lnTo>
                      <a:lnTo>
                        <a:pt x="281" y="7"/>
                      </a:lnTo>
                      <a:lnTo>
                        <a:pt x="253" y="8"/>
                      </a:lnTo>
                      <a:lnTo>
                        <a:pt x="224" y="10"/>
                      </a:lnTo>
                      <a:lnTo>
                        <a:pt x="197" y="11"/>
                      </a:lnTo>
                      <a:lnTo>
                        <a:pt x="168" y="12"/>
                      </a:lnTo>
                      <a:lnTo>
                        <a:pt x="140" y="13"/>
                      </a:lnTo>
                      <a:lnTo>
                        <a:pt x="112" y="14"/>
                      </a:lnTo>
                      <a:lnTo>
                        <a:pt x="84" y="15"/>
                      </a:lnTo>
                      <a:lnTo>
                        <a:pt x="56" y="16"/>
                      </a:lnTo>
                      <a:lnTo>
                        <a:pt x="27" y="18"/>
                      </a:lnTo>
                      <a:lnTo>
                        <a:pt x="0"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8" name="Freeform 151"/>
                <p:cNvSpPr>
                  <a:spLocks noChangeAspect="1"/>
                </p:cNvSpPr>
                <p:nvPr/>
              </p:nvSpPr>
              <p:spPr bwMode="auto">
                <a:xfrm>
                  <a:off x="2059" y="3103"/>
                  <a:ext cx="181" cy="72"/>
                </a:xfrm>
                <a:custGeom>
                  <a:avLst/>
                  <a:gdLst>
                    <a:gd name="T0" fmla="*/ 0 w 363"/>
                    <a:gd name="T1" fmla="*/ 0 h 144"/>
                    <a:gd name="T2" fmla="*/ 0 w 363"/>
                    <a:gd name="T3" fmla="*/ 0 h 144"/>
                    <a:gd name="T4" fmla="*/ 0 w 363"/>
                    <a:gd name="T5" fmla="*/ 1 h 144"/>
                    <a:gd name="T6" fmla="*/ 0 w 363"/>
                    <a:gd name="T7" fmla="*/ 1 h 144"/>
                    <a:gd name="T8" fmla="*/ 0 w 363"/>
                    <a:gd name="T9" fmla="*/ 1 h 144"/>
                    <a:gd name="T10" fmla="*/ 0 w 363"/>
                    <a:gd name="T11" fmla="*/ 1 h 144"/>
                    <a:gd name="T12" fmla="*/ 0 w 363"/>
                    <a:gd name="T13" fmla="*/ 1 h 144"/>
                    <a:gd name="T14" fmla="*/ 0 w 363"/>
                    <a:gd name="T15" fmla="*/ 1 h 144"/>
                    <a:gd name="T16" fmla="*/ 0 w 363"/>
                    <a:gd name="T17" fmla="*/ 1 h 144"/>
                    <a:gd name="T18" fmla="*/ 0 w 363"/>
                    <a:gd name="T19" fmla="*/ 1 h 144"/>
                    <a:gd name="T20" fmla="*/ 0 w 363"/>
                    <a:gd name="T21" fmla="*/ 1 h 144"/>
                    <a:gd name="T22" fmla="*/ 0 w 363"/>
                    <a:gd name="T23" fmla="*/ 1 h 144"/>
                    <a:gd name="T24" fmla="*/ 0 w 363"/>
                    <a:gd name="T25" fmla="*/ 1 h 144"/>
                    <a:gd name="T26" fmla="*/ 0 w 363"/>
                    <a:gd name="T27" fmla="*/ 1 h 144"/>
                    <a:gd name="T28" fmla="*/ 0 w 363"/>
                    <a:gd name="T29" fmla="*/ 1 h 144"/>
                    <a:gd name="T30" fmla="*/ 0 w 363"/>
                    <a:gd name="T31" fmla="*/ 1 h 144"/>
                    <a:gd name="T32" fmla="*/ 0 w 363"/>
                    <a:gd name="T33" fmla="*/ 1 h 144"/>
                    <a:gd name="T34" fmla="*/ 0 w 363"/>
                    <a:gd name="T35" fmla="*/ 1 h 144"/>
                    <a:gd name="T36" fmla="*/ 0 w 363"/>
                    <a:gd name="T37" fmla="*/ 1 h 144"/>
                    <a:gd name="T38" fmla="*/ 0 w 363"/>
                    <a:gd name="T39" fmla="*/ 1 h 144"/>
                    <a:gd name="T40" fmla="*/ 0 w 363"/>
                    <a:gd name="T41" fmla="*/ 1 h 144"/>
                    <a:gd name="T42" fmla="*/ 0 w 363"/>
                    <a:gd name="T43" fmla="*/ 1 h 144"/>
                    <a:gd name="T44" fmla="*/ 0 w 363"/>
                    <a:gd name="T45" fmla="*/ 1 h 144"/>
                    <a:gd name="T46" fmla="*/ 0 w 363"/>
                    <a:gd name="T47" fmla="*/ 1 h 144"/>
                    <a:gd name="T48" fmla="*/ 0 w 363"/>
                    <a:gd name="T49" fmla="*/ 1 h 144"/>
                    <a:gd name="T50" fmla="*/ 0 w 363"/>
                    <a:gd name="T51" fmla="*/ 1 h 144"/>
                    <a:gd name="T52" fmla="*/ 0 w 363"/>
                    <a:gd name="T53" fmla="*/ 1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3"/>
                    <a:gd name="T82" fmla="*/ 0 h 144"/>
                    <a:gd name="T83" fmla="*/ 363 w 363"/>
                    <a:gd name="T84" fmla="*/ 144 h 1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3" h="144">
                      <a:moveTo>
                        <a:pt x="0" y="0"/>
                      </a:moveTo>
                      <a:lnTo>
                        <a:pt x="0" y="0"/>
                      </a:lnTo>
                      <a:lnTo>
                        <a:pt x="21" y="1"/>
                      </a:lnTo>
                      <a:lnTo>
                        <a:pt x="42" y="2"/>
                      </a:lnTo>
                      <a:lnTo>
                        <a:pt x="65" y="5"/>
                      </a:lnTo>
                      <a:lnTo>
                        <a:pt x="87" y="7"/>
                      </a:lnTo>
                      <a:lnTo>
                        <a:pt x="111" y="9"/>
                      </a:lnTo>
                      <a:lnTo>
                        <a:pt x="134" y="12"/>
                      </a:lnTo>
                      <a:lnTo>
                        <a:pt x="158" y="15"/>
                      </a:lnTo>
                      <a:lnTo>
                        <a:pt x="181" y="17"/>
                      </a:lnTo>
                      <a:lnTo>
                        <a:pt x="205" y="21"/>
                      </a:lnTo>
                      <a:lnTo>
                        <a:pt x="228" y="25"/>
                      </a:lnTo>
                      <a:lnTo>
                        <a:pt x="251" y="29"/>
                      </a:lnTo>
                      <a:lnTo>
                        <a:pt x="274" y="33"/>
                      </a:lnTo>
                      <a:lnTo>
                        <a:pt x="296" y="37"/>
                      </a:lnTo>
                      <a:lnTo>
                        <a:pt x="317" y="42"/>
                      </a:lnTo>
                      <a:lnTo>
                        <a:pt x="337" y="47"/>
                      </a:lnTo>
                      <a:lnTo>
                        <a:pt x="356" y="52"/>
                      </a:lnTo>
                      <a:lnTo>
                        <a:pt x="360" y="60"/>
                      </a:lnTo>
                      <a:lnTo>
                        <a:pt x="361" y="70"/>
                      </a:lnTo>
                      <a:lnTo>
                        <a:pt x="363" y="81"/>
                      </a:lnTo>
                      <a:lnTo>
                        <a:pt x="363" y="92"/>
                      </a:lnTo>
                      <a:lnTo>
                        <a:pt x="363" y="105"/>
                      </a:lnTo>
                      <a:lnTo>
                        <a:pt x="363" y="118"/>
                      </a:lnTo>
                      <a:lnTo>
                        <a:pt x="362" y="131"/>
                      </a:lnTo>
                      <a:lnTo>
                        <a:pt x="361" y="144"/>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29" name="Line 152"/>
                <p:cNvSpPr>
                  <a:spLocks noChangeAspect="1" noChangeShapeType="1"/>
                </p:cNvSpPr>
                <p:nvPr/>
              </p:nvSpPr>
              <p:spPr bwMode="auto">
                <a:xfrm>
                  <a:off x="1459" y="3040"/>
                  <a:ext cx="11" cy="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30" name="Freeform 153"/>
                <p:cNvSpPr>
                  <a:spLocks noChangeAspect="1"/>
                </p:cNvSpPr>
                <p:nvPr/>
              </p:nvSpPr>
              <p:spPr bwMode="auto">
                <a:xfrm>
                  <a:off x="1440" y="3049"/>
                  <a:ext cx="96" cy="5"/>
                </a:xfrm>
                <a:custGeom>
                  <a:avLst/>
                  <a:gdLst>
                    <a:gd name="T0" fmla="*/ 0 w 192"/>
                    <a:gd name="T1" fmla="*/ 0 h 10"/>
                    <a:gd name="T2" fmla="*/ 0 w 192"/>
                    <a:gd name="T3" fmla="*/ 0 h 10"/>
                    <a:gd name="T4" fmla="*/ 1 w 192"/>
                    <a:gd name="T5" fmla="*/ 1 h 10"/>
                    <a:gd name="T6" fmla="*/ 1 w 192"/>
                    <a:gd name="T7" fmla="*/ 1 h 10"/>
                    <a:gd name="T8" fmla="*/ 1 w 192"/>
                    <a:gd name="T9" fmla="*/ 1 h 10"/>
                    <a:gd name="T10" fmla="*/ 1 w 192"/>
                    <a:gd name="T11" fmla="*/ 1 h 10"/>
                    <a:gd name="T12" fmla="*/ 1 w 192"/>
                    <a:gd name="T13" fmla="*/ 1 h 10"/>
                    <a:gd name="T14" fmla="*/ 1 w 192"/>
                    <a:gd name="T15" fmla="*/ 1 h 10"/>
                    <a:gd name="T16" fmla="*/ 1 w 192"/>
                    <a:gd name="T17" fmla="*/ 1 h 10"/>
                    <a:gd name="T18" fmla="*/ 1 w 192"/>
                    <a:gd name="T19" fmla="*/ 1 h 10"/>
                    <a:gd name="T20" fmla="*/ 1 w 192"/>
                    <a:gd name="T21" fmla="*/ 1 h 10"/>
                    <a:gd name="T22" fmla="*/ 1 w 192"/>
                    <a:gd name="T23" fmla="*/ 1 h 10"/>
                    <a:gd name="T24" fmla="*/ 1 w 192"/>
                    <a:gd name="T25" fmla="*/ 1 h 10"/>
                    <a:gd name="T26" fmla="*/ 1 w 192"/>
                    <a:gd name="T27" fmla="*/ 1 h 10"/>
                    <a:gd name="T28" fmla="*/ 1 w 192"/>
                    <a:gd name="T29" fmla="*/ 1 h 10"/>
                    <a:gd name="T30" fmla="*/ 1 w 192"/>
                    <a:gd name="T31" fmla="*/ 1 h 10"/>
                    <a:gd name="T32" fmla="*/ 1 w 192"/>
                    <a:gd name="T33" fmla="*/ 1 h 10"/>
                    <a:gd name="T34" fmla="*/ 1 w 192"/>
                    <a:gd name="T35" fmla="*/ 1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10"/>
                    <a:gd name="T56" fmla="*/ 192 w 192"/>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10">
                      <a:moveTo>
                        <a:pt x="0" y="0"/>
                      </a:moveTo>
                      <a:lnTo>
                        <a:pt x="0" y="0"/>
                      </a:lnTo>
                      <a:lnTo>
                        <a:pt x="9" y="1"/>
                      </a:lnTo>
                      <a:lnTo>
                        <a:pt x="18" y="2"/>
                      </a:lnTo>
                      <a:lnTo>
                        <a:pt x="28" y="2"/>
                      </a:lnTo>
                      <a:lnTo>
                        <a:pt x="38" y="3"/>
                      </a:lnTo>
                      <a:lnTo>
                        <a:pt x="48" y="3"/>
                      </a:lnTo>
                      <a:lnTo>
                        <a:pt x="59" y="5"/>
                      </a:lnTo>
                      <a:lnTo>
                        <a:pt x="70" y="5"/>
                      </a:lnTo>
                      <a:lnTo>
                        <a:pt x="82" y="6"/>
                      </a:lnTo>
                      <a:lnTo>
                        <a:pt x="95" y="6"/>
                      </a:lnTo>
                      <a:lnTo>
                        <a:pt x="107" y="7"/>
                      </a:lnTo>
                      <a:lnTo>
                        <a:pt x="120" y="7"/>
                      </a:lnTo>
                      <a:lnTo>
                        <a:pt x="134" y="8"/>
                      </a:lnTo>
                      <a:lnTo>
                        <a:pt x="147" y="8"/>
                      </a:lnTo>
                      <a:lnTo>
                        <a:pt x="162" y="9"/>
                      </a:lnTo>
                      <a:lnTo>
                        <a:pt x="177" y="9"/>
                      </a:lnTo>
                      <a:lnTo>
                        <a:pt x="192" y="1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31" name="Freeform 154"/>
                <p:cNvSpPr>
                  <a:spLocks noChangeAspect="1"/>
                </p:cNvSpPr>
                <p:nvPr/>
              </p:nvSpPr>
              <p:spPr bwMode="auto">
                <a:xfrm>
                  <a:off x="1425" y="3089"/>
                  <a:ext cx="6" cy="64"/>
                </a:xfrm>
                <a:custGeom>
                  <a:avLst/>
                  <a:gdLst>
                    <a:gd name="T0" fmla="*/ 0 w 13"/>
                    <a:gd name="T1" fmla="*/ 1 h 127"/>
                    <a:gd name="T2" fmla="*/ 0 w 13"/>
                    <a:gd name="T3" fmla="*/ 1 h 127"/>
                    <a:gd name="T4" fmla="*/ 0 w 13"/>
                    <a:gd name="T5" fmla="*/ 1 h 127"/>
                    <a:gd name="T6" fmla="*/ 0 w 13"/>
                    <a:gd name="T7" fmla="*/ 1 h 127"/>
                    <a:gd name="T8" fmla="*/ 0 w 13"/>
                    <a:gd name="T9" fmla="*/ 1 h 127"/>
                    <a:gd name="T10" fmla="*/ 0 w 13"/>
                    <a:gd name="T11" fmla="*/ 1 h 127"/>
                    <a:gd name="T12" fmla="*/ 0 w 13"/>
                    <a:gd name="T13" fmla="*/ 1 h 127"/>
                    <a:gd name="T14" fmla="*/ 0 w 13"/>
                    <a:gd name="T15" fmla="*/ 1 h 127"/>
                    <a:gd name="T16" fmla="*/ 0 w 13"/>
                    <a:gd name="T17" fmla="*/ 1 h 127"/>
                    <a:gd name="T18" fmla="*/ 0 w 13"/>
                    <a:gd name="T19" fmla="*/ 1 h 127"/>
                    <a:gd name="T20" fmla="*/ 0 w 13"/>
                    <a:gd name="T21" fmla="*/ 1 h 127"/>
                    <a:gd name="T22" fmla="*/ 0 w 13"/>
                    <a:gd name="T23" fmla="*/ 0 h 1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27"/>
                    <a:gd name="T38" fmla="*/ 13 w 13"/>
                    <a:gd name="T39" fmla="*/ 127 h 1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27">
                      <a:moveTo>
                        <a:pt x="0" y="127"/>
                      </a:moveTo>
                      <a:lnTo>
                        <a:pt x="0" y="127"/>
                      </a:lnTo>
                      <a:lnTo>
                        <a:pt x="6" y="123"/>
                      </a:lnTo>
                      <a:lnTo>
                        <a:pt x="9" y="118"/>
                      </a:lnTo>
                      <a:lnTo>
                        <a:pt x="10" y="114"/>
                      </a:lnTo>
                      <a:lnTo>
                        <a:pt x="12" y="109"/>
                      </a:lnTo>
                      <a:lnTo>
                        <a:pt x="13" y="20"/>
                      </a:lnTo>
                      <a:lnTo>
                        <a:pt x="13" y="15"/>
                      </a:lnTo>
                      <a:lnTo>
                        <a:pt x="10" y="10"/>
                      </a:lnTo>
                      <a:lnTo>
                        <a:pt x="8" y="4"/>
                      </a:lnTo>
                      <a:lnTo>
                        <a:pt x="4"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32" name="Freeform 155"/>
                <p:cNvSpPr>
                  <a:spLocks noChangeAspect="1"/>
                </p:cNvSpPr>
                <p:nvPr/>
              </p:nvSpPr>
              <p:spPr bwMode="auto">
                <a:xfrm>
                  <a:off x="1419" y="3085"/>
                  <a:ext cx="203" cy="79"/>
                </a:xfrm>
                <a:custGeom>
                  <a:avLst/>
                  <a:gdLst>
                    <a:gd name="T0" fmla="*/ 1 w 404"/>
                    <a:gd name="T1" fmla="*/ 0 h 158"/>
                    <a:gd name="T2" fmla="*/ 1 w 404"/>
                    <a:gd name="T3" fmla="*/ 0 h 158"/>
                    <a:gd name="T4" fmla="*/ 1 w 404"/>
                    <a:gd name="T5" fmla="*/ 0 h 158"/>
                    <a:gd name="T6" fmla="*/ 1 w 404"/>
                    <a:gd name="T7" fmla="*/ 0 h 158"/>
                    <a:gd name="T8" fmla="*/ 1 w 404"/>
                    <a:gd name="T9" fmla="*/ 1 h 158"/>
                    <a:gd name="T10" fmla="*/ 1 w 404"/>
                    <a:gd name="T11" fmla="*/ 1 h 158"/>
                    <a:gd name="T12" fmla="*/ 1 w 404"/>
                    <a:gd name="T13" fmla="*/ 1 h 158"/>
                    <a:gd name="T14" fmla="*/ 1 w 404"/>
                    <a:gd name="T15" fmla="*/ 1 h 158"/>
                    <a:gd name="T16" fmla="*/ 1 w 404"/>
                    <a:gd name="T17" fmla="*/ 1 h 158"/>
                    <a:gd name="T18" fmla="*/ 1 w 404"/>
                    <a:gd name="T19" fmla="*/ 1 h 158"/>
                    <a:gd name="T20" fmla="*/ 1 w 404"/>
                    <a:gd name="T21" fmla="*/ 1 h 158"/>
                    <a:gd name="T22" fmla="*/ 1 w 404"/>
                    <a:gd name="T23" fmla="*/ 1 h 158"/>
                    <a:gd name="T24" fmla="*/ 1 w 404"/>
                    <a:gd name="T25" fmla="*/ 1 h 158"/>
                    <a:gd name="T26" fmla="*/ 1 w 404"/>
                    <a:gd name="T27" fmla="*/ 1 h 158"/>
                    <a:gd name="T28" fmla="*/ 1 w 404"/>
                    <a:gd name="T29" fmla="*/ 1 h 158"/>
                    <a:gd name="T30" fmla="*/ 0 w 404"/>
                    <a:gd name="T31" fmla="*/ 1 h 158"/>
                    <a:gd name="T32" fmla="*/ 0 w 404"/>
                    <a:gd name="T33" fmla="*/ 1 h 158"/>
                    <a:gd name="T34" fmla="*/ 1 w 404"/>
                    <a:gd name="T35" fmla="*/ 1 h 158"/>
                    <a:gd name="T36" fmla="*/ 1 w 404"/>
                    <a:gd name="T37" fmla="*/ 1 h 158"/>
                    <a:gd name="T38" fmla="*/ 1 w 404"/>
                    <a:gd name="T39" fmla="*/ 1 h 158"/>
                    <a:gd name="T40" fmla="*/ 1 w 404"/>
                    <a:gd name="T41" fmla="*/ 1 h 158"/>
                    <a:gd name="T42" fmla="*/ 1 w 404"/>
                    <a:gd name="T43" fmla="*/ 1 h 158"/>
                    <a:gd name="T44" fmla="*/ 1 w 404"/>
                    <a:gd name="T45" fmla="*/ 1 h 158"/>
                    <a:gd name="T46" fmla="*/ 1 w 404"/>
                    <a:gd name="T47" fmla="*/ 1 h 158"/>
                    <a:gd name="T48" fmla="*/ 1 w 404"/>
                    <a:gd name="T49" fmla="*/ 1 h 158"/>
                    <a:gd name="T50" fmla="*/ 1 w 404"/>
                    <a:gd name="T51" fmla="*/ 1 h 158"/>
                    <a:gd name="T52" fmla="*/ 1 w 404"/>
                    <a:gd name="T53" fmla="*/ 1 h 158"/>
                    <a:gd name="T54" fmla="*/ 1 w 404"/>
                    <a:gd name="T55" fmla="*/ 1 h 158"/>
                    <a:gd name="T56" fmla="*/ 1 w 404"/>
                    <a:gd name="T57" fmla="*/ 1 h 158"/>
                    <a:gd name="T58" fmla="*/ 1 w 404"/>
                    <a:gd name="T59" fmla="*/ 1 h 158"/>
                    <a:gd name="T60" fmla="*/ 1 w 404"/>
                    <a:gd name="T61" fmla="*/ 1 h 158"/>
                    <a:gd name="T62" fmla="*/ 1 w 404"/>
                    <a:gd name="T63" fmla="*/ 1 h 158"/>
                    <a:gd name="T64" fmla="*/ 1 w 404"/>
                    <a:gd name="T65" fmla="*/ 1 h 158"/>
                    <a:gd name="T66" fmla="*/ 1 w 404"/>
                    <a:gd name="T67" fmla="*/ 1 h 158"/>
                    <a:gd name="T68" fmla="*/ 1 w 404"/>
                    <a:gd name="T69" fmla="*/ 1 h 158"/>
                    <a:gd name="T70" fmla="*/ 1 w 404"/>
                    <a:gd name="T71" fmla="*/ 1 h 158"/>
                    <a:gd name="T72" fmla="*/ 1 w 404"/>
                    <a:gd name="T73" fmla="*/ 1 h 158"/>
                    <a:gd name="T74" fmla="*/ 1 w 404"/>
                    <a:gd name="T75" fmla="*/ 1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158"/>
                    <a:gd name="T116" fmla="*/ 404 w 404"/>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158">
                      <a:moveTo>
                        <a:pt x="155" y="0"/>
                      </a:moveTo>
                      <a:lnTo>
                        <a:pt x="155" y="0"/>
                      </a:lnTo>
                      <a:lnTo>
                        <a:pt x="136" y="0"/>
                      </a:lnTo>
                      <a:lnTo>
                        <a:pt x="116" y="0"/>
                      </a:lnTo>
                      <a:lnTo>
                        <a:pt x="98" y="2"/>
                      </a:lnTo>
                      <a:lnTo>
                        <a:pt x="80" y="3"/>
                      </a:lnTo>
                      <a:lnTo>
                        <a:pt x="63" y="4"/>
                      </a:lnTo>
                      <a:lnTo>
                        <a:pt x="46" y="6"/>
                      </a:lnTo>
                      <a:lnTo>
                        <a:pt x="29" y="7"/>
                      </a:lnTo>
                      <a:lnTo>
                        <a:pt x="10" y="10"/>
                      </a:lnTo>
                      <a:lnTo>
                        <a:pt x="7" y="11"/>
                      </a:lnTo>
                      <a:lnTo>
                        <a:pt x="4" y="15"/>
                      </a:lnTo>
                      <a:lnTo>
                        <a:pt x="2" y="22"/>
                      </a:lnTo>
                      <a:lnTo>
                        <a:pt x="1" y="30"/>
                      </a:lnTo>
                      <a:lnTo>
                        <a:pt x="0" y="119"/>
                      </a:lnTo>
                      <a:lnTo>
                        <a:pt x="1" y="127"/>
                      </a:lnTo>
                      <a:lnTo>
                        <a:pt x="3" y="133"/>
                      </a:lnTo>
                      <a:lnTo>
                        <a:pt x="7" y="136"/>
                      </a:lnTo>
                      <a:lnTo>
                        <a:pt x="10" y="137"/>
                      </a:lnTo>
                      <a:lnTo>
                        <a:pt x="34" y="140"/>
                      </a:lnTo>
                      <a:lnTo>
                        <a:pt x="58" y="141"/>
                      </a:lnTo>
                      <a:lnTo>
                        <a:pt x="83" y="143"/>
                      </a:lnTo>
                      <a:lnTo>
                        <a:pt x="107" y="144"/>
                      </a:lnTo>
                      <a:lnTo>
                        <a:pt x="131" y="145"/>
                      </a:lnTo>
                      <a:lnTo>
                        <a:pt x="155" y="148"/>
                      </a:lnTo>
                      <a:lnTo>
                        <a:pt x="179" y="149"/>
                      </a:lnTo>
                      <a:lnTo>
                        <a:pt x="204" y="149"/>
                      </a:lnTo>
                      <a:lnTo>
                        <a:pt x="229" y="150"/>
                      </a:lnTo>
                      <a:lnTo>
                        <a:pt x="253" y="151"/>
                      </a:lnTo>
                      <a:lnTo>
                        <a:pt x="278" y="152"/>
                      </a:lnTo>
                      <a:lnTo>
                        <a:pt x="303" y="154"/>
                      </a:lnTo>
                      <a:lnTo>
                        <a:pt x="328" y="155"/>
                      </a:lnTo>
                      <a:lnTo>
                        <a:pt x="353" y="156"/>
                      </a:lnTo>
                      <a:lnTo>
                        <a:pt x="379" y="157"/>
                      </a:lnTo>
                      <a:lnTo>
                        <a:pt x="404" y="15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33" name="Line 156"/>
                <p:cNvSpPr>
                  <a:spLocks noChangeAspect="1" noChangeShapeType="1"/>
                </p:cNvSpPr>
                <p:nvPr/>
              </p:nvSpPr>
              <p:spPr bwMode="auto">
                <a:xfrm>
                  <a:off x="2453" y="3082"/>
                  <a:ext cx="1" cy="1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34" name="Line 157"/>
                <p:cNvSpPr>
                  <a:spLocks noChangeAspect="1" noChangeShapeType="1"/>
                </p:cNvSpPr>
                <p:nvPr/>
              </p:nvSpPr>
              <p:spPr bwMode="auto">
                <a:xfrm>
                  <a:off x="2437" y="3078"/>
                  <a:ext cx="2" cy="1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35" name="Line 158"/>
                <p:cNvSpPr>
                  <a:spLocks noChangeAspect="1" noChangeShapeType="1"/>
                </p:cNvSpPr>
                <p:nvPr/>
              </p:nvSpPr>
              <p:spPr bwMode="auto">
                <a:xfrm flipV="1">
                  <a:off x="2173" y="3048"/>
                  <a:ext cx="1" cy="2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36" name="Line 159"/>
                <p:cNvSpPr>
                  <a:spLocks noChangeAspect="1" noChangeShapeType="1"/>
                </p:cNvSpPr>
                <p:nvPr/>
              </p:nvSpPr>
              <p:spPr bwMode="auto">
                <a:xfrm flipV="1">
                  <a:off x="2017" y="3040"/>
                  <a:ext cx="1" cy="3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37" name="Line 160"/>
                <p:cNvSpPr>
                  <a:spLocks noChangeAspect="1" noChangeShapeType="1"/>
                </p:cNvSpPr>
                <p:nvPr/>
              </p:nvSpPr>
              <p:spPr bwMode="auto">
                <a:xfrm flipV="1">
                  <a:off x="1409" y="3086"/>
                  <a:ext cx="43"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38" name="Freeform 161"/>
                <p:cNvSpPr>
                  <a:spLocks noChangeAspect="1"/>
                </p:cNvSpPr>
                <p:nvPr/>
              </p:nvSpPr>
              <p:spPr bwMode="auto">
                <a:xfrm>
                  <a:off x="1430" y="3047"/>
                  <a:ext cx="84" cy="20"/>
                </a:xfrm>
                <a:custGeom>
                  <a:avLst/>
                  <a:gdLst>
                    <a:gd name="T0" fmla="*/ 0 w 170"/>
                    <a:gd name="T1" fmla="*/ 1 h 40"/>
                    <a:gd name="T2" fmla="*/ 0 w 170"/>
                    <a:gd name="T3" fmla="*/ 1 h 40"/>
                    <a:gd name="T4" fmla="*/ 0 w 170"/>
                    <a:gd name="T5" fmla="*/ 1 h 40"/>
                    <a:gd name="T6" fmla="*/ 0 w 170"/>
                    <a:gd name="T7" fmla="*/ 1 h 40"/>
                    <a:gd name="T8" fmla="*/ 0 w 170"/>
                    <a:gd name="T9" fmla="*/ 1 h 40"/>
                    <a:gd name="T10" fmla="*/ 0 w 170"/>
                    <a:gd name="T11" fmla="*/ 1 h 40"/>
                    <a:gd name="T12" fmla="*/ 0 w 170"/>
                    <a:gd name="T13" fmla="*/ 1 h 40"/>
                    <a:gd name="T14" fmla="*/ 0 w 170"/>
                    <a:gd name="T15" fmla="*/ 1 h 40"/>
                    <a:gd name="T16" fmla="*/ 0 w 170"/>
                    <a:gd name="T17" fmla="*/ 1 h 40"/>
                    <a:gd name="T18" fmla="*/ 0 w 170"/>
                    <a:gd name="T19" fmla="*/ 1 h 40"/>
                    <a:gd name="T20" fmla="*/ 0 w 170"/>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40"/>
                    <a:gd name="T35" fmla="*/ 170 w 170"/>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40">
                      <a:moveTo>
                        <a:pt x="0" y="33"/>
                      </a:moveTo>
                      <a:lnTo>
                        <a:pt x="0" y="33"/>
                      </a:lnTo>
                      <a:lnTo>
                        <a:pt x="21" y="34"/>
                      </a:lnTo>
                      <a:lnTo>
                        <a:pt x="42" y="35"/>
                      </a:lnTo>
                      <a:lnTo>
                        <a:pt x="64" y="36"/>
                      </a:lnTo>
                      <a:lnTo>
                        <a:pt x="85" y="38"/>
                      </a:lnTo>
                      <a:lnTo>
                        <a:pt x="106" y="38"/>
                      </a:lnTo>
                      <a:lnTo>
                        <a:pt x="127" y="39"/>
                      </a:lnTo>
                      <a:lnTo>
                        <a:pt x="149" y="39"/>
                      </a:lnTo>
                      <a:lnTo>
                        <a:pt x="170" y="40"/>
                      </a:lnTo>
                      <a:lnTo>
                        <a:pt x="17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39" name="Line 162"/>
                <p:cNvSpPr>
                  <a:spLocks noChangeAspect="1" noChangeShapeType="1"/>
                </p:cNvSpPr>
                <p:nvPr/>
              </p:nvSpPr>
              <p:spPr bwMode="auto">
                <a:xfrm flipV="1">
                  <a:off x="1459" y="3041"/>
                  <a:ext cx="1" cy="2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40" name="Line 163"/>
                <p:cNvSpPr>
                  <a:spLocks noChangeAspect="1" noChangeShapeType="1"/>
                </p:cNvSpPr>
                <p:nvPr/>
              </p:nvSpPr>
              <p:spPr bwMode="auto">
                <a:xfrm flipV="1">
                  <a:off x="1422" y="3051"/>
                  <a:ext cx="11" cy="3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41" name="Freeform 164"/>
                <p:cNvSpPr>
                  <a:spLocks noChangeAspect="1"/>
                </p:cNvSpPr>
                <p:nvPr/>
              </p:nvSpPr>
              <p:spPr bwMode="auto">
                <a:xfrm>
                  <a:off x="1639" y="3153"/>
                  <a:ext cx="321" cy="62"/>
                </a:xfrm>
                <a:custGeom>
                  <a:avLst/>
                  <a:gdLst>
                    <a:gd name="T0" fmla="*/ 0 w 642"/>
                    <a:gd name="T1" fmla="*/ 0 h 125"/>
                    <a:gd name="T2" fmla="*/ 0 w 642"/>
                    <a:gd name="T3" fmla="*/ 0 h 125"/>
                    <a:gd name="T4" fmla="*/ 1 w 642"/>
                    <a:gd name="T5" fmla="*/ 0 h 125"/>
                    <a:gd name="T6" fmla="*/ 1 w 642"/>
                    <a:gd name="T7" fmla="*/ 0 h 125"/>
                    <a:gd name="T8" fmla="*/ 1 w 642"/>
                    <a:gd name="T9" fmla="*/ 0 h 125"/>
                    <a:gd name="T10" fmla="*/ 1 w 642"/>
                    <a:gd name="T11" fmla="*/ 0 h 125"/>
                    <a:gd name="T12" fmla="*/ 1 w 642"/>
                    <a:gd name="T13" fmla="*/ 0 h 125"/>
                    <a:gd name="T14" fmla="*/ 1 w 642"/>
                    <a:gd name="T15" fmla="*/ 0 h 125"/>
                    <a:gd name="T16" fmla="*/ 1 w 642"/>
                    <a:gd name="T17" fmla="*/ 0 h 125"/>
                    <a:gd name="T18" fmla="*/ 1 w 642"/>
                    <a:gd name="T19" fmla="*/ 0 h 125"/>
                    <a:gd name="T20" fmla="*/ 1 w 642"/>
                    <a:gd name="T21" fmla="*/ 0 h 125"/>
                    <a:gd name="T22" fmla="*/ 1 w 642"/>
                    <a:gd name="T23" fmla="*/ 0 h 125"/>
                    <a:gd name="T24" fmla="*/ 1 w 642"/>
                    <a:gd name="T25" fmla="*/ 0 h 125"/>
                    <a:gd name="T26" fmla="*/ 1 w 642"/>
                    <a:gd name="T27" fmla="*/ 0 h 125"/>
                    <a:gd name="T28" fmla="*/ 1 w 642"/>
                    <a:gd name="T29" fmla="*/ 0 h 125"/>
                    <a:gd name="T30" fmla="*/ 1 w 642"/>
                    <a:gd name="T31" fmla="*/ 0 h 125"/>
                    <a:gd name="T32" fmla="*/ 1 w 642"/>
                    <a:gd name="T33" fmla="*/ 0 h 125"/>
                    <a:gd name="T34" fmla="*/ 1 w 642"/>
                    <a:gd name="T35" fmla="*/ 0 h 125"/>
                    <a:gd name="T36" fmla="*/ 1 w 642"/>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2"/>
                    <a:gd name="T58" fmla="*/ 0 h 125"/>
                    <a:gd name="T59" fmla="*/ 642 w 642"/>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2" h="125">
                      <a:moveTo>
                        <a:pt x="0" y="1"/>
                      </a:moveTo>
                      <a:lnTo>
                        <a:pt x="0" y="1"/>
                      </a:lnTo>
                      <a:lnTo>
                        <a:pt x="32" y="0"/>
                      </a:lnTo>
                      <a:lnTo>
                        <a:pt x="68" y="1"/>
                      </a:lnTo>
                      <a:lnTo>
                        <a:pt x="106" y="3"/>
                      </a:lnTo>
                      <a:lnTo>
                        <a:pt x="145" y="6"/>
                      </a:lnTo>
                      <a:lnTo>
                        <a:pt x="187" y="9"/>
                      </a:lnTo>
                      <a:lnTo>
                        <a:pt x="230" y="14"/>
                      </a:lnTo>
                      <a:lnTo>
                        <a:pt x="274" y="19"/>
                      </a:lnTo>
                      <a:lnTo>
                        <a:pt x="319" y="23"/>
                      </a:lnTo>
                      <a:lnTo>
                        <a:pt x="362" y="29"/>
                      </a:lnTo>
                      <a:lnTo>
                        <a:pt x="407" y="34"/>
                      </a:lnTo>
                      <a:lnTo>
                        <a:pt x="451" y="38"/>
                      </a:lnTo>
                      <a:lnTo>
                        <a:pt x="493" y="43"/>
                      </a:lnTo>
                      <a:lnTo>
                        <a:pt x="534" y="47"/>
                      </a:lnTo>
                      <a:lnTo>
                        <a:pt x="572" y="50"/>
                      </a:lnTo>
                      <a:lnTo>
                        <a:pt x="609" y="52"/>
                      </a:lnTo>
                      <a:lnTo>
                        <a:pt x="642" y="53"/>
                      </a:lnTo>
                      <a:lnTo>
                        <a:pt x="641" y="12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42" name="Freeform 165"/>
                <p:cNvSpPr>
                  <a:spLocks noChangeAspect="1"/>
                </p:cNvSpPr>
                <p:nvPr/>
              </p:nvSpPr>
              <p:spPr bwMode="auto">
                <a:xfrm>
                  <a:off x="1608" y="3216"/>
                  <a:ext cx="237" cy="5"/>
                </a:xfrm>
                <a:custGeom>
                  <a:avLst/>
                  <a:gdLst>
                    <a:gd name="T0" fmla="*/ 0 w 473"/>
                    <a:gd name="T1" fmla="*/ 1 h 10"/>
                    <a:gd name="T2" fmla="*/ 0 w 473"/>
                    <a:gd name="T3" fmla="*/ 1 h 10"/>
                    <a:gd name="T4" fmla="*/ 1 w 473"/>
                    <a:gd name="T5" fmla="*/ 1 h 10"/>
                    <a:gd name="T6" fmla="*/ 1 w 473"/>
                    <a:gd name="T7" fmla="*/ 1 h 10"/>
                    <a:gd name="T8" fmla="*/ 1 w 473"/>
                    <a:gd name="T9" fmla="*/ 1 h 10"/>
                    <a:gd name="T10" fmla="*/ 1 w 473"/>
                    <a:gd name="T11" fmla="*/ 1 h 10"/>
                    <a:gd name="T12" fmla="*/ 1 w 473"/>
                    <a:gd name="T13" fmla="*/ 1 h 10"/>
                    <a:gd name="T14" fmla="*/ 1 w 473"/>
                    <a:gd name="T15" fmla="*/ 1 h 10"/>
                    <a:gd name="T16" fmla="*/ 1 w 473"/>
                    <a:gd name="T17" fmla="*/ 1 h 10"/>
                    <a:gd name="T18" fmla="*/ 1 w 473"/>
                    <a:gd name="T19" fmla="*/ 1 h 10"/>
                    <a:gd name="T20" fmla="*/ 1 w 473"/>
                    <a:gd name="T21" fmla="*/ 1 h 10"/>
                    <a:gd name="T22" fmla="*/ 1 w 473"/>
                    <a:gd name="T23" fmla="*/ 1 h 10"/>
                    <a:gd name="T24" fmla="*/ 1 w 473"/>
                    <a:gd name="T25" fmla="*/ 1 h 10"/>
                    <a:gd name="T26" fmla="*/ 1 w 473"/>
                    <a:gd name="T27" fmla="*/ 1 h 10"/>
                    <a:gd name="T28" fmla="*/ 1 w 473"/>
                    <a:gd name="T29" fmla="*/ 1 h 10"/>
                    <a:gd name="T30" fmla="*/ 1 w 473"/>
                    <a:gd name="T31" fmla="*/ 1 h 10"/>
                    <a:gd name="T32" fmla="*/ 1 w 473"/>
                    <a:gd name="T33" fmla="*/ 1 h 10"/>
                    <a:gd name="T34" fmla="*/ 1 w 473"/>
                    <a:gd name="T35" fmla="*/ 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3"/>
                    <a:gd name="T55" fmla="*/ 0 h 10"/>
                    <a:gd name="T56" fmla="*/ 473 w 473"/>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3" h="10">
                      <a:moveTo>
                        <a:pt x="0" y="10"/>
                      </a:moveTo>
                      <a:lnTo>
                        <a:pt x="0" y="10"/>
                      </a:lnTo>
                      <a:lnTo>
                        <a:pt x="43" y="9"/>
                      </a:lnTo>
                      <a:lnTo>
                        <a:pt x="80" y="9"/>
                      </a:lnTo>
                      <a:lnTo>
                        <a:pt x="114" y="9"/>
                      </a:lnTo>
                      <a:lnTo>
                        <a:pt x="142" y="8"/>
                      </a:lnTo>
                      <a:lnTo>
                        <a:pt x="168" y="8"/>
                      </a:lnTo>
                      <a:lnTo>
                        <a:pt x="191" y="7"/>
                      </a:lnTo>
                      <a:lnTo>
                        <a:pt x="213" y="7"/>
                      </a:lnTo>
                      <a:lnTo>
                        <a:pt x="233" y="7"/>
                      </a:lnTo>
                      <a:lnTo>
                        <a:pt x="254" y="6"/>
                      </a:lnTo>
                      <a:lnTo>
                        <a:pt x="276" y="6"/>
                      </a:lnTo>
                      <a:lnTo>
                        <a:pt x="300" y="5"/>
                      </a:lnTo>
                      <a:lnTo>
                        <a:pt x="326" y="5"/>
                      </a:lnTo>
                      <a:lnTo>
                        <a:pt x="355" y="3"/>
                      </a:lnTo>
                      <a:lnTo>
                        <a:pt x="389" y="2"/>
                      </a:lnTo>
                      <a:lnTo>
                        <a:pt x="428" y="1"/>
                      </a:lnTo>
                      <a:lnTo>
                        <a:pt x="47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43" name="Line 166"/>
                <p:cNvSpPr>
                  <a:spLocks noChangeAspect="1" noChangeShapeType="1"/>
                </p:cNvSpPr>
                <p:nvPr/>
              </p:nvSpPr>
              <p:spPr bwMode="auto">
                <a:xfrm>
                  <a:off x="911" y="3192"/>
                  <a:ext cx="1" cy="1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44" name="Line 167"/>
                <p:cNvSpPr>
                  <a:spLocks noChangeAspect="1" noChangeShapeType="1"/>
                </p:cNvSpPr>
                <p:nvPr/>
              </p:nvSpPr>
              <p:spPr bwMode="auto">
                <a:xfrm>
                  <a:off x="976" y="3174"/>
                  <a:ext cx="1" cy="3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45" name="Freeform 168"/>
                <p:cNvSpPr>
                  <a:spLocks noChangeAspect="1"/>
                </p:cNvSpPr>
                <p:nvPr/>
              </p:nvSpPr>
              <p:spPr bwMode="auto">
                <a:xfrm>
                  <a:off x="1438" y="3105"/>
                  <a:ext cx="35" cy="34"/>
                </a:xfrm>
                <a:custGeom>
                  <a:avLst/>
                  <a:gdLst>
                    <a:gd name="T0" fmla="*/ 1 w 70"/>
                    <a:gd name="T1" fmla="*/ 0 h 68"/>
                    <a:gd name="T2" fmla="*/ 1 w 70"/>
                    <a:gd name="T3" fmla="*/ 0 h 68"/>
                    <a:gd name="T4" fmla="*/ 1 w 70"/>
                    <a:gd name="T5" fmla="*/ 0 h 68"/>
                    <a:gd name="T6" fmla="*/ 1 w 70"/>
                    <a:gd name="T7" fmla="*/ 1 h 68"/>
                    <a:gd name="T8" fmla="*/ 1 w 70"/>
                    <a:gd name="T9" fmla="*/ 1 h 68"/>
                    <a:gd name="T10" fmla="*/ 1 w 70"/>
                    <a:gd name="T11" fmla="*/ 1 h 68"/>
                    <a:gd name="T12" fmla="*/ 1 w 70"/>
                    <a:gd name="T13" fmla="*/ 1 h 68"/>
                    <a:gd name="T14" fmla="*/ 1 w 70"/>
                    <a:gd name="T15" fmla="*/ 1 h 68"/>
                    <a:gd name="T16" fmla="*/ 1 w 70"/>
                    <a:gd name="T17" fmla="*/ 1 h 68"/>
                    <a:gd name="T18" fmla="*/ 1 w 70"/>
                    <a:gd name="T19" fmla="*/ 1 h 68"/>
                    <a:gd name="T20" fmla="*/ 1 w 70"/>
                    <a:gd name="T21" fmla="*/ 1 h 68"/>
                    <a:gd name="T22" fmla="*/ 1 w 70"/>
                    <a:gd name="T23" fmla="*/ 1 h 68"/>
                    <a:gd name="T24" fmla="*/ 1 w 70"/>
                    <a:gd name="T25" fmla="*/ 1 h 68"/>
                    <a:gd name="T26" fmla="*/ 1 w 70"/>
                    <a:gd name="T27" fmla="*/ 1 h 68"/>
                    <a:gd name="T28" fmla="*/ 1 w 70"/>
                    <a:gd name="T29" fmla="*/ 1 h 68"/>
                    <a:gd name="T30" fmla="*/ 1 w 70"/>
                    <a:gd name="T31" fmla="*/ 1 h 68"/>
                    <a:gd name="T32" fmla="*/ 1 w 70"/>
                    <a:gd name="T33" fmla="*/ 1 h 68"/>
                    <a:gd name="T34" fmla="*/ 1 w 70"/>
                    <a:gd name="T35" fmla="*/ 1 h 68"/>
                    <a:gd name="T36" fmla="*/ 0 w 70"/>
                    <a:gd name="T37" fmla="*/ 1 h 68"/>
                    <a:gd name="T38" fmla="*/ 1 w 70"/>
                    <a:gd name="T39" fmla="*/ 1 h 68"/>
                    <a:gd name="T40" fmla="*/ 1 w 70"/>
                    <a:gd name="T41" fmla="*/ 1 h 68"/>
                    <a:gd name="T42" fmla="*/ 1 w 70"/>
                    <a:gd name="T43" fmla="*/ 1 h 68"/>
                    <a:gd name="T44" fmla="*/ 1 w 70"/>
                    <a:gd name="T45" fmla="*/ 1 h 68"/>
                    <a:gd name="T46" fmla="*/ 1 w 70"/>
                    <a:gd name="T47" fmla="*/ 1 h 68"/>
                    <a:gd name="T48" fmla="*/ 1 w 70"/>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68"/>
                    <a:gd name="T77" fmla="*/ 70 w 70"/>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68">
                      <a:moveTo>
                        <a:pt x="8" y="0"/>
                      </a:moveTo>
                      <a:lnTo>
                        <a:pt x="63" y="0"/>
                      </a:lnTo>
                      <a:lnTo>
                        <a:pt x="66" y="1"/>
                      </a:lnTo>
                      <a:lnTo>
                        <a:pt x="69" y="2"/>
                      </a:lnTo>
                      <a:lnTo>
                        <a:pt x="70" y="4"/>
                      </a:lnTo>
                      <a:lnTo>
                        <a:pt x="70" y="8"/>
                      </a:lnTo>
                      <a:lnTo>
                        <a:pt x="70" y="61"/>
                      </a:lnTo>
                      <a:lnTo>
                        <a:pt x="69" y="63"/>
                      </a:lnTo>
                      <a:lnTo>
                        <a:pt x="68" y="65"/>
                      </a:lnTo>
                      <a:lnTo>
                        <a:pt x="65" y="66"/>
                      </a:lnTo>
                      <a:lnTo>
                        <a:pt x="62" y="68"/>
                      </a:lnTo>
                      <a:lnTo>
                        <a:pt x="7" y="66"/>
                      </a:lnTo>
                      <a:lnTo>
                        <a:pt x="4" y="66"/>
                      </a:lnTo>
                      <a:lnTo>
                        <a:pt x="2" y="64"/>
                      </a:lnTo>
                      <a:lnTo>
                        <a:pt x="1" y="63"/>
                      </a:lnTo>
                      <a:lnTo>
                        <a:pt x="0" y="60"/>
                      </a:lnTo>
                      <a:lnTo>
                        <a:pt x="1" y="7"/>
                      </a:lnTo>
                      <a:lnTo>
                        <a:pt x="1" y="4"/>
                      </a:lnTo>
                      <a:lnTo>
                        <a:pt x="3" y="2"/>
                      </a:lnTo>
                      <a:lnTo>
                        <a:pt x="4" y="1"/>
                      </a:lnTo>
                      <a:lnTo>
                        <a:pt x="8"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46" name="Freeform 169"/>
                <p:cNvSpPr>
                  <a:spLocks noChangeAspect="1"/>
                </p:cNvSpPr>
                <p:nvPr/>
              </p:nvSpPr>
              <p:spPr bwMode="auto">
                <a:xfrm>
                  <a:off x="1482" y="3105"/>
                  <a:ext cx="32" cy="34"/>
                </a:xfrm>
                <a:custGeom>
                  <a:avLst/>
                  <a:gdLst>
                    <a:gd name="T0" fmla="*/ 0 w 65"/>
                    <a:gd name="T1" fmla="*/ 0 h 67"/>
                    <a:gd name="T2" fmla="*/ 0 w 65"/>
                    <a:gd name="T3" fmla="*/ 0 h 67"/>
                    <a:gd name="T4" fmla="*/ 0 w 65"/>
                    <a:gd name="T5" fmla="*/ 0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1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w 65"/>
                    <a:gd name="T41" fmla="*/ 1 h 67"/>
                    <a:gd name="T42" fmla="*/ 0 w 65"/>
                    <a:gd name="T43" fmla="*/ 1 h 67"/>
                    <a:gd name="T44" fmla="*/ 0 w 65"/>
                    <a:gd name="T45" fmla="*/ 1 h 67"/>
                    <a:gd name="T46" fmla="*/ 0 w 65"/>
                    <a:gd name="T47" fmla="*/ 0 h 67"/>
                    <a:gd name="T48" fmla="*/ 0 w 65"/>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67"/>
                    <a:gd name="T77" fmla="*/ 65 w 65"/>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67">
                      <a:moveTo>
                        <a:pt x="7" y="0"/>
                      </a:moveTo>
                      <a:lnTo>
                        <a:pt x="59" y="0"/>
                      </a:lnTo>
                      <a:lnTo>
                        <a:pt x="61" y="1"/>
                      </a:lnTo>
                      <a:lnTo>
                        <a:pt x="63" y="2"/>
                      </a:lnTo>
                      <a:lnTo>
                        <a:pt x="65" y="4"/>
                      </a:lnTo>
                      <a:lnTo>
                        <a:pt x="65" y="7"/>
                      </a:lnTo>
                      <a:lnTo>
                        <a:pt x="65" y="60"/>
                      </a:lnTo>
                      <a:lnTo>
                        <a:pt x="63" y="63"/>
                      </a:lnTo>
                      <a:lnTo>
                        <a:pt x="62" y="64"/>
                      </a:lnTo>
                      <a:lnTo>
                        <a:pt x="60" y="67"/>
                      </a:lnTo>
                      <a:lnTo>
                        <a:pt x="58" y="67"/>
                      </a:lnTo>
                      <a:lnTo>
                        <a:pt x="6" y="67"/>
                      </a:lnTo>
                      <a:lnTo>
                        <a:pt x="4" y="65"/>
                      </a:lnTo>
                      <a:lnTo>
                        <a:pt x="1" y="64"/>
                      </a:lnTo>
                      <a:lnTo>
                        <a:pt x="0" y="62"/>
                      </a:lnTo>
                      <a:lnTo>
                        <a:pt x="0" y="60"/>
                      </a:lnTo>
                      <a:lnTo>
                        <a:pt x="0" y="7"/>
                      </a:lnTo>
                      <a:lnTo>
                        <a:pt x="0" y="3"/>
                      </a:lnTo>
                      <a:lnTo>
                        <a:pt x="2" y="1"/>
                      </a:lnTo>
                      <a:lnTo>
                        <a:pt x="4" y="0"/>
                      </a:lnTo>
                      <a:lnTo>
                        <a:pt x="7"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47" name="Freeform 170"/>
                <p:cNvSpPr>
                  <a:spLocks noChangeAspect="1"/>
                </p:cNvSpPr>
                <p:nvPr/>
              </p:nvSpPr>
              <p:spPr bwMode="auto">
                <a:xfrm>
                  <a:off x="2328" y="2933"/>
                  <a:ext cx="93" cy="5"/>
                </a:xfrm>
                <a:custGeom>
                  <a:avLst/>
                  <a:gdLst>
                    <a:gd name="T0" fmla="*/ 0 w 188"/>
                    <a:gd name="T1" fmla="*/ 1 h 10"/>
                    <a:gd name="T2" fmla="*/ 0 w 188"/>
                    <a:gd name="T3" fmla="*/ 0 h 10"/>
                    <a:gd name="T4" fmla="*/ 0 w 188"/>
                    <a:gd name="T5" fmla="*/ 1 h 10"/>
                    <a:gd name="T6" fmla="*/ 0 w 188"/>
                    <a:gd name="T7" fmla="*/ 1 h 10"/>
                    <a:gd name="T8" fmla="*/ 0 w 188"/>
                    <a:gd name="T9" fmla="*/ 1 h 10"/>
                    <a:gd name="T10" fmla="*/ 0 60000 65536"/>
                    <a:gd name="T11" fmla="*/ 0 60000 65536"/>
                    <a:gd name="T12" fmla="*/ 0 60000 65536"/>
                    <a:gd name="T13" fmla="*/ 0 60000 65536"/>
                    <a:gd name="T14" fmla="*/ 0 60000 65536"/>
                    <a:gd name="T15" fmla="*/ 0 w 188"/>
                    <a:gd name="T16" fmla="*/ 0 h 10"/>
                    <a:gd name="T17" fmla="*/ 188 w 188"/>
                    <a:gd name="T18" fmla="*/ 10 h 10"/>
                  </a:gdLst>
                  <a:ahLst/>
                  <a:cxnLst>
                    <a:cxn ang="T10">
                      <a:pos x="T0" y="T1"/>
                    </a:cxn>
                    <a:cxn ang="T11">
                      <a:pos x="T2" y="T3"/>
                    </a:cxn>
                    <a:cxn ang="T12">
                      <a:pos x="T4" y="T5"/>
                    </a:cxn>
                    <a:cxn ang="T13">
                      <a:pos x="T6" y="T7"/>
                    </a:cxn>
                    <a:cxn ang="T14">
                      <a:pos x="T8" y="T9"/>
                    </a:cxn>
                  </a:cxnLst>
                  <a:rect l="T15" t="T16" r="T17" b="T18"/>
                  <a:pathLst>
                    <a:path w="188" h="10">
                      <a:moveTo>
                        <a:pt x="0" y="2"/>
                      </a:moveTo>
                      <a:lnTo>
                        <a:pt x="188" y="0"/>
                      </a:lnTo>
                      <a:lnTo>
                        <a:pt x="175" y="10"/>
                      </a:lnTo>
                      <a:lnTo>
                        <a:pt x="9" y="10"/>
                      </a:lnTo>
                      <a:lnTo>
                        <a:pt x="0" y="2"/>
                      </a:lnTo>
                      <a:close/>
                    </a:path>
                  </a:pathLst>
                </a:custGeom>
                <a:solidFill>
                  <a:srgbClr val="87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48" name="Freeform 171"/>
                <p:cNvSpPr>
                  <a:spLocks noChangeAspect="1"/>
                </p:cNvSpPr>
                <p:nvPr/>
              </p:nvSpPr>
              <p:spPr bwMode="auto">
                <a:xfrm>
                  <a:off x="2328" y="2933"/>
                  <a:ext cx="93" cy="5"/>
                </a:xfrm>
                <a:custGeom>
                  <a:avLst/>
                  <a:gdLst>
                    <a:gd name="T0" fmla="*/ 0 w 188"/>
                    <a:gd name="T1" fmla="*/ 1 h 10"/>
                    <a:gd name="T2" fmla="*/ 0 w 188"/>
                    <a:gd name="T3" fmla="*/ 0 h 10"/>
                    <a:gd name="T4" fmla="*/ 0 w 188"/>
                    <a:gd name="T5" fmla="*/ 1 h 10"/>
                    <a:gd name="T6" fmla="*/ 0 w 188"/>
                    <a:gd name="T7" fmla="*/ 1 h 10"/>
                    <a:gd name="T8" fmla="*/ 0 w 188"/>
                    <a:gd name="T9" fmla="*/ 1 h 10"/>
                    <a:gd name="T10" fmla="*/ 0 60000 65536"/>
                    <a:gd name="T11" fmla="*/ 0 60000 65536"/>
                    <a:gd name="T12" fmla="*/ 0 60000 65536"/>
                    <a:gd name="T13" fmla="*/ 0 60000 65536"/>
                    <a:gd name="T14" fmla="*/ 0 60000 65536"/>
                    <a:gd name="T15" fmla="*/ 0 w 188"/>
                    <a:gd name="T16" fmla="*/ 0 h 10"/>
                    <a:gd name="T17" fmla="*/ 188 w 188"/>
                    <a:gd name="T18" fmla="*/ 10 h 10"/>
                  </a:gdLst>
                  <a:ahLst/>
                  <a:cxnLst>
                    <a:cxn ang="T10">
                      <a:pos x="T0" y="T1"/>
                    </a:cxn>
                    <a:cxn ang="T11">
                      <a:pos x="T2" y="T3"/>
                    </a:cxn>
                    <a:cxn ang="T12">
                      <a:pos x="T4" y="T5"/>
                    </a:cxn>
                    <a:cxn ang="T13">
                      <a:pos x="T6" y="T7"/>
                    </a:cxn>
                    <a:cxn ang="T14">
                      <a:pos x="T8" y="T9"/>
                    </a:cxn>
                  </a:cxnLst>
                  <a:rect l="T15" t="T16" r="T17" b="T18"/>
                  <a:pathLst>
                    <a:path w="188" h="10">
                      <a:moveTo>
                        <a:pt x="0" y="2"/>
                      </a:moveTo>
                      <a:lnTo>
                        <a:pt x="188" y="0"/>
                      </a:lnTo>
                      <a:lnTo>
                        <a:pt x="175" y="10"/>
                      </a:lnTo>
                      <a:lnTo>
                        <a:pt x="9" y="10"/>
                      </a:lnTo>
                      <a:lnTo>
                        <a:pt x="0" y="2"/>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49" name="Freeform 172"/>
                <p:cNvSpPr>
                  <a:spLocks noChangeAspect="1"/>
                </p:cNvSpPr>
                <p:nvPr/>
              </p:nvSpPr>
              <p:spPr bwMode="auto">
                <a:xfrm>
                  <a:off x="1286" y="3039"/>
                  <a:ext cx="131" cy="57"/>
                </a:xfrm>
                <a:custGeom>
                  <a:avLst/>
                  <a:gdLst>
                    <a:gd name="T0" fmla="*/ 0 w 261"/>
                    <a:gd name="T1" fmla="*/ 1 h 114"/>
                    <a:gd name="T2" fmla="*/ 1 w 261"/>
                    <a:gd name="T3" fmla="*/ 1 h 114"/>
                    <a:gd name="T4" fmla="*/ 1 w 261"/>
                    <a:gd name="T5" fmla="*/ 1 h 114"/>
                    <a:gd name="T6" fmla="*/ 1 w 261"/>
                    <a:gd name="T7" fmla="*/ 1 h 114"/>
                    <a:gd name="T8" fmla="*/ 1 w 261"/>
                    <a:gd name="T9" fmla="*/ 1 h 114"/>
                    <a:gd name="T10" fmla="*/ 1 w 261"/>
                    <a:gd name="T11" fmla="*/ 1 h 114"/>
                    <a:gd name="T12" fmla="*/ 1 w 261"/>
                    <a:gd name="T13" fmla="*/ 1 h 114"/>
                    <a:gd name="T14" fmla="*/ 1 w 261"/>
                    <a:gd name="T15" fmla="*/ 1 h 114"/>
                    <a:gd name="T16" fmla="*/ 1 w 261"/>
                    <a:gd name="T17" fmla="*/ 1 h 114"/>
                    <a:gd name="T18" fmla="*/ 1 w 261"/>
                    <a:gd name="T19" fmla="*/ 0 h 114"/>
                    <a:gd name="T20" fmla="*/ 1 w 261"/>
                    <a:gd name="T21" fmla="*/ 0 h 114"/>
                    <a:gd name="T22" fmla="*/ 1 w 261"/>
                    <a:gd name="T23" fmla="*/ 0 h 114"/>
                    <a:gd name="T24" fmla="*/ 1 w 261"/>
                    <a:gd name="T25" fmla="*/ 1 h 114"/>
                    <a:gd name="T26" fmla="*/ 1 w 261"/>
                    <a:gd name="T27" fmla="*/ 1 h 114"/>
                    <a:gd name="T28" fmla="*/ 1 w 261"/>
                    <a:gd name="T29" fmla="*/ 1 h 114"/>
                    <a:gd name="T30" fmla="*/ 1 w 261"/>
                    <a:gd name="T31" fmla="*/ 1 h 114"/>
                    <a:gd name="T32" fmla="*/ 1 w 261"/>
                    <a:gd name="T33" fmla="*/ 1 h 114"/>
                    <a:gd name="T34" fmla="*/ 1 w 261"/>
                    <a:gd name="T35" fmla="*/ 1 h 114"/>
                    <a:gd name="T36" fmla="*/ 1 w 261"/>
                    <a:gd name="T37" fmla="*/ 1 h 114"/>
                    <a:gd name="T38" fmla="*/ 1 w 261"/>
                    <a:gd name="T39" fmla="*/ 1 h 114"/>
                    <a:gd name="T40" fmla="*/ 1 w 261"/>
                    <a:gd name="T41" fmla="*/ 1 h 114"/>
                    <a:gd name="T42" fmla="*/ 1 w 261"/>
                    <a:gd name="T43" fmla="*/ 1 h 114"/>
                    <a:gd name="T44" fmla="*/ 1 w 261"/>
                    <a:gd name="T45" fmla="*/ 1 h 114"/>
                    <a:gd name="T46" fmla="*/ 0 w 261"/>
                    <a:gd name="T47" fmla="*/ 1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114"/>
                    <a:gd name="T74" fmla="*/ 261 w 261"/>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114">
                      <a:moveTo>
                        <a:pt x="0" y="30"/>
                      </a:moveTo>
                      <a:lnTo>
                        <a:pt x="15" y="25"/>
                      </a:lnTo>
                      <a:lnTo>
                        <a:pt x="30" y="20"/>
                      </a:lnTo>
                      <a:lnTo>
                        <a:pt x="45" y="17"/>
                      </a:lnTo>
                      <a:lnTo>
                        <a:pt x="60" y="12"/>
                      </a:lnTo>
                      <a:lnTo>
                        <a:pt x="75" y="9"/>
                      </a:lnTo>
                      <a:lnTo>
                        <a:pt x="91" y="6"/>
                      </a:lnTo>
                      <a:lnTo>
                        <a:pt x="107" y="4"/>
                      </a:lnTo>
                      <a:lnTo>
                        <a:pt x="123" y="2"/>
                      </a:lnTo>
                      <a:lnTo>
                        <a:pt x="139" y="0"/>
                      </a:lnTo>
                      <a:lnTo>
                        <a:pt x="155" y="0"/>
                      </a:lnTo>
                      <a:lnTo>
                        <a:pt x="172" y="0"/>
                      </a:lnTo>
                      <a:lnTo>
                        <a:pt x="190" y="2"/>
                      </a:lnTo>
                      <a:lnTo>
                        <a:pt x="207" y="3"/>
                      </a:lnTo>
                      <a:lnTo>
                        <a:pt x="224" y="5"/>
                      </a:lnTo>
                      <a:lnTo>
                        <a:pt x="243" y="9"/>
                      </a:lnTo>
                      <a:lnTo>
                        <a:pt x="261" y="12"/>
                      </a:lnTo>
                      <a:lnTo>
                        <a:pt x="244" y="74"/>
                      </a:lnTo>
                      <a:lnTo>
                        <a:pt x="242" y="80"/>
                      </a:lnTo>
                      <a:lnTo>
                        <a:pt x="237" y="85"/>
                      </a:lnTo>
                      <a:lnTo>
                        <a:pt x="228" y="89"/>
                      </a:lnTo>
                      <a:lnTo>
                        <a:pt x="215" y="93"/>
                      </a:lnTo>
                      <a:lnTo>
                        <a:pt x="49" y="11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50" name="Freeform 173"/>
                <p:cNvSpPr>
                  <a:spLocks noChangeAspect="1"/>
                </p:cNvSpPr>
                <p:nvPr/>
              </p:nvSpPr>
              <p:spPr bwMode="auto">
                <a:xfrm>
                  <a:off x="1286" y="3039"/>
                  <a:ext cx="131" cy="57"/>
                </a:xfrm>
                <a:custGeom>
                  <a:avLst/>
                  <a:gdLst>
                    <a:gd name="T0" fmla="*/ 0 w 261"/>
                    <a:gd name="T1" fmla="*/ 1 h 114"/>
                    <a:gd name="T2" fmla="*/ 0 w 261"/>
                    <a:gd name="T3" fmla="*/ 1 h 114"/>
                    <a:gd name="T4" fmla="*/ 1 w 261"/>
                    <a:gd name="T5" fmla="*/ 1 h 114"/>
                    <a:gd name="T6" fmla="*/ 1 w 261"/>
                    <a:gd name="T7" fmla="*/ 1 h 114"/>
                    <a:gd name="T8" fmla="*/ 1 w 261"/>
                    <a:gd name="T9" fmla="*/ 1 h 114"/>
                    <a:gd name="T10" fmla="*/ 1 w 261"/>
                    <a:gd name="T11" fmla="*/ 1 h 114"/>
                    <a:gd name="T12" fmla="*/ 1 w 261"/>
                    <a:gd name="T13" fmla="*/ 1 h 114"/>
                    <a:gd name="T14" fmla="*/ 1 w 261"/>
                    <a:gd name="T15" fmla="*/ 1 h 114"/>
                    <a:gd name="T16" fmla="*/ 1 w 261"/>
                    <a:gd name="T17" fmla="*/ 1 h 114"/>
                    <a:gd name="T18" fmla="*/ 1 w 261"/>
                    <a:gd name="T19" fmla="*/ 1 h 114"/>
                    <a:gd name="T20" fmla="*/ 1 w 261"/>
                    <a:gd name="T21" fmla="*/ 0 h 114"/>
                    <a:gd name="T22" fmla="*/ 1 w 261"/>
                    <a:gd name="T23" fmla="*/ 0 h 114"/>
                    <a:gd name="T24" fmla="*/ 1 w 261"/>
                    <a:gd name="T25" fmla="*/ 0 h 114"/>
                    <a:gd name="T26" fmla="*/ 1 w 261"/>
                    <a:gd name="T27" fmla="*/ 1 h 114"/>
                    <a:gd name="T28" fmla="*/ 1 w 261"/>
                    <a:gd name="T29" fmla="*/ 1 h 114"/>
                    <a:gd name="T30" fmla="*/ 1 w 261"/>
                    <a:gd name="T31" fmla="*/ 1 h 114"/>
                    <a:gd name="T32" fmla="*/ 1 w 261"/>
                    <a:gd name="T33" fmla="*/ 1 h 114"/>
                    <a:gd name="T34" fmla="*/ 1 w 261"/>
                    <a:gd name="T35" fmla="*/ 1 h 114"/>
                    <a:gd name="T36" fmla="*/ 1 w 261"/>
                    <a:gd name="T37" fmla="*/ 1 h 114"/>
                    <a:gd name="T38" fmla="*/ 1 w 261"/>
                    <a:gd name="T39" fmla="*/ 1 h 114"/>
                    <a:gd name="T40" fmla="*/ 1 w 261"/>
                    <a:gd name="T41" fmla="*/ 1 h 114"/>
                    <a:gd name="T42" fmla="*/ 1 w 261"/>
                    <a:gd name="T43" fmla="*/ 1 h 114"/>
                    <a:gd name="T44" fmla="*/ 1 w 261"/>
                    <a:gd name="T45" fmla="*/ 1 h 114"/>
                    <a:gd name="T46" fmla="*/ 1 w 261"/>
                    <a:gd name="T47" fmla="*/ 1 h 114"/>
                    <a:gd name="T48" fmla="*/ 1 w 261"/>
                    <a:gd name="T49" fmla="*/ 1 h 114"/>
                    <a:gd name="T50" fmla="*/ 0 w 261"/>
                    <a:gd name="T51" fmla="*/ 1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1"/>
                    <a:gd name="T79" fmla="*/ 0 h 114"/>
                    <a:gd name="T80" fmla="*/ 261 w 261"/>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1" h="114">
                      <a:moveTo>
                        <a:pt x="0" y="30"/>
                      </a:moveTo>
                      <a:lnTo>
                        <a:pt x="0" y="30"/>
                      </a:lnTo>
                      <a:lnTo>
                        <a:pt x="15" y="25"/>
                      </a:lnTo>
                      <a:lnTo>
                        <a:pt x="30" y="20"/>
                      </a:lnTo>
                      <a:lnTo>
                        <a:pt x="45" y="17"/>
                      </a:lnTo>
                      <a:lnTo>
                        <a:pt x="60" y="12"/>
                      </a:lnTo>
                      <a:lnTo>
                        <a:pt x="75" y="9"/>
                      </a:lnTo>
                      <a:lnTo>
                        <a:pt x="91" y="6"/>
                      </a:lnTo>
                      <a:lnTo>
                        <a:pt x="107" y="4"/>
                      </a:lnTo>
                      <a:lnTo>
                        <a:pt x="123" y="2"/>
                      </a:lnTo>
                      <a:lnTo>
                        <a:pt x="139" y="0"/>
                      </a:lnTo>
                      <a:lnTo>
                        <a:pt x="155" y="0"/>
                      </a:lnTo>
                      <a:lnTo>
                        <a:pt x="172" y="0"/>
                      </a:lnTo>
                      <a:lnTo>
                        <a:pt x="190" y="2"/>
                      </a:lnTo>
                      <a:lnTo>
                        <a:pt x="207" y="3"/>
                      </a:lnTo>
                      <a:lnTo>
                        <a:pt x="224" y="5"/>
                      </a:lnTo>
                      <a:lnTo>
                        <a:pt x="243" y="9"/>
                      </a:lnTo>
                      <a:lnTo>
                        <a:pt x="261" y="12"/>
                      </a:lnTo>
                      <a:lnTo>
                        <a:pt x="244" y="74"/>
                      </a:lnTo>
                      <a:lnTo>
                        <a:pt x="242" y="80"/>
                      </a:lnTo>
                      <a:lnTo>
                        <a:pt x="237" y="85"/>
                      </a:lnTo>
                      <a:lnTo>
                        <a:pt x="228" y="89"/>
                      </a:lnTo>
                      <a:lnTo>
                        <a:pt x="215" y="93"/>
                      </a:lnTo>
                      <a:lnTo>
                        <a:pt x="49" y="114"/>
                      </a:lnTo>
                      <a:lnTo>
                        <a:pt x="0" y="3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51" name="Freeform 174"/>
                <p:cNvSpPr>
                  <a:spLocks noChangeAspect="1"/>
                </p:cNvSpPr>
                <p:nvPr/>
              </p:nvSpPr>
              <p:spPr bwMode="auto">
                <a:xfrm>
                  <a:off x="1281" y="3044"/>
                  <a:ext cx="144" cy="60"/>
                </a:xfrm>
                <a:custGeom>
                  <a:avLst/>
                  <a:gdLst>
                    <a:gd name="T0" fmla="*/ 1 w 288"/>
                    <a:gd name="T1" fmla="*/ 1 h 120"/>
                    <a:gd name="T2" fmla="*/ 1 w 288"/>
                    <a:gd name="T3" fmla="*/ 1 h 120"/>
                    <a:gd name="T4" fmla="*/ 1 w 288"/>
                    <a:gd name="T5" fmla="*/ 1 h 120"/>
                    <a:gd name="T6" fmla="*/ 1 w 288"/>
                    <a:gd name="T7" fmla="*/ 1 h 120"/>
                    <a:gd name="T8" fmla="*/ 1 w 288"/>
                    <a:gd name="T9" fmla="*/ 1 h 120"/>
                    <a:gd name="T10" fmla="*/ 1 w 288"/>
                    <a:gd name="T11" fmla="*/ 1 h 120"/>
                    <a:gd name="T12" fmla="*/ 1 w 288"/>
                    <a:gd name="T13" fmla="*/ 1 h 120"/>
                    <a:gd name="T14" fmla="*/ 1 w 288"/>
                    <a:gd name="T15" fmla="*/ 0 h 120"/>
                    <a:gd name="T16" fmla="*/ 1 w 288"/>
                    <a:gd name="T17" fmla="*/ 1 h 120"/>
                    <a:gd name="T18" fmla="*/ 1 w 288"/>
                    <a:gd name="T19" fmla="*/ 1 h 120"/>
                    <a:gd name="T20" fmla="*/ 1 w 288"/>
                    <a:gd name="T21" fmla="*/ 1 h 120"/>
                    <a:gd name="T22" fmla="*/ 1 w 288"/>
                    <a:gd name="T23" fmla="*/ 1 h 120"/>
                    <a:gd name="T24" fmla="*/ 1 w 288"/>
                    <a:gd name="T25" fmla="*/ 1 h 120"/>
                    <a:gd name="T26" fmla="*/ 1 w 288"/>
                    <a:gd name="T27" fmla="*/ 1 h 120"/>
                    <a:gd name="T28" fmla="*/ 1 w 288"/>
                    <a:gd name="T29" fmla="*/ 1 h 120"/>
                    <a:gd name="T30" fmla="*/ 0 w 288"/>
                    <a:gd name="T31" fmla="*/ 1 h 120"/>
                    <a:gd name="T32" fmla="*/ 1 w 288"/>
                    <a:gd name="T33" fmla="*/ 1 h 120"/>
                    <a:gd name="T34" fmla="*/ 1 w 288"/>
                    <a:gd name="T35" fmla="*/ 1 h 120"/>
                    <a:gd name="T36" fmla="*/ 1 w 288"/>
                    <a:gd name="T37" fmla="*/ 1 h 120"/>
                    <a:gd name="T38" fmla="*/ 1 w 288"/>
                    <a:gd name="T39" fmla="*/ 1 h 120"/>
                    <a:gd name="T40" fmla="*/ 1 w 288"/>
                    <a:gd name="T41" fmla="*/ 1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8"/>
                    <a:gd name="T64" fmla="*/ 0 h 120"/>
                    <a:gd name="T65" fmla="*/ 288 w 288"/>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8" h="120">
                      <a:moveTo>
                        <a:pt x="73" y="120"/>
                      </a:moveTo>
                      <a:lnTo>
                        <a:pt x="241" y="92"/>
                      </a:lnTo>
                      <a:lnTo>
                        <a:pt x="248" y="90"/>
                      </a:lnTo>
                      <a:lnTo>
                        <a:pt x="256" y="85"/>
                      </a:lnTo>
                      <a:lnTo>
                        <a:pt x="263" y="78"/>
                      </a:lnTo>
                      <a:lnTo>
                        <a:pt x="266" y="72"/>
                      </a:lnTo>
                      <a:lnTo>
                        <a:pt x="288" y="2"/>
                      </a:lnTo>
                      <a:lnTo>
                        <a:pt x="271" y="0"/>
                      </a:lnTo>
                      <a:lnTo>
                        <a:pt x="255" y="63"/>
                      </a:lnTo>
                      <a:lnTo>
                        <a:pt x="253" y="68"/>
                      </a:lnTo>
                      <a:lnTo>
                        <a:pt x="247" y="74"/>
                      </a:lnTo>
                      <a:lnTo>
                        <a:pt x="238" y="78"/>
                      </a:lnTo>
                      <a:lnTo>
                        <a:pt x="226" y="82"/>
                      </a:lnTo>
                      <a:lnTo>
                        <a:pt x="60" y="102"/>
                      </a:lnTo>
                      <a:lnTo>
                        <a:pt x="10" y="18"/>
                      </a:lnTo>
                      <a:lnTo>
                        <a:pt x="0" y="21"/>
                      </a:lnTo>
                      <a:lnTo>
                        <a:pt x="43" y="106"/>
                      </a:lnTo>
                      <a:lnTo>
                        <a:pt x="46" y="112"/>
                      </a:lnTo>
                      <a:lnTo>
                        <a:pt x="51" y="116"/>
                      </a:lnTo>
                      <a:lnTo>
                        <a:pt x="60" y="120"/>
                      </a:lnTo>
                      <a:lnTo>
                        <a:pt x="73" y="12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52" name="Freeform 175"/>
                <p:cNvSpPr>
                  <a:spLocks noChangeAspect="1"/>
                </p:cNvSpPr>
                <p:nvPr/>
              </p:nvSpPr>
              <p:spPr bwMode="auto">
                <a:xfrm>
                  <a:off x="1281" y="3044"/>
                  <a:ext cx="144" cy="60"/>
                </a:xfrm>
                <a:custGeom>
                  <a:avLst/>
                  <a:gdLst>
                    <a:gd name="T0" fmla="*/ 1 w 288"/>
                    <a:gd name="T1" fmla="*/ 1 h 120"/>
                    <a:gd name="T2" fmla="*/ 1 w 288"/>
                    <a:gd name="T3" fmla="*/ 1 h 120"/>
                    <a:gd name="T4" fmla="*/ 1 w 288"/>
                    <a:gd name="T5" fmla="*/ 1 h 120"/>
                    <a:gd name="T6" fmla="*/ 1 w 288"/>
                    <a:gd name="T7" fmla="*/ 1 h 120"/>
                    <a:gd name="T8" fmla="*/ 1 w 288"/>
                    <a:gd name="T9" fmla="*/ 1 h 120"/>
                    <a:gd name="T10" fmla="*/ 1 w 288"/>
                    <a:gd name="T11" fmla="*/ 1 h 120"/>
                    <a:gd name="T12" fmla="*/ 1 w 288"/>
                    <a:gd name="T13" fmla="*/ 1 h 120"/>
                    <a:gd name="T14" fmla="*/ 1 w 288"/>
                    <a:gd name="T15" fmla="*/ 1 h 120"/>
                    <a:gd name="T16" fmla="*/ 1 w 288"/>
                    <a:gd name="T17" fmla="*/ 0 h 120"/>
                    <a:gd name="T18" fmla="*/ 1 w 288"/>
                    <a:gd name="T19" fmla="*/ 1 h 120"/>
                    <a:gd name="T20" fmla="*/ 1 w 288"/>
                    <a:gd name="T21" fmla="*/ 1 h 120"/>
                    <a:gd name="T22" fmla="*/ 1 w 288"/>
                    <a:gd name="T23" fmla="*/ 1 h 120"/>
                    <a:gd name="T24" fmla="*/ 1 w 288"/>
                    <a:gd name="T25" fmla="*/ 1 h 120"/>
                    <a:gd name="T26" fmla="*/ 1 w 288"/>
                    <a:gd name="T27" fmla="*/ 1 h 120"/>
                    <a:gd name="T28" fmla="*/ 1 w 288"/>
                    <a:gd name="T29" fmla="*/ 1 h 120"/>
                    <a:gd name="T30" fmla="*/ 1 w 288"/>
                    <a:gd name="T31" fmla="*/ 1 h 120"/>
                    <a:gd name="T32" fmla="*/ 1 w 288"/>
                    <a:gd name="T33" fmla="*/ 1 h 120"/>
                    <a:gd name="T34" fmla="*/ 0 w 288"/>
                    <a:gd name="T35" fmla="*/ 1 h 120"/>
                    <a:gd name="T36" fmla="*/ 1 w 288"/>
                    <a:gd name="T37" fmla="*/ 1 h 120"/>
                    <a:gd name="T38" fmla="*/ 1 w 288"/>
                    <a:gd name="T39" fmla="*/ 1 h 120"/>
                    <a:gd name="T40" fmla="*/ 1 w 288"/>
                    <a:gd name="T41" fmla="*/ 1 h 120"/>
                    <a:gd name="T42" fmla="*/ 1 w 288"/>
                    <a:gd name="T43" fmla="*/ 1 h 120"/>
                    <a:gd name="T44" fmla="*/ 1 w 288"/>
                    <a:gd name="T45" fmla="*/ 1 h 120"/>
                    <a:gd name="T46" fmla="*/ 1 w 288"/>
                    <a:gd name="T47" fmla="*/ 1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20"/>
                    <a:gd name="T74" fmla="*/ 288 w 288"/>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20">
                      <a:moveTo>
                        <a:pt x="73" y="120"/>
                      </a:moveTo>
                      <a:lnTo>
                        <a:pt x="241" y="92"/>
                      </a:lnTo>
                      <a:lnTo>
                        <a:pt x="248" y="90"/>
                      </a:lnTo>
                      <a:lnTo>
                        <a:pt x="256" y="85"/>
                      </a:lnTo>
                      <a:lnTo>
                        <a:pt x="263" y="78"/>
                      </a:lnTo>
                      <a:lnTo>
                        <a:pt x="266" y="72"/>
                      </a:lnTo>
                      <a:lnTo>
                        <a:pt x="288" y="2"/>
                      </a:lnTo>
                      <a:lnTo>
                        <a:pt x="271" y="0"/>
                      </a:lnTo>
                      <a:lnTo>
                        <a:pt x="255" y="63"/>
                      </a:lnTo>
                      <a:lnTo>
                        <a:pt x="253" y="68"/>
                      </a:lnTo>
                      <a:lnTo>
                        <a:pt x="247" y="74"/>
                      </a:lnTo>
                      <a:lnTo>
                        <a:pt x="238" y="78"/>
                      </a:lnTo>
                      <a:lnTo>
                        <a:pt x="226" y="82"/>
                      </a:lnTo>
                      <a:lnTo>
                        <a:pt x="60" y="102"/>
                      </a:lnTo>
                      <a:lnTo>
                        <a:pt x="10" y="18"/>
                      </a:lnTo>
                      <a:lnTo>
                        <a:pt x="0" y="21"/>
                      </a:lnTo>
                      <a:lnTo>
                        <a:pt x="43" y="106"/>
                      </a:lnTo>
                      <a:lnTo>
                        <a:pt x="46" y="112"/>
                      </a:lnTo>
                      <a:lnTo>
                        <a:pt x="51" y="116"/>
                      </a:lnTo>
                      <a:lnTo>
                        <a:pt x="60" y="120"/>
                      </a:lnTo>
                      <a:lnTo>
                        <a:pt x="73" y="12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53" name="Freeform 176"/>
                <p:cNvSpPr>
                  <a:spLocks noChangeAspect="1"/>
                </p:cNvSpPr>
                <p:nvPr/>
              </p:nvSpPr>
              <p:spPr bwMode="auto">
                <a:xfrm>
                  <a:off x="1190" y="3063"/>
                  <a:ext cx="110" cy="55"/>
                </a:xfrm>
                <a:custGeom>
                  <a:avLst/>
                  <a:gdLst>
                    <a:gd name="T0" fmla="*/ 1 w 220"/>
                    <a:gd name="T1" fmla="*/ 1 h 110"/>
                    <a:gd name="T2" fmla="*/ 1 w 220"/>
                    <a:gd name="T3" fmla="*/ 1 h 110"/>
                    <a:gd name="T4" fmla="*/ 0 w 220"/>
                    <a:gd name="T5" fmla="*/ 1 h 110"/>
                    <a:gd name="T6" fmla="*/ 1 w 220"/>
                    <a:gd name="T7" fmla="*/ 0 h 110"/>
                    <a:gd name="T8" fmla="*/ 1 w 220"/>
                    <a:gd name="T9" fmla="*/ 1 h 110"/>
                    <a:gd name="T10" fmla="*/ 0 60000 65536"/>
                    <a:gd name="T11" fmla="*/ 0 60000 65536"/>
                    <a:gd name="T12" fmla="*/ 0 60000 65536"/>
                    <a:gd name="T13" fmla="*/ 0 60000 65536"/>
                    <a:gd name="T14" fmla="*/ 0 60000 65536"/>
                    <a:gd name="T15" fmla="*/ 0 w 220"/>
                    <a:gd name="T16" fmla="*/ 0 h 110"/>
                    <a:gd name="T17" fmla="*/ 220 w 220"/>
                    <a:gd name="T18" fmla="*/ 110 h 110"/>
                  </a:gdLst>
                  <a:ahLst/>
                  <a:cxnLst>
                    <a:cxn ang="T10">
                      <a:pos x="T0" y="T1"/>
                    </a:cxn>
                    <a:cxn ang="T11">
                      <a:pos x="T2" y="T3"/>
                    </a:cxn>
                    <a:cxn ang="T12">
                      <a:pos x="T4" y="T5"/>
                    </a:cxn>
                    <a:cxn ang="T13">
                      <a:pos x="T6" y="T7"/>
                    </a:cxn>
                    <a:cxn ang="T14">
                      <a:pos x="T8" y="T9"/>
                    </a:cxn>
                  </a:cxnLst>
                  <a:rect l="T15" t="T16" r="T17" b="T18"/>
                  <a:pathLst>
                    <a:path w="220" h="110">
                      <a:moveTo>
                        <a:pt x="220" y="76"/>
                      </a:moveTo>
                      <a:lnTo>
                        <a:pt x="11" y="110"/>
                      </a:lnTo>
                      <a:lnTo>
                        <a:pt x="0" y="88"/>
                      </a:lnTo>
                      <a:lnTo>
                        <a:pt x="180" y="0"/>
                      </a:lnTo>
                      <a:lnTo>
                        <a:pt x="22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54" name="Freeform 177"/>
                <p:cNvSpPr>
                  <a:spLocks noChangeAspect="1"/>
                </p:cNvSpPr>
                <p:nvPr/>
              </p:nvSpPr>
              <p:spPr bwMode="auto">
                <a:xfrm>
                  <a:off x="1190" y="3063"/>
                  <a:ext cx="110" cy="55"/>
                </a:xfrm>
                <a:custGeom>
                  <a:avLst/>
                  <a:gdLst>
                    <a:gd name="T0" fmla="*/ 1 w 220"/>
                    <a:gd name="T1" fmla="*/ 1 h 110"/>
                    <a:gd name="T2" fmla="*/ 1 w 220"/>
                    <a:gd name="T3" fmla="*/ 1 h 110"/>
                    <a:gd name="T4" fmla="*/ 0 w 220"/>
                    <a:gd name="T5" fmla="*/ 1 h 110"/>
                    <a:gd name="T6" fmla="*/ 1 w 220"/>
                    <a:gd name="T7" fmla="*/ 0 h 110"/>
                    <a:gd name="T8" fmla="*/ 1 w 220"/>
                    <a:gd name="T9" fmla="*/ 1 h 110"/>
                    <a:gd name="T10" fmla="*/ 0 60000 65536"/>
                    <a:gd name="T11" fmla="*/ 0 60000 65536"/>
                    <a:gd name="T12" fmla="*/ 0 60000 65536"/>
                    <a:gd name="T13" fmla="*/ 0 60000 65536"/>
                    <a:gd name="T14" fmla="*/ 0 60000 65536"/>
                    <a:gd name="T15" fmla="*/ 0 w 220"/>
                    <a:gd name="T16" fmla="*/ 0 h 110"/>
                    <a:gd name="T17" fmla="*/ 220 w 220"/>
                    <a:gd name="T18" fmla="*/ 110 h 110"/>
                  </a:gdLst>
                  <a:ahLst/>
                  <a:cxnLst>
                    <a:cxn ang="T10">
                      <a:pos x="T0" y="T1"/>
                    </a:cxn>
                    <a:cxn ang="T11">
                      <a:pos x="T2" y="T3"/>
                    </a:cxn>
                    <a:cxn ang="T12">
                      <a:pos x="T4" y="T5"/>
                    </a:cxn>
                    <a:cxn ang="T13">
                      <a:pos x="T6" y="T7"/>
                    </a:cxn>
                    <a:cxn ang="T14">
                      <a:pos x="T8" y="T9"/>
                    </a:cxn>
                  </a:cxnLst>
                  <a:rect l="T15" t="T16" r="T17" b="T18"/>
                  <a:pathLst>
                    <a:path w="220" h="110">
                      <a:moveTo>
                        <a:pt x="220" y="76"/>
                      </a:moveTo>
                      <a:lnTo>
                        <a:pt x="11" y="110"/>
                      </a:lnTo>
                      <a:lnTo>
                        <a:pt x="0" y="88"/>
                      </a:lnTo>
                      <a:lnTo>
                        <a:pt x="180" y="0"/>
                      </a:lnTo>
                      <a:lnTo>
                        <a:pt x="220" y="7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55" name="Freeform 178"/>
                <p:cNvSpPr>
                  <a:spLocks noChangeAspect="1"/>
                </p:cNvSpPr>
                <p:nvPr/>
              </p:nvSpPr>
              <p:spPr bwMode="auto">
                <a:xfrm>
                  <a:off x="2359" y="2832"/>
                  <a:ext cx="111" cy="57"/>
                </a:xfrm>
                <a:custGeom>
                  <a:avLst/>
                  <a:gdLst>
                    <a:gd name="T0" fmla="*/ 1 w 221"/>
                    <a:gd name="T1" fmla="*/ 1 h 114"/>
                    <a:gd name="T2" fmla="*/ 1 w 221"/>
                    <a:gd name="T3" fmla="*/ 1 h 114"/>
                    <a:gd name="T4" fmla="*/ 1 w 221"/>
                    <a:gd name="T5" fmla="*/ 1 h 114"/>
                    <a:gd name="T6" fmla="*/ 1 w 221"/>
                    <a:gd name="T7" fmla="*/ 1 h 114"/>
                    <a:gd name="T8" fmla="*/ 1 w 221"/>
                    <a:gd name="T9" fmla="*/ 1 h 114"/>
                    <a:gd name="T10" fmla="*/ 1 w 221"/>
                    <a:gd name="T11" fmla="*/ 1 h 114"/>
                    <a:gd name="T12" fmla="*/ 1 w 221"/>
                    <a:gd name="T13" fmla="*/ 1 h 114"/>
                    <a:gd name="T14" fmla="*/ 1 w 221"/>
                    <a:gd name="T15" fmla="*/ 1 h 114"/>
                    <a:gd name="T16" fmla="*/ 1 w 221"/>
                    <a:gd name="T17" fmla="*/ 1 h 114"/>
                    <a:gd name="T18" fmla="*/ 1 w 221"/>
                    <a:gd name="T19" fmla="*/ 1 h 114"/>
                    <a:gd name="T20" fmla="*/ 1 w 221"/>
                    <a:gd name="T21" fmla="*/ 1 h 114"/>
                    <a:gd name="T22" fmla="*/ 1 w 221"/>
                    <a:gd name="T23" fmla="*/ 1 h 114"/>
                    <a:gd name="T24" fmla="*/ 1 w 221"/>
                    <a:gd name="T25" fmla="*/ 1 h 114"/>
                    <a:gd name="T26" fmla="*/ 1 w 221"/>
                    <a:gd name="T27" fmla="*/ 1 h 114"/>
                    <a:gd name="T28" fmla="*/ 1 w 221"/>
                    <a:gd name="T29" fmla="*/ 1 h 114"/>
                    <a:gd name="T30" fmla="*/ 1 w 221"/>
                    <a:gd name="T31" fmla="*/ 1 h 114"/>
                    <a:gd name="T32" fmla="*/ 0 w 221"/>
                    <a:gd name="T33" fmla="*/ 1 h 114"/>
                    <a:gd name="T34" fmla="*/ 1 w 221"/>
                    <a:gd name="T35" fmla="*/ 0 h 114"/>
                    <a:gd name="T36" fmla="*/ 1 w 221"/>
                    <a:gd name="T37" fmla="*/ 1 h 114"/>
                    <a:gd name="T38" fmla="*/ 1 w 221"/>
                    <a:gd name="T39" fmla="*/ 1 h 1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114"/>
                    <a:gd name="T62" fmla="*/ 221 w 221"/>
                    <a:gd name="T63" fmla="*/ 114 h 1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114">
                      <a:moveTo>
                        <a:pt x="206" y="108"/>
                      </a:moveTo>
                      <a:lnTo>
                        <a:pt x="195" y="109"/>
                      </a:lnTo>
                      <a:lnTo>
                        <a:pt x="184" y="111"/>
                      </a:lnTo>
                      <a:lnTo>
                        <a:pt x="172" y="112"/>
                      </a:lnTo>
                      <a:lnTo>
                        <a:pt x="159" y="113"/>
                      </a:lnTo>
                      <a:lnTo>
                        <a:pt x="146" y="113"/>
                      </a:lnTo>
                      <a:lnTo>
                        <a:pt x="131" y="114"/>
                      </a:lnTo>
                      <a:lnTo>
                        <a:pt x="117" y="114"/>
                      </a:lnTo>
                      <a:lnTo>
                        <a:pt x="103" y="114"/>
                      </a:lnTo>
                      <a:lnTo>
                        <a:pt x="88" y="113"/>
                      </a:lnTo>
                      <a:lnTo>
                        <a:pt x="74" y="112"/>
                      </a:lnTo>
                      <a:lnTo>
                        <a:pt x="59" y="111"/>
                      </a:lnTo>
                      <a:lnTo>
                        <a:pt x="47" y="108"/>
                      </a:lnTo>
                      <a:lnTo>
                        <a:pt x="33" y="106"/>
                      </a:lnTo>
                      <a:lnTo>
                        <a:pt x="21" y="102"/>
                      </a:lnTo>
                      <a:lnTo>
                        <a:pt x="10" y="98"/>
                      </a:lnTo>
                      <a:lnTo>
                        <a:pt x="0" y="93"/>
                      </a:lnTo>
                      <a:lnTo>
                        <a:pt x="111" y="0"/>
                      </a:lnTo>
                      <a:lnTo>
                        <a:pt x="221" y="1"/>
                      </a:lnTo>
                      <a:lnTo>
                        <a:pt x="206" y="10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56" name="Freeform 179"/>
                <p:cNvSpPr>
                  <a:spLocks noChangeAspect="1"/>
                </p:cNvSpPr>
                <p:nvPr/>
              </p:nvSpPr>
              <p:spPr bwMode="auto">
                <a:xfrm>
                  <a:off x="2359" y="2832"/>
                  <a:ext cx="111" cy="57"/>
                </a:xfrm>
                <a:custGeom>
                  <a:avLst/>
                  <a:gdLst>
                    <a:gd name="T0" fmla="*/ 1 w 221"/>
                    <a:gd name="T1" fmla="*/ 1 h 114"/>
                    <a:gd name="T2" fmla="*/ 1 w 221"/>
                    <a:gd name="T3" fmla="*/ 1 h 114"/>
                    <a:gd name="T4" fmla="*/ 1 w 221"/>
                    <a:gd name="T5" fmla="*/ 1 h 114"/>
                    <a:gd name="T6" fmla="*/ 1 w 221"/>
                    <a:gd name="T7" fmla="*/ 1 h 114"/>
                    <a:gd name="T8" fmla="*/ 1 w 221"/>
                    <a:gd name="T9" fmla="*/ 1 h 114"/>
                    <a:gd name="T10" fmla="*/ 1 w 221"/>
                    <a:gd name="T11" fmla="*/ 1 h 114"/>
                    <a:gd name="T12" fmla="*/ 1 w 221"/>
                    <a:gd name="T13" fmla="*/ 1 h 114"/>
                    <a:gd name="T14" fmla="*/ 1 w 221"/>
                    <a:gd name="T15" fmla="*/ 1 h 114"/>
                    <a:gd name="T16" fmla="*/ 1 w 221"/>
                    <a:gd name="T17" fmla="*/ 1 h 114"/>
                    <a:gd name="T18" fmla="*/ 1 w 221"/>
                    <a:gd name="T19" fmla="*/ 1 h 114"/>
                    <a:gd name="T20" fmla="*/ 1 w 221"/>
                    <a:gd name="T21" fmla="*/ 1 h 114"/>
                    <a:gd name="T22" fmla="*/ 1 w 221"/>
                    <a:gd name="T23" fmla="*/ 1 h 114"/>
                    <a:gd name="T24" fmla="*/ 1 w 221"/>
                    <a:gd name="T25" fmla="*/ 1 h 114"/>
                    <a:gd name="T26" fmla="*/ 1 w 221"/>
                    <a:gd name="T27" fmla="*/ 1 h 114"/>
                    <a:gd name="T28" fmla="*/ 1 w 221"/>
                    <a:gd name="T29" fmla="*/ 1 h 114"/>
                    <a:gd name="T30" fmla="*/ 1 w 221"/>
                    <a:gd name="T31" fmla="*/ 1 h 114"/>
                    <a:gd name="T32" fmla="*/ 1 w 221"/>
                    <a:gd name="T33" fmla="*/ 1 h 114"/>
                    <a:gd name="T34" fmla="*/ 0 w 221"/>
                    <a:gd name="T35" fmla="*/ 1 h 114"/>
                    <a:gd name="T36" fmla="*/ 1 w 221"/>
                    <a:gd name="T37" fmla="*/ 0 h 114"/>
                    <a:gd name="T38" fmla="*/ 1 w 221"/>
                    <a:gd name="T39" fmla="*/ 1 h 114"/>
                    <a:gd name="T40" fmla="*/ 1 w 221"/>
                    <a:gd name="T41" fmla="*/ 1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114"/>
                    <a:gd name="T65" fmla="*/ 221 w 221"/>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114">
                      <a:moveTo>
                        <a:pt x="206" y="108"/>
                      </a:moveTo>
                      <a:lnTo>
                        <a:pt x="206" y="108"/>
                      </a:lnTo>
                      <a:lnTo>
                        <a:pt x="195" y="109"/>
                      </a:lnTo>
                      <a:lnTo>
                        <a:pt x="184" y="111"/>
                      </a:lnTo>
                      <a:lnTo>
                        <a:pt x="172" y="112"/>
                      </a:lnTo>
                      <a:lnTo>
                        <a:pt x="159" y="113"/>
                      </a:lnTo>
                      <a:lnTo>
                        <a:pt x="146" y="113"/>
                      </a:lnTo>
                      <a:lnTo>
                        <a:pt x="131" y="114"/>
                      </a:lnTo>
                      <a:lnTo>
                        <a:pt x="117" y="114"/>
                      </a:lnTo>
                      <a:lnTo>
                        <a:pt x="103" y="114"/>
                      </a:lnTo>
                      <a:lnTo>
                        <a:pt x="88" y="113"/>
                      </a:lnTo>
                      <a:lnTo>
                        <a:pt x="74" y="112"/>
                      </a:lnTo>
                      <a:lnTo>
                        <a:pt x="59" y="111"/>
                      </a:lnTo>
                      <a:lnTo>
                        <a:pt x="47" y="108"/>
                      </a:lnTo>
                      <a:lnTo>
                        <a:pt x="33" y="106"/>
                      </a:lnTo>
                      <a:lnTo>
                        <a:pt x="21" y="102"/>
                      </a:lnTo>
                      <a:lnTo>
                        <a:pt x="10" y="98"/>
                      </a:lnTo>
                      <a:lnTo>
                        <a:pt x="0" y="93"/>
                      </a:lnTo>
                      <a:lnTo>
                        <a:pt x="111" y="0"/>
                      </a:lnTo>
                      <a:lnTo>
                        <a:pt x="221" y="1"/>
                      </a:lnTo>
                      <a:lnTo>
                        <a:pt x="206" y="10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57" name="Freeform 180"/>
                <p:cNvSpPr>
                  <a:spLocks noChangeAspect="1"/>
                </p:cNvSpPr>
                <p:nvPr/>
              </p:nvSpPr>
              <p:spPr bwMode="auto">
                <a:xfrm>
                  <a:off x="2025" y="3137"/>
                  <a:ext cx="45" cy="45"/>
                </a:xfrm>
                <a:custGeom>
                  <a:avLst/>
                  <a:gdLst>
                    <a:gd name="T0" fmla="*/ 1 w 90"/>
                    <a:gd name="T1" fmla="*/ 0 h 90"/>
                    <a:gd name="T2" fmla="*/ 1 w 90"/>
                    <a:gd name="T3" fmla="*/ 1 h 90"/>
                    <a:gd name="T4" fmla="*/ 1 w 90"/>
                    <a:gd name="T5" fmla="*/ 1 h 90"/>
                    <a:gd name="T6" fmla="*/ 1 w 90"/>
                    <a:gd name="T7" fmla="*/ 1 h 90"/>
                    <a:gd name="T8" fmla="*/ 1 w 90"/>
                    <a:gd name="T9" fmla="*/ 1 h 90"/>
                    <a:gd name="T10" fmla="*/ 1 w 90"/>
                    <a:gd name="T11" fmla="*/ 1 h 90"/>
                    <a:gd name="T12" fmla="*/ 1 w 90"/>
                    <a:gd name="T13" fmla="*/ 1 h 90"/>
                    <a:gd name="T14" fmla="*/ 1 w 90"/>
                    <a:gd name="T15" fmla="*/ 1 h 90"/>
                    <a:gd name="T16" fmla="*/ 1 w 90"/>
                    <a:gd name="T17" fmla="*/ 1 h 90"/>
                    <a:gd name="T18" fmla="*/ 1 w 90"/>
                    <a:gd name="T19" fmla="*/ 1 h 90"/>
                    <a:gd name="T20" fmla="*/ 1 w 90"/>
                    <a:gd name="T21" fmla="*/ 1 h 90"/>
                    <a:gd name="T22" fmla="*/ 1 w 90"/>
                    <a:gd name="T23" fmla="*/ 1 h 90"/>
                    <a:gd name="T24" fmla="*/ 1 w 90"/>
                    <a:gd name="T25" fmla="*/ 1 h 90"/>
                    <a:gd name="T26" fmla="*/ 1 w 90"/>
                    <a:gd name="T27" fmla="*/ 1 h 90"/>
                    <a:gd name="T28" fmla="*/ 1 w 90"/>
                    <a:gd name="T29" fmla="*/ 1 h 90"/>
                    <a:gd name="T30" fmla="*/ 1 w 90"/>
                    <a:gd name="T31" fmla="*/ 1 h 90"/>
                    <a:gd name="T32" fmla="*/ 1 w 90"/>
                    <a:gd name="T33" fmla="*/ 1 h 90"/>
                    <a:gd name="T34" fmla="*/ 1 w 90"/>
                    <a:gd name="T35" fmla="*/ 1 h 90"/>
                    <a:gd name="T36" fmla="*/ 1 w 90"/>
                    <a:gd name="T37" fmla="*/ 1 h 90"/>
                    <a:gd name="T38" fmla="*/ 1 w 90"/>
                    <a:gd name="T39" fmla="*/ 1 h 90"/>
                    <a:gd name="T40" fmla="*/ 1 w 90"/>
                    <a:gd name="T41" fmla="*/ 1 h 90"/>
                    <a:gd name="T42" fmla="*/ 1 w 90"/>
                    <a:gd name="T43" fmla="*/ 1 h 90"/>
                    <a:gd name="T44" fmla="*/ 1 w 90"/>
                    <a:gd name="T45" fmla="*/ 1 h 90"/>
                    <a:gd name="T46" fmla="*/ 1 w 90"/>
                    <a:gd name="T47" fmla="*/ 1 h 90"/>
                    <a:gd name="T48" fmla="*/ 0 w 90"/>
                    <a:gd name="T49" fmla="*/ 1 h 90"/>
                    <a:gd name="T50" fmla="*/ 1 w 90"/>
                    <a:gd name="T51" fmla="*/ 1 h 90"/>
                    <a:gd name="T52" fmla="*/ 1 w 90"/>
                    <a:gd name="T53" fmla="*/ 1 h 90"/>
                    <a:gd name="T54" fmla="*/ 1 w 90"/>
                    <a:gd name="T55" fmla="*/ 1 h 90"/>
                    <a:gd name="T56" fmla="*/ 1 w 90"/>
                    <a:gd name="T57" fmla="*/ 1 h 90"/>
                    <a:gd name="T58" fmla="*/ 1 w 90"/>
                    <a:gd name="T59" fmla="*/ 1 h 90"/>
                    <a:gd name="T60" fmla="*/ 1 w 90"/>
                    <a:gd name="T61" fmla="*/ 1 h 90"/>
                    <a:gd name="T62" fmla="*/ 1 w 90"/>
                    <a:gd name="T63" fmla="*/ 1 h 90"/>
                    <a:gd name="T64" fmla="*/ 1 w 90"/>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90"/>
                    <a:gd name="T101" fmla="*/ 90 w 90"/>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90">
                      <a:moveTo>
                        <a:pt x="45" y="0"/>
                      </a:moveTo>
                      <a:lnTo>
                        <a:pt x="54" y="1"/>
                      </a:lnTo>
                      <a:lnTo>
                        <a:pt x="63" y="4"/>
                      </a:lnTo>
                      <a:lnTo>
                        <a:pt x="71" y="8"/>
                      </a:lnTo>
                      <a:lnTo>
                        <a:pt x="78" y="14"/>
                      </a:lnTo>
                      <a:lnTo>
                        <a:pt x="82" y="20"/>
                      </a:lnTo>
                      <a:lnTo>
                        <a:pt x="87" y="28"/>
                      </a:lnTo>
                      <a:lnTo>
                        <a:pt x="89" y="36"/>
                      </a:lnTo>
                      <a:lnTo>
                        <a:pt x="90" y="45"/>
                      </a:lnTo>
                      <a:lnTo>
                        <a:pt x="89" y="54"/>
                      </a:lnTo>
                      <a:lnTo>
                        <a:pt x="87" y="62"/>
                      </a:lnTo>
                      <a:lnTo>
                        <a:pt x="82" y="70"/>
                      </a:lnTo>
                      <a:lnTo>
                        <a:pt x="78" y="77"/>
                      </a:lnTo>
                      <a:lnTo>
                        <a:pt x="71" y="82"/>
                      </a:lnTo>
                      <a:lnTo>
                        <a:pt x="63" y="87"/>
                      </a:lnTo>
                      <a:lnTo>
                        <a:pt x="54" y="89"/>
                      </a:lnTo>
                      <a:lnTo>
                        <a:pt x="45" y="90"/>
                      </a:lnTo>
                      <a:lnTo>
                        <a:pt x="36" y="89"/>
                      </a:lnTo>
                      <a:lnTo>
                        <a:pt x="28" y="87"/>
                      </a:lnTo>
                      <a:lnTo>
                        <a:pt x="20" y="82"/>
                      </a:lnTo>
                      <a:lnTo>
                        <a:pt x="13" y="77"/>
                      </a:lnTo>
                      <a:lnTo>
                        <a:pt x="8" y="70"/>
                      </a:lnTo>
                      <a:lnTo>
                        <a:pt x="4" y="62"/>
                      </a:lnTo>
                      <a:lnTo>
                        <a:pt x="1" y="54"/>
                      </a:lnTo>
                      <a:lnTo>
                        <a:pt x="0" y="45"/>
                      </a:lnTo>
                      <a:lnTo>
                        <a:pt x="1" y="36"/>
                      </a:lnTo>
                      <a:lnTo>
                        <a:pt x="4" y="28"/>
                      </a:lnTo>
                      <a:lnTo>
                        <a:pt x="8" y="20"/>
                      </a:lnTo>
                      <a:lnTo>
                        <a:pt x="13" y="14"/>
                      </a:lnTo>
                      <a:lnTo>
                        <a:pt x="20" y="8"/>
                      </a:lnTo>
                      <a:lnTo>
                        <a:pt x="28" y="4"/>
                      </a:lnTo>
                      <a:lnTo>
                        <a:pt x="36" y="1"/>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58" name="Freeform 181"/>
                <p:cNvSpPr>
                  <a:spLocks noChangeAspect="1"/>
                </p:cNvSpPr>
                <p:nvPr/>
              </p:nvSpPr>
              <p:spPr bwMode="auto">
                <a:xfrm>
                  <a:off x="2033" y="3145"/>
                  <a:ext cx="29" cy="29"/>
                </a:xfrm>
                <a:custGeom>
                  <a:avLst/>
                  <a:gdLst>
                    <a:gd name="T0" fmla="*/ 1 w 58"/>
                    <a:gd name="T1" fmla="*/ 0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1 h 58"/>
                    <a:gd name="T16" fmla="*/ 1 w 58"/>
                    <a:gd name="T17" fmla="*/ 1 h 58"/>
                    <a:gd name="T18" fmla="*/ 1 w 58"/>
                    <a:gd name="T19" fmla="*/ 1 h 58"/>
                    <a:gd name="T20" fmla="*/ 1 w 58"/>
                    <a:gd name="T21" fmla="*/ 1 h 58"/>
                    <a:gd name="T22" fmla="*/ 1 w 58"/>
                    <a:gd name="T23" fmla="*/ 1 h 58"/>
                    <a:gd name="T24" fmla="*/ 0 w 58"/>
                    <a:gd name="T25" fmla="*/ 1 h 58"/>
                    <a:gd name="T26" fmla="*/ 1 w 58"/>
                    <a:gd name="T27" fmla="*/ 1 h 58"/>
                    <a:gd name="T28" fmla="*/ 1 w 58"/>
                    <a:gd name="T29" fmla="*/ 1 h 58"/>
                    <a:gd name="T30" fmla="*/ 1 w 58"/>
                    <a:gd name="T31" fmla="*/ 1 h 58"/>
                    <a:gd name="T32" fmla="*/ 1 w 58"/>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8"/>
                    <a:gd name="T53" fmla="*/ 58 w 58"/>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8">
                      <a:moveTo>
                        <a:pt x="29" y="0"/>
                      </a:moveTo>
                      <a:lnTo>
                        <a:pt x="41" y="3"/>
                      </a:lnTo>
                      <a:lnTo>
                        <a:pt x="50" y="10"/>
                      </a:lnTo>
                      <a:lnTo>
                        <a:pt x="56" y="19"/>
                      </a:lnTo>
                      <a:lnTo>
                        <a:pt x="58" y="29"/>
                      </a:lnTo>
                      <a:lnTo>
                        <a:pt x="56" y="41"/>
                      </a:lnTo>
                      <a:lnTo>
                        <a:pt x="50" y="50"/>
                      </a:lnTo>
                      <a:lnTo>
                        <a:pt x="41" y="56"/>
                      </a:lnTo>
                      <a:lnTo>
                        <a:pt x="29" y="58"/>
                      </a:lnTo>
                      <a:lnTo>
                        <a:pt x="18" y="56"/>
                      </a:lnTo>
                      <a:lnTo>
                        <a:pt x="9" y="50"/>
                      </a:lnTo>
                      <a:lnTo>
                        <a:pt x="3" y="41"/>
                      </a:lnTo>
                      <a:lnTo>
                        <a:pt x="0" y="29"/>
                      </a:lnTo>
                      <a:lnTo>
                        <a:pt x="3" y="19"/>
                      </a:lnTo>
                      <a:lnTo>
                        <a:pt x="9" y="10"/>
                      </a:lnTo>
                      <a:lnTo>
                        <a:pt x="18" y="3"/>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59" name="Freeform 182"/>
                <p:cNvSpPr>
                  <a:spLocks noChangeAspect="1"/>
                </p:cNvSpPr>
                <p:nvPr/>
              </p:nvSpPr>
              <p:spPr bwMode="auto">
                <a:xfrm>
                  <a:off x="2040" y="3153"/>
                  <a:ext cx="14" cy="13"/>
                </a:xfrm>
                <a:custGeom>
                  <a:avLst/>
                  <a:gdLst>
                    <a:gd name="T0" fmla="*/ 1 w 28"/>
                    <a:gd name="T1" fmla="*/ 0 h 28"/>
                    <a:gd name="T2" fmla="*/ 1 w 28"/>
                    <a:gd name="T3" fmla="*/ 0 h 28"/>
                    <a:gd name="T4" fmla="*/ 1 w 28"/>
                    <a:gd name="T5" fmla="*/ 0 h 28"/>
                    <a:gd name="T6" fmla="*/ 1 w 28"/>
                    <a:gd name="T7" fmla="*/ 0 h 28"/>
                    <a:gd name="T8" fmla="*/ 1 w 28"/>
                    <a:gd name="T9" fmla="*/ 0 h 28"/>
                    <a:gd name="T10" fmla="*/ 1 w 28"/>
                    <a:gd name="T11" fmla="*/ 0 h 28"/>
                    <a:gd name="T12" fmla="*/ 1 w 28"/>
                    <a:gd name="T13" fmla="*/ 0 h 28"/>
                    <a:gd name="T14" fmla="*/ 1 w 28"/>
                    <a:gd name="T15" fmla="*/ 0 h 28"/>
                    <a:gd name="T16" fmla="*/ 1 w 28"/>
                    <a:gd name="T17" fmla="*/ 0 h 28"/>
                    <a:gd name="T18" fmla="*/ 1 w 28"/>
                    <a:gd name="T19" fmla="*/ 0 h 28"/>
                    <a:gd name="T20" fmla="*/ 1 w 28"/>
                    <a:gd name="T21" fmla="*/ 0 h 28"/>
                    <a:gd name="T22" fmla="*/ 1 w 28"/>
                    <a:gd name="T23" fmla="*/ 0 h 28"/>
                    <a:gd name="T24" fmla="*/ 0 w 28"/>
                    <a:gd name="T25" fmla="*/ 0 h 28"/>
                    <a:gd name="T26" fmla="*/ 1 w 28"/>
                    <a:gd name="T27" fmla="*/ 0 h 28"/>
                    <a:gd name="T28" fmla="*/ 1 w 28"/>
                    <a:gd name="T29" fmla="*/ 0 h 28"/>
                    <a:gd name="T30" fmla="*/ 1 w 28"/>
                    <a:gd name="T31" fmla="*/ 0 h 28"/>
                    <a:gd name="T32" fmla="*/ 1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0"/>
                      </a:moveTo>
                      <a:lnTo>
                        <a:pt x="20" y="1"/>
                      </a:lnTo>
                      <a:lnTo>
                        <a:pt x="25" y="4"/>
                      </a:lnTo>
                      <a:lnTo>
                        <a:pt x="27" y="8"/>
                      </a:lnTo>
                      <a:lnTo>
                        <a:pt x="28" y="14"/>
                      </a:lnTo>
                      <a:lnTo>
                        <a:pt x="27" y="20"/>
                      </a:lnTo>
                      <a:lnTo>
                        <a:pt x="25" y="24"/>
                      </a:lnTo>
                      <a:lnTo>
                        <a:pt x="20" y="27"/>
                      </a:lnTo>
                      <a:lnTo>
                        <a:pt x="14" y="28"/>
                      </a:lnTo>
                      <a:lnTo>
                        <a:pt x="9" y="27"/>
                      </a:lnTo>
                      <a:lnTo>
                        <a:pt x="4" y="24"/>
                      </a:lnTo>
                      <a:lnTo>
                        <a:pt x="2" y="20"/>
                      </a:lnTo>
                      <a:lnTo>
                        <a:pt x="0" y="14"/>
                      </a:lnTo>
                      <a:lnTo>
                        <a:pt x="2" y="8"/>
                      </a:lnTo>
                      <a:lnTo>
                        <a:pt x="4" y="4"/>
                      </a:lnTo>
                      <a:lnTo>
                        <a:pt x="9" y="1"/>
                      </a:lnTo>
                      <a:lnTo>
                        <a:pt x="1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60" name="Freeform 183"/>
                <p:cNvSpPr>
                  <a:spLocks noChangeAspect="1"/>
                </p:cNvSpPr>
                <p:nvPr/>
              </p:nvSpPr>
              <p:spPr bwMode="auto">
                <a:xfrm>
                  <a:off x="2236" y="3090"/>
                  <a:ext cx="243" cy="44"/>
                </a:xfrm>
                <a:custGeom>
                  <a:avLst/>
                  <a:gdLst>
                    <a:gd name="T0" fmla="*/ 1 w 486"/>
                    <a:gd name="T1" fmla="*/ 1 h 86"/>
                    <a:gd name="T2" fmla="*/ 1 w 486"/>
                    <a:gd name="T3" fmla="*/ 0 h 86"/>
                    <a:gd name="T4" fmla="*/ 1 w 486"/>
                    <a:gd name="T5" fmla="*/ 0 h 86"/>
                    <a:gd name="T6" fmla="*/ 1 w 486"/>
                    <a:gd name="T7" fmla="*/ 1 h 86"/>
                    <a:gd name="T8" fmla="*/ 1 w 486"/>
                    <a:gd name="T9" fmla="*/ 1 h 86"/>
                    <a:gd name="T10" fmla="*/ 1 w 486"/>
                    <a:gd name="T11" fmla="*/ 1 h 86"/>
                    <a:gd name="T12" fmla="*/ 1 w 486"/>
                    <a:gd name="T13" fmla="*/ 1 h 86"/>
                    <a:gd name="T14" fmla="*/ 1 w 486"/>
                    <a:gd name="T15" fmla="*/ 1 h 86"/>
                    <a:gd name="T16" fmla="*/ 1 w 486"/>
                    <a:gd name="T17" fmla="*/ 1 h 86"/>
                    <a:gd name="T18" fmla="*/ 1 w 486"/>
                    <a:gd name="T19" fmla="*/ 1 h 86"/>
                    <a:gd name="T20" fmla="*/ 1 w 486"/>
                    <a:gd name="T21" fmla="*/ 1 h 86"/>
                    <a:gd name="T22" fmla="*/ 1 w 486"/>
                    <a:gd name="T23" fmla="*/ 1 h 86"/>
                    <a:gd name="T24" fmla="*/ 1 w 486"/>
                    <a:gd name="T25" fmla="*/ 1 h 86"/>
                    <a:gd name="T26" fmla="*/ 1 w 486"/>
                    <a:gd name="T27" fmla="*/ 1 h 86"/>
                    <a:gd name="T28" fmla="*/ 1 w 486"/>
                    <a:gd name="T29" fmla="*/ 1 h 86"/>
                    <a:gd name="T30" fmla="*/ 1 w 486"/>
                    <a:gd name="T31" fmla="*/ 1 h 86"/>
                    <a:gd name="T32" fmla="*/ 1 w 486"/>
                    <a:gd name="T33" fmla="*/ 1 h 86"/>
                    <a:gd name="T34" fmla="*/ 0 w 486"/>
                    <a:gd name="T35" fmla="*/ 1 h 86"/>
                    <a:gd name="T36" fmla="*/ 1 w 486"/>
                    <a:gd name="T37" fmla="*/ 1 h 86"/>
                    <a:gd name="T38" fmla="*/ 1 w 486"/>
                    <a:gd name="T39" fmla="*/ 1 h 86"/>
                    <a:gd name="T40" fmla="*/ 1 w 486"/>
                    <a:gd name="T41" fmla="*/ 1 h 86"/>
                    <a:gd name="T42" fmla="*/ 1 w 486"/>
                    <a:gd name="T43" fmla="*/ 1 h 86"/>
                    <a:gd name="T44" fmla="*/ 1 w 486"/>
                    <a:gd name="T45" fmla="*/ 1 h 86"/>
                    <a:gd name="T46" fmla="*/ 1 w 486"/>
                    <a:gd name="T47" fmla="*/ 1 h 86"/>
                    <a:gd name="T48" fmla="*/ 1 w 486"/>
                    <a:gd name="T49" fmla="*/ 1 h 86"/>
                    <a:gd name="T50" fmla="*/ 1 w 486"/>
                    <a:gd name="T51" fmla="*/ 1 h 86"/>
                    <a:gd name="T52" fmla="*/ 1 w 486"/>
                    <a:gd name="T53" fmla="*/ 1 h 86"/>
                    <a:gd name="T54" fmla="*/ 1 w 486"/>
                    <a:gd name="T55" fmla="*/ 1 h 86"/>
                    <a:gd name="T56" fmla="*/ 1 w 486"/>
                    <a:gd name="T57" fmla="*/ 1 h 86"/>
                    <a:gd name="T58" fmla="*/ 1 w 486"/>
                    <a:gd name="T59" fmla="*/ 1 h 86"/>
                    <a:gd name="T60" fmla="*/ 1 w 486"/>
                    <a:gd name="T61" fmla="*/ 1 h 86"/>
                    <a:gd name="T62" fmla="*/ 1 w 486"/>
                    <a:gd name="T63" fmla="*/ 1 h 86"/>
                    <a:gd name="T64" fmla="*/ 1 w 486"/>
                    <a:gd name="T65" fmla="*/ 1 h 86"/>
                    <a:gd name="T66" fmla="*/ 1 w 486"/>
                    <a:gd name="T67" fmla="*/ 1 h 86"/>
                    <a:gd name="T68" fmla="*/ 1 w 486"/>
                    <a:gd name="T69" fmla="*/ 1 h 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6"/>
                    <a:gd name="T106" fmla="*/ 0 h 86"/>
                    <a:gd name="T107" fmla="*/ 486 w 486"/>
                    <a:gd name="T108" fmla="*/ 86 h 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6" h="86">
                      <a:moveTo>
                        <a:pt x="486" y="41"/>
                      </a:moveTo>
                      <a:lnTo>
                        <a:pt x="423" y="0"/>
                      </a:lnTo>
                      <a:lnTo>
                        <a:pt x="396" y="0"/>
                      </a:lnTo>
                      <a:lnTo>
                        <a:pt x="369" y="1"/>
                      </a:lnTo>
                      <a:lnTo>
                        <a:pt x="341" y="1"/>
                      </a:lnTo>
                      <a:lnTo>
                        <a:pt x="313" y="1"/>
                      </a:lnTo>
                      <a:lnTo>
                        <a:pt x="286" y="2"/>
                      </a:lnTo>
                      <a:lnTo>
                        <a:pt x="258" y="3"/>
                      </a:lnTo>
                      <a:lnTo>
                        <a:pt x="230" y="5"/>
                      </a:lnTo>
                      <a:lnTo>
                        <a:pt x="203" y="6"/>
                      </a:lnTo>
                      <a:lnTo>
                        <a:pt x="175" y="8"/>
                      </a:lnTo>
                      <a:lnTo>
                        <a:pt x="149" y="10"/>
                      </a:lnTo>
                      <a:lnTo>
                        <a:pt x="122" y="13"/>
                      </a:lnTo>
                      <a:lnTo>
                        <a:pt x="96" y="16"/>
                      </a:lnTo>
                      <a:lnTo>
                        <a:pt x="70" y="20"/>
                      </a:lnTo>
                      <a:lnTo>
                        <a:pt x="46" y="23"/>
                      </a:lnTo>
                      <a:lnTo>
                        <a:pt x="23" y="28"/>
                      </a:lnTo>
                      <a:lnTo>
                        <a:pt x="0" y="32"/>
                      </a:lnTo>
                      <a:lnTo>
                        <a:pt x="308" y="82"/>
                      </a:lnTo>
                      <a:lnTo>
                        <a:pt x="312" y="82"/>
                      </a:lnTo>
                      <a:lnTo>
                        <a:pt x="318" y="83"/>
                      </a:lnTo>
                      <a:lnTo>
                        <a:pt x="323" y="83"/>
                      </a:lnTo>
                      <a:lnTo>
                        <a:pt x="328" y="84"/>
                      </a:lnTo>
                      <a:lnTo>
                        <a:pt x="334" y="85"/>
                      </a:lnTo>
                      <a:lnTo>
                        <a:pt x="340" y="85"/>
                      </a:lnTo>
                      <a:lnTo>
                        <a:pt x="346" y="86"/>
                      </a:lnTo>
                      <a:lnTo>
                        <a:pt x="351" y="86"/>
                      </a:lnTo>
                      <a:lnTo>
                        <a:pt x="358" y="75"/>
                      </a:lnTo>
                      <a:lnTo>
                        <a:pt x="372" y="66"/>
                      </a:lnTo>
                      <a:lnTo>
                        <a:pt x="391" y="57"/>
                      </a:lnTo>
                      <a:lnTo>
                        <a:pt x="412" y="51"/>
                      </a:lnTo>
                      <a:lnTo>
                        <a:pt x="434" y="46"/>
                      </a:lnTo>
                      <a:lnTo>
                        <a:pt x="455" y="43"/>
                      </a:lnTo>
                      <a:lnTo>
                        <a:pt x="473" y="41"/>
                      </a:lnTo>
                      <a:lnTo>
                        <a:pt x="486" y="41"/>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61" name="Freeform 184"/>
                <p:cNvSpPr>
                  <a:spLocks noChangeAspect="1"/>
                </p:cNvSpPr>
                <p:nvPr/>
              </p:nvSpPr>
              <p:spPr bwMode="auto">
                <a:xfrm>
                  <a:off x="2236" y="3090"/>
                  <a:ext cx="243" cy="44"/>
                </a:xfrm>
                <a:custGeom>
                  <a:avLst/>
                  <a:gdLst>
                    <a:gd name="T0" fmla="*/ 1 w 486"/>
                    <a:gd name="T1" fmla="*/ 1 h 86"/>
                    <a:gd name="T2" fmla="*/ 1 w 486"/>
                    <a:gd name="T3" fmla="*/ 0 h 86"/>
                    <a:gd name="T4" fmla="*/ 1 w 486"/>
                    <a:gd name="T5" fmla="*/ 0 h 86"/>
                    <a:gd name="T6" fmla="*/ 1 w 486"/>
                    <a:gd name="T7" fmla="*/ 0 h 86"/>
                    <a:gd name="T8" fmla="*/ 1 w 486"/>
                    <a:gd name="T9" fmla="*/ 1 h 86"/>
                    <a:gd name="T10" fmla="*/ 1 w 486"/>
                    <a:gd name="T11" fmla="*/ 1 h 86"/>
                    <a:gd name="T12" fmla="*/ 1 w 486"/>
                    <a:gd name="T13" fmla="*/ 1 h 86"/>
                    <a:gd name="T14" fmla="*/ 1 w 486"/>
                    <a:gd name="T15" fmla="*/ 1 h 86"/>
                    <a:gd name="T16" fmla="*/ 1 w 486"/>
                    <a:gd name="T17" fmla="*/ 1 h 86"/>
                    <a:gd name="T18" fmla="*/ 1 w 486"/>
                    <a:gd name="T19" fmla="*/ 1 h 86"/>
                    <a:gd name="T20" fmla="*/ 1 w 486"/>
                    <a:gd name="T21" fmla="*/ 1 h 86"/>
                    <a:gd name="T22" fmla="*/ 1 w 486"/>
                    <a:gd name="T23" fmla="*/ 1 h 86"/>
                    <a:gd name="T24" fmla="*/ 1 w 486"/>
                    <a:gd name="T25" fmla="*/ 1 h 86"/>
                    <a:gd name="T26" fmla="*/ 1 w 486"/>
                    <a:gd name="T27" fmla="*/ 1 h 86"/>
                    <a:gd name="T28" fmla="*/ 1 w 486"/>
                    <a:gd name="T29" fmla="*/ 1 h 86"/>
                    <a:gd name="T30" fmla="*/ 1 w 486"/>
                    <a:gd name="T31" fmla="*/ 1 h 86"/>
                    <a:gd name="T32" fmla="*/ 1 w 486"/>
                    <a:gd name="T33" fmla="*/ 1 h 86"/>
                    <a:gd name="T34" fmla="*/ 1 w 486"/>
                    <a:gd name="T35" fmla="*/ 1 h 86"/>
                    <a:gd name="T36" fmla="*/ 0 w 486"/>
                    <a:gd name="T37" fmla="*/ 1 h 86"/>
                    <a:gd name="T38" fmla="*/ 1 w 486"/>
                    <a:gd name="T39" fmla="*/ 1 h 86"/>
                    <a:gd name="T40" fmla="*/ 1 w 486"/>
                    <a:gd name="T41" fmla="*/ 1 h 86"/>
                    <a:gd name="T42" fmla="*/ 1 w 486"/>
                    <a:gd name="T43" fmla="*/ 1 h 86"/>
                    <a:gd name="T44" fmla="*/ 1 w 486"/>
                    <a:gd name="T45" fmla="*/ 1 h 86"/>
                    <a:gd name="T46" fmla="*/ 1 w 486"/>
                    <a:gd name="T47" fmla="*/ 1 h 86"/>
                    <a:gd name="T48" fmla="*/ 1 w 486"/>
                    <a:gd name="T49" fmla="*/ 1 h 86"/>
                    <a:gd name="T50" fmla="*/ 1 w 486"/>
                    <a:gd name="T51" fmla="*/ 1 h 86"/>
                    <a:gd name="T52" fmla="*/ 1 w 486"/>
                    <a:gd name="T53" fmla="*/ 1 h 86"/>
                    <a:gd name="T54" fmla="*/ 1 w 486"/>
                    <a:gd name="T55" fmla="*/ 1 h 86"/>
                    <a:gd name="T56" fmla="*/ 1 w 486"/>
                    <a:gd name="T57" fmla="*/ 1 h 86"/>
                    <a:gd name="T58" fmla="*/ 1 w 486"/>
                    <a:gd name="T59" fmla="*/ 1 h 86"/>
                    <a:gd name="T60" fmla="*/ 1 w 486"/>
                    <a:gd name="T61" fmla="*/ 1 h 86"/>
                    <a:gd name="T62" fmla="*/ 1 w 486"/>
                    <a:gd name="T63" fmla="*/ 1 h 86"/>
                    <a:gd name="T64" fmla="*/ 1 w 486"/>
                    <a:gd name="T65" fmla="*/ 1 h 86"/>
                    <a:gd name="T66" fmla="*/ 1 w 486"/>
                    <a:gd name="T67" fmla="*/ 1 h 86"/>
                    <a:gd name="T68" fmla="*/ 1 w 486"/>
                    <a:gd name="T69" fmla="*/ 1 h 86"/>
                    <a:gd name="T70" fmla="*/ 1 w 486"/>
                    <a:gd name="T71" fmla="*/ 1 h 86"/>
                    <a:gd name="T72" fmla="*/ 1 w 486"/>
                    <a:gd name="T73" fmla="*/ 1 h 86"/>
                    <a:gd name="T74" fmla="*/ 1 w 486"/>
                    <a:gd name="T75" fmla="*/ 1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6"/>
                    <a:gd name="T115" fmla="*/ 0 h 86"/>
                    <a:gd name="T116" fmla="*/ 486 w 486"/>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6" h="86">
                      <a:moveTo>
                        <a:pt x="486" y="41"/>
                      </a:moveTo>
                      <a:lnTo>
                        <a:pt x="423" y="0"/>
                      </a:lnTo>
                      <a:lnTo>
                        <a:pt x="396" y="0"/>
                      </a:lnTo>
                      <a:lnTo>
                        <a:pt x="369" y="1"/>
                      </a:lnTo>
                      <a:lnTo>
                        <a:pt x="341" y="1"/>
                      </a:lnTo>
                      <a:lnTo>
                        <a:pt x="313" y="1"/>
                      </a:lnTo>
                      <a:lnTo>
                        <a:pt x="286" y="2"/>
                      </a:lnTo>
                      <a:lnTo>
                        <a:pt x="258" y="3"/>
                      </a:lnTo>
                      <a:lnTo>
                        <a:pt x="230" y="5"/>
                      </a:lnTo>
                      <a:lnTo>
                        <a:pt x="203" y="6"/>
                      </a:lnTo>
                      <a:lnTo>
                        <a:pt x="175" y="8"/>
                      </a:lnTo>
                      <a:lnTo>
                        <a:pt x="149" y="10"/>
                      </a:lnTo>
                      <a:lnTo>
                        <a:pt x="122" y="13"/>
                      </a:lnTo>
                      <a:lnTo>
                        <a:pt x="96" y="16"/>
                      </a:lnTo>
                      <a:lnTo>
                        <a:pt x="70" y="20"/>
                      </a:lnTo>
                      <a:lnTo>
                        <a:pt x="46" y="23"/>
                      </a:lnTo>
                      <a:lnTo>
                        <a:pt x="23" y="28"/>
                      </a:lnTo>
                      <a:lnTo>
                        <a:pt x="0" y="32"/>
                      </a:lnTo>
                      <a:lnTo>
                        <a:pt x="308" y="82"/>
                      </a:lnTo>
                      <a:lnTo>
                        <a:pt x="312" y="82"/>
                      </a:lnTo>
                      <a:lnTo>
                        <a:pt x="318" y="83"/>
                      </a:lnTo>
                      <a:lnTo>
                        <a:pt x="323" y="83"/>
                      </a:lnTo>
                      <a:lnTo>
                        <a:pt x="328" y="84"/>
                      </a:lnTo>
                      <a:lnTo>
                        <a:pt x="334" y="85"/>
                      </a:lnTo>
                      <a:lnTo>
                        <a:pt x="340" y="85"/>
                      </a:lnTo>
                      <a:lnTo>
                        <a:pt x="346" y="86"/>
                      </a:lnTo>
                      <a:lnTo>
                        <a:pt x="351" y="86"/>
                      </a:lnTo>
                      <a:lnTo>
                        <a:pt x="358" y="75"/>
                      </a:lnTo>
                      <a:lnTo>
                        <a:pt x="372" y="66"/>
                      </a:lnTo>
                      <a:lnTo>
                        <a:pt x="391" y="57"/>
                      </a:lnTo>
                      <a:lnTo>
                        <a:pt x="412" y="51"/>
                      </a:lnTo>
                      <a:lnTo>
                        <a:pt x="434" y="46"/>
                      </a:lnTo>
                      <a:lnTo>
                        <a:pt x="455" y="43"/>
                      </a:lnTo>
                      <a:lnTo>
                        <a:pt x="473" y="41"/>
                      </a:lnTo>
                      <a:lnTo>
                        <a:pt x="486" y="41"/>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62" name="Freeform 185"/>
                <p:cNvSpPr>
                  <a:spLocks noChangeAspect="1"/>
                </p:cNvSpPr>
                <p:nvPr/>
              </p:nvSpPr>
              <p:spPr bwMode="auto">
                <a:xfrm>
                  <a:off x="2412" y="3111"/>
                  <a:ext cx="102" cy="26"/>
                </a:xfrm>
                <a:custGeom>
                  <a:avLst/>
                  <a:gdLst>
                    <a:gd name="T0" fmla="*/ 0 w 205"/>
                    <a:gd name="T1" fmla="*/ 0 h 53"/>
                    <a:gd name="T2" fmla="*/ 0 w 205"/>
                    <a:gd name="T3" fmla="*/ 0 h 53"/>
                    <a:gd name="T4" fmla="*/ 0 w 205"/>
                    <a:gd name="T5" fmla="*/ 0 h 53"/>
                    <a:gd name="T6" fmla="*/ 0 w 205"/>
                    <a:gd name="T7" fmla="*/ 0 h 53"/>
                    <a:gd name="T8" fmla="*/ 0 w 205"/>
                    <a:gd name="T9" fmla="*/ 0 h 53"/>
                    <a:gd name="T10" fmla="*/ 0 w 205"/>
                    <a:gd name="T11" fmla="*/ 0 h 53"/>
                    <a:gd name="T12" fmla="*/ 0 w 205"/>
                    <a:gd name="T13" fmla="*/ 0 h 53"/>
                    <a:gd name="T14" fmla="*/ 0 w 205"/>
                    <a:gd name="T15" fmla="*/ 0 h 53"/>
                    <a:gd name="T16" fmla="*/ 0 w 205"/>
                    <a:gd name="T17" fmla="*/ 0 h 53"/>
                    <a:gd name="T18" fmla="*/ 0 w 205"/>
                    <a:gd name="T19" fmla="*/ 0 h 53"/>
                    <a:gd name="T20" fmla="*/ 0 w 205"/>
                    <a:gd name="T21" fmla="*/ 0 h 53"/>
                    <a:gd name="T22" fmla="*/ 0 w 205"/>
                    <a:gd name="T23" fmla="*/ 0 h 53"/>
                    <a:gd name="T24" fmla="*/ 0 w 205"/>
                    <a:gd name="T25" fmla="*/ 0 h 53"/>
                    <a:gd name="T26" fmla="*/ 0 w 205"/>
                    <a:gd name="T27" fmla="*/ 0 h 53"/>
                    <a:gd name="T28" fmla="*/ 0 w 205"/>
                    <a:gd name="T29" fmla="*/ 0 h 53"/>
                    <a:gd name="T30" fmla="*/ 0 w 205"/>
                    <a:gd name="T31" fmla="*/ 0 h 53"/>
                    <a:gd name="T32" fmla="*/ 0 w 205"/>
                    <a:gd name="T33" fmla="*/ 0 h 53"/>
                    <a:gd name="T34" fmla="*/ 0 w 205"/>
                    <a:gd name="T35" fmla="*/ 0 h 53"/>
                    <a:gd name="T36" fmla="*/ 0 w 205"/>
                    <a:gd name="T37" fmla="*/ 0 h 53"/>
                    <a:gd name="T38" fmla="*/ 0 w 205"/>
                    <a:gd name="T39" fmla="*/ 0 h 53"/>
                    <a:gd name="T40" fmla="*/ 0 w 205"/>
                    <a:gd name="T41" fmla="*/ 0 h 53"/>
                    <a:gd name="T42" fmla="*/ 0 w 205"/>
                    <a:gd name="T43" fmla="*/ 0 h 53"/>
                    <a:gd name="T44" fmla="*/ 0 w 205"/>
                    <a:gd name="T45" fmla="*/ 0 h 53"/>
                    <a:gd name="T46" fmla="*/ 0 w 205"/>
                    <a:gd name="T47" fmla="*/ 0 h 53"/>
                    <a:gd name="T48" fmla="*/ 0 w 205"/>
                    <a:gd name="T49" fmla="*/ 0 h 53"/>
                    <a:gd name="T50" fmla="*/ 0 w 205"/>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5"/>
                    <a:gd name="T79" fmla="*/ 0 h 53"/>
                    <a:gd name="T80" fmla="*/ 205 w 205"/>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5" h="53">
                      <a:moveTo>
                        <a:pt x="135" y="0"/>
                      </a:moveTo>
                      <a:lnTo>
                        <a:pt x="122" y="0"/>
                      </a:lnTo>
                      <a:lnTo>
                        <a:pt x="104" y="3"/>
                      </a:lnTo>
                      <a:lnTo>
                        <a:pt x="83" y="6"/>
                      </a:lnTo>
                      <a:lnTo>
                        <a:pt x="61" y="11"/>
                      </a:lnTo>
                      <a:lnTo>
                        <a:pt x="40" y="16"/>
                      </a:lnTo>
                      <a:lnTo>
                        <a:pt x="21" y="24"/>
                      </a:lnTo>
                      <a:lnTo>
                        <a:pt x="7" y="35"/>
                      </a:lnTo>
                      <a:lnTo>
                        <a:pt x="0" y="46"/>
                      </a:lnTo>
                      <a:lnTo>
                        <a:pt x="19" y="47"/>
                      </a:lnTo>
                      <a:lnTo>
                        <a:pt x="37" y="50"/>
                      </a:lnTo>
                      <a:lnTo>
                        <a:pt x="56" y="51"/>
                      </a:lnTo>
                      <a:lnTo>
                        <a:pt x="74" y="52"/>
                      </a:lnTo>
                      <a:lnTo>
                        <a:pt x="94" y="52"/>
                      </a:lnTo>
                      <a:lnTo>
                        <a:pt x="111" y="53"/>
                      </a:lnTo>
                      <a:lnTo>
                        <a:pt x="128" y="53"/>
                      </a:lnTo>
                      <a:lnTo>
                        <a:pt x="146" y="53"/>
                      </a:lnTo>
                      <a:lnTo>
                        <a:pt x="159" y="53"/>
                      </a:lnTo>
                      <a:lnTo>
                        <a:pt x="173" y="53"/>
                      </a:lnTo>
                      <a:lnTo>
                        <a:pt x="185" y="52"/>
                      </a:lnTo>
                      <a:lnTo>
                        <a:pt x="194" y="51"/>
                      </a:lnTo>
                      <a:lnTo>
                        <a:pt x="201" y="50"/>
                      </a:lnTo>
                      <a:lnTo>
                        <a:pt x="204" y="47"/>
                      </a:lnTo>
                      <a:lnTo>
                        <a:pt x="205" y="45"/>
                      </a:lnTo>
                      <a:lnTo>
                        <a:pt x="203" y="43"/>
                      </a:lnTo>
                      <a:lnTo>
                        <a:pt x="135" y="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63" name="Freeform 186"/>
                <p:cNvSpPr>
                  <a:spLocks noChangeAspect="1"/>
                </p:cNvSpPr>
                <p:nvPr/>
              </p:nvSpPr>
              <p:spPr bwMode="auto">
                <a:xfrm>
                  <a:off x="2412" y="3111"/>
                  <a:ext cx="102" cy="26"/>
                </a:xfrm>
                <a:custGeom>
                  <a:avLst/>
                  <a:gdLst>
                    <a:gd name="T0" fmla="*/ 0 w 205"/>
                    <a:gd name="T1" fmla="*/ 0 h 53"/>
                    <a:gd name="T2" fmla="*/ 0 w 205"/>
                    <a:gd name="T3" fmla="*/ 0 h 53"/>
                    <a:gd name="T4" fmla="*/ 0 w 205"/>
                    <a:gd name="T5" fmla="*/ 0 h 53"/>
                    <a:gd name="T6" fmla="*/ 0 w 205"/>
                    <a:gd name="T7" fmla="*/ 0 h 53"/>
                    <a:gd name="T8" fmla="*/ 0 w 205"/>
                    <a:gd name="T9" fmla="*/ 0 h 53"/>
                    <a:gd name="T10" fmla="*/ 0 w 205"/>
                    <a:gd name="T11" fmla="*/ 0 h 53"/>
                    <a:gd name="T12" fmla="*/ 0 w 205"/>
                    <a:gd name="T13" fmla="*/ 0 h 53"/>
                    <a:gd name="T14" fmla="*/ 0 w 205"/>
                    <a:gd name="T15" fmla="*/ 0 h 53"/>
                    <a:gd name="T16" fmla="*/ 0 w 205"/>
                    <a:gd name="T17" fmla="*/ 0 h 53"/>
                    <a:gd name="T18" fmla="*/ 0 w 205"/>
                    <a:gd name="T19" fmla="*/ 0 h 53"/>
                    <a:gd name="T20" fmla="*/ 0 w 205"/>
                    <a:gd name="T21" fmla="*/ 0 h 53"/>
                    <a:gd name="T22" fmla="*/ 0 w 205"/>
                    <a:gd name="T23" fmla="*/ 0 h 53"/>
                    <a:gd name="T24" fmla="*/ 0 w 205"/>
                    <a:gd name="T25" fmla="*/ 0 h 53"/>
                    <a:gd name="T26" fmla="*/ 0 w 205"/>
                    <a:gd name="T27" fmla="*/ 0 h 53"/>
                    <a:gd name="T28" fmla="*/ 0 w 205"/>
                    <a:gd name="T29" fmla="*/ 0 h 53"/>
                    <a:gd name="T30" fmla="*/ 0 w 205"/>
                    <a:gd name="T31" fmla="*/ 0 h 53"/>
                    <a:gd name="T32" fmla="*/ 0 w 205"/>
                    <a:gd name="T33" fmla="*/ 0 h 53"/>
                    <a:gd name="T34" fmla="*/ 0 w 205"/>
                    <a:gd name="T35" fmla="*/ 0 h 53"/>
                    <a:gd name="T36" fmla="*/ 0 w 205"/>
                    <a:gd name="T37" fmla="*/ 0 h 53"/>
                    <a:gd name="T38" fmla="*/ 0 w 205"/>
                    <a:gd name="T39" fmla="*/ 0 h 53"/>
                    <a:gd name="T40" fmla="*/ 0 w 205"/>
                    <a:gd name="T41" fmla="*/ 0 h 53"/>
                    <a:gd name="T42" fmla="*/ 0 w 205"/>
                    <a:gd name="T43" fmla="*/ 0 h 53"/>
                    <a:gd name="T44" fmla="*/ 0 w 205"/>
                    <a:gd name="T45" fmla="*/ 0 h 53"/>
                    <a:gd name="T46" fmla="*/ 0 w 205"/>
                    <a:gd name="T47" fmla="*/ 0 h 53"/>
                    <a:gd name="T48" fmla="*/ 0 w 205"/>
                    <a:gd name="T49" fmla="*/ 0 h 53"/>
                    <a:gd name="T50" fmla="*/ 0 w 205"/>
                    <a:gd name="T51" fmla="*/ 0 h 53"/>
                    <a:gd name="T52" fmla="*/ 0 w 205"/>
                    <a:gd name="T53" fmla="*/ 0 h 53"/>
                    <a:gd name="T54" fmla="*/ 0 w 205"/>
                    <a:gd name="T55" fmla="*/ 0 h 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5"/>
                    <a:gd name="T85" fmla="*/ 0 h 53"/>
                    <a:gd name="T86" fmla="*/ 205 w 205"/>
                    <a:gd name="T87" fmla="*/ 53 h 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5" h="53">
                      <a:moveTo>
                        <a:pt x="135" y="0"/>
                      </a:moveTo>
                      <a:lnTo>
                        <a:pt x="135" y="0"/>
                      </a:lnTo>
                      <a:lnTo>
                        <a:pt x="122" y="0"/>
                      </a:lnTo>
                      <a:lnTo>
                        <a:pt x="104" y="3"/>
                      </a:lnTo>
                      <a:lnTo>
                        <a:pt x="83" y="6"/>
                      </a:lnTo>
                      <a:lnTo>
                        <a:pt x="61" y="11"/>
                      </a:lnTo>
                      <a:lnTo>
                        <a:pt x="40" y="16"/>
                      </a:lnTo>
                      <a:lnTo>
                        <a:pt x="21" y="24"/>
                      </a:lnTo>
                      <a:lnTo>
                        <a:pt x="7" y="35"/>
                      </a:lnTo>
                      <a:lnTo>
                        <a:pt x="0" y="46"/>
                      </a:lnTo>
                      <a:lnTo>
                        <a:pt x="19" y="47"/>
                      </a:lnTo>
                      <a:lnTo>
                        <a:pt x="37" y="50"/>
                      </a:lnTo>
                      <a:lnTo>
                        <a:pt x="56" y="51"/>
                      </a:lnTo>
                      <a:lnTo>
                        <a:pt x="74" y="52"/>
                      </a:lnTo>
                      <a:lnTo>
                        <a:pt x="94" y="52"/>
                      </a:lnTo>
                      <a:lnTo>
                        <a:pt x="111" y="53"/>
                      </a:lnTo>
                      <a:lnTo>
                        <a:pt x="128" y="53"/>
                      </a:lnTo>
                      <a:lnTo>
                        <a:pt x="146" y="53"/>
                      </a:lnTo>
                      <a:lnTo>
                        <a:pt x="159" y="53"/>
                      </a:lnTo>
                      <a:lnTo>
                        <a:pt x="173" y="53"/>
                      </a:lnTo>
                      <a:lnTo>
                        <a:pt x="185" y="52"/>
                      </a:lnTo>
                      <a:lnTo>
                        <a:pt x="194" y="51"/>
                      </a:lnTo>
                      <a:lnTo>
                        <a:pt x="201" y="50"/>
                      </a:lnTo>
                      <a:lnTo>
                        <a:pt x="204" y="47"/>
                      </a:lnTo>
                      <a:lnTo>
                        <a:pt x="205" y="45"/>
                      </a:lnTo>
                      <a:lnTo>
                        <a:pt x="203" y="43"/>
                      </a:lnTo>
                      <a:lnTo>
                        <a:pt x="135" y="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64" name="Line 187"/>
                <p:cNvSpPr>
                  <a:spLocks noChangeAspect="1" noChangeShapeType="1"/>
                </p:cNvSpPr>
                <p:nvPr/>
              </p:nvSpPr>
              <p:spPr bwMode="auto">
                <a:xfrm>
                  <a:off x="2290" y="3099"/>
                  <a:ext cx="155"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65" name="Freeform 188"/>
                <p:cNvSpPr>
                  <a:spLocks noChangeAspect="1"/>
                </p:cNvSpPr>
                <p:nvPr/>
              </p:nvSpPr>
              <p:spPr bwMode="auto">
                <a:xfrm>
                  <a:off x="2426" y="3131"/>
                  <a:ext cx="81" cy="5"/>
                </a:xfrm>
                <a:custGeom>
                  <a:avLst/>
                  <a:gdLst>
                    <a:gd name="T0" fmla="*/ 0 w 163"/>
                    <a:gd name="T1" fmla="*/ 1 h 10"/>
                    <a:gd name="T2" fmla="*/ 0 w 163"/>
                    <a:gd name="T3" fmla="*/ 1 h 10"/>
                    <a:gd name="T4" fmla="*/ 0 w 163"/>
                    <a:gd name="T5" fmla="*/ 1 h 10"/>
                    <a:gd name="T6" fmla="*/ 0 w 163"/>
                    <a:gd name="T7" fmla="*/ 1 h 10"/>
                    <a:gd name="T8" fmla="*/ 0 w 163"/>
                    <a:gd name="T9" fmla="*/ 1 h 10"/>
                    <a:gd name="T10" fmla="*/ 0 w 163"/>
                    <a:gd name="T11" fmla="*/ 1 h 10"/>
                    <a:gd name="T12" fmla="*/ 0 w 163"/>
                    <a:gd name="T13" fmla="*/ 1 h 10"/>
                    <a:gd name="T14" fmla="*/ 0 w 163"/>
                    <a:gd name="T15" fmla="*/ 1 h 10"/>
                    <a:gd name="T16" fmla="*/ 0 w 163"/>
                    <a:gd name="T17" fmla="*/ 1 h 10"/>
                    <a:gd name="T18" fmla="*/ 0 w 163"/>
                    <a:gd name="T19" fmla="*/ 1 h 10"/>
                    <a:gd name="T20" fmla="*/ 0 w 163"/>
                    <a:gd name="T21" fmla="*/ 1 h 10"/>
                    <a:gd name="T22" fmla="*/ 0 w 163"/>
                    <a:gd name="T23" fmla="*/ 1 h 10"/>
                    <a:gd name="T24" fmla="*/ 0 w 163"/>
                    <a:gd name="T25" fmla="*/ 1 h 10"/>
                    <a:gd name="T26" fmla="*/ 0 w 163"/>
                    <a:gd name="T27" fmla="*/ 1 h 10"/>
                    <a:gd name="T28" fmla="*/ 0 w 163"/>
                    <a:gd name="T29" fmla="*/ 1 h 10"/>
                    <a:gd name="T30" fmla="*/ 0 w 163"/>
                    <a:gd name="T31" fmla="*/ 1 h 10"/>
                    <a:gd name="T32" fmla="*/ 0 w 163"/>
                    <a:gd name="T33" fmla="*/ 1 h 10"/>
                    <a:gd name="T34" fmla="*/ 0 w 163"/>
                    <a:gd name="T35" fmla="*/ 1 h 10"/>
                    <a:gd name="T36" fmla="*/ 0 w 16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3"/>
                    <a:gd name="T58" fmla="*/ 0 h 10"/>
                    <a:gd name="T59" fmla="*/ 163 w 163"/>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3" h="10">
                      <a:moveTo>
                        <a:pt x="0" y="10"/>
                      </a:moveTo>
                      <a:lnTo>
                        <a:pt x="0" y="10"/>
                      </a:lnTo>
                      <a:lnTo>
                        <a:pt x="5" y="9"/>
                      </a:lnTo>
                      <a:lnTo>
                        <a:pt x="11" y="8"/>
                      </a:lnTo>
                      <a:lnTo>
                        <a:pt x="16" y="5"/>
                      </a:lnTo>
                      <a:lnTo>
                        <a:pt x="23" y="4"/>
                      </a:lnTo>
                      <a:lnTo>
                        <a:pt x="29" y="3"/>
                      </a:lnTo>
                      <a:lnTo>
                        <a:pt x="35" y="3"/>
                      </a:lnTo>
                      <a:lnTo>
                        <a:pt x="40" y="2"/>
                      </a:lnTo>
                      <a:lnTo>
                        <a:pt x="45" y="2"/>
                      </a:lnTo>
                      <a:lnTo>
                        <a:pt x="61" y="1"/>
                      </a:lnTo>
                      <a:lnTo>
                        <a:pt x="79" y="1"/>
                      </a:lnTo>
                      <a:lnTo>
                        <a:pt x="97" y="2"/>
                      </a:lnTo>
                      <a:lnTo>
                        <a:pt x="114" y="2"/>
                      </a:lnTo>
                      <a:lnTo>
                        <a:pt x="130" y="3"/>
                      </a:lnTo>
                      <a:lnTo>
                        <a:pt x="144" y="3"/>
                      </a:lnTo>
                      <a:lnTo>
                        <a:pt x="156" y="2"/>
                      </a:lnTo>
                      <a:lnTo>
                        <a:pt x="16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66" name="Freeform 189"/>
                <p:cNvSpPr>
                  <a:spLocks noChangeAspect="1"/>
                </p:cNvSpPr>
                <p:nvPr/>
              </p:nvSpPr>
              <p:spPr bwMode="auto">
                <a:xfrm>
                  <a:off x="2385" y="3111"/>
                  <a:ext cx="94" cy="9"/>
                </a:xfrm>
                <a:custGeom>
                  <a:avLst/>
                  <a:gdLst>
                    <a:gd name="T0" fmla="*/ 0 w 187"/>
                    <a:gd name="T1" fmla="*/ 0 h 19"/>
                    <a:gd name="T2" fmla="*/ 0 w 187"/>
                    <a:gd name="T3" fmla="*/ 0 h 19"/>
                    <a:gd name="T4" fmla="*/ 1 w 187"/>
                    <a:gd name="T5" fmla="*/ 0 h 19"/>
                    <a:gd name="T6" fmla="*/ 1 w 187"/>
                    <a:gd name="T7" fmla="*/ 0 h 19"/>
                    <a:gd name="T8" fmla="*/ 1 w 187"/>
                    <a:gd name="T9" fmla="*/ 0 h 19"/>
                    <a:gd name="T10" fmla="*/ 1 w 187"/>
                    <a:gd name="T11" fmla="*/ 0 h 19"/>
                    <a:gd name="T12" fmla="*/ 1 w 187"/>
                    <a:gd name="T13" fmla="*/ 0 h 19"/>
                    <a:gd name="T14" fmla="*/ 1 w 187"/>
                    <a:gd name="T15" fmla="*/ 0 h 19"/>
                    <a:gd name="T16" fmla="*/ 1 w 187"/>
                    <a:gd name="T17" fmla="*/ 0 h 19"/>
                    <a:gd name="T18" fmla="*/ 1 w 187"/>
                    <a:gd name="T19" fmla="*/ 0 h 19"/>
                    <a:gd name="T20" fmla="*/ 1 w 187"/>
                    <a:gd name="T21" fmla="*/ 0 h 19"/>
                    <a:gd name="T22" fmla="*/ 1 w 187"/>
                    <a:gd name="T23" fmla="*/ 0 h 19"/>
                    <a:gd name="T24" fmla="*/ 1 w 187"/>
                    <a:gd name="T25" fmla="*/ 0 h 19"/>
                    <a:gd name="T26" fmla="*/ 1 w 187"/>
                    <a:gd name="T27" fmla="*/ 0 h 19"/>
                    <a:gd name="T28" fmla="*/ 1 w 187"/>
                    <a:gd name="T29" fmla="*/ 0 h 19"/>
                    <a:gd name="T30" fmla="*/ 1 w 187"/>
                    <a:gd name="T31" fmla="*/ 0 h 19"/>
                    <a:gd name="T32" fmla="*/ 1 w 187"/>
                    <a:gd name="T33" fmla="*/ 0 h 19"/>
                    <a:gd name="T34" fmla="*/ 1 w 187"/>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19"/>
                    <a:gd name="T56" fmla="*/ 187 w 187"/>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19">
                      <a:moveTo>
                        <a:pt x="0" y="19"/>
                      </a:moveTo>
                      <a:lnTo>
                        <a:pt x="0" y="19"/>
                      </a:lnTo>
                      <a:lnTo>
                        <a:pt x="11" y="16"/>
                      </a:lnTo>
                      <a:lnTo>
                        <a:pt x="21" y="14"/>
                      </a:lnTo>
                      <a:lnTo>
                        <a:pt x="32" y="12"/>
                      </a:lnTo>
                      <a:lnTo>
                        <a:pt x="43" y="11"/>
                      </a:lnTo>
                      <a:lnTo>
                        <a:pt x="55" y="8"/>
                      </a:lnTo>
                      <a:lnTo>
                        <a:pt x="67" y="7"/>
                      </a:lnTo>
                      <a:lnTo>
                        <a:pt x="80" y="6"/>
                      </a:lnTo>
                      <a:lnTo>
                        <a:pt x="93" y="5"/>
                      </a:lnTo>
                      <a:lnTo>
                        <a:pt x="104" y="4"/>
                      </a:lnTo>
                      <a:lnTo>
                        <a:pt x="117" y="3"/>
                      </a:lnTo>
                      <a:lnTo>
                        <a:pt x="129" y="1"/>
                      </a:lnTo>
                      <a:lnTo>
                        <a:pt x="142" y="1"/>
                      </a:lnTo>
                      <a:lnTo>
                        <a:pt x="154" y="1"/>
                      </a:lnTo>
                      <a:lnTo>
                        <a:pt x="165" y="0"/>
                      </a:lnTo>
                      <a:lnTo>
                        <a:pt x="177" y="0"/>
                      </a:lnTo>
                      <a:lnTo>
                        <a:pt x="187"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67" name="Line 190"/>
                <p:cNvSpPr>
                  <a:spLocks noChangeAspect="1" noChangeShapeType="1"/>
                </p:cNvSpPr>
                <p:nvPr/>
              </p:nvSpPr>
              <p:spPr bwMode="auto">
                <a:xfrm>
                  <a:off x="2377" y="3092"/>
                  <a:ext cx="63" cy="2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68" name="Freeform 191"/>
                <p:cNvSpPr>
                  <a:spLocks noChangeAspect="1"/>
                </p:cNvSpPr>
                <p:nvPr/>
              </p:nvSpPr>
              <p:spPr bwMode="auto">
                <a:xfrm>
                  <a:off x="2411" y="3099"/>
                  <a:ext cx="49" cy="4"/>
                </a:xfrm>
                <a:custGeom>
                  <a:avLst/>
                  <a:gdLst>
                    <a:gd name="T0" fmla="*/ 0 w 99"/>
                    <a:gd name="T1" fmla="*/ 1 h 8"/>
                    <a:gd name="T2" fmla="*/ 0 w 99"/>
                    <a:gd name="T3" fmla="*/ 1 h 8"/>
                    <a:gd name="T4" fmla="*/ 0 w 99"/>
                    <a:gd name="T5" fmla="*/ 1 h 8"/>
                    <a:gd name="T6" fmla="*/ 0 w 99"/>
                    <a:gd name="T7" fmla="*/ 1 h 8"/>
                    <a:gd name="T8" fmla="*/ 0 w 99"/>
                    <a:gd name="T9" fmla="*/ 1 h 8"/>
                    <a:gd name="T10" fmla="*/ 0 w 99"/>
                    <a:gd name="T11" fmla="*/ 1 h 8"/>
                    <a:gd name="T12" fmla="*/ 0 w 99"/>
                    <a:gd name="T13" fmla="*/ 1 h 8"/>
                    <a:gd name="T14" fmla="*/ 0 w 99"/>
                    <a:gd name="T15" fmla="*/ 0 h 8"/>
                    <a:gd name="T16" fmla="*/ 0 w 99"/>
                    <a:gd name="T17" fmla="*/ 0 h 8"/>
                    <a:gd name="T18" fmla="*/ 0 w 99"/>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8"/>
                    <a:gd name="T32" fmla="*/ 99 w 9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8">
                      <a:moveTo>
                        <a:pt x="0" y="8"/>
                      </a:moveTo>
                      <a:lnTo>
                        <a:pt x="0" y="8"/>
                      </a:lnTo>
                      <a:lnTo>
                        <a:pt x="12" y="7"/>
                      </a:lnTo>
                      <a:lnTo>
                        <a:pt x="24" y="5"/>
                      </a:lnTo>
                      <a:lnTo>
                        <a:pt x="37" y="4"/>
                      </a:lnTo>
                      <a:lnTo>
                        <a:pt x="50" y="2"/>
                      </a:lnTo>
                      <a:lnTo>
                        <a:pt x="62" y="1"/>
                      </a:lnTo>
                      <a:lnTo>
                        <a:pt x="75" y="0"/>
                      </a:lnTo>
                      <a:lnTo>
                        <a:pt x="88" y="0"/>
                      </a:lnTo>
                      <a:lnTo>
                        <a:pt x="99"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69" name="Freeform 192"/>
                <p:cNvSpPr>
                  <a:spLocks noChangeAspect="1"/>
                </p:cNvSpPr>
                <p:nvPr/>
              </p:nvSpPr>
              <p:spPr bwMode="auto">
                <a:xfrm>
                  <a:off x="2236" y="3090"/>
                  <a:ext cx="278" cy="47"/>
                </a:xfrm>
                <a:custGeom>
                  <a:avLst/>
                  <a:gdLst>
                    <a:gd name="T0" fmla="*/ 1 w 556"/>
                    <a:gd name="T1" fmla="*/ 1 h 93"/>
                    <a:gd name="T2" fmla="*/ 1 w 556"/>
                    <a:gd name="T3" fmla="*/ 1 h 93"/>
                    <a:gd name="T4" fmla="*/ 1 w 556"/>
                    <a:gd name="T5" fmla="*/ 1 h 93"/>
                    <a:gd name="T6" fmla="*/ 1 w 556"/>
                    <a:gd name="T7" fmla="*/ 1 h 93"/>
                    <a:gd name="T8" fmla="*/ 1 w 556"/>
                    <a:gd name="T9" fmla="*/ 1 h 93"/>
                    <a:gd name="T10" fmla="*/ 1 w 556"/>
                    <a:gd name="T11" fmla="*/ 1 h 93"/>
                    <a:gd name="T12" fmla="*/ 1 w 556"/>
                    <a:gd name="T13" fmla="*/ 1 h 93"/>
                    <a:gd name="T14" fmla="*/ 1 w 556"/>
                    <a:gd name="T15" fmla="*/ 1 h 93"/>
                    <a:gd name="T16" fmla="*/ 1 w 556"/>
                    <a:gd name="T17" fmla="*/ 1 h 93"/>
                    <a:gd name="T18" fmla="*/ 1 w 556"/>
                    <a:gd name="T19" fmla="*/ 1 h 93"/>
                    <a:gd name="T20" fmla="*/ 1 w 556"/>
                    <a:gd name="T21" fmla="*/ 1 h 93"/>
                    <a:gd name="T22" fmla="*/ 1 w 556"/>
                    <a:gd name="T23" fmla="*/ 1 h 93"/>
                    <a:gd name="T24" fmla="*/ 1 w 556"/>
                    <a:gd name="T25" fmla="*/ 1 h 93"/>
                    <a:gd name="T26" fmla="*/ 1 w 556"/>
                    <a:gd name="T27" fmla="*/ 1 h 93"/>
                    <a:gd name="T28" fmla="*/ 1 w 556"/>
                    <a:gd name="T29" fmla="*/ 1 h 93"/>
                    <a:gd name="T30" fmla="*/ 1 w 556"/>
                    <a:gd name="T31" fmla="*/ 1 h 93"/>
                    <a:gd name="T32" fmla="*/ 1 w 556"/>
                    <a:gd name="T33" fmla="*/ 1 h 93"/>
                    <a:gd name="T34" fmla="*/ 1 w 556"/>
                    <a:gd name="T35" fmla="*/ 1 h 93"/>
                    <a:gd name="T36" fmla="*/ 1 w 556"/>
                    <a:gd name="T37" fmla="*/ 1 h 93"/>
                    <a:gd name="T38" fmla="*/ 1 w 556"/>
                    <a:gd name="T39" fmla="*/ 1 h 93"/>
                    <a:gd name="T40" fmla="*/ 1 w 556"/>
                    <a:gd name="T41" fmla="*/ 1 h 93"/>
                    <a:gd name="T42" fmla="*/ 1 w 556"/>
                    <a:gd name="T43" fmla="*/ 1 h 93"/>
                    <a:gd name="T44" fmla="*/ 1 w 556"/>
                    <a:gd name="T45" fmla="*/ 1 h 93"/>
                    <a:gd name="T46" fmla="*/ 1 w 556"/>
                    <a:gd name="T47" fmla="*/ 1 h 93"/>
                    <a:gd name="T48" fmla="*/ 1 w 556"/>
                    <a:gd name="T49" fmla="*/ 1 h 93"/>
                    <a:gd name="T50" fmla="*/ 1 w 556"/>
                    <a:gd name="T51" fmla="*/ 1 h 93"/>
                    <a:gd name="T52" fmla="*/ 1 w 556"/>
                    <a:gd name="T53" fmla="*/ 1 h 93"/>
                    <a:gd name="T54" fmla="*/ 1 w 556"/>
                    <a:gd name="T55" fmla="*/ 1 h 93"/>
                    <a:gd name="T56" fmla="*/ 0 w 556"/>
                    <a:gd name="T57" fmla="*/ 1 h 93"/>
                    <a:gd name="T58" fmla="*/ 0 w 556"/>
                    <a:gd name="T59" fmla="*/ 1 h 93"/>
                    <a:gd name="T60" fmla="*/ 1 w 556"/>
                    <a:gd name="T61" fmla="*/ 1 h 93"/>
                    <a:gd name="T62" fmla="*/ 1 w 556"/>
                    <a:gd name="T63" fmla="*/ 1 h 93"/>
                    <a:gd name="T64" fmla="*/ 1 w 556"/>
                    <a:gd name="T65" fmla="*/ 1 h 93"/>
                    <a:gd name="T66" fmla="*/ 1 w 556"/>
                    <a:gd name="T67" fmla="*/ 1 h 93"/>
                    <a:gd name="T68" fmla="*/ 1 w 556"/>
                    <a:gd name="T69" fmla="*/ 1 h 93"/>
                    <a:gd name="T70" fmla="*/ 1 w 556"/>
                    <a:gd name="T71" fmla="*/ 1 h 93"/>
                    <a:gd name="T72" fmla="*/ 1 w 556"/>
                    <a:gd name="T73" fmla="*/ 1 h 93"/>
                    <a:gd name="T74" fmla="*/ 1 w 556"/>
                    <a:gd name="T75" fmla="*/ 1 h 93"/>
                    <a:gd name="T76" fmla="*/ 1 w 556"/>
                    <a:gd name="T77" fmla="*/ 1 h 93"/>
                    <a:gd name="T78" fmla="*/ 1 w 556"/>
                    <a:gd name="T79" fmla="*/ 1 h 93"/>
                    <a:gd name="T80" fmla="*/ 1 w 556"/>
                    <a:gd name="T81" fmla="*/ 1 h 93"/>
                    <a:gd name="T82" fmla="*/ 1 w 556"/>
                    <a:gd name="T83" fmla="*/ 1 h 93"/>
                    <a:gd name="T84" fmla="*/ 1 w 556"/>
                    <a:gd name="T85" fmla="*/ 1 h 93"/>
                    <a:gd name="T86" fmla="*/ 1 w 556"/>
                    <a:gd name="T87" fmla="*/ 1 h 93"/>
                    <a:gd name="T88" fmla="*/ 1 w 556"/>
                    <a:gd name="T89" fmla="*/ 0 h 93"/>
                    <a:gd name="T90" fmla="*/ 1 w 556"/>
                    <a:gd name="T91" fmla="*/ 0 h 93"/>
                    <a:gd name="T92" fmla="*/ 1 w 556"/>
                    <a:gd name="T93" fmla="*/ 1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6"/>
                    <a:gd name="T142" fmla="*/ 0 h 93"/>
                    <a:gd name="T143" fmla="*/ 556 w 556"/>
                    <a:gd name="T144" fmla="*/ 93 h 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6" h="93">
                      <a:moveTo>
                        <a:pt x="486" y="41"/>
                      </a:moveTo>
                      <a:lnTo>
                        <a:pt x="554" y="83"/>
                      </a:lnTo>
                      <a:lnTo>
                        <a:pt x="556" y="85"/>
                      </a:lnTo>
                      <a:lnTo>
                        <a:pt x="555" y="87"/>
                      </a:lnTo>
                      <a:lnTo>
                        <a:pt x="552" y="90"/>
                      </a:lnTo>
                      <a:lnTo>
                        <a:pt x="545" y="91"/>
                      </a:lnTo>
                      <a:lnTo>
                        <a:pt x="536" y="92"/>
                      </a:lnTo>
                      <a:lnTo>
                        <a:pt x="524" y="93"/>
                      </a:lnTo>
                      <a:lnTo>
                        <a:pt x="510" y="93"/>
                      </a:lnTo>
                      <a:lnTo>
                        <a:pt x="495" y="93"/>
                      </a:lnTo>
                      <a:lnTo>
                        <a:pt x="479" y="93"/>
                      </a:lnTo>
                      <a:lnTo>
                        <a:pt x="462" y="93"/>
                      </a:lnTo>
                      <a:lnTo>
                        <a:pt x="444" y="92"/>
                      </a:lnTo>
                      <a:lnTo>
                        <a:pt x="425" y="92"/>
                      </a:lnTo>
                      <a:lnTo>
                        <a:pt x="406" y="91"/>
                      </a:lnTo>
                      <a:lnTo>
                        <a:pt x="387" y="90"/>
                      </a:lnTo>
                      <a:lnTo>
                        <a:pt x="369" y="87"/>
                      </a:lnTo>
                      <a:lnTo>
                        <a:pt x="350" y="86"/>
                      </a:lnTo>
                      <a:lnTo>
                        <a:pt x="344" y="86"/>
                      </a:lnTo>
                      <a:lnTo>
                        <a:pt x="339" y="85"/>
                      </a:lnTo>
                      <a:lnTo>
                        <a:pt x="333" y="85"/>
                      </a:lnTo>
                      <a:lnTo>
                        <a:pt x="328" y="84"/>
                      </a:lnTo>
                      <a:lnTo>
                        <a:pt x="323" y="83"/>
                      </a:lnTo>
                      <a:lnTo>
                        <a:pt x="318" y="82"/>
                      </a:lnTo>
                      <a:lnTo>
                        <a:pt x="312" y="82"/>
                      </a:lnTo>
                      <a:lnTo>
                        <a:pt x="308" y="81"/>
                      </a:lnTo>
                      <a:lnTo>
                        <a:pt x="0" y="32"/>
                      </a:lnTo>
                      <a:lnTo>
                        <a:pt x="23" y="28"/>
                      </a:lnTo>
                      <a:lnTo>
                        <a:pt x="46" y="23"/>
                      </a:lnTo>
                      <a:lnTo>
                        <a:pt x="70" y="20"/>
                      </a:lnTo>
                      <a:lnTo>
                        <a:pt x="96" y="16"/>
                      </a:lnTo>
                      <a:lnTo>
                        <a:pt x="122" y="13"/>
                      </a:lnTo>
                      <a:lnTo>
                        <a:pt x="149" y="10"/>
                      </a:lnTo>
                      <a:lnTo>
                        <a:pt x="175" y="8"/>
                      </a:lnTo>
                      <a:lnTo>
                        <a:pt x="203" y="6"/>
                      </a:lnTo>
                      <a:lnTo>
                        <a:pt x="230" y="5"/>
                      </a:lnTo>
                      <a:lnTo>
                        <a:pt x="258" y="3"/>
                      </a:lnTo>
                      <a:lnTo>
                        <a:pt x="286" y="2"/>
                      </a:lnTo>
                      <a:lnTo>
                        <a:pt x="313" y="1"/>
                      </a:lnTo>
                      <a:lnTo>
                        <a:pt x="341" y="1"/>
                      </a:lnTo>
                      <a:lnTo>
                        <a:pt x="369" y="1"/>
                      </a:lnTo>
                      <a:lnTo>
                        <a:pt x="396" y="0"/>
                      </a:lnTo>
                      <a:lnTo>
                        <a:pt x="423" y="0"/>
                      </a:lnTo>
                      <a:lnTo>
                        <a:pt x="486" y="4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70" name="Freeform 193"/>
                <p:cNvSpPr>
                  <a:spLocks noChangeAspect="1"/>
                </p:cNvSpPr>
                <p:nvPr/>
              </p:nvSpPr>
              <p:spPr bwMode="auto">
                <a:xfrm>
                  <a:off x="1711" y="3099"/>
                  <a:ext cx="190" cy="44"/>
                </a:xfrm>
                <a:custGeom>
                  <a:avLst/>
                  <a:gdLst>
                    <a:gd name="T0" fmla="*/ 1 w 379"/>
                    <a:gd name="T1" fmla="*/ 0 h 89"/>
                    <a:gd name="T2" fmla="*/ 1 w 379"/>
                    <a:gd name="T3" fmla="*/ 0 h 89"/>
                    <a:gd name="T4" fmla="*/ 1 w 379"/>
                    <a:gd name="T5" fmla="*/ 0 h 89"/>
                    <a:gd name="T6" fmla="*/ 1 w 379"/>
                    <a:gd name="T7" fmla="*/ 0 h 89"/>
                    <a:gd name="T8" fmla="*/ 0 w 379"/>
                    <a:gd name="T9" fmla="*/ 0 h 89"/>
                    <a:gd name="T10" fmla="*/ 1 w 379"/>
                    <a:gd name="T11" fmla="*/ 0 h 89"/>
                    <a:gd name="T12" fmla="*/ 0 60000 65536"/>
                    <a:gd name="T13" fmla="*/ 0 60000 65536"/>
                    <a:gd name="T14" fmla="*/ 0 60000 65536"/>
                    <a:gd name="T15" fmla="*/ 0 60000 65536"/>
                    <a:gd name="T16" fmla="*/ 0 60000 65536"/>
                    <a:gd name="T17" fmla="*/ 0 60000 65536"/>
                    <a:gd name="T18" fmla="*/ 0 w 379"/>
                    <a:gd name="T19" fmla="*/ 0 h 89"/>
                    <a:gd name="T20" fmla="*/ 379 w 37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79" h="89">
                      <a:moveTo>
                        <a:pt x="2" y="89"/>
                      </a:moveTo>
                      <a:lnTo>
                        <a:pt x="364" y="82"/>
                      </a:lnTo>
                      <a:lnTo>
                        <a:pt x="379" y="3"/>
                      </a:lnTo>
                      <a:lnTo>
                        <a:pt x="121" y="0"/>
                      </a:lnTo>
                      <a:lnTo>
                        <a:pt x="0" y="70"/>
                      </a:lnTo>
                      <a:lnTo>
                        <a:pt x="2" y="89"/>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71" name="Freeform 194"/>
                <p:cNvSpPr>
                  <a:spLocks noChangeAspect="1"/>
                </p:cNvSpPr>
                <p:nvPr/>
              </p:nvSpPr>
              <p:spPr bwMode="auto">
                <a:xfrm>
                  <a:off x="1711" y="3099"/>
                  <a:ext cx="190" cy="44"/>
                </a:xfrm>
                <a:custGeom>
                  <a:avLst/>
                  <a:gdLst>
                    <a:gd name="T0" fmla="*/ 1 w 379"/>
                    <a:gd name="T1" fmla="*/ 0 h 89"/>
                    <a:gd name="T2" fmla="*/ 1 w 379"/>
                    <a:gd name="T3" fmla="*/ 0 h 89"/>
                    <a:gd name="T4" fmla="*/ 1 w 379"/>
                    <a:gd name="T5" fmla="*/ 0 h 89"/>
                    <a:gd name="T6" fmla="*/ 1 w 379"/>
                    <a:gd name="T7" fmla="*/ 0 h 89"/>
                    <a:gd name="T8" fmla="*/ 0 w 379"/>
                    <a:gd name="T9" fmla="*/ 0 h 89"/>
                    <a:gd name="T10" fmla="*/ 1 w 379"/>
                    <a:gd name="T11" fmla="*/ 0 h 89"/>
                    <a:gd name="T12" fmla="*/ 0 60000 65536"/>
                    <a:gd name="T13" fmla="*/ 0 60000 65536"/>
                    <a:gd name="T14" fmla="*/ 0 60000 65536"/>
                    <a:gd name="T15" fmla="*/ 0 60000 65536"/>
                    <a:gd name="T16" fmla="*/ 0 60000 65536"/>
                    <a:gd name="T17" fmla="*/ 0 60000 65536"/>
                    <a:gd name="T18" fmla="*/ 0 w 379"/>
                    <a:gd name="T19" fmla="*/ 0 h 89"/>
                    <a:gd name="T20" fmla="*/ 379 w 37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79" h="89">
                      <a:moveTo>
                        <a:pt x="2" y="89"/>
                      </a:moveTo>
                      <a:lnTo>
                        <a:pt x="364" y="82"/>
                      </a:lnTo>
                      <a:lnTo>
                        <a:pt x="379" y="3"/>
                      </a:lnTo>
                      <a:lnTo>
                        <a:pt x="121" y="0"/>
                      </a:lnTo>
                      <a:lnTo>
                        <a:pt x="0" y="70"/>
                      </a:lnTo>
                      <a:lnTo>
                        <a:pt x="2" y="8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72" name="Freeform 195"/>
                <p:cNvSpPr>
                  <a:spLocks noChangeAspect="1" noEditPoints="1"/>
                </p:cNvSpPr>
                <p:nvPr/>
              </p:nvSpPr>
              <p:spPr bwMode="auto">
                <a:xfrm>
                  <a:off x="1656" y="3142"/>
                  <a:ext cx="347" cy="39"/>
                </a:xfrm>
                <a:custGeom>
                  <a:avLst/>
                  <a:gdLst>
                    <a:gd name="T0" fmla="*/ 0 w 696"/>
                    <a:gd name="T1" fmla="*/ 0 h 79"/>
                    <a:gd name="T2" fmla="*/ 0 w 696"/>
                    <a:gd name="T3" fmla="*/ 0 h 79"/>
                    <a:gd name="T4" fmla="*/ 0 w 696"/>
                    <a:gd name="T5" fmla="*/ 0 h 79"/>
                    <a:gd name="T6" fmla="*/ 0 w 696"/>
                    <a:gd name="T7" fmla="*/ 0 h 79"/>
                    <a:gd name="T8" fmla="*/ 0 w 696"/>
                    <a:gd name="T9" fmla="*/ 0 h 79"/>
                    <a:gd name="T10" fmla="*/ 0 w 696"/>
                    <a:gd name="T11" fmla="*/ 0 h 79"/>
                    <a:gd name="T12" fmla="*/ 0 w 696"/>
                    <a:gd name="T13" fmla="*/ 0 h 79"/>
                    <a:gd name="T14" fmla="*/ 0 w 696"/>
                    <a:gd name="T15" fmla="*/ 0 h 79"/>
                    <a:gd name="T16" fmla="*/ 0 w 696"/>
                    <a:gd name="T17" fmla="*/ 0 h 79"/>
                    <a:gd name="T18" fmla="*/ 0 w 696"/>
                    <a:gd name="T19" fmla="*/ 0 h 79"/>
                    <a:gd name="T20" fmla="*/ 0 w 696"/>
                    <a:gd name="T21" fmla="*/ 0 h 79"/>
                    <a:gd name="T22" fmla="*/ 0 w 696"/>
                    <a:gd name="T23" fmla="*/ 0 h 79"/>
                    <a:gd name="T24" fmla="*/ 0 w 696"/>
                    <a:gd name="T25" fmla="*/ 0 h 79"/>
                    <a:gd name="T26" fmla="*/ 0 w 696"/>
                    <a:gd name="T27" fmla="*/ 0 h 79"/>
                    <a:gd name="T28" fmla="*/ 0 w 696"/>
                    <a:gd name="T29" fmla="*/ 0 h 79"/>
                    <a:gd name="T30" fmla="*/ 0 w 696"/>
                    <a:gd name="T31" fmla="*/ 0 h 79"/>
                    <a:gd name="T32" fmla="*/ 0 w 696"/>
                    <a:gd name="T33" fmla="*/ 0 h 79"/>
                    <a:gd name="T34" fmla="*/ 0 w 696"/>
                    <a:gd name="T35" fmla="*/ 0 h 79"/>
                    <a:gd name="T36" fmla="*/ 0 w 696"/>
                    <a:gd name="T37" fmla="*/ 0 h 79"/>
                    <a:gd name="T38" fmla="*/ 0 w 696"/>
                    <a:gd name="T39" fmla="*/ 0 h 79"/>
                    <a:gd name="T40" fmla="*/ 0 w 696"/>
                    <a:gd name="T41" fmla="*/ 0 h 79"/>
                    <a:gd name="T42" fmla="*/ 0 w 696"/>
                    <a:gd name="T43" fmla="*/ 0 h 79"/>
                    <a:gd name="T44" fmla="*/ 0 w 696"/>
                    <a:gd name="T45" fmla="*/ 0 h 79"/>
                    <a:gd name="T46" fmla="*/ 0 w 696"/>
                    <a:gd name="T47" fmla="*/ 0 h 79"/>
                    <a:gd name="T48" fmla="*/ 0 w 696"/>
                    <a:gd name="T49" fmla="*/ 0 h 79"/>
                    <a:gd name="T50" fmla="*/ 0 w 696"/>
                    <a:gd name="T51" fmla="*/ 0 h 79"/>
                    <a:gd name="T52" fmla="*/ 0 w 696"/>
                    <a:gd name="T53" fmla="*/ 0 h 79"/>
                    <a:gd name="T54" fmla="*/ 0 w 696"/>
                    <a:gd name="T55" fmla="*/ 0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6"/>
                    <a:gd name="T85" fmla="*/ 0 h 79"/>
                    <a:gd name="T86" fmla="*/ 696 w 69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6" h="79">
                      <a:moveTo>
                        <a:pt x="502" y="79"/>
                      </a:moveTo>
                      <a:lnTo>
                        <a:pt x="533" y="79"/>
                      </a:lnTo>
                      <a:lnTo>
                        <a:pt x="696" y="48"/>
                      </a:lnTo>
                      <a:lnTo>
                        <a:pt x="696" y="33"/>
                      </a:lnTo>
                      <a:lnTo>
                        <a:pt x="533" y="2"/>
                      </a:lnTo>
                      <a:lnTo>
                        <a:pt x="502" y="0"/>
                      </a:lnTo>
                      <a:lnTo>
                        <a:pt x="502" y="79"/>
                      </a:lnTo>
                      <a:close/>
                      <a:moveTo>
                        <a:pt x="0" y="56"/>
                      </a:moveTo>
                      <a:lnTo>
                        <a:pt x="10" y="60"/>
                      </a:lnTo>
                      <a:lnTo>
                        <a:pt x="21" y="65"/>
                      </a:lnTo>
                      <a:lnTo>
                        <a:pt x="31" y="68"/>
                      </a:lnTo>
                      <a:lnTo>
                        <a:pt x="41" y="72"/>
                      </a:lnTo>
                      <a:lnTo>
                        <a:pt x="52" y="75"/>
                      </a:lnTo>
                      <a:lnTo>
                        <a:pt x="62" y="76"/>
                      </a:lnTo>
                      <a:lnTo>
                        <a:pt x="73" y="79"/>
                      </a:lnTo>
                      <a:lnTo>
                        <a:pt x="83" y="79"/>
                      </a:lnTo>
                      <a:lnTo>
                        <a:pt x="116" y="79"/>
                      </a:lnTo>
                      <a:lnTo>
                        <a:pt x="116" y="0"/>
                      </a:lnTo>
                      <a:lnTo>
                        <a:pt x="83" y="2"/>
                      </a:lnTo>
                      <a:lnTo>
                        <a:pt x="73" y="2"/>
                      </a:lnTo>
                      <a:lnTo>
                        <a:pt x="62" y="4"/>
                      </a:lnTo>
                      <a:lnTo>
                        <a:pt x="52" y="6"/>
                      </a:lnTo>
                      <a:lnTo>
                        <a:pt x="41" y="8"/>
                      </a:lnTo>
                      <a:lnTo>
                        <a:pt x="31" y="12"/>
                      </a:lnTo>
                      <a:lnTo>
                        <a:pt x="21" y="17"/>
                      </a:lnTo>
                      <a:lnTo>
                        <a:pt x="10" y="20"/>
                      </a:lnTo>
                      <a:lnTo>
                        <a:pt x="0" y="25"/>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73" name="Freeform 196"/>
                <p:cNvSpPr>
                  <a:spLocks noChangeAspect="1"/>
                </p:cNvSpPr>
                <p:nvPr/>
              </p:nvSpPr>
              <p:spPr bwMode="auto">
                <a:xfrm>
                  <a:off x="1907" y="3142"/>
                  <a:ext cx="96" cy="39"/>
                </a:xfrm>
                <a:custGeom>
                  <a:avLst/>
                  <a:gdLst>
                    <a:gd name="T0" fmla="*/ 0 w 194"/>
                    <a:gd name="T1" fmla="*/ 0 h 79"/>
                    <a:gd name="T2" fmla="*/ 0 w 194"/>
                    <a:gd name="T3" fmla="*/ 0 h 79"/>
                    <a:gd name="T4" fmla="*/ 0 w 194"/>
                    <a:gd name="T5" fmla="*/ 0 h 79"/>
                    <a:gd name="T6" fmla="*/ 0 w 194"/>
                    <a:gd name="T7" fmla="*/ 0 h 79"/>
                    <a:gd name="T8" fmla="*/ 0 w 194"/>
                    <a:gd name="T9" fmla="*/ 0 h 79"/>
                    <a:gd name="T10" fmla="*/ 0 w 194"/>
                    <a:gd name="T11" fmla="*/ 0 h 79"/>
                    <a:gd name="T12" fmla="*/ 0 w 194"/>
                    <a:gd name="T13" fmla="*/ 0 h 79"/>
                    <a:gd name="T14" fmla="*/ 0 60000 65536"/>
                    <a:gd name="T15" fmla="*/ 0 60000 65536"/>
                    <a:gd name="T16" fmla="*/ 0 60000 65536"/>
                    <a:gd name="T17" fmla="*/ 0 60000 65536"/>
                    <a:gd name="T18" fmla="*/ 0 60000 65536"/>
                    <a:gd name="T19" fmla="*/ 0 60000 65536"/>
                    <a:gd name="T20" fmla="*/ 0 60000 65536"/>
                    <a:gd name="T21" fmla="*/ 0 w 194"/>
                    <a:gd name="T22" fmla="*/ 0 h 79"/>
                    <a:gd name="T23" fmla="*/ 194 w 19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79">
                      <a:moveTo>
                        <a:pt x="0" y="79"/>
                      </a:moveTo>
                      <a:lnTo>
                        <a:pt x="31" y="79"/>
                      </a:lnTo>
                      <a:lnTo>
                        <a:pt x="194" y="48"/>
                      </a:lnTo>
                      <a:lnTo>
                        <a:pt x="194" y="33"/>
                      </a:lnTo>
                      <a:lnTo>
                        <a:pt x="31" y="2"/>
                      </a:lnTo>
                      <a:lnTo>
                        <a:pt x="0" y="0"/>
                      </a:lnTo>
                      <a:lnTo>
                        <a:pt x="0" y="7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74" name="Freeform 197"/>
                <p:cNvSpPr>
                  <a:spLocks noChangeAspect="1"/>
                </p:cNvSpPr>
                <p:nvPr/>
              </p:nvSpPr>
              <p:spPr bwMode="auto">
                <a:xfrm>
                  <a:off x="1656" y="3142"/>
                  <a:ext cx="58" cy="39"/>
                </a:xfrm>
                <a:custGeom>
                  <a:avLst/>
                  <a:gdLst>
                    <a:gd name="T0" fmla="*/ 0 w 116"/>
                    <a:gd name="T1" fmla="*/ 0 h 79"/>
                    <a:gd name="T2" fmla="*/ 0 w 116"/>
                    <a:gd name="T3" fmla="*/ 0 h 79"/>
                    <a:gd name="T4" fmla="*/ 1 w 116"/>
                    <a:gd name="T5" fmla="*/ 0 h 79"/>
                    <a:gd name="T6" fmla="*/ 1 w 116"/>
                    <a:gd name="T7" fmla="*/ 0 h 79"/>
                    <a:gd name="T8" fmla="*/ 1 w 116"/>
                    <a:gd name="T9" fmla="*/ 0 h 79"/>
                    <a:gd name="T10" fmla="*/ 1 w 116"/>
                    <a:gd name="T11" fmla="*/ 0 h 79"/>
                    <a:gd name="T12" fmla="*/ 1 w 116"/>
                    <a:gd name="T13" fmla="*/ 0 h 79"/>
                    <a:gd name="T14" fmla="*/ 1 w 116"/>
                    <a:gd name="T15" fmla="*/ 0 h 79"/>
                    <a:gd name="T16" fmla="*/ 1 w 116"/>
                    <a:gd name="T17" fmla="*/ 0 h 79"/>
                    <a:gd name="T18" fmla="*/ 1 w 116"/>
                    <a:gd name="T19" fmla="*/ 0 h 79"/>
                    <a:gd name="T20" fmla="*/ 1 w 116"/>
                    <a:gd name="T21" fmla="*/ 0 h 79"/>
                    <a:gd name="T22" fmla="*/ 1 w 116"/>
                    <a:gd name="T23" fmla="*/ 0 h 79"/>
                    <a:gd name="T24" fmla="*/ 1 w 116"/>
                    <a:gd name="T25" fmla="*/ 0 h 79"/>
                    <a:gd name="T26" fmla="*/ 1 w 116"/>
                    <a:gd name="T27" fmla="*/ 0 h 79"/>
                    <a:gd name="T28" fmla="*/ 1 w 116"/>
                    <a:gd name="T29" fmla="*/ 0 h 79"/>
                    <a:gd name="T30" fmla="*/ 1 w 116"/>
                    <a:gd name="T31" fmla="*/ 0 h 79"/>
                    <a:gd name="T32" fmla="*/ 1 w 116"/>
                    <a:gd name="T33" fmla="*/ 0 h 79"/>
                    <a:gd name="T34" fmla="*/ 1 w 116"/>
                    <a:gd name="T35" fmla="*/ 0 h 79"/>
                    <a:gd name="T36" fmla="*/ 1 w 116"/>
                    <a:gd name="T37" fmla="*/ 0 h 79"/>
                    <a:gd name="T38" fmla="*/ 1 w 116"/>
                    <a:gd name="T39" fmla="*/ 0 h 79"/>
                    <a:gd name="T40" fmla="*/ 1 w 116"/>
                    <a:gd name="T41" fmla="*/ 0 h 79"/>
                    <a:gd name="T42" fmla="*/ 0 w 116"/>
                    <a:gd name="T43" fmla="*/ 0 h 79"/>
                    <a:gd name="T44" fmla="*/ 0 w 116"/>
                    <a:gd name="T45" fmla="*/ 0 h 7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6"/>
                    <a:gd name="T70" fmla="*/ 0 h 79"/>
                    <a:gd name="T71" fmla="*/ 116 w 116"/>
                    <a:gd name="T72" fmla="*/ 79 h 7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6" h="79">
                      <a:moveTo>
                        <a:pt x="0" y="56"/>
                      </a:moveTo>
                      <a:lnTo>
                        <a:pt x="0" y="56"/>
                      </a:lnTo>
                      <a:lnTo>
                        <a:pt x="10" y="60"/>
                      </a:lnTo>
                      <a:lnTo>
                        <a:pt x="21" y="65"/>
                      </a:lnTo>
                      <a:lnTo>
                        <a:pt x="31" y="68"/>
                      </a:lnTo>
                      <a:lnTo>
                        <a:pt x="41" y="72"/>
                      </a:lnTo>
                      <a:lnTo>
                        <a:pt x="52" y="75"/>
                      </a:lnTo>
                      <a:lnTo>
                        <a:pt x="62" y="76"/>
                      </a:lnTo>
                      <a:lnTo>
                        <a:pt x="73" y="79"/>
                      </a:lnTo>
                      <a:lnTo>
                        <a:pt x="83" y="79"/>
                      </a:lnTo>
                      <a:lnTo>
                        <a:pt x="116" y="79"/>
                      </a:lnTo>
                      <a:lnTo>
                        <a:pt x="116" y="0"/>
                      </a:lnTo>
                      <a:lnTo>
                        <a:pt x="83" y="2"/>
                      </a:lnTo>
                      <a:lnTo>
                        <a:pt x="73" y="2"/>
                      </a:lnTo>
                      <a:lnTo>
                        <a:pt x="62" y="4"/>
                      </a:lnTo>
                      <a:lnTo>
                        <a:pt x="52" y="6"/>
                      </a:lnTo>
                      <a:lnTo>
                        <a:pt x="41" y="8"/>
                      </a:lnTo>
                      <a:lnTo>
                        <a:pt x="31" y="12"/>
                      </a:lnTo>
                      <a:lnTo>
                        <a:pt x="21" y="17"/>
                      </a:lnTo>
                      <a:lnTo>
                        <a:pt x="10" y="20"/>
                      </a:lnTo>
                      <a:lnTo>
                        <a:pt x="0" y="25"/>
                      </a:lnTo>
                      <a:lnTo>
                        <a:pt x="0" y="5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75" name="Freeform 198"/>
                <p:cNvSpPr>
                  <a:spLocks noChangeAspect="1"/>
                </p:cNvSpPr>
                <p:nvPr/>
              </p:nvSpPr>
              <p:spPr bwMode="auto">
                <a:xfrm>
                  <a:off x="1639" y="3154"/>
                  <a:ext cx="17" cy="15"/>
                </a:xfrm>
                <a:custGeom>
                  <a:avLst/>
                  <a:gdLst>
                    <a:gd name="T0" fmla="*/ 1 w 32"/>
                    <a:gd name="T1" fmla="*/ 0 h 31"/>
                    <a:gd name="T2" fmla="*/ 1 w 32"/>
                    <a:gd name="T3" fmla="*/ 0 h 31"/>
                    <a:gd name="T4" fmla="*/ 1 w 32"/>
                    <a:gd name="T5" fmla="*/ 0 h 31"/>
                    <a:gd name="T6" fmla="*/ 1 w 32"/>
                    <a:gd name="T7" fmla="*/ 0 h 31"/>
                    <a:gd name="T8" fmla="*/ 0 w 32"/>
                    <a:gd name="T9" fmla="*/ 0 h 31"/>
                    <a:gd name="T10" fmla="*/ 1 w 32"/>
                    <a:gd name="T11" fmla="*/ 0 h 31"/>
                    <a:gd name="T12" fmla="*/ 1 w 32"/>
                    <a:gd name="T13" fmla="*/ 0 h 31"/>
                    <a:gd name="T14" fmla="*/ 1 w 32"/>
                    <a:gd name="T15" fmla="*/ 0 h 31"/>
                    <a:gd name="T16" fmla="*/ 1 w 32"/>
                    <a:gd name="T17" fmla="*/ 0 h 31"/>
                    <a:gd name="T18" fmla="*/ 1 w 32"/>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1"/>
                    <a:gd name="T32" fmla="*/ 32 w 32"/>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1">
                      <a:moveTo>
                        <a:pt x="32" y="31"/>
                      </a:moveTo>
                      <a:lnTo>
                        <a:pt x="24" y="27"/>
                      </a:lnTo>
                      <a:lnTo>
                        <a:pt x="15" y="23"/>
                      </a:lnTo>
                      <a:lnTo>
                        <a:pt x="7" y="18"/>
                      </a:lnTo>
                      <a:lnTo>
                        <a:pt x="0" y="15"/>
                      </a:lnTo>
                      <a:lnTo>
                        <a:pt x="8" y="11"/>
                      </a:lnTo>
                      <a:lnTo>
                        <a:pt x="16" y="8"/>
                      </a:lnTo>
                      <a:lnTo>
                        <a:pt x="24" y="4"/>
                      </a:lnTo>
                      <a:lnTo>
                        <a:pt x="32" y="0"/>
                      </a:lnTo>
                      <a:lnTo>
                        <a:pt x="32" y="3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76" name="Freeform 199"/>
                <p:cNvSpPr>
                  <a:spLocks noChangeAspect="1"/>
                </p:cNvSpPr>
                <p:nvPr/>
              </p:nvSpPr>
              <p:spPr bwMode="auto">
                <a:xfrm>
                  <a:off x="1639" y="3154"/>
                  <a:ext cx="17" cy="15"/>
                </a:xfrm>
                <a:custGeom>
                  <a:avLst/>
                  <a:gdLst>
                    <a:gd name="T0" fmla="*/ 1 w 32"/>
                    <a:gd name="T1" fmla="*/ 0 h 31"/>
                    <a:gd name="T2" fmla="*/ 1 w 32"/>
                    <a:gd name="T3" fmla="*/ 0 h 31"/>
                    <a:gd name="T4" fmla="*/ 1 w 32"/>
                    <a:gd name="T5" fmla="*/ 0 h 31"/>
                    <a:gd name="T6" fmla="*/ 1 w 32"/>
                    <a:gd name="T7" fmla="*/ 0 h 31"/>
                    <a:gd name="T8" fmla="*/ 1 w 32"/>
                    <a:gd name="T9" fmla="*/ 0 h 31"/>
                    <a:gd name="T10" fmla="*/ 0 w 32"/>
                    <a:gd name="T11" fmla="*/ 0 h 31"/>
                    <a:gd name="T12" fmla="*/ 0 w 32"/>
                    <a:gd name="T13" fmla="*/ 0 h 31"/>
                    <a:gd name="T14" fmla="*/ 1 w 32"/>
                    <a:gd name="T15" fmla="*/ 0 h 31"/>
                    <a:gd name="T16" fmla="*/ 1 w 32"/>
                    <a:gd name="T17" fmla="*/ 0 h 31"/>
                    <a:gd name="T18" fmla="*/ 1 w 32"/>
                    <a:gd name="T19" fmla="*/ 0 h 31"/>
                    <a:gd name="T20" fmla="*/ 1 w 32"/>
                    <a:gd name="T21" fmla="*/ 0 h 31"/>
                    <a:gd name="T22" fmla="*/ 1 w 32"/>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1"/>
                    <a:gd name="T38" fmla="*/ 32 w 32"/>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1">
                      <a:moveTo>
                        <a:pt x="32" y="31"/>
                      </a:moveTo>
                      <a:lnTo>
                        <a:pt x="32" y="31"/>
                      </a:lnTo>
                      <a:lnTo>
                        <a:pt x="24" y="27"/>
                      </a:lnTo>
                      <a:lnTo>
                        <a:pt x="15" y="23"/>
                      </a:lnTo>
                      <a:lnTo>
                        <a:pt x="7" y="18"/>
                      </a:lnTo>
                      <a:lnTo>
                        <a:pt x="0" y="15"/>
                      </a:lnTo>
                      <a:lnTo>
                        <a:pt x="8" y="11"/>
                      </a:lnTo>
                      <a:lnTo>
                        <a:pt x="16" y="8"/>
                      </a:lnTo>
                      <a:lnTo>
                        <a:pt x="24" y="4"/>
                      </a:lnTo>
                      <a:lnTo>
                        <a:pt x="32" y="0"/>
                      </a:lnTo>
                      <a:lnTo>
                        <a:pt x="32" y="3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77" name="Rectangle 200"/>
                <p:cNvSpPr>
                  <a:spLocks noChangeAspect="1" noChangeArrowheads="1"/>
                </p:cNvSpPr>
                <p:nvPr/>
              </p:nvSpPr>
              <p:spPr bwMode="auto">
                <a:xfrm>
                  <a:off x="1714" y="3142"/>
                  <a:ext cx="193" cy="39"/>
                </a:xfrm>
                <a:prstGeom prst="rect">
                  <a:avLst/>
                </a:prstGeom>
                <a:solidFill>
                  <a:srgbClr val="FFE0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878" name="Rectangle 201"/>
                <p:cNvSpPr>
                  <a:spLocks noChangeAspect="1" noChangeArrowheads="1"/>
                </p:cNvSpPr>
                <p:nvPr/>
              </p:nvSpPr>
              <p:spPr bwMode="auto">
                <a:xfrm>
                  <a:off x="1714" y="3142"/>
                  <a:ext cx="193" cy="39"/>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79" name="Freeform 202"/>
                <p:cNvSpPr>
                  <a:spLocks noChangeAspect="1" noEditPoints="1"/>
                </p:cNvSpPr>
                <p:nvPr/>
              </p:nvSpPr>
              <p:spPr bwMode="auto">
                <a:xfrm>
                  <a:off x="1956" y="3140"/>
                  <a:ext cx="47" cy="43"/>
                </a:xfrm>
                <a:custGeom>
                  <a:avLst/>
                  <a:gdLst>
                    <a:gd name="T0" fmla="*/ 0 w 95"/>
                    <a:gd name="T1" fmla="*/ 1 h 86"/>
                    <a:gd name="T2" fmla="*/ 0 w 95"/>
                    <a:gd name="T3" fmla="*/ 1 h 86"/>
                    <a:gd name="T4" fmla="*/ 0 w 95"/>
                    <a:gd name="T5" fmla="*/ 1 h 86"/>
                    <a:gd name="T6" fmla="*/ 0 w 95"/>
                    <a:gd name="T7" fmla="*/ 1 h 86"/>
                    <a:gd name="T8" fmla="*/ 0 w 95"/>
                    <a:gd name="T9" fmla="*/ 1 h 86"/>
                    <a:gd name="T10" fmla="*/ 0 w 95"/>
                    <a:gd name="T11" fmla="*/ 1 h 86"/>
                    <a:gd name="T12" fmla="*/ 0 w 95"/>
                    <a:gd name="T13" fmla="*/ 1 h 86"/>
                    <a:gd name="T14" fmla="*/ 0 w 95"/>
                    <a:gd name="T15" fmla="*/ 1 h 86"/>
                    <a:gd name="T16" fmla="*/ 0 w 95"/>
                    <a:gd name="T17" fmla="*/ 0 h 86"/>
                    <a:gd name="T18" fmla="*/ 0 w 95"/>
                    <a:gd name="T19" fmla="*/ 1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86"/>
                    <a:gd name="T32" fmla="*/ 95 w 95"/>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86">
                      <a:moveTo>
                        <a:pt x="0" y="56"/>
                      </a:moveTo>
                      <a:lnTo>
                        <a:pt x="82" y="47"/>
                      </a:lnTo>
                      <a:lnTo>
                        <a:pt x="95" y="82"/>
                      </a:lnTo>
                      <a:lnTo>
                        <a:pt x="67" y="86"/>
                      </a:lnTo>
                      <a:lnTo>
                        <a:pt x="0" y="56"/>
                      </a:lnTo>
                      <a:close/>
                      <a:moveTo>
                        <a:pt x="0" y="30"/>
                      </a:moveTo>
                      <a:lnTo>
                        <a:pt x="82" y="39"/>
                      </a:lnTo>
                      <a:lnTo>
                        <a:pt x="95" y="5"/>
                      </a:lnTo>
                      <a:lnTo>
                        <a:pt x="67" y="0"/>
                      </a:lnTo>
                      <a:lnTo>
                        <a:pt x="0" y="3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80" name="Freeform 203"/>
                <p:cNvSpPr>
                  <a:spLocks noChangeAspect="1"/>
                </p:cNvSpPr>
                <p:nvPr/>
              </p:nvSpPr>
              <p:spPr bwMode="auto">
                <a:xfrm>
                  <a:off x="1956" y="3164"/>
                  <a:ext cx="47" cy="19"/>
                </a:xfrm>
                <a:custGeom>
                  <a:avLst/>
                  <a:gdLst>
                    <a:gd name="T0" fmla="*/ 0 w 95"/>
                    <a:gd name="T1" fmla="*/ 0 h 39"/>
                    <a:gd name="T2" fmla="*/ 0 w 95"/>
                    <a:gd name="T3" fmla="*/ 0 h 39"/>
                    <a:gd name="T4" fmla="*/ 0 w 95"/>
                    <a:gd name="T5" fmla="*/ 0 h 39"/>
                    <a:gd name="T6" fmla="*/ 0 w 95"/>
                    <a:gd name="T7" fmla="*/ 0 h 39"/>
                    <a:gd name="T8" fmla="*/ 0 w 95"/>
                    <a:gd name="T9" fmla="*/ 0 h 39"/>
                    <a:gd name="T10" fmla="*/ 0 60000 65536"/>
                    <a:gd name="T11" fmla="*/ 0 60000 65536"/>
                    <a:gd name="T12" fmla="*/ 0 60000 65536"/>
                    <a:gd name="T13" fmla="*/ 0 60000 65536"/>
                    <a:gd name="T14" fmla="*/ 0 60000 65536"/>
                    <a:gd name="T15" fmla="*/ 0 w 95"/>
                    <a:gd name="T16" fmla="*/ 0 h 39"/>
                    <a:gd name="T17" fmla="*/ 95 w 95"/>
                    <a:gd name="T18" fmla="*/ 39 h 39"/>
                  </a:gdLst>
                  <a:ahLst/>
                  <a:cxnLst>
                    <a:cxn ang="T10">
                      <a:pos x="T0" y="T1"/>
                    </a:cxn>
                    <a:cxn ang="T11">
                      <a:pos x="T2" y="T3"/>
                    </a:cxn>
                    <a:cxn ang="T12">
                      <a:pos x="T4" y="T5"/>
                    </a:cxn>
                    <a:cxn ang="T13">
                      <a:pos x="T6" y="T7"/>
                    </a:cxn>
                    <a:cxn ang="T14">
                      <a:pos x="T8" y="T9"/>
                    </a:cxn>
                  </a:cxnLst>
                  <a:rect l="T15" t="T16" r="T17" b="T18"/>
                  <a:pathLst>
                    <a:path w="95" h="39">
                      <a:moveTo>
                        <a:pt x="0" y="9"/>
                      </a:moveTo>
                      <a:lnTo>
                        <a:pt x="82" y="0"/>
                      </a:lnTo>
                      <a:lnTo>
                        <a:pt x="95" y="35"/>
                      </a:lnTo>
                      <a:lnTo>
                        <a:pt x="67" y="39"/>
                      </a:lnTo>
                      <a:lnTo>
                        <a:pt x="0" y="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81" name="Freeform 204"/>
                <p:cNvSpPr>
                  <a:spLocks noChangeAspect="1"/>
                </p:cNvSpPr>
                <p:nvPr/>
              </p:nvSpPr>
              <p:spPr bwMode="auto">
                <a:xfrm>
                  <a:off x="1956" y="3140"/>
                  <a:ext cx="47" cy="20"/>
                </a:xfrm>
                <a:custGeom>
                  <a:avLst/>
                  <a:gdLst>
                    <a:gd name="T0" fmla="*/ 0 w 95"/>
                    <a:gd name="T1" fmla="*/ 1 h 39"/>
                    <a:gd name="T2" fmla="*/ 0 w 95"/>
                    <a:gd name="T3" fmla="*/ 1 h 39"/>
                    <a:gd name="T4" fmla="*/ 0 w 95"/>
                    <a:gd name="T5" fmla="*/ 1 h 39"/>
                    <a:gd name="T6" fmla="*/ 0 w 95"/>
                    <a:gd name="T7" fmla="*/ 0 h 39"/>
                    <a:gd name="T8" fmla="*/ 0 w 95"/>
                    <a:gd name="T9" fmla="*/ 1 h 39"/>
                    <a:gd name="T10" fmla="*/ 0 60000 65536"/>
                    <a:gd name="T11" fmla="*/ 0 60000 65536"/>
                    <a:gd name="T12" fmla="*/ 0 60000 65536"/>
                    <a:gd name="T13" fmla="*/ 0 60000 65536"/>
                    <a:gd name="T14" fmla="*/ 0 60000 65536"/>
                    <a:gd name="T15" fmla="*/ 0 w 95"/>
                    <a:gd name="T16" fmla="*/ 0 h 39"/>
                    <a:gd name="T17" fmla="*/ 95 w 95"/>
                    <a:gd name="T18" fmla="*/ 39 h 39"/>
                  </a:gdLst>
                  <a:ahLst/>
                  <a:cxnLst>
                    <a:cxn ang="T10">
                      <a:pos x="T0" y="T1"/>
                    </a:cxn>
                    <a:cxn ang="T11">
                      <a:pos x="T2" y="T3"/>
                    </a:cxn>
                    <a:cxn ang="T12">
                      <a:pos x="T4" y="T5"/>
                    </a:cxn>
                    <a:cxn ang="T13">
                      <a:pos x="T6" y="T7"/>
                    </a:cxn>
                    <a:cxn ang="T14">
                      <a:pos x="T8" y="T9"/>
                    </a:cxn>
                  </a:cxnLst>
                  <a:rect l="T15" t="T16" r="T17" b="T18"/>
                  <a:pathLst>
                    <a:path w="95" h="39">
                      <a:moveTo>
                        <a:pt x="0" y="30"/>
                      </a:moveTo>
                      <a:lnTo>
                        <a:pt x="82" y="39"/>
                      </a:lnTo>
                      <a:lnTo>
                        <a:pt x="95" y="5"/>
                      </a:lnTo>
                      <a:lnTo>
                        <a:pt x="67" y="0"/>
                      </a:lnTo>
                      <a:lnTo>
                        <a:pt x="0" y="3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82" name="Freeform 205"/>
                <p:cNvSpPr>
                  <a:spLocks noChangeAspect="1" noEditPoints="1"/>
                </p:cNvSpPr>
                <p:nvPr/>
              </p:nvSpPr>
              <p:spPr bwMode="auto">
                <a:xfrm>
                  <a:off x="1718" y="3142"/>
                  <a:ext cx="185" cy="39"/>
                </a:xfrm>
                <a:custGeom>
                  <a:avLst/>
                  <a:gdLst>
                    <a:gd name="T0" fmla="*/ 1 w 368"/>
                    <a:gd name="T1" fmla="*/ 0 h 80"/>
                    <a:gd name="T2" fmla="*/ 1 w 368"/>
                    <a:gd name="T3" fmla="*/ 0 h 80"/>
                    <a:gd name="T4" fmla="*/ 1 w 368"/>
                    <a:gd name="T5" fmla="*/ 0 h 80"/>
                    <a:gd name="T6" fmla="*/ 1 w 368"/>
                    <a:gd name="T7" fmla="*/ 0 h 80"/>
                    <a:gd name="T8" fmla="*/ 1 w 368"/>
                    <a:gd name="T9" fmla="*/ 0 h 80"/>
                    <a:gd name="T10" fmla="*/ 1 w 368"/>
                    <a:gd name="T11" fmla="*/ 0 h 80"/>
                    <a:gd name="T12" fmla="*/ 1 w 368"/>
                    <a:gd name="T13" fmla="*/ 0 h 80"/>
                    <a:gd name="T14" fmla="*/ 1 w 368"/>
                    <a:gd name="T15" fmla="*/ 0 h 80"/>
                    <a:gd name="T16" fmla="*/ 1 w 368"/>
                    <a:gd name="T17" fmla="*/ 0 h 80"/>
                    <a:gd name="T18" fmla="*/ 1 w 368"/>
                    <a:gd name="T19" fmla="*/ 0 h 80"/>
                    <a:gd name="T20" fmla="*/ 1 w 368"/>
                    <a:gd name="T21" fmla="*/ 0 h 80"/>
                    <a:gd name="T22" fmla="*/ 1 w 368"/>
                    <a:gd name="T23" fmla="*/ 0 h 80"/>
                    <a:gd name="T24" fmla="*/ 1 w 368"/>
                    <a:gd name="T25" fmla="*/ 0 h 80"/>
                    <a:gd name="T26" fmla="*/ 1 w 368"/>
                    <a:gd name="T27" fmla="*/ 0 h 80"/>
                    <a:gd name="T28" fmla="*/ 1 w 368"/>
                    <a:gd name="T29" fmla="*/ 0 h 80"/>
                    <a:gd name="T30" fmla="*/ 1 w 368"/>
                    <a:gd name="T31" fmla="*/ 0 h 80"/>
                    <a:gd name="T32" fmla="*/ 1 w 368"/>
                    <a:gd name="T33" fmla="*/ 0 h 80"/>
                    <a:gd name="T34" fmla="*/ 1 w 368"/>
                    <a:gd name="T35" fmla="*/ 0 h 80"/>
                    <a:gd name="T36" fmla="*/ 1 w 368"/>
                    <a:gd name="T37" fmla="*/ 0 h 80"/>
                    <a:gd name="T38" fmla="*/ 1 w 368"/>
                    <a:gd name="T39" fmla="*/ 0 h 80"/>
                    <a:gd name="T40" fmla="*/ 1 w 368"/>
                    <a:gd name="T41" fmla="*/ 0 h 80"/>
                    <a:gd name="T42" fmla="*/ 1 w 368"/>
                    <a:gd name="T43" fmla="*/ 0 h 80"/>
                    <a:gd name="T44" fmla="*/ 1 w 368"/>
                    <a:gd name="T45" fmla="*/ 0 h 80"/>
                    <a:gd name="T46" fmla="*/ 1 w 368"/>
                    <a:gd name="T47" fmla="*/ 0 h 80"/>
                    <a:gd name="T48" fmla="*/ 1 w 368"/>
                    <a:gd name="T49" fmla="*/ 0 h 80"/>
                    <a:gd name="T50" fmla="*/ 1 w 368"/>
                    <a:gd name="T51" fmla="*/ 0 h 80"/>
                    <a:gd name="T52" fmla="*/ 1 w 368"/>
                    <a:gd name="T53" fmla="*/ 0 h 80"/>
                    <a:gd name="T54" fmla="*/ 1 w 368"/>
                    <a:gd name="T55" fmla="*/ 0 h 80"/>
                    <a:gd name="T56" fmla="*/ 1 w 368"/>
                    <a:gd name="T57" fmla="*/ 0 h 80"/>
                    <a:gd name="T58" fmla="*/ 1 w 368"/>
                    <a:gd name="T59" fmla="*/ 0 h 80"/>
                    <a:gd name="T60" fmla="*/ 1 w 368"/>
                    <a:gd name="T61" fmla="*/ 0 h 80"/>
                    <a:gd name="T62" fmla="*/ 1 w 368"/>
                    <a:gd name="T63" fmla="*/ 0 h 80"/>
                    <a:gd name="T64" fmla="*/ 1 w 368"/>
                    <a:gd name="T65" fmla="*/ 0 h 80"/>
                    <a:gd name="T66" fmla="*/ 1 w 368"/>
                    <a:gd name="T67" fmla="*/ 0 h 80"/>
                    <a:gd name="T68" fmla="*/ 1 w 368"/>
                    <a:gd name="T69" fmla="*/ 0 h 80"/>
                    <a:gd name="T70" fmla="*/ 1 w 368"/>
                    <a:gd name="T71" fmla="*/ 0 h 80"/>
                    <a:gd name="T72" fmla="*/ 1 w 368"/>
                    <a:gd name="T73" fmla="*/ 0 h 80"/>
                    <a:gd name="T74" fmla="*/ 1 w 368"/>
                    <a:gd name="T75" fmla="*/ 0 h 80"/>
                    <a:gd name="T76" fmla="*/ 1 w 368"/>
                    <a:gd name="T77" fmla="*/ 0 h 80"/>
                    <a:gd name="T78" fmla="*/ 1 w 368"/>
                    <a:gd name="T79" fmla="*/ 0 h 80"/>
                    <a:gd name="T80" fmla="*/ 1 w 368"/>
                    <a:gd name="T81" fmla="*/ 0 h 80"/>
                    <a:gd name="T82" fmla="*/ 1 w 368"/>
                    <a:gd name="T83" fmla="*/ 0 h 80"/>
                    <a:gd name="T84" fmla="*/ 1 w 368"/>
                    <a:gd name="T85" fmla="*/ 0 h 80"/>
                    <a:gd name="T86" fmla="*/ 1 w 368"/>
                    <a:gd name="T87" fmla="*/ 0 h 80"/>
                    <a:gd name="T88" fmla="*/ 1 w 368"/>
                    <a:gd name="T89" fmla="*/ 0 h 80"/>
                    <a:gd name="T90" fmla="*/ 1 w 368"/>
                    <a:gd name="T91" fmla="*/ 0 h 80"/>
                    <a:gd name="T92" fmla="*/ 1 w 368"/>
                    <a:gd name="T93" fmla="*/ 0 h 80"/>
                    <a:gd name="T94" fmla="*/ 1 w 368"/>
                    <a:gd name="T95" fmla="*/ 0 h 80"/>
                    <a:gd name="T96" fmla="*/ 1 w 368"/>
                    <a:gd name="T97" fmla="*/ 0 h 80"/>
                    <a:gd name="T98" fmla="*/ 1 w 368"/>
                    <a:gd name="T99" fmla="*/ 0 h 80"/>
                    <a:gd name="T100" fmla="*/ 1 w 368"/>
                    <a:gd name="T101" fmla="*/ 0 h 80"/>
                    <a:gd name="T102" fmla="*/ 1 w 368"/>
                    <a:gd name="T103" fmla="*/ 0 h 80"/>
                    <a:gd name="T104" fmla="*/ 1 w 368"/>
                    <a:gd name="T105" fmla="*/ 0 h 80"/>
                    <a:gd name="T106" fmla="*/ 1 w 368"/>
                    <a:gd name="T107" fmla="*/ 0 h 80"/>
                    <a:gd name="T108" fmla="*/ 1 w 368"/>
                    <a:gd name="T109" fmla="*/ 0 h 80"/>
                    <a:gd name="T110" fmla="*/ 1 w 368"/>
                    <a:gd name="T111" fmla="*/ 0 h 80"/>
                    <a:gd name="T112" fmla="*/ 1 w 368"/>
                    <a:gd name="T113" fmla="*/ 0 h 80"/>
                    <a:gd name="T114" fmla="*/ 1 w 368"/>
                    <a:gd name="T115" fmla="*/ 0 h 80"/>
                    <a:gd name="T116" fmla="*/ 1 w 368"/>
                    <a:gd name="T117" fmla="*/ 0 h 80"/>
                    <a:gd name="T118" fmla="*/ 1 w 368"/>
                    <a:gd name="T119" fmla="*/ 0 h 80"/>
                    <a:gd name="T120" fmla="*/ 1 w 368"/>
                    <a:gd name="T121" fmla="*/ 0 h 80"/>
                    <a:gd name="T122" fmla="*/ 1 w 368"/>
                    <a:gd name="T123" fmla="*/ 0 h 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8"/>
                    <a:gd name="T187" fmla="*/ 0 h 80"/>
                    <a:gd name="T188" fmla="*/ 368 w 368"/>
                    <a:gd name="T189" fmla="*/ 80 h 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8" h="80">
                      <a:moveTo>
                        <a:pt x="11" y="33"/>
                      </a:moveTo>
                      <a:lnTo>
                        <a:pt x="16" y="34"/>
                      </a:lnTo>
                      <a:lnTo>
                        <a:pt x="19" y="35"/>
                      </a:lnTo>
                      <a:lnTo>
                        <a:pt x="21" y="37"/>
                      </a:lnTo>
                      <a:lnTo>
                        <a:pt x="23" y="40"/>
                      </a:lnTo>
                      <a:lnTo>
                        <a:pt x="21" y="43"/>
                      </a:lnTo>
                      <a:lnTo>
                        <a:pt x="19" y="45"/>
                      </a:lnTo>
                      <a:lnTo>
                        <a:pt x="16" y="46"/>
                      </a:lnTo>
                      <a:lnTo>
                        <a:pt x="11" y="48"/>
                      </a:lnTo>
                      <a:lnTo>
                        <a:pt x="6" y="46"/>
                      </a:lnTo>
                      <a:lnTo>
                        <a:pt x="3" y="45"/>
                      </a:lnTo>
                      <a:lnTo>
                        <a:pt x="1" y="43"/>
                      </a:lnTo>
                      <a:lnTo>
                        <a:pt x="0" y="40"/>
                      </a:lnTo>
                      <a:lnTo>
                        <a:pt x="1" y="37"/>
                      </a:lnTo>
                      <a:lnTo>
                        <a:pt x="3" y="35"/>
                      </a:lnTo>
                      <a:lnTo>
                        <a:pt x="6" y="34"/>
                      </a:lnTo>
                      <a:lnTo>
                        <a:pt x="11" y="33"/>
                      </a:lnTo>
                      <a:close/>
                      <a:moveTo>
                        <a:pt x="11" y="7"/>
                      </a:moveTo>
                      <a:lnTo>
                        <a:pt x="16" y="8"/>
                      </a:lnTo>
                      <a:lnTo>
                        <a:pt x="19" y="10"/>
                      </a:lnTo>
                      <a:lnTo>
                        <a:pt x="21" y="12"/>
                      </a:lnTo>
                      <a:lnTo>
                        <a:pt x="23" y="15"/>
                      </a:lnTo>
                      <a:lnTo>
                        <a:pt x="21" y="18"/>
                      </a:lnTo>
                      <a:lnTo>
                        <a:pt x="19" y="20"/>
                      </a:lnTo>
                      <a:lnTo>
                        <a:pt x="16" y="21"/>
                      </a:lnTo>
                      <a:lnTo>
                        <a:pt x="11" y="22"/>
                      </a:lnTo>
                      <a:lnTo>
                        <a:pt x="6" y="21"/>
                      </a:lnTo>
                      <a:lnTo>
                        <a:pt x="3" y="20"/>
                      </a:lnTo>
                      <a:lnTo>
                        <a:pt x="1" y="18"/>
                      </a:lnTo>
                      <a:lnTo>
                        <a:pt x="0" y="15"/>
                      </a:lnTo>
                      <a:lnTo>
                        <a:pt x="1" y="12"/>
                      </a:lnTo>
                      <a:lnTo>
                        <a:pt x="3" y="10"/>
                      </a:lnTo>
                      <a:lnTo>
                        <a:pt x="6" y="8"/>
                      </a:lnTo>
                      <a:lnTo>
                        <a:pt x="11" y="7"/>
                      </a:lnTo>
                      <a:close/>
                      <a:moveTo>
                        <a:pt x="11" y="58"/>
                      </a:moveTo>
                      <a:lnTo>
                        <a:pt x="16" y="59"/>
                      </a:lnTo>
                      <a:lnTo>
                        <a:pt x="19" y="60"/>
                      </a:lnTo>
                      <a:lnTo>
                        <a:pt x="21" y="63"/>
                      </a:lnTo>
                      <a:lnTo>
                        <a:pt x="23" y="66"/>
                      </a:lnTo>
                      <a:lnTo>
                        <a:pt x="21" y="68"/>
                      </a:lnTo>
                      <a:lnTo>
                        <a:pt x="19" y="71"/>
                      </a:lnTo>
                      <a:lnTo>
                        <a:pt x="16" y="72"/>
                      </a:lnTo>
                      <a:lnTo>
                        <a:pt x="11" y="73"/>
                      </a:lnTo>
                      <a:lnTo>
                        <a:pt x="6" y="72"/>
                      </a:lnTo>
                      <a:lnTo>
                        <a:pt x="3" y="71"/>
                      </a:lnTo>
                      <a:lnTo>
                        <a:pt x="1" y="68"/>
                      </a:lnTo>
                      <a:lnTo>
                        <a:pt x="0" y="66"/>
                      </a:lnTo>
                      <a:lnTo>
                        <a:pt x="1" y="63"/>
                      </a:lnTo>
                      <a:lnTo>
                        <a:pt x="3" y="60"/>
                      </a:lnTo>
                      <a:lnTo>
                        <a:pt x="6" y="59"/>
                      </a:lnTo>
                      <a:lnTo>
                        <a:pt x="11" y="58"/>
                      </a:lnTo>
                      <a:close/>
                      <a:moveTo>
                        <a:pt x="49" y="33"/>
                      </a:moveTo>
                      <a:lnTo>
                        <a:pt x="54" y="34"/>
                      </a:lnTo>
                      <a:lnTo>
                        <a:pt x="57" y="35"/>
                      </a:lnTo>
                      <a:lnTo>
                        <a:pt x="59" y="37"/>
                      </a:lnTo>
                      <a:lnTo>
                        <a:pt x="61" y="40"/>
                      </a:lnTo>
                      <a:lnTo>
                        <a:pt x="59" y="43"/>
                      </a:lnTo>
                      <a:lnTo>
                        <a:pt x="57" y="45"/>
                      </a:lnTo>
                      <a:lnTo>
                        <a:pt x="54" y="46"/>
                      </a:lnTo>
                      <a:lnTo>
                        <a:pt x="49" y="48"/>
                      </a:lnTo>
                      <a:lnTo>
                        <a:pt x="44" y="46"/>
                      </a:lnTo>
                      <a:lnTo>
                        <a:pt x="41" y="45"/>
                      </a:lnTo>
                      <a:lnTo>
                        <a:pt x="39" y="43"/>
                      </a:lnTo>
                      <a:lnTo>
                        <a:pt x="38" y="40"/>
                      </a:lnTo>
                      <a:lnTo>
                        <a:pt x="39" y="37"/>
                      </a:lnTo>
                      <a:lnTo>
                        <a:pt x="41" y="35"/>
                      </a:lnTo>
                      <a:lnTo>
                        <a:pt x="44" y="34"/>
                      </a:lnTo>
                      <a:lnTo>
                        <a:pt x="49" y="33"/>
                      </a:lnTo>
                      <a:close/>
                      <a:moveTo>
                        <a:pt x="49" y="7"/>
                      </a:moveTo>
                      <a:lnTo>
                        <a:pt x="54" y="8"/>
                      </a:lnTo>
                      <a:lnTo>
                        <a:pt x="57" y="10"/>
                      </a:lnTo>
                      <a:lnTo>
                        <a:pt x="59" y="12"/>
                      </a:lnTo>
                      <a:lnTo>
                        <a:pt x="61" y="15"/>
                      </a:lnTo>
                      <a:lnTo>
                        <a:pt x="59" y="18"/>
                      </a:lnTo>
                      <a:lnTo>
                        <a:pt x="57" y="20"/>
                      </a:lnTo>
                      <a:lnTo>
                        <a:pt x="54" y="21"/>
                      </a:lnTo>
                      <a:lnTo>
                        <a:pt x="49" y="22"/>
                      </a:lnTo>
                      <a:lnTo>
                        <a:pt x="44" y="21"/>
                      </a:lnTo>
                      <a:lnTo>
                        <a:pt x="41" y="20"/>
                      </a:lnTo>
                      <a:lnTo>
                        <a:pt x="39" y="18"/>
                      </a:lnTo>
                      <a:lnTo>
                        <a:pt x="38" y="15"/>
                      </a:lnTo>
                      <a:lnTo>
                        <a:pt x="39" y="12"/>
                      </a:lnTo>
                      <a:lnTo>
                        <a:pt x="41" y="10"/>
                      </a:lnTo>
                      <a:lnTo>
                        <a:pt x="44" y="8"/>
                      </a:lnTo>
                      <a:lnTo>
                        <a:pt x="49" y="7"/>
                      </a:lnTo>
                      <a:close/>
                      <a:moveTo>
                        <a:pt x="49" y="58"/>
                      </a:moveTo>
                      <a:lnTo>
                        <a:pt x="54" y="59"/>
                      </a:lnTo>
                      <a:lnTo>
                        <a:pt x="57" y="60"/>
                      </a:lnTo>
                      <a:lnTo>
                        <a:pt x="59" y="63"/>
                      </a:lnTo>
                      <a:lnTo>
                        <a:pt x="61" y="66"/>
                      </a:lnTo>
                      <a:lnTo>
                        <a:pt x="59" y="68"/>
                      </a:lnTo>
                      <a:lnTo>
                        <a:pt x="57" y="71"/>
                      </a:lnTo>
                      <a:lnTo>
                        <a:pt x="54" y="72"/>
                      </a:lnTo>
                      <a:lnTo>
                        <a:pt x="49" y="73"/>
                      </a:lnTo>
                      <a:lnTo>
                        <a:pt x="44" y="72"/>
                      </a:lnTo>
                      <a:lnTo>
                        <a:pt x="41" y="71"/>
                      </a:lnTo>
                      <a:lnTo>
                        <a:pt x="39" y="68"/>
                      </a:lnTo>
                      <a:lnTo>
                        <a:pt x="38" y="66"/>
                      </a:lnTo>
                      <a:lnTo>
                        <a:pt x="39" y="63"/>
                      </a:lnTo>
                      <a:lnTo>
                        <a:pt x="41" y="60"/>
                      </a:lnTo>
                      <a:lnTo>
                        <a:pt x="44" y="59"/>
                      </a:lnTo>
                      <a:lnTo>
                        <a:pt x="49" y="58"/>
                      </a:lnTo>
                      <a:close/>
                      <a:moveTo>
                        <a:pt x="88" y="33"/>
                      </a:moveTo>
                      <a:lnTo>
                        <a:pt x="93" y="34"/>
                      </a:lnTo>
                      <a:lnTo>
                        <a:pt x="96" y="35"/>
                      </a:lnTo>
                      <a:lnTo>
                        <a:pt x="99" y="37"/>
                      </a:lnTo>
                      <a:lnTo>
                        <a:pt x="100" y="40"/>
                      </a:lnTo>
                      <a:lnTo>
                        <a:pt x="99" y="43"/>
                      </a:lnTo>
                      <a:lnTo>
                        <a:pt x="96" y="45"/>
                      </a:lnTo>
                      <a:lnTo>
                        <a:pt x="93" y="46"/>
                      </a:lnTo>
                      <a:lnTo>
                        <a:pt x="88" y="48"/>
                      </a:lnTo>
                      <a:lnTo>
                        <a:pt x="84" y="46"/>
                      </a:lnTo>
                      <a:lnTo>
                        <a:pt x="79" y="45"/>
                      </a:lnTo>
                      <a:lnTo>
                        <a:pt x="77" y="43"/>
                      </a:lnTo>
                      <a:lnTo>
                        <a:pt x="76" y="40"/>
                      </a:lnTo>
                      <a:lnTo>
                        <a:pt x="77" y="37"/>
                      </a:lnTo>
                      <a:lnTo>
                        <a:pt x="79" y="35"/>
                      </a:lnTo>
                      <a:lnTo>
                        <a:pt x="84" y="34"/>
                      </a:lnTo>
                      <a:lnTo>
                        <a:pt x="88" y="33"/>
                      </a:lnTo>
                      <a:close/>
                      <a:moveTo>
                        <a:pt x="88" y="7"/>
                      </a:moveTo>
                      <a:lnTo>
                        <a:pt x="93" y="8"/>
                      </a:lnTo>
                      <a:lnTo>
                        <a:pt x="96" y="10"/>
                      </a:lnTo>
                      <a:lnTo>
                        <a:pt x="99" y="12"/>
                      </a:lnTo>
                      <a:lnTo>
                        <a:pt x="100" y="15"/>
                      </a:lnTo>
                      <a:lnTo>
                        <a:pt x="99" y="18"/>
                      </a:lnTo>
                      <a:lnTo>
                        <a:pt x="96" y="20"/>
                      </a:lnTo>
                      <a:lnTo>
                        <a:pt x="93" y="21"/>
                      </a:lnTo>
                      <a:lnTo>
                        <a:pt x="88" y="22"/>
                      </a:lnTo>
                      <a:lnTo>
                        <a:pt x="84" y="21"/>
                      </a:lnTo>
                      <a:lnTo>
                        <a:pt x="79" y="20"/>
                      </a:lnTo>
                      <a:lnTo>
                        <a:pt x="77" y="18"/>
                      </a:lnTo>
                      <a:lnTo>
                        <a:pt x="76" y="15"/>
                      </a:lnTo>
                      <a:lnTo>
                        <a:pt x="77" y="12"/>
                      </a:lnTo>
                      <a:lnTo>
                        <a:pt x="79" y="10"/>
                      </a:lnTo>
                      <a:lnTo>
                        <a:pt x="84" y="8"/>
                      </a:lnTo>
                      <a:lnTo>
                        <a:pt x="88" y="7"/>
                      </a:lnTo>
                      <a:close/>
                      <a:moveTo>
                        <a:pt x="88" y="58"/>
                      </a:moveTo>
                      <a:lnTo>
                        <a:pt x="93" y="59"/>
                      </a:lnTo>
                      <a:lnTo>
                        <a:pt x="96" y="60"/>
                      </a:lnTo>
                      <a:lnTo>
                        <a:pt x="99" y="63"/>
                      </a:lnTo>
                      <a:lnTo>
                        <a:pt x="100" y="66"/>
                      </a:lnTo>
                      <a:lnTo>
                        <a:pt x="99" y="68"/>
                      </a:lnTo>
                      <a:lnTo>
                        <a:pt x="96" y="71"/>
                      </a:lnTo>
                      <a:lnTo>
                        <a:pt x="93" y="72"/>
                      </a:lnTo>
                      <a:lnTo>
                        <a:pt x="88" y="73"/>
                      </a:lnTo>
                      <a:lnTo>
                        <a:pt x="84" y="72"/>
                      </a:lnTo>
                      <a:lnTo>
                        <a:pt x="79" y="71"/>
                      </a:lnTo>
                      <a:lnTo>
                        <a:pt x="77" y="68"/>
                      </a:lnTo>
                      <a:lnTo>
                        <a:pt x="76" y="66"/>
                      </a:lnTo>
                      <a:lnTo>
                        <a:pt x="77" y="63"/>
                      </a:lnTo>
                      <a:lnTo>
                        <a:pt x="79" y="60"/>
                      </a:lnTo>
                      <a:lnTo>
                        <a:pt x="84" y="59"/>
                      </a:lnTo>
                      <a:lnTo>
                        <a:pt x="88" y="58"/>
                      </a:lnTo>
                      <a:close/>
                      <a:moveTo>
                        <a:pt x="126" y="33"/>
                      </a:moveTo>
                      <a:lnTo>
                        <a:pt x="131" y="34"/>
                      </a:lnTo>
                      <a:lnTo>
                        <a:pt x="134" y="35"/>
                      </a:lnTo>
                      <a:lnTo>
                        <a:pt x="137" y="37"/>
                      </a:lnTo>
                      <a:lnTo>
                        <a:pt x="138" y="40"/>
                      </a:lnTo>
                      <a:lnTo>
                        <a:pt x="137" y="43"/>
                      </a:lnTo>
                      <a:lnTo>
                        <a:pt x="134" y="45"/>
                      </a:lnTo>
                      <a:lnTo>
                        <a:pt x="131" y="46"/>
                      </a:lnTo>
                      <a:lnTo>
                        <a:pt x="126" y="48"/>
                      </a:lnTo>
                      <a:lnTo>
                        <a:pt x="122" y="46"/>
                      </a:lnTo>
                      <a:lnTo>
                        <a:pt x="118" y="45"/>
                      </a:lnTo>
                      <a:lnTo>
                        <a:pt x="116" y="43"/>
                      </a:lnTo>
                      <a:lnTo>
                        <a:pt x="115" y="40"/>
                      </a:lnTo>
                      <a:lnTo>
                        <a:pt x="116" y="37"/>
                      </a:lnTo>
                      <a:lnTo>
                        <a:pt x="118" y="35"/>
                      </a:lnTo>
                      <a:lnTo>
                        <a:pt x="122" y="34"/>
                      </a:lnTo>
                      <a:lnTo>
                        <a:pt x="126" y="33"/>
                      </a:lnTo>
                      <a:close/>
                      <a:moveTo>
                        <a:pt x="126" y="7"/>
                      </a:moveTo>
                      <a:lnTo>
                        <a:pt x="131" y="8"/>
                      </a:lnTo>
                      <a:lnTo>
                        <a:pt x="134" y="10"/>
                      </a:lnTo>
                      <a:lnTo>
                        <a:pt x="137" y="12"/>
                      </a:lnTo>
                      <a:lnTo>
                        <a:pt x="138" y="15"/>
                      </a:lnTo>
                      <a:lnTo>
                        <a:pt x="137" y="18"/>
                      </a:lnTo>
                      <a:lnTo>
                        <a:pt x="134" y="20"/>
                      </a:lnTo>
                      <a:lnTo>
                        <a:pt x="131" y="21"/>
                      </a:lnTo>
                      <a:lnTo>
                        <a:pt x="126" y="22"/>
                      </a:lnTo>
                      <a:lnTo>
                        <a:pt x="122" y="21"/>
                      </a:lnTo>
                      <a:lnTo>
                        <a:pt x="118" y="20"/>
                      </a:lnTo>
                      <a:lnTo>
                        <a:pt x="116" y="18"/>
                      </a:lnTo>
                      <a:lnTo>
                        <a:pt x="115" y="15"/>
                      </a:lnTo>
                      <a:lnTo>
                        <a:pt x="116" y="12"/>
                      </a:lnTo>
                      <a:lnTo>
                        <a:pt x="118" y="10"/>
                      </a:lnTo>
                      <a:lnTo>
                        <a:pt x="122" y="8"/>
                      </a:lnTo>
                      <a:lnTo>
                        <a:pt x="126" y="7"/>
                      </a:lnTo>
                      <a:close/>
                      <a:moveTo>
                        <a:pt x="126" y="58"/>
                      </a:moveTo>
                      <a:lnTo>
                        <a:pt x="131" y="59"/>
                      </a:lnTo>
                      <a:lnTo>
                        <a:pt x="134" y="60"/>
                      </a:lnTo>
                      <a:lnTo>
                        <a:pt x="137" y="63"/>
                      </a:lnTo>
                      <a:lnTo>
                        <a:pt x="138" y="66"/>
                      </a:lnTo>
                      <a:lnTo>
                        <a:pt x="137" y="68"/>
                      </a:lnTo>
                      <a:lnTo>
                        <a:pt x="134" y="71"/>
                      </a:lnTo>
                      <a:lnTo>
                        <a:pt x="131" y="72"/>
                      </a:lnTo>
                      <a:lnTo>
                        <a:pt x="126" y="73"/>
                      </a:lnTo>
                      <a:lnTo>
                        <a:pt x="122" y="72"/>
                      </a:lnTo>
                      <a:lnTo>
                        <a:pt x="118" y="71"/>
                      </a:lnTo>
                      <a:lnTo>
                        <a:pt x="116" y="68"/>
                      </a:lnTo>
                      <a:lnTo>
                        <a:pt x="115" y="66"/>
                      </a:lnTo>
                      <a:lnTo>
                        <a:pt x="116" y="63"/>
                      </a:lnTo>
                      <a:lnTo>
                        <a:pt x="118" y="60"/>
                      </a:lnTo>
                      <a:lnTo>
                        <a:pt x="122" y="59"/>
                      </a:lnTo>
                      <a:lnTo>
                        <a:pt x="126" y="58"/>
                      </a:lnTo>
                      <a:close/>
                      <a:moveTo>
                        <a:pt x="164" y="33"/>
                      </a:moveTo>
                      <a:lnTo>
                        <a:pt x="169" y="34"/>
                      </a:lnTo>
                      <a:lnTo>
                        <a:pt x="172" y="35"/>
                      </a:lnTo>
                      <a:lnTo>
                        <a:pt x="175" y="37"/>
                      </a:lnTo>
                      <a:lnTo>
                        <a:pt x="176" y="40"/>
                      </a:lnTo>
                      <a:lnTo>
                        <a:pt x="175" y="43"/>
                      </a:lnTo>
                      <a:lnTo>
                        <a:pt x="172" y="45"/>
                      </a:lnTo>
                      <a:lnTo>
                        <a:pt x="169" y="46"/>
                      </a:lnTo>
                      <a:lnTo>
                        <a:pt x="164" y="48"/>
                      </a:lnTo>
                      <a:lnTo>
                        <a:pt x="160" y="46"/>
                      </a:lnTo>
                      <a:lnTo>
                        <a:pt x="156" y="45"/>
                      </a:lnTo>
                      <a:lnTo>
                        <a:pt x="154" y="43"/>
                      </a:lnTo>
                      <a:lnTo>
                        <a:pt x="153" y="40"/>
                      </a:lnTo>
                      <a:lnTo>
                        <a:pt x="154" y="37"/>
                      </a:lnTo>
                      <a:lnTo>
                        <a:pt x="156" y="35"/>
                      </a:lnTo>
                      <a:lnTo>
                        <a:pt x="160" y="34"/>
                      </a:lnTo>
                      <a:lnTo>
                        <a:pt x="164" y="33"/>
                      </a:lnTo>
                      <a:close/>
                      <a:moveTo>
                        <a:pt x="164" y="7"/>
                      </a:moveTo>
                      <a:lnTo>
                        <a:pt x="169" y="8"/>
                      </a:lnTo>
                      <a:lnTo>
                        <a:pt x="172" y="10"/>
                      </a:lnTo>
                      <a:lnTo>
                        <a:pt x="175" y="12"/>
                      </a:lnTo>
                      <a:lnTo>
                        <a:pt x="176" y="15"/>
                      </a:lnTo>
                      <a:lnTo>
                        <a:pt x="175" y="18"/>
                      </a:lnTo>
                      <a:lnTo>
                        <a:pt x="172" y="20"/>
                      </a:lnTo>
                      <a:lnTo>
                        <a:pt x="169" y="21"/>
                      </a:lnTo>
                      <a:lnTo>
                        <a:pt x="164" y="22"/>
                      </a:lnTo>
                      <a:lnTo>
                        <a:pt x="160" y="21"/>
                      </a:lnTo>
                      <a:lnTo>
                        <a:pt x="156" y="20"/>
                      </a:lnTo>
                      <a:lnTo>
                        <a:pt x="154" y="18"/>
                      </a:lnTo>
                      <a:lnTo>
                        <a:pt x="153" y="15"/>
                      </a:lnTo>
                      <a:lnTo>
                        <a:pt x="154" y="12"/>
                      </a:lnTo>
                      <a:lnTo>
                        <a:pt x="156" y="10"/>
                      </a:lnTo>
                      <a:lnTo>
                        <a:pt x="160" y="8"/>
                      </a:lnTo>
                      <a:lnTo>
                        <a:pt x="164" y="7"/>
                      </a:lnTo>
                      <a:close/>
                      <a:moveTo>
                        <a:pt x="164" y="58"/>
                      </a:moveTo>
                      <a:lnTo>
                        <a:pt x="169" y="59"/>
                      </a:lnTo>
                      <a:lnTo>
                        <a:pt x="172" y="60"/>
                      </a:lnTo>
                      <a:lnTo>
                        <a:pt x="175" y="63"/>
                      </a:lnTo>
                      <a:lnTo>
                        <a:pt x="176" y="66"/>
                      </a:lnTo>
                      <a:lnTo>
                        <a:pt x="175" y="68"/>
                      </a:lnTo>
                      <a:lnTo>
                        <a:pt x="172" y="71"/>
                      </a:lnTo>
                      <a:lnTo>
                        <a:pt x="169" y="72"/>
                      </a:lnTo>
                      <a:lnTo>
                        <a:pt x="164" y="73"/>
                      </a:lnTo>
                      <a:lnTo>
                        <a:pt x="160" y="72"/>
                      </a:lnTo>
                      <a:lnTo>
                        <a:pt x="156" y="71"/>
                      </a:lnTo>
                      <a:lnTo>
                        <a:pt x="154" y="68"/>
                      </a:lnTo>
                      <a:lnTo>
                        <a:pt x="153" y="66"/>
                      </a:lnTo>
                      <a:lnTo>
                        <a:pt x="154" y="63"/>
                      </a:lnTo>
                      <a:lnTo>
                        <a:pt x="156" y="60"/>
                      </a:lnTo>
                      <a:lnTo>
                        <a:pt x="160" y="59"/>
                      </a:lnTo>
                      <a:lnTo>
                        <a:pt x="164" y="58"/>
                      </a:lnTo>
                      <a:close/>
                      <a:moveTo>
                        <a:pt x="203" y="33"/>
                      </a:moveTo>
                      <a:lnTo>
                        <a:pt x="208" y="34"/>
                      </a:lnTo>
                      <a:lnTo>
                        <a:pt x="211" y="35"/>
                      </a:lnTo>
                      <a:lnTo>
                        <a:pt x="214" y="37"/>
                      </a:lnTo>
                      <a:lnTo>
                        <a:pt x="215" y="40"/>
                      </a:lnTo>
                      <a:lnTo>
                        <a:pt x="214" y="43"/>
                      </a:lnTo>
                      <a:lnTo>
                        <a:pt x="211" y="45"/>
                      </a:lnTo>
                      <a:lnTo>
                        <a:pt x="208" y="46"/>
                      </a:lnTo>
                      <a:lnTo>
                        <a:pt x="203" y="48"/>
                      </a:lnTo>
                      <a:lnTo>
                        <a:pt x="199" y="46"/>
                      </a:lnTo>
                      <a:lnTo>
                        <a:pt x="195" y="45"/>
                      </a:lnTo>
                      <a:lnTo>
                        <a:pt x="193" y="43"/>
                      </a:lnTo>
                      <a:lnTo>
                        <a:pt x="192" y="40"/>
                      </a:lnTo>
                      <a:lnTo>
                        <a:pt x="193" y="37"/>
                      </a:lnTo>
                      <a:lnTo>
                        <a:pt x="195" y="35"/>
                      </a:lnTo>
                      <a:lnTo>
                        <a:pt x="199" y="34"/>
                      </a:lnTo>
                      <a:lnTo>
                        <a:pt x="203" y="33"/>
                      </a:lnTo>
                      <a:close/>
                      <a:moveTo>
                        <a:pt x="203" y="7"/>
                      </a:moveTo>
                      <a:lnTo>
                        <a:pt x="208" y="8"/>
                      </a:lnTo>
                      <a:lnTo>
                        <a:pt x="211" y="10"/>
                      </a:lnTo>
                      <a:lnTo>
                        <a:pt x="214" y="12"/>
                      </a:lnTo>
                      <a:lnTo>
                        <a:pt x="215" y="15"/>
                      </a:lnTo>
                      <a:lnTo>
                        <a:pt x="214" y="18"/>
                      </a:lnTo>
                      <a:lnTo>
                        <a:pt x="211" y="20"/>
                      </a:lnTo>
                      <a:lnTo>
                        <a:pt x="208" y="21"/>
                      </a:lnTo>
                      <a:lnTo>
                        <a:pt x="203" y="22"/>
                      </a:lnTo>
                      <a:lnTo>
                        <a:pt x="199" y="21"/>
                      </a:lnTo>
                      <a:lnTo>
                        <a:pt x="195" y="20"/>
                      </a:lnTo>
                      <a:lnTo>
                        <a:pt x="193" y="18"/>
                      </a:lnTo>
                      <a:lnTo>
                        <a:pt x="192" y="15"/>
                      </a:lnTo>
                      <a:lnTo>
                        <a:pt x="193" y="12"/>
                      </a:lnTo>
                      <a:lnTo>
                        <a:pt x="195" y="10"/>
                      </a:lnTo>
                      <a:lnTo>
                        <a:pt x="199" y="8"/>
                      </a:lnTo>
                      <a:lnTo>
                        <a:pt x="203" y="7"/>
                      </a:lnTo>
                      <a:close/>
                      <a:moveTo>
                        <a:pt x="203" y="58"/>
                      </a:moveTo>
                      <a:lnTo>
                        <a:pt x="208" y="59"/>
                      </a:lnTo>
                      <a:lnTo>
                        <a:pt x="211" y="60"/>
                      </a:lnTo>
                      <a:lnTo>
                        <a:pt x="214" y="63"/>
                      </a:lnTo>
                      <a:lnTo>
                        <a:pt x="215" y="66"/>
                      </a:lnTo>
                      <a:lnTo>
                        <a:pt x="214" y="68"/>
                      </a:lnTo>
                      <a:lnTo>
                        <a:pt x="211" y="71"/>
                      </a:lnTo>
                      <a:lnTo>
                        <a:pt x="208" y="72"/>
                      </a:lnTo>
                      <a:lnTo>
                        <a:pt x="203" y="73"/>
                      </a:lnTo>
                      <a:lnTo>
                        <a:pt x="199" y="72"/>
                      </a:lnTo>
                      <a:lnTo>
                        <a:pt x="195" y="71"/>
                      </a:lnTo>
                      <a:lnTo>
                        <a:pt x="193" y="68"/>
                      </a:lnTo>
                      <a:lnTo>
                        <a:pt x="192" y="66"/>
                      </a:lnTo>
                      <a:lnTo>
                        <a:pt x="193" y="63"/>
                      </a:lnTo>
                      <a:lnTo>
                        <a:pt x="195" y="60"/>
                      </a:lnTo>
                      <a:lnTo>
                        <a:pt x="199" y="59"/>
                      </a:lnTo>
                      <a:lnTo>
                        <a:pt x="203" y="58"/>
                      </a:lnTo>
                      <a:close/>
                      <a:moveTo>
                        <a:pt x="241" y="33"/>
                      </a:moveTo>
                      <a:lnTo>
                        <a:pt x="246" y="34"/>
                      </a:lnTo>
                      <a:lnTo>
                        <a:pt x="250" y="35"/>
                      </a:lnTo>
                      <a:lnTo>
                        <a:pt x="252" y="37"/>
                      </a:lnTo>
                      <a:lnTo>
                        <a:pt x="253" y="40"/>
                      </a:lnTo>
                      <a:lnTo>
                        <a:pt x="252" y="43"/>
                      </a:lnTo>
                      <a:lnTo>
                        <a:pt x="250" y="45"/>
                      </a:lnTo>
                      <a:lnTo>
                        <a:pt x="246" y="46"/>
                      </a:lnTo>
                      <a:lnTo>
                        <a:pt x="241" y="48"/>
                      </a:lnTo>
                      <a:lnTo>
                        <a:pt x="237" y="46"/>
                      </a:lnTo>
                      <a:lnTo>
                        <a:pt x="233" y="45"/>
                      </a:lnTo>
                      <a:lnTo>
                        <a:pt x="231" y="43"/>
                      </a:lnTo>
                      <a:lnTo>
                        <a:pt x="230" y="40"/>
                      </a:lnTo>
                      <a:lnTo>
                        <a:pt x="231" y="37"/>
                      </a:lnTo>
                      <a:lnTo>
                        <a:pt x="233" y="35"/>
                      </a:lnTo>
                      <a:lnTo>
                        <a:pt x="237" y="34"/>
                      </a:lnTo>
                      <a:lnTo>
                        <a:pt x="241" y="33"/>
                      </a:lnTo>
                      <a:close/>
                      <a:moveTo>
                        <a:pt x="241" y="7"/>
                      </a:moveTo>
                      <a:lnTo>
                        <a:pt x="246" y="8"/>
                      </a:lnTo>
                      <a:lnTo>
                        <a:pt x="250" y="10"/>
                      </a:lnTo>
                      <a:lnTo>
                        <a:pt x="252" y="12"/>
                      </a:lnTo>
                      <a:lnTo>
                        <a:pt x="253" y="15"/>
                      </a:lnTo>
                      <a:lnTo>
                        <a:pt x="252" y="18"/>
                      </a:lnTo>
                      <a:lnTo>
                        <a:pt x="250" y="20"/>
                      </a:lnTo>
                      <a:lnTo>
                        <a:pt x="246" y="21"/>
                      </a:lnTo>
                      <a:lnTo>
                        <a:pt x="241" y="22"/>
                      </a:lnTo>
                      <a:lnTo>
                        <a:pt x="237" y="21"/>
                      </a:lnTo>
                      <a:lnTo>
                        <a:pt x="233" y="20"/>
                      </a:lnTo>
                      <a:lnTo>
                        <a:pt x="231" y="18"/>
                      </a:lnTo>
                      <a:lnTo>
                        <a:pt x="230" y="15"/>
                      </a:lnTo>
                      <a:lnTo>
                        <a:pt x="231" y="12"/>
                      </a:lnTo>
                      <a:lnTo>
                        <a:pt x="233" y="10"/>
                      </a:lnTo>
                      <a:lnTo>
                        <a:pt x="237" y="8"/>
                      </a:lnTo>
                      <a:lnTo>
                        <a:pt x="241" y="7"/>
                      </a:lnTo>
                      <a:close/>
                      <a:moveTo>
                        <a:pt x="241" y="58"/>
                      </a:moveTo>
                      <a:lnTo>
                        <a:pt x="246" y="59"/>
                      </a:lnTo>
                      <a:lnTo>
                        <a:pt x="250" y="60"/>
                      </a:lnTo>
                      <a:lnTo>
                        <a:pt x="252" y="63"/>
                      </a:lnTo>
                      <a:lnTo>
                        <a:pt x="253" y="66"/>
                      </a:lnTo>
                      <a:lnTo>
                        <a:pt x="252" y="68"/>
                      </a:lnTo>
                      <a:lnTo>
                        <a:pt x="250" y="71"/>
                      </a:lnTo>
                      <a:lnTo>
                        <a:pt x="246" y="72"/>
                      </a:lnTo>
                      <a:lnTo>
                        <a:pt x="241" y="73"/>
                      </a:lnTo>
                      <a:lnTo>
                        <a:pt x="237" y="72"/>
                      </a:lnTo>
                      <a:lnTo>
                        <a:pt x="233" y="71"/>
                      </a:lnTo>
                      <a:lnTo>
                        <a:pt x="231" y="68"/>
                      </a:lnTo>
                      <a:lnTo>
                        <a:pt x="230" y="66"/>
                      </a:lnTo>
                      <a:lnTo>
                        <a:pt x="231" y="63"/>
                      </a:lnTo>
                      <a:lnTo>
                        <a:pt x="233" y="60"/>
                      </a:lnTo>
                      <a:lnTo>
                        <a:pt x="237" y="59"/>
                      </a:lnTo>
                      <a:lnTo>
                        <a:pt x="241" y="58"/>
                      </a:lnTo>
                      <a:close/>
                      <a:moveTo>
                        <a:pt x="279" y="33"/>
                      </a:moveTo>
                      <a:lnTo>
                        <a:pt x="284" y="34"/>
                      </a:lnTo>
                      <a:lnTo>
                        <a:pt x="289" y="35"/>
                      </a:lnTo>
                      <a:lnTo>
                        <a:pt x="291" y="37"/>
                      </a:lnTo>
                      <a:lnTo>
                        <a:pt x="292" y="40"/>
                      </a:lnTo>
                      <a:lnTo>
                        <a:pt x="291" y="43"/>
                      </a:lnTo>
                      <a:lnTo>
                        <a:pt x="289" y="45"/>
                      </a:lnTo>
                      <a:lnTo>
                        <a:pt x="284" y="46"/>
                      </a:lnTo>
                      <a:lnTo>
                        <a:pt x="279" y="48"/>
                      </a:lnTo>
                      <a:lnTo>
                        <a:pt x="275" y="46"/>
                      </a:lnTo>
                      <a:lnTo>
                        <a:pt x="271" y="45"/>
                      </a:lnTo>
                      <a:lnTo>
                        <a:pt x="269" y="43"/>
                      </a:lnTo>
                      <a:lnTo>
                        <a:pt x="268" y="40"/>
                      </a:lnTo>
                      <a:lnTo>
                        <a:pt x="269" y="37"/>
                      </a:lnTo>
                      <a:lnTo>
                        <a:pt x="271" y="35"/>
                      </a:lnTo>
                      <a:lnTo>
                        <a:pt x="275" y="34"/>
                      </a:lnTo>
                      <a:lnTo>
                        <a:pt x="279" y="33"/>
                      </a:lnTo>
                      <a:close/>
                      <a:moveTo>
                        <a:pt x="279" y="7"/>
                      </a:moveTo>
                      <a:lnTo>
                        <a:pt x="284" y="8"/>
                      </a:lnTo>
                      <a:lnTo>
                        <a:pt x="289" y="10"/>
                      </a:lnTo>
                      <a:lnTo>
                        <a:pt x="291" y="12"/>
                      </a:lnTo>
                      <a:lnTo>
                        <a:pt x="292" y="15"/>
                      </a:lnTo>
                      <a:lnTo>
                        <a:pt x="291" y="18"/>
                      </a:lnTo>
                      <a:lnTo>
                        <a:pt x="289" y="20"/>
                      </a:lnTo>
                      <a:lnTo>
                        <a:pt x="284" y="21"/>
                      </a:lnTo>
                      <a:lnTo>
                        <a:pt x="279" y="22"/>
                      </a:lnTo>
                      <a:lnTo>
                        <a:pt x="275" y="21"/>
                      </a:lnTo>
                      <a:lnTo>
                        <a:pt x="271" y="20"/>
                      </a:lnTo>
                      <a:lnTo>
                        <a:pt x="269" y="18"/>
                      </a:lnTo>
                      <a:lnTo>
                        <a:pt x="268" y="15"/>
                      </a:lnTo>
                      <a:lnTo>
                        <a:pt x="269" y="12"/>
                      </a:lnTo>
                      <a:lnTo>
                        <a:pt x="271" y="10"/>
                      </a:lnTo>
                      <a:lnTo>
                        <a:pt x="275" y="8"/>
                      </a:lnTo>
                      <a:lnTo>
                        <a:pt x="279" y="7"/>
                      </a:lnTo>
                      <a:close/>
                      <a:moveTo>
                        <a:pt x="279" y="58"/>
                      </a:moveTo>
                      <a:lnTo>
                        <a:pt x="284" y="59"/>
                      </a:lnTo>
                      <a:lnTo>
                        <a:pt x="289" y="60"/>
                      </a:lnTo>
                      <a:lnTo>
                        <a:pt x="291" y="63"/>
                      </a:lnTo>
                      <a:lnTo>
                        <a:pt x="292" y="66"/>
                      </a:lnTo>
                      <a:lnTo>
                        <a:pt x="291" y="68"/>
                      </a:lnTo>
                      <a:lnTo>
                        <a:pt x="289" y="71"/>
                      </a:lnTo>
                      <a:lnTo>
                        <a:pt x="284" y="72"/>
                      </a:lnTo>
                      <a:lnTo>
                        <a:pt x="279" y="73"/>
                      </a:lnTo>
                      <a:lnTo>
                        <a:pt x="275" y="72"/>
                      </a:lnTo>
                      <a:lnTo>
                        <a:pt x="271" y="71"/>
                      </a:lnTo>
                      <a:lnTo>
                        <a:pt x="269" y="68"/>
                      </a:lnTo>
                      <a:lnTo>
                        <a:pt x="268" y="66"/>
                      </a:lnTo>
                      <a:lnTo>
                        <a:pt x="269" y="63"/>
                      </a:lnTo>
                      <a:lnTo>
                        <a:pt x="271" y="60"/>
                      </a:lnTo>
                      <a:lnTo>
                        <a:pt x="275" y="59"/>
                      </a:lnTo>
                      <a:lnTo>
                        <a:pt x="279" y="58"/>
                      </a:lnTo>
                      <a:close/>
                      <a:moveTo>
                        <a:pt x="319" y="33"/>
                      </a:moveTo>
                      <a:lnTo>
                        <a:pt x="323" y="34"/>
                      </a:lnTo>
                      <a:lnTo>
                        <a:pt x="327" y="35"/>
                      </a:lnTo>
                      <a:lnTo>
                        <a:pt x="329" y="37"/>
                      </a:lnTo>
                      <a:lnTo>
                        <a:pt x="330" y="40"/>
                      </a:lnTo>
                      <a:lnTo>
                        <a:pt x="329" y="43"/>
                      </a:lnTo>
                      <a:lnTo>
                        <a:pt x="327" y="45"/>
                      </a:lnTo>
                      <a:lnTo>
                        <a:pt x="323" y="46"/>
                      </a:lnTo>
                      <a:lnTo>
                        <a:pt x="319" y="48"/>
                      </a:lnTo>
                      <a:lnTo>
                        <a:pt x="314" y="46"/>
                      </a:lnTo>
                      <a:lnTo>
                        <a:pt x="311" y="45"/>
                      </a:lnTo>
                      <a:lnTo>
                        <a:pt x="308" y="43"/>
                      </a:lnTo>
                      <a:lnTo>
                        <a:pt x="307" y="40"/>
                      </a:lnTo>
                      <a:lnTo>
                        <a:pt x="308" y="37"/>
                      </a:lnTo>
                      <a:lnTo>
                        <a:pt x="311" y="35"/>
                      </a:lnTo>
                      <a:lnTo>
                        <a:pt x="314" y="34"/>
                      </a:lnTo>
                      <a:lnTo>
                        <a:pt x="319" y="33"/>
                      </a:lnTo>
                      <a:close/>
                      <a:moveTo>
                        <a:pt x="319" y="7"/>
                      </a:moveTo>
                      <a:lnTo>
                        <a:pt x="323" y="8"/>
                      </a:lnTo>
                      <a:lnTo>
                        <a:pt x="327" y="10"/>
                      </a:lnTo>
                      <a:lnTo>
                        <a:pt x="329" y="12"/>
                      </a:lnTo>
                      <a:lnTo>
                        <a:pt x="330" y="15"/>
                      </a:lnTo>
                      <a:lnTo>
                        <a:pt x="329" y="18"/>
                      </a:lnTo>
                      <a:lnTo>
                        <a:pt x="327" y="20"/>
                      </a:lnTo>
                      <a:lnTo>
                        <a:pt x="323" y="21"/>
                      </a:lnTo>
                      <a:lnTo>
                        <a:pt x="319" y="22"/>
                      </a:lnTo>
                      <a:lnTo>
                        <a:pt x="314" y="21"/>
                      </a:lnTo>
                      <a:lnTo>
                        <a:pt x="311" y="20"/>
                      </a:lnTo>
                      <a:lnTo>
                        <a:pt x="308" y="18"/>
                      </a:lnTo>
                      <a:lnTo>
                        <a:pt x="307" y="15"/>
                      </a:lnTo>
                      <a:lnTo>
                        <a:pt x="308" y="12"/>
                      </a:lnTo>
                      <a:lnTo>
                        <a:pt x="311" y="10"/>
                      </a:lnTo>
                      <a:lnTo>
                        <a:pt x="314" y="8"/>
                      </a:lnTo>
                      <a:lnTo>
                        <a:pt x="319" y="7"/>
                      </a:lnTo>
                      <a:close/>
                      <a:moveTo>
                        <a:pt x="319" y="58"/>
                      </a:moveTo>
                      <a:lnTo>
                        <a:pt x="323" y="59"/>
                      </a:lnTo>
                      <a:lnTo>
                        <a:pt x="327" y="60"/>
                      </a:lnTo>
                      <a:lnTo>
                        <a:pt x="329" y="63"/>
                      </a:lnTo>
                      <a:lnTo>
                        <a:pt x="330" y="66"/>
                      </a:lnTo>
                      <a:lnTo>
                        <a:pt x="329" y="68"/>
                      </a:lnTo>
                      <a:lnTo>
                        <a:pt x="327" y="71"/>
                      </a:lnTo>
                      <a:lnTo>
                        <a:pt x="323" y="72"/>
                      </a:lnTo>
                      <a:lnTo>
                        <a:pt x="319" y="73"/>
                      </a:lnTo>
                      <a:lnTo>
                        <a:pt x="314" y="72"/>
                      </a:lnTo>
                      <a:lnTo>
                        <a:pt x="311" y="71"/>
                      </a:lnTo>
                      <a:lnTo>
                        <a:pt x="308" y="68"/>
                      </a:lnTo>
                      <a:lnTo>
                        <a:pt x="307" y="66"/>
                      </a:lnTo>
                      <a:lnTo>
                        <a:pt x="308" y="63"/>
                      </a:lnTo>
                      <a:lnTo>
                        <a:pt x="311" y="60"/>
                      </a:lnTo>
                      <a:lnTo>
                        <a:pt x="314" y="59"/>
                      </a:lnTo>
                      <a:lnTo>
                        <a:pt x="319" y="58"/>
                      </a:lnTo>
                      <a:close/>
                      <a:moveTo>
                        <a:pt x="357" y="33"/>
                      </a:moveTo>
                      <a:lnTo>
                        <a:pt x="361" y="34"/>
                      </a:lnTo>
                      <a:lnTo>
                        <a:pt x="365" y="35"/>
                      </a:lnTo>
                      <a:lnTo>
                        <a:pt x="367" y="37"/>
                      </a:lnTo>
                      <a:lnTo>
                        <a:pt x="368" y="40"/>
                      </a:lnTo>
                      <a:lnTo>
                        <a:pt x="367" y="43"/>
                      </a:lnTo>
                      <a:lnTo>
                        <a:pt x="365" y="45"/>
                      </a:lnTo>
                      <a:lnTo>
                        <a:pt x="361" y="46"/>
                      </a:lnTo>
                      <a:lnTo>
                        <a:pt x="357" y="48"/>
                      </a:lnTo>
                      <a:lnTo>
                        <a:pt x="352" y="46"/>
                      </a:lnTo>
                      <a:lnTo>
                        <a:pt x="349" y="45"/>
                      </a:lnTo>
                      <a:lnTo>
                        <a:pt x="346" y="43"/>
                      </a:lnTo>
                      <a:lnTo>
                        <a:pt x="345" y="40"/>
                      </a:lnTo>
                      <a:lnTo>
                        <a:pt x="346" y="37"/>
                      </a:lnTo>
                      <a:lnTo>
                        <a:pt x="349" y="35"/>
                      </a:lnTo>
                      <a:lnTo>
                        <a:pt x="352" y="34"/>
                      </a:lnTo>
                      <a:lnTo>
                        <a:pt x="357" y="33"/>
                      </a:lnTo>
                      <a:close/>
                      <a:moveTo>
                        <a:pt x="357" y="7"/>
                      </a:moveTo>
                      <a:lnTo>
                        <a:pt x="361" y="8"/>
                      </a:lnTo>
                      <a:lnTo>
                        <a:pt x="365" y="10"/>
                      </a:lnTo>
                      <a:lnTo>
                        <a:pt x="367" y="12"/>
                      </a:lnTo>
                      <a:lnTo>
                        <a:pt x="368" y="15"/>
                      </a:lnTo>
                      <a:lnTo>
                        <a:pt x="367" y="18"/>
                      </a:lnTo>
                      <a:lnTo>
                        <a:pt x="365" y="20"/>
                      </a:lnTo>
                      <a:lnTo>
                        <a:pt x="361" y="21"/>
                      </a:lnTo>
                      <a:lnTo>
                        <a:pt x="357" y="22"/>
                      </a:lnTo>
                      <a:lnTo>
                        <a:pt x="352" y="21"/>
                      </a:lnTo>
                      <a:lnTo>
                        <a:pt x="349" y="20"/>
                      </a:lnTo>
                      <a:lnTo>
                        <a:pt x="346" y="18"/>
                      </a:lnTo>
                      <a:lnTo>
                        <a:pt x="345" y="15"/>
                      </a:lnTo>
                      <a:lnTo>
                        <a:pt x="346" y="12"/>
                      </a:lnTo>
                      <a:lnTo>
                        <a:pt x="349" y="10"/>
                      </a:lnTo>
                      <a:lnTo>
                        <a:pt x="352" y="8"/>
                      </a:lnTo>
                      <a:lnTo>
                        <a:pt x="357" y="7"/>
                      </a:lnTo>
                      <a:close/>
                      <a:moveTo>
                        <a:pt x="357" y="58"/>
                      </a:moveTo>
                      <a:lnTo>
                        <a:pt x="361" y="59"/>
                      </a:lnTo>
                      <a:lnTo>
                        <a:pt x="365" y="60"/>
                      </a:lnTo>
                      <a:lnTo>
                        <a:pt x="367" y="63"/>
                      </a:lnTo>
                      <a:lnTo>
                        <a:pt x="368" y="66"/>
                      </a:lnTo>
                      <a:lnTo>
                        <a:pt x="367" y="68"/>
                      </a:lnTo>
                      <a:lnTo>
                        <a:pt x="365" y="71"/>
                      </a:lnTo>
                      <a:lnTo>
                        <a:pt x="361" y="72"/>
                      </a:lnTo>
                      <a:lnTo>
                        <a:pt x="357" y="73"/>
                      </a:lnTo>
                      <a:lnTo>
                        <a:pt x="352" y="72"/>
                      </a:lnTo>
                      <a:lnTo>
                        <a:pt x="349" y="71"/>
                      </a:lnTo>
                      <a:lnTo>
                        <a:pt x="346" y="68"/>
                      </a:lnTo>
                      <a:lnTo>
                        <a:pt x="345" y="66"/>
                      </a:lnTo>
                      <a:lnTo>
                        <a:pt x="346" y="63"/>
                      </a:lnTo>
                      <a:lnTo>
                        <a:pt x="349" y="60"/>
                      </a:lnTo>
                      <a:lnTo>
                        <a:pt x="352" y="59"/>
                      </a:lnTo>
                      <a:lnTo>
                        <a:pt x="357" y="58"/>
                      </a:lnTo>
                      <a:close/>
                      <a:moveTo>
                        <a:pt x="337" y="46"/>
                      </a:moveTo>
                      <a:lnTo>
                        <a:pt x="342" y="48"/>
                      </a:lnTo>
                      <a:lnTo>
                        <a:pt x="345" y="49"/>
                      </a:lnTo>
                      <a:lnTo>
                        <a:pt x="347" y="51"/>
                      </a:lnTo>
                      <a:lnTo>
                        <a:pt x="349" y="53"/>
                      </a:lnTo>
                      <a:lnTo>
                        <a:pt x="347" y="57"/>
                      </a:lnTo>
                      <a:lnTo>
                        <a:pt x="345" y="59"/>
                      </a:lnTo>
                      <a:lnTo>
                        <a:pt x="342" y="60"/>
                      </a:lnTo>
                      <a:lnTo>
                        <a:pt x="337" y="61"/>
                      </a:lnTo>
                      <a:lnTo>
                        <a:pt x="332" y="60"/>
                      </a:lnTo>
                      <a:lnTo>
                        <a:pt x="329" y="59"/>
                      </a:lnTo>
                      <a:lnTo>
                        <a:pt x="327" y="57"/>
                      </a:lnTo>
                      <a:lnTo>
                        <a:pt x="326" y="53"/>
                      </a:lnTo>
                      <a:lnTo>
                        <a:pt x="327" y="51"/>
                      </a:lnTo>
                      <a:lnTo>
                        <a:pt x="329" y="49"/>
                      </a:lnTo>
                      <a:lnTo>
                        <a:pt x="332" y="48"/>
                      </a:lnTo>
                      <a:lnTo>
                        <a:pt x="337" y="46"/>
                      </a:lnTo>
                      <a:close/>
                      <a:moveTo>
                        <a:pt x="337" y="20"/>
                      </a:moveTo>
                      <a:lnTo>
                        <a:pt x="342" y="21"/>
                      </a:lnTo>
                      <a:lnTo>
                        <a:pt x="345" y="22"/>
                      </a:lnTo>
                      <a:lnTo>
                        <a:pt x="347" y="25"/>
                      </a:lnTo>
                      <a:lnTo>
                        <a:pt x="349" y="28"/>
                      </a:lnTo>
                      <a:lnTo>
                        <a:pt x="347" y="30"/>
                      </a:lnTo>
                      <a:lnTo>
                        <a:pt x="345" y="33"/>
                      </a:lnTo>
                      <a:lnTo>
                        <a:pt x="342" y="34"/>
                      </a:lnTo>
                      <a:lnTo>
                        <a:pt x="337" y="35"/>
                      </a:lnTo>
                      <a:lnTo>
                        <a:pt x="332" y="34"/>
                      </a:lnTo>
                      <a:lnTo>
                        <a:pt x="329" y="33"/>
                      </a:lnTo>
                      <a:lnTo>
                        <a:pt x="327" y="30"/>
                      </a:lnTo>
                      <a:lnTo>
                        <a:pt x="326" y="28"/>
                      </a:lnTo>
                      <a:lnTo>
                        <a:pt x="327" y="25"/>
                      </a:lnTo>
                      <a:lnTo>
                        <a:pt x="329" y="22"/>
                      </a:lnTo>
                      <a:lnTo>
                        <a:pt x="332" y="21"/>
                      </a:lnTo>
                      <a:lnTo>
                        <a:pt x="337" y="20"/>
                      </a:lnTo>
                      <a:close/>
                      <a:moveTo>
                        <a:pt x="299" y="46"/>
                      </a:moveTo>
                      <a:lnTo>
                        <a:pt x="304" y="48"/>
                      </a:lnTo>
                      <a:lnTo>
                        <a:pt x="307" y="49"/>
                      </a:lnTo>
                      <a:lnTo>
                        <a:pt x="309" y="51"/>
                      </a:lnTo>
                      <a:lnTo>
                        <a:pt x="311" y="53"/>
                      </a:lnTo>
                      <a:lnTo>
                        <a:pt x="309" y="57"/>
                      </a:lnTo>
                      <a:lnTo>
                        <a:pt x="307" y="59"/>
                      </a:lnTo>
                      <a:lnTo>
                        <a:pt x="304" y="60"/>
                      </a:lnTo>
                      <a:lnTo>
                        <a:pt x="299" y="61"/>
                      </a:lnTo>
                      <a:lnTo>
                        <a:pt x="294" y="60"/>
                      </a:lnTo>
                      <a:lnTo>
                        <a:pt x="291" y="59"/>
                      </a:lnTo>
                      <a:lnTo>
                        <a:pt x="289" y="57"/>
                      </a:lnTo>
                      <a:lnTo>
                        <a:pt x="288" y="53"/>
                      </a:lnTo>
                      <a:lnTo>
                        <a:pt x="289" y="51"/>
                      </a:lnTo>
                      <a:lnTo>
                        <a:pt x="291" y="49"/>
                      </a:lnTo>
                      <a:lnTo>
                        <a:pt x="294" y="48"/>
                      </a:lnTo>
                      <a:lnTo>
                        <a:pt x="299" y="46"/>
                      </a:lnTo>
                      <a:close/>
                      <a:moveTo>
                        <a:pt x="299" y="20"/>
                      </a:moveTo>
                      <a:lnTo>
                        <a:pt x="304" y="21"/>
                      </a:lnTo>
                      <a:lnTo>
                        <a:pt x="307" y="22"/>
                      </a:lnTo>
                      <a:lnTo>
                        <a:pt x="309" y="25"/>
                      </a:lnTo>
                      <a:lnTo>
                        <a:pt x="311" y="28"/>
                      </a:lnTo>
                      <a:lnTo>
                        <a:pt x="309" y="30"/>
                      </a:lnTo>
                      <a:lnTo>
                        <a:pt x="307" y="33"/>
                      </a:lnTo>
                      <a:lnTo>
                        <a:pt x="304" y="34"/>
                      </a:lnTo>
                      <a:lnTo>
                        <a:pt x="299" y="35"/>
                      </a:lnTo>
                      <a:lnTo>
                        <a:pt x="294" y="34"/>
                      </a:lnTo>
                      <a:lnTo>
                        <a:pt x="291" y="33"/>
                      </a:lnTo>
                      <a:lnTo>
                        <a:pt x="289" y="30"/>
                      </a:lnTo>
                      <a:lnTo>
                        <a:pt x="288" y="28"/>
                      </a:lnTo>
                      <a:lnTo>
                        <a:pt x="289" y="25"/>
                      </a:lnTo>
                      <a:lnTo>
                        <a:pt x="291" y="22"/>
                      </a:lnTo>
                      <a:lnTo>
                        <a:pt x="294" y="21"/>
                      </a:lnTo>
                      <a:lnTo>
                        <a:pt x="299" y="20"/>
                      </a:lnTo>
                      <a:close/>
                      <a:moveTo>
                        <a:pt x="261" y="46"/>
                      </a:moveTo>
                      <a:lnTo>
                        <a:pt x="266" y="48"/>
                      </a:lnTo>
                      <a:lnTo>
                        <a:pt x="269" y="49"/>
                      </a:lnTo>
                      <a:lnTo>
                        <a:pt x="271" y="51"/>
                      </a:lnTo>
                      <a:lnTo>
                        <a:pt x="273" y="53"/>
                      </a:lnTo>
                      <a:lnTo>
                        <a:pt x="271" y="57"/>
                      </a:lnTo>
                      <a:lnTo>
                        <a:pt x="269" y="59"/>
                      </a:lnTo>
                      <a:lnTo>
                        <a:pt x="266" y="60"/>
                      </a:lnTo>
                      <a:lnTo>
                        <a:pt x="261" y="61"/>
                      </a:lnTo>
                      <a:lnTo>
                        <a:pt x="256" y="60"/>
                      </a:lnTo>
                      <a:lnTo>
                        <a:pt x="252" y="59"/>
                      </a:lnTo>
                      <a:lnTo>
                        <a:pt x="250" y="57"/>
                      </a:lnTo>
                      <a:lnTo>
                        <a:pt x="248" y="53"/>
                      </a:lnTo>
                      <a:lnTo>
                        <a:pt x="250" y="51"/>
                      </a:lnTo>
                      <a:lnTo>
                        <a:pt x="252" y="49"/>
                      </a:lnTo>
                      <a:lnTo>
                        <a:pt x="256" y="48"/>
                      </a:lnTo>
                      <a:lnTo>
                        <a:pt x="261" y="46"/>
                      </a:lnTo>
                      <a:close/>
                      <a:moveTo>
                        <a:pt x="261" y="20"/>
                      </a:moveTo>
                      <a:lnTo>
                        <a:pt x="266" y="21"/>
                      </a:lnTo>
                      <a:lnTo>
                        <a:pt x="269" y="22"/>
                      </a:lnTo>
                      <a:lnTo>
                        <a:pt x="271" y="25"/>
                      </a:lnTo>
                      <a:lnTo>
                        <a:pt x="273" y="28"/>
                      </a:lnTo>
                      <a:lnTo>
                        <a:pt x="271" y="30"/>
                      </a:lnTo>
                      <a:lnTo>
                        <a:pt x="269" y="33"/>
                      </a:lnTo>
                      <a:lnTo>
                        <a:pt x="266" y="34"/>
                      </a:lnTo>
                      <a:lnTo>
                        <a:pt x="261" y="35"/>
                      </a:lnTo>
                      <a:lnTo>
                        <a:pt x="256" y="34"/>
                      </a:lnTo>
                      <a:lnTo>
                        <a:pt x="252" y="33"/>
                      </a:lnTo>
                      <a:lnTo>
                        <a:pt x="250" y="30"/>
                      </a:lnTo>
                      <a:lnTo>
                        <a:pt x="248" y="28"/>
                      </a:lnTo>
                      <a:lnTo>
                        <a:pt x="250" y="25"/>
                      </a:lnTo>
                      <a:lnTo>
                        <a:pt x="252" y="22"/>
                      </a:lnTo>
                      <a:lnTo>
                        <a:pt x="256" y="21"/>
                      </a:lnTo>
                      <a:lnTo>
                        <a:pt x="261" y="20"/>
                      </a:lnTo>
                      <a:close/>
                      <a:moveTo>
                        <a:pt x="222" y="46"/>
                      </a:moveTo>
                      <a:lnTo>
                        <a:pt x="226" y="48"/>
                      </a:lnTo>
                      <a:lnTo>
                        <a:pt x="230" y="49"/>
                      </a:lnTo>
                      <a:lnTo>
                        <a:pt x="232" y="51"/>
                      </a:lnTo>
                      <a:lnTo>
                        <a:pt x="233" y="53"/>
                      </a:lnTo>
                      <a:lnTo>
                        <a:pt x="232" y="57"/>
                      </a:lnTo>
                      <a:lnTo>
                        <a:pt x="230" y="59"/>
                      </a:lnTo>
                      <a:lnTo>
                        <a:pt x="226" y="60"/>
                      </a:lnTo>
                      <a:lnTo>
                        <a:pt x="222" y="61"/>
                      </a:lnTo>
                      <a:lnTo>
                        <a:pt x="217" y="60"/>
                      </a:lnTo>
                      <a:lnTo>
                        <a:pt x="214" y="59"/>
                      </a:lnTo>
                      <a:lnTo>
                        <a:pt x="211" y="57"/>
                      </a:lnTo>
                      <a:lnTo>
                        <a:pt x="210" y="53"/>
                      </a:lnTo>
                      <a:lnTo>
                        <a:pt x="211" y="51"/>
                      </a:lnTo>
                      <a:lnTo>
                        <a:pt x="214" y="49"/>
                      </a:lnTo>
                      <a:lnTo>
                        <a:pt x="217" y="48"/>
                      </a:lnTo>
                      <a:lnTo>
                        <a:pt x="222" y="46"/>
                      </a:lnTo>
                      <a:close/>
                      <a:moveTo>
                        <a:pt x="222" y="20"/>
                      </a:moveTo>
                      <a:lnTo>
                        <a:pt x="226" y="21"/>
                      </a:lnTo>
                      <a:lnTo>
                        <a:pt x="230" y="22"/>
                      </a:lnTo>
                      <a:lnTo>
                        <a:pt x="232" y="25"/>
                      </a:lnTo>
                      <a:lnTo>
                        <a:pt x="233" y="28"/>
                      </a:lnTo>
                      <a:lnTo>
                        <a:pt x="232" y="30"/>
                      </a:lnTo>
                      <a:lnTo>
                        <a:pt x="230" y="33"/>
                      </a:lnTo>
                      <a:lnTo>
                        <a:pt x="226" y="34"/>
                      </a:lnTo>
                      <a:lnTo>
                        <a:pt x="222" y="35"/>
                      </a:lnTo>
                      <a:lnTo>
                        <a:pt x="217" y="34"/>
                      </a:lnTo>
                      <a:lnTo>
                        <a:pt x="214" y="33"/>
                      </a:lnTo>
                      <a:lnTo>
                        <a:pt x="211" y="30"/>
                      </a:lnTo>
                      <a:lnTo>
                        <a:pt x="210" y="28"/>
                      </a:lnTo>
                      <a:lnTo>
                        <a:pt x="211" y="25"/>
                      </a:lnTo>
                      <a:lnTo>
                        <a:pt x="214" y="22"/>
                      </a:lnTo>
                      <a:lnTo>
                        <a:pt x="217" y="21"/>
                      </a:lnTo>
                      <a:lnTo>
                        <a:pt x="222" y="20"/>
                      </a:lnTo>
                      <a:close/>
                      <a:moveTo>
                        <a:pt x="184" y="46"/>
                      </a:moveTo>
                      <a:lnTo>
                        <a:pt x="188" y="48"/>
                      </a:lnTo>
                      <a:lnTo>
                        <a:pt x="192" y="49"/>
                      </a:lnTo>
                      <a:lnTo>
                        <a:pt x="194" y="51"/>
                      </a:lnTo>
                      <a:lnTo>
                        <a:pt x="195" y="53"/>
                      </a:lnTo>
                      <a:lnTo>
                        <a:pt x="194" y="57"/>
                      </a:lnTo>
                      <a:lnTo>
                        <a:pt x="192" y="59"/>
                      </a:lnTo>
                      <a:lnTo>
                        <a:pt x="188" y="60"/>
                      </a:lnTo>
                      <a:lnTo>
                        <a:pt x="184" y="61"/>
                      </a:lnTo>
                      <a:lnTo>
                        <a:pt x="179" y="60"/>
                      </a:lnTo>
                      <a:lnTo>
                        <a:pt x="176" y="59"/>
                      </a:lnTo>
                      <a:lnTo>
                        <a:pt x="173" y="57"/>
                      </a:lnTo>
                      <a:lnTo>
                        <a:pt x="172" y="53"/>
                      </a:lnTo>
                      <a:lnTo>
                        <a:pt x="173" y="51"/>
                      </a:lnTo>
                      <a:lnTo>
                        <a:pt x="176" y="49"/>
                      </a:lnTo>
                      <a:lnTo>
                        <a:pt x="179" y="48"/>
                      </a:lnTo>
                      <a:lnTo>
                        <a:pt x="184" y="46"/>
                      </a:lnTo>
                      <a:close/>
                      <a:moveTo>
                        <a:pt x="184" y="20"/>
                      </a:moveTo>
                      <a:lnTo>
                        <a:pt x="188" y="21"/>
                      </a:lnTo>
                      <a:lnTo>
                        <a:pt x="192" y="22"/>
                      </a:lnTo>
                      <a:lnTo>
                        <a:pt x="194" y="25"/>
                      </a:lnTo>
                      <a:lnTo>
                        <a:pt x="195" y="28"/>
                      </a:lnTo>
                      <a:lnTo>
                        <a:pt x="194" y="30"/>
                      </a:lnTo>
                      <a:lnTo>
                        <a:pt x="192" y="33"/>
                      </a:lnTo>
                      <a:lnTo>
                        <a:pt x="188" y="34"/>
                      </a:lnTo>
                      <a:lnTo>
                        <a:pt x="184" y="35"/>
                      </a:lnTo>
                      <a:lnTo>
                        <a:pt x="179" y="34"/>
                      </a:lnTo>
                      <a:lnTo>
                        <a:pt x="176" y="33"/>
                      </a:lnTo>
                      <a:lnTo>
                        <a:pt x="173" y="30"/>
                      </a:lnTo>
                      <a:lnTo>
                        <a:pt x="172" y="28"/>
                      </a:lnTo>
                      <a:lnTo>
                        <a:pt x="173" y="25"/>
                      </a:lnTo>
                      <a:lnTo>
                        <a:pt x="176" y="22"/>
                      </a:lnTo>
                      <a:lnTo>
                        <a:pt x="179" y="21"/>
                      </a:lnTo>
                      <a:lnTo>
                        <a:pt x="184" y="20"/>
                      </a:lnTo>
                      <a:close/>
                      <a:moveTo>
                        <a:pt x="145" y="46"/>
                      </a:moveTo>
                      <a:lnTo>
                        <a:pt x="149" y="48"/>
                      </a:lnTo>
                      <a:lnTo>
                        <a:pt x="154" y="49"/>
                      </a:lnTo>
                      <a:lnTo>
                        <a:pt x="156" y="51"/>
                      </a:lnTo>
                      <a:lnTo>
                        <a:pt x="157" y="53"/>
                      </a:lnTo>
                      <a:lnTo>
                        <a:pt x="156" y="57"/>
                      </a:lnTo>
                      <a:lnTo>
                        <a:pt x="154" y="59"/>
                      </a:lnTo>
                      <a:lnTo>
                        <a:pt x="149" y="60"/>
                      </a:lnTo>
                      <a:lnTo>
                        <a:pt x="145" y="61"/>
                      </a:lnTo>
                      <a:lnTo>
                        <a:pt x="140" y="60"/>
                      </a:lnTo>
                      <a:lnTo>
                        <a:pt x="137" y="59"/>
                      </a:lnTo>
                      <a:lnTo>
                        <a:pt x="134" y="57"/>
                      </a:lnTo>
                      <a:lnTo>
                        <a:pt x="133" y="53"/>
                      </a:lnTo>
                      <a:lnTo>
                        <a:pt x="134" y="51"/>
                      </a:lnTo>
                      <a:lnTo>
                        <a:pt x="137" y="49"/>
                      </a:lnTo>
                      <a:lnTo>
                        <a:pt x="140" y="48"/>
                      </a:lnTo>
                      <a:lnTo>
                        <a:pt x="145" y="46"/>
                      </a:lnTo>
                      <a:close/>
                      <a:moveTo>
                        <a:pt x="145" y="20"/>
                      </a:moveTo>
                      <a:lnTo>
                        <a:pt x="149" y="21"/>
                      </a:lnTo>
                      <a:lnTo>
                        <a:pt x="154" y="22"/>
                      </a:lnTo>
                      <a:lnTo>
                        <a:pt x="156" y="25"/>
                      </a:lnTo>
                      <a:lnTo>
                        <a:pt x="157" y="28"/>
                      </a:lnTo>
                      <a:lnTo>
                        <a:pt x="156" y="30"/>
                      </a:lnTo>
                      <a:lnTo>
                        <a:pt x="154" y="33"/>
                      </a:lnTo>
                      <a:lnTo>
                        <a:pt x="149" y="34"/>
                      </a:lnTo>
                      <a:lnTo>
                        <a:pt x="145" y="35"/>
                      </a:lnTo>
                      <a:lnTo>
                        <a:pt x="140" y="34"/>
                      </a:lnTo>
                      <a:lnTo>
                        <a:pt x="137" y="33"/>
                      </a:lnTo>
                      <a:lnTo>
                        <a:pt x="134" y="30"/>
                      </a:lnTo>
                      <a:lnTo>
                        <a:pt x="133" y="28"/>
                      </a:lnTo>
                      <a:lnTo>
                        <a:pt x="134" y="25"/>
                      </a:lnTo>
                      <a:lnTo>
                        <a:pt x="137" y="22"/>
                      </a:lnTo>
                      <a:lnTo>
                        <a:pt x="140" y="21"/>
                      </a:lnTo>
                      <a:lnTo>
                        <a:pt x="145" y="20"/>
                      </a:lnTo>
                      <a:close/>
                      <a:moveTo>
                        <a:pt x="107" y="46"/>
                      </a:moveTo>
                      <a:lnTo>
                        <a:pt x="111" y="48"/>
                      </a:lnTo>
                      <a:lnTo>
                        <a:pt x="115" y="49"/>
                      </a:lnTo>
                      <a:lnTo>
                        <a:pt x="117" y="51"/>
                      </a:lnTo>
                      <a:lnTo>
                        <a:pt x="118" y="53"/>
                      </a:lnTo>
                      <a:lnTo>
                        <a:pt x="117" y="57"/>
                      </a:lnTo>
                      <a:lnTo>
                        <a:pt x="115" y="59"/>
                      </a:lnTo>
                      <a:lnTo>
                        <a:pt x="111" y="60"/>
                      </a:lnTo>
                      <a:lnTo>
                        <a:pt x="107" y="61"/>
                      </a:lnTo>
                      <a:lnTo>
                        <a:pt x="102" y="60"/>
                      </a:lnTo>
                      <a:lnTo>
                        <a:pt x="99" y="59"/>
                      </a:lnTo>
                      <a:lnTo>
                        <a:pt x="96" y="57"/>
                      </a:lnTo>
                      <a:lnTo>
                        <a:pt x="95" y="53"/>
                      </a:lnTo>
                      <a:lnTo>
                        <a:pt x="96" y="51"/>
                      </a:lnTo>
                      <a:lnTo>
                        <a:pt x="99" y="49"/>
                      </a:lnTo>
                      <a:lnTo>
                        <a:pt x="102" y="48"/>
                      </a:lnTo>
                      <a:lnTo>
                        <a:pt x="107" y="46"/>
                      </a:lnTo>
                      <a:close/>
                      <a:moveTo>
                        <a:pt x="107" y="20"/>
                      </a:moveTo>
                      <a:lnTo>
                        <a:pt x="111" y="21"/>
                      </a:lnTo>
                      <a:lnTo>
                        <a:pt x="115" y="22"/>
                      </a:lnTo>
                      <a:lnTo>
                        <a:pt x="117" y="25"/>
                      </a:lnTo>
                      <a:lnTo>
                        <a:pt x="118" y="28"/>
                      </a:lnTo>
                      <a:lnTo>
                        <a:pt x="117" y="30"/>
                      </a:lnTo>
                      <a:lnTo>
                        <a:pt x="115" y="33"/>
                      </a:lnTo>
                      <a:lnTo>
                        <a:pt x="111" y="34"/>
                      </a:lnTo>
                      <a:lnTo>
                        <a:pt x="107" y="35"/>
                      </a:lnTo>
                      <a:lnTo>
                        <a:pt x="102" y="34"/>
                      </a:lnTo>
                      <a:lnTo>
                        <a:pt x="99" y="33"/>
                      </a:lnTo>
                      <a:lnTo>
                        <a:pt x="96" y="30"/>
                      </a:lnTo>
                      <a:lnTo>
                        <a:pt x="95" y="28"/>
                      </a:lnTo>
                      <a:lnTo>
                        <a:pt x="96" y="25"/>
                      </a:lnTo>
                      <a:lnTo>
                        <a:pt x="99" y="22"/>
                      </a:lnTo>
                      <a:lnTo>
                        <a:pt x="102" y="21"/>
                      </a:lnTo>
                      <a:lnTo>
                        <a:pt x="107" y="20"/>
                      </a:lnTo>
                      <a:close/>
                      <a:moveTo>
                        <a:pt x="69" y="46"/>
                      </a:moveTo>
                      <a:lnTo>
                        <a:pt x="73" y="48"/>
                      </a:lnTo>
                      <a:lnTo>
                        <a:pt x="77" y="49"/>
                      </a:lnTo>
                      <a:lnTo>
                        <a:pt x="79" y="51"/>
                      </a:lnTo>
                      <a:lnTo>
                        <a:pt x="80" y="53"/>
                      </a:lnTo>
                      <a:lnTo>
                        <a:pt x="79" y="57"/>
                      </a:lnTo>
                      <a:lnTo>
                        <a:pt x="77" y="59"/>
                      </a:lnTo>
                      <a:lnTo>
                        <a:pt x="73" y="60"/>
                      </a:lnTo>
                      <a:lnTo>
                        <a:pt x="69" y="61"/>
                      </a:lnTo>
                      <a:lnTo>
                        <a:pt x="64" y="60"/>
                      </a:lnTo>
                      <a:lnTo>
                        <a:pt x="59" y="59"/>
                      </a:lnTo>
                      <a:lnTo>
                        <a:pt x="57" y="57"/>
                      </a:lnTo>
                      <a:lnTo>
                        <a:pt x="56" y="53"/>
                      </a:lnTo>
                      <a:lnTo>
                        <a:pt x="57" y="51"/>
                      </a:lnTo>
                      <a:lnTo>
                        <a:pt x="59" y="49"/>
                      </a:lnTo>
                      <a:lnTo>
                        <a:pt x="64" y="48"/>
                      </a:lnTo>
                      <a:lnTo>
                        <a:pt x="69" y="46"/>
                      </a:lnTo>
                      <a:close/>
                      <a:moveTo>
                        <a:pt x="69" y="20"/>
                      </a:moveTo>
                      <a:lnTo>
                        <a:pt x="73" y="21"/>
                      </a:lnTo>
                      <a:lnTo>
                        <a:pt x="77" y="22"/>
                      </a:lnTo>
                      <a:lnTo>
                        <a:pt x="79" y="25"/>
                      </a:lnTo>
                      <a:lnTo>
                        <a:pt x="80" y="28"/>
                      </a:lnTo>
                      <a:lnTo>
                        <a:pt x="79" y="30"/>
                      </a:lnTo>
                      <a:lnTo>
                        <a:pt x="77" y="33"/>
                      </a:lnTo>
                      <a:lnTo>
                        <a:pt x="73" y="34"/>
                      </a:lnTo>
                      <a:lnTo>
                        <a:pt x="69" y="35"/>
                      </a:lnTo>
                      <a:lnTo>
                        <a:pt x="64" y="34"/>
                      </a:lnTo>
                      <a:lnTo>
                        <a:pt x="59" y="33"/>
                      </a:lnTo>
                      <a:lnTo>
                        <a:pt x="57" y="30"/>
                      </a:lnTo>
                      <a:lnTo>
                        <a:pt x="56" y="28"/>
                      </a:lnTo>
                      <a:lnTo>
                        <a:pt x="57" y="25"/>
                      </a:lnTo>
                      <a:lnTo>
                        <a:pt x="59" y="22"/>
                      </a:lnTo>
                      <a:lnTo>
                        <a:pt x="64" y="21"/>
                      </a:lnTo>
                      <a:lnTo>
                        <a:pt x="69" y="20"/>
                      </a:lnTo>
                      <a:close/>
                      <a:moveTo>
                        <a:pt x="30" y="46"/>
                      </a:moveTo>
                      <a:lnTo>
                        <a:pt x="34" y="48"/>
                      </a:lnTo>
                      <a:lnTo>
                        <a:pt x="38" y="49"/>
                      </a:lnTo>
                      <a:lnTo>
                        <a:pt x="40" y="51"/>
                      </a:lnTo>
                      <a:lnTo>
                        <a:pt x="41" y="53"/>
                      </a:lnTo>
                      <a:lnTo>
                        <a:pt x="40" y="57"/>
                      </a:lnTo>
                      <a:lnTo>
                        <a:pt x="38" y="59"/>
                      </a:lnTo>
                      <a:lnTo>
                        <a:pt x="34" y="60"/>
                      </a:lnTo>
                      <a:lnTo>
                        <a:pt x="30" y="61"/>
                      </a:lnTo>
                      <a:lnTo>
                        <a:pt x="25" y="60"/>
                      </a:lnTo>
                      <a:lnTo>
                        <a:pt x="21" y="59"/>
                      </a:lnTo>
                      <a:lnTo>
                        <a:pt x="19" y="57"/>
                      </a:lnTo>
                      <a:lnTo>
                        <a:pt x="18" y="53"/>
                      </a:lnTo>
                      <a:lnTo>
                        <a:pt x="19" y="51"/>
                      </a:lnTo>
                      <a:lnTo>
                        <a:pt x="21" y="49"/>
                      </a:lnTo>
                      <a:lnTo>
                        <a:pt x="25" y="48"/>
                      </a:lnTo>
                      <a:lnTo>
                        <a:pt x="30" y="46"/>
                      </a:lnTo>
                      <a:close/>
                      <a:moveTo>
                        <a:pt x="349" y="0"/>
                      </a:moveTo>
                      <a:lnTo>
                        <a:pt x="347" y="4"/>
                      </a:lnTo>
                      <a:lnTo>
                        <a:pt x="345" y="5"/>
                      </a:lnTo>
                      <a:lnTo>
                        <a:pt x="342" y="7"/>
                      </a:lnTo>
                      <a:lnTo>
                        <a:pt x="337" y="7"/>
                      </a:lnTo>
                      <a:lnTo>
                        <a:pt x="332" y="7"/>
                      </a:lnTo>
                      <a:lnTo>
                        <a:pt x="329" y="5"/>
                      </a:lnTo>
                      <a:lnTo>
                        <a:pt x="327" y="4"/>
                      </a:lnTo>
                      <a:lnTo>
                        <a:pt x="326" y="0"/>
                      </a:lnTo>
                      <a:lnTo>
                        <a:pt x="349" y="0"/>
                      </a:lnTo>
                      <a:close/>
                      <a:moveTo>
                        <a:pt x="311" y="0"/>
                      </a:moveTo>
                      <a:lnTo>
                        <a:pt x="309" y="4"/>
                      </a:lnTo>
                      <a:lnTo>
                        <a:pt x="307" y="5"/>
                      </a:lnTo>
                      <a:lnTo>
                        <a:pt x="304" y="7"/>
                      </a:lnTo>
                      <a:lnTo>
                        <a:pt x="299" y="7"/>
                      </a:lnTo>
                      <a:lnTo>
                        <a:pt x="294" y="7"/>
                      </a:lnTo>
                      <a:lnTo>
                        <a:pt x="291" y="5"/>
                      </a:lnTo>
                      <a:lnTo>
                        <a:pt x="289" y="4"/>
                      </a:lnTo>
                      <a:lnTo>
                        <a:pt x="288" y="0"/>
                      </a:lnTo>
                      <a:lnTo>
                        <a:pt x="311" y="0"/>
                      </a:lnTo>
                      <a:close/>
                      <a:moveTo>
                        <a:pt x="273" y="0"/>
                      </a:moveTo>
                      <a:lnTo>
                        <a:pt x="271" y="4"/>
                      </a:lnTo>
                      <a:lnTo>
                        <a:pt x="269" y="5"/>
                      </a:lnTo>
                      <a:lnTo>
                        <a:pt x="266" y="7"/>
                      </a:lnTo>
                      <a:lnTo>
                        <a:pt x="261" y="7"/>
                      </a:lnTo>
                      <a:lnTo>
                        <a:pt x="256" y="7"/>
                      </a:lnTo>
                      <a:lnTo>
                        <a:pt x="252" y="5"/>
                      </a:lnTo>
                      <a:lnTo>
                        <a:pt x="250" y="4"/>
                      </a:lnTo>
                      <a:lnTo>
                        <a:pt x="248" y="0"/>
                      </a:lnTo>
                      <a:lnTo>
                        <a:pt x="273" y="0"/>
                      </a:lnTo>
                      <a:close/>
                      <a:moveTo>
                        <a:pt x="233" y="0"/>
                      </a:moveTo>
                      <a:lnTo>
                        <a:pt x="232" y="4"/>
                      </a:lnTo>
                      <a:lnTo>
                        <a:pt x="230" y="5"/>
                      </a:lnTo>
                      <a:lnTo>
                        <a:pt x="226" y="7"/>
                      </a:lnTo>
                      <a:lnTo>
                        <a:pt x="222" y="7"/>
                      </a:lnTo>
                      <a:lnTo>
                        <a:pt x="217" y="7"/>
                      </a:lnTo>
                      <a:lnTo>
                        <a:pt x="214" y="5"/>
                      </a:lnTo>
                      <a:lnTo>
                        <a:pt x="211" y="4"/>
                      </a:lnTo>
                      <a:lnTo>
                        <a:pt x="210" y="0"/>
                      </a:lnTo>
                      <a:lnTo>
                        <a:pt x="233" y="0"/>
                      </a:lnTo>
                      <a:close/>
                      <a:moveTo>
                        <a:pt x="195" y="0"/>
                      </a:moveTo>
                      <a:lnTo>
                        <a:pt x="194" y="4"/>
                      </a:lnTo>
                      <a:lnTo>
                        <a:pt x="192" y="5"/>
                      </a:lnTo>
                      <a:lnTo>
                        <a:pt x="188" y="7"/>
                      </a:lnTo>
                      <a:lnTo>
                        <a:pt x="184" y="7"/>
                      </a:lnTo>
                      <a:lnTo>
                        <a:pt x="179" y="7"/>
                      </a:lnTo>
                      <a:lnTo>
                        <a:pt x="176" y="5"/>
                      </a:lnTo>
                      <a:lnTo>
                        <a:pt x="173" y="4"/>
                      </a:lnTo>
                      <a:lnTo>
                        <a:pt x="172" y="0"/>
                      </a:lnTo>
                      <a:lnTo>
                        <a:pt x="195" y="0"/>
                      </a:lnTo>
                      <a:close/>
                      <a:moveTo>
                        <a:pt x="157" y="0"/>
                      </a:moveTo>
                      <a:lnTo>
                        <a:pt x="156" y="4"/>
                      </a:lnTo>
                      <a:lnTo>
                        <a:pt x="154" y="5"/>
                      </a:lnTo>
                      <a:lnTo>
                        <a:pt x="149" y="7"/>
                      </a:lnTo>
                      <a:lnTo>
                        <a:pt x="145" y="7"/>
                      </a:lnTo>
                      <a:lnTo>
                        <a:pt x="140" y="7"/>
                      </a:lnTo>
                      <a:lnTo>
                        <a:pt x="137" y="5"/>
                      </a:lnTo>
                      <a:lnTo>
                        <a:pt x="134" y="4"/>
                      </a:lnTo>
                      <a:lnTo>
                        <a:pt x="133" y="0"/>
                      </a:lnTo>
                      <a:lnTo>
                        <a:pt x="157" y="0"/>
                      </a:lnTo>
                      <a:close/>
                      <a:moveTo>
                        <a:pt x="118" y="0"/>
                      </a:moveTo>
                      <a:lnTo>
                        <a:pt x="117" y="4"/>
                      </a:lnTo>
                      <a:lnTo>
                        <a:pt x="115" y="5"/>
                      </a:lnTo>
                      <a:lnTo>
                        <a:pt x="111" y="7"/>
                      </a:lnTo>
                      <a:lnTo>
                        <a:pt x="107" y="7"/>
                      </a:lnTo>
                      <a:lnTo>
                        <a:pt x="102" y="7"/>
                      </a:lnTo>
                      <a:lnTo>
                        <a:pt x="99" y="5"/>
                      </a:lnTo>
                      <a:lnTo>
                        <a:pt x="96" y="4"/>
                      </a:lnTo>
                      <a:lnTo>
                        <a:pt x="95" y="0"/>
                      </a:lnTo>
                      <a:lnTo>
                        <a:pt x="118" y="0"/>
                      </a:lnTo>
                      <a:close/>
                      <a:moveTo>
                        <a:pt x="80" y="0"/>
                      </a:moveTo>
                      <a:lnTo>
                        <a:pt x="79" y="4"/>
                      </a:lnTo>
                      <a:lnTo>
                        <a:pt x="77" y="5"/>
                      </a:lnTo>
                      <a:lnTo>
                        <a:pt x="73" y="7"/>
                      </a:lnTo>
                      <a:lnTo>
                        <a:pt x="69" y="7"/>
                      </a:lnTo>
                      <a:lnTo>
                        <a:pt x="64" y="7"/>
                      </a:lnTo>
                      <a:lnTo>
                        <a:pt x="59" y="5"/>
                      </a:lnTo>
                      <a:lnTo>
                        <a:pt x="57" y="4"/>
                      </a:lnTo>
                      <a:lnTo>
                        <a:pt x="56" y="0"/>
                      </a:lnTo>
                      <a:lnTo>
                        <a:pt x="80" y="0"/>
                      </a:lnTo>
                      <a:close/>
                      <a:moveTo>
                        <a:pt x="41" y="0"/>
                      </a:moveTo>
                      <a:lnTo>
                        <a:pt x="40" y="4"/>
                      </a:lnTo>
                      <a:lnTo>
                        <a:pt x="38" y="5"/>
                      </a:lnTo>
                      <a:lnTo>
                        <a:pt x="34" y="7"/>
                      </a:lnTo>
                      <a:lnTo>
                        <a:pt x="30" y="7"/>
                      </a:lnTo>
                      <a:lnTo>
                        <a:pt x="25" y="7"/>
                      </a:lnTo>
                      <a:lnTo>
                        <a:pt x="21" y="5"/>
                      </a:lnTo>
                      <a:lnTo>
                        <a:pt x="19" y="4"/>
                      </a:lnTo>
                      <a:lnTo>
                        <a:pt x="18" y="0"/>
                      </a:lnTo>
                      <a:lnTo>
                        <a:pt x="41" y="0"/>
                      </a:lnTo>
                      <a:close/>
                      <a:moveTo>
                        <a:pt x="349" y="80"/>
                      </a:moveTo>
                      <a:lnTo>
                        <a:pt x="347" y="76"/>
                      </a:lnTo>
                      <a:lnTo>
                        <a:pt x="345" y="74"/>
                      </a:lnTo>
                      <a:lnTo>
                        <a:pt x="342" y="73"/>
                      </a:lnTo>
                      <a:lnTo>
                        <a:pt x="337" y="72"/>
                      </a:lnTo>
                      <a:lnTo>
                        <a:pt x="332" y="73"/>
                      </a:lnTo>
                      <a:lnTo>
                        <a:pt x="329" y="74"/>
                      </a:lnTo>
                      <a:lnTo>
                        <a:pt x="327" y="76"/>
                      </a:lnTo>
                      <a:lnTo>
                        <a:pt x="326" y="80"/>
                      </a:lnTo>
                      <a:lnTo>
                        <a:pt x="349" y="80"/>
                      </a:lnTo>
                      <a:close/>
                      <a:moveTo>
                        <a:pt x="311" y="80"/>
                      </a:moveTo>
                      <a:lnTo>
                        <a:pt x="309" y="76"/>
                      </a:lnTo>
                      <a:lnTo>
                        <a:pt x="307" y="74"/>
                      </a:lnTo>
                      <a:lnTo>
                        <a:pt x="304" y="73"/>
                      </a:lnTo>
                      <a:lnTo>
                        <a:pt x="299" y="72"/>
                      </a:lnTo>
                      <a:lnTo>
                        <a:pt x="294" y="73"/>
                      </a:lnTo>
                      <a:lnTo>
                        <a:pt x="291" y="74"/>
                      </a:lnTo>
                      <a:lnTo>
                        <a:pt x="289" y="76"/>
                      </a:lnTo>
                      <a:lnTo>
                        <a:pt x="288" y="80"/>
                      </a:lnTo>
                      <a:lnTo>
                        <a:pt x="311" y="80"/>
                      </a:lnTo>
                      <a:close/>
                      <a:moveTo>
                        <a:pt x="273" y="80"/>
                      </a:moveTo>
                      <a:lnTo>
                        <a:pt x="271" y="76"/>
                      </a:lnTo>
                      <a:lnTo>
                        <a:pt x="269" y="74"/>
                      </a:lnTo>
                      <a:lnTo>
                        <a:pt x="266" y="73"/>
                      </a:lnTo>
                      <a:lnTo>
                        <a:pt x="261" y="72"/>
                      </a:lnTo>
                      <a:lnTo>
                        <a:pt x="256" y="73"/>
                      </a:lnTo>
                      <a:lnTo>
                        <a:pt x="252" y="74"/>
                      </a:lnTo>
                      <a:lnTo>
                        <a:pt x="250" y="76"/>
                      </a:lnTo>
                      <a:lnTo>
                        <a:pt x="248" y="80"/>
                      </a:lnTo>
                      <a:lnTo>
                        <a:pt x="273" y="80"/>
                      </a:lnTo>
                      <a:close/>
                      <a:moveTo>
                        <a:pt x="233" y="80"/>
                      </a:moveTo>
                      <a:lnTo>
                        <a:pt x="232" y="76"/>
                      </a:lnTo>
                      <a:lnTo>
                        <a:pt x="230" y="74"/>
                      </a:lnTo>
                      <a:lnTo>
                        <a:pt x="226" y="73"/>
                      </a:lnTo>
                      <a:lnTo>
                        <a:pt x="222" y="72"/>
                      </a:lnTo>
                      <a:lnTo>
                        <a:pt x="217" y="73"/>
                      </a:lnTo>
                      <a:lnTo>
                        <a:pt x="214" y="74"/>
                      </a:lnTo>
                      <a:lnTo>
                        <a:pt x="211" y="76"/>
                      </a:lnTo>
                      <a:lnTo>
                        <a:pt x="210" y="80"/>
                      </a:lnTo>
                      <a:lnTo>
                        <a:pt x="233" y="80"/>
                      </a:lnTo>
                      <a:close/>
                      <a:moveTo>
                        <a:pt x="195" y="80"/>
                      </a:moveTo>
                      <a:lnTo>
                        <a:pt x="194" y="76"/>
                      </a:lnTo>
                      <a:lnTo>
                        <a:pt x="192" y="74"/>
                      </a:lnTo>
                      <a:lnTo>
                        <a:pt x="188" y="73"/>
                      </a:lnTo>
                      <a:lnTo>
                        <a:pt x="184" y="72"/>
                      </a:lnTo>
                      <a:lnTo>
                        <a:pt x="179" y="73"/>
                      </a:lnTo>
                      <a:lnTo>
                        <a:pt x="176" y="74"/>
                      </a:lnTo>
                      <a:lnTo>
                        <a:pt x="173" y="76"/>
                      </a:lnTo>
                      <a:lnTo>
                        <a:pt x="172" y="80"/>
                      </a:lnTo>
                      <a:lnTo>
                        <a:pt x="195" y="80"/>
                      </a:lnTo>
                      <a:close/>
                      <a:moveTo>
                        <a:pt x="157" y="80"/>
                      </a:moveTo>
                      <a:lnTo>
                        <a:pt x="156" y="76"/>
                      </a:lnTo>
                      <a:lnTo>
                        <a:pt x="154" y="74"/>
                      </a:lnTo>
                      <a:lnTo>
                        <a:pt x="149" y="73"/>
                      </a:lnTo>
                      <a:lnTo>
                        <a:pt x="145" y="72"/>
                      </a:lnTo>
                      <a:lnTo>
                        <a:pt x="140" y="73"/>
                      </a:lnTo>
                      <a:lnTo>
                        <a:pt x="137" y="74"/>
                      </a:lnTo>
                      <a:lnTo>
                        <a:pt x="134" y="76"/>
                      </a:lnTo>
                      <a:lnTo>
                        <a:pt x="133" y="80"/>
                      </a:lnTo>
                      <a:lnTo>
                        <a:pt x="157" y="80"/>
                      </a:lnTo>
                      <a:close/>
                      <a:moveTo>
                        <a:pt x="118" y="80"/>
                      </a:moveTo>
                      <a:lnTo>
                        <a:pt x="117" y="76"/>
                      </a:lnTo>
                      <a:lnTo>
                        <a:pt x="115" y="74"/>
                      </a:lnTo>
                      <a:lnTo>
                        <a:pt x="111" y="73"/>
                      </a:lnTo>
                      <a:lnTo>
                        <a:pt x="107" y="72"/>
                      </a:lnTo>
                      <a:lnTo>
                        <a:pt x="102" y="73"/>
                      </a:lnTo>
                      <a:lnTo>
                        <a:pt x="99" y="74"/>
                      </a:lnTo>
                      <a:lnTo>
                        <a:pt x="96" y="76"/>
                      </a:lnTo>
                      <a:lnTo>
                        <a:pt x="95" y="80"/>
                      </a:lnTo>
                      <a:lnTo>
                        <a:pt x="118" y="80"/>
                      </a:lnTo>
                      <a:close/>
                      <a:moveTo>
                        <a:pt x="80" y="80"/>
                      </a:moveTo>
                      <a:lnTo>
                        <a:pt x="79" y="76"/>
                      </a:lnTo>
                      <a:lnTo>
                        <a:pt x="77" y="74"/>
                      </a:lnTo>
                      <a:lnTo>
                        <a:pt x="73" y="73"/>
                      </a:lnTo>
                      <a:lnTo>
                        <a:pt x="69" y="72"/>
                      </a:lnTo>
                      <a:lnTo>
                        <a:pt x="64" y="73"/>
                      </a:lnTo>
                      <a:lnTo>
                        <a:pt x="59" y="74"/>
                      </a:lnTo>
                      <a:lnTo>
                        <a:pt x="57" y="76"/>
                      </a:lnTo>
                      <a:lnTo>
                        <a:pt x="56" y="80"/>
                      </a:lnTo>
                      <a:lnTo>
                        <a:pt x="80" y="80"/>
                      </a:lnTo>
                      <a:close/>
                      <a:moveTo>
                        <a:pt x="41" y="80"/>
                      </a:moveTo>
                      <a:lnTo>
                        <a:pt x="40" y="76"/>
                      </a:lnTo>
                      <a:lnTo>
                        <a:pt x="38" y="74"/>
                      </a:lnTo>
                      <a:lnTo>
                        <a:pt x="34" y="73"/>
                      </a:lnTo>
                      <a:lnTo>
                        <a:pt x="30" y="72"/>
                      </a:lnTo>
                      <a:lnTo>
                        <a:pt x="25" y="73"/>
                      </a:lnTo>
                      <a:lnTo>
                        <a:pt x="21" y="74"/>
                      </a:lnTo>
                      <a:lnTo>
                        <a:pt x="19" y="76"/>
                      </a:lnTo>
                      <a:lnTo>
                        <a:pt x="18" y="80"/>
                      </a:lnTo>
                      <a:lnTo>
                        <a:pt x="41" y="80"/>
                      </a:lnTo>
                      <a:close/>
                      <a:moveTo>
                        <a:pt x="30" y="20"/>
                      </a:moveTo>
                      <a:lnTo>
                        <a:pt x="34" y="21"/>
                      </a:lnTo>
                      <a:lnTo>
                        <a:pt x="38" y="22"/>
                      </a:lnTo>
                      <a:lnTo>
                        <a:pt x="40" y="25"/>
                      </a:lnTo>
                      <a:lnTo>
                        <a:pt x="41" y="28"/>
                      </a:lnTo>
                      <a:lnTo>
                        <a:pt x="40" y="30"/>
                      </a:lnTo>
                      <a:lnTo>
                        <a:pt x="38" y="33"/>
                      </a:lnTo>
                      <a:lnTo>
                        <a:pt x="34" y="34"/>
                      </a:lnTo>
                      <a:lnTo>
                        <a:pt x="30" y="35"/>
                      </a:lnTo>
                      <a:lnTo>
                        <a:pt x="25" y="34"/>
                      </a:lnTo>
                      <a:lnTo>
                        <a:pt x="21" y="33"/>
                      </a:lnTo>
                      <a:lnTo>
                        <a:pt x="19" y="30"/>
                      </a:lnTo>
                      <a:lnTo>
                        <a:pt x="18" y="28"/>
                      </a:lnTo>
                      <a:lnTo>
                        <a:pt x="19" y="25"/>
                      </a:lnTo>
                      <a:lnTo>
                        <a:pt x="21" y="22"/>
                      </a:lnTo>
                      <a:lnTo>
                        <a:pt x="25" y="21"/>
                      </a:lnTo>
                      <a:lnTo>
                        <a:pt x="30"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83" name="Freeform 206"/>
                <p:cNvSpPr>
                  <a:spLocks noChangeAspect="1"/>
                </p:cNvSpPr>
                <p:nvPr/>
              </p:nvSpPr>
              <p:spPr bwMode="auto">
                <a:xfrm>
                  <a:off x="1801" y="3108"/>
                  <a:ext cx="189" cy="45"/>
                </a:xfrm>
                <a:custGeom>
                  <a:avLst/>
                  <a:gdLst>
                    <a:gd name="T0" fmla="*/ 1 w 378"/>
                    <a:gd name="T1" fmla="*/ 1 h 88"/>
                    <a:gd name="T2" fmla="*/ 1 w 378"/>
                    <a:gd name="T3" fmla="*/ 1 h 88"/>
                    <a:gd name="T4" fmla="*/ 1 w 378"/>
                    <a:gd name="T5" fmla="*/ 1 h 88"/>
                    <a:gd name="T6" fmla="*/ 1 w 378"/>
                    <a:gd name="T7" fmla="*/ 0 h 88"/>
                    <a:gd name="T8" fmla="*/ 0 w 378"/>
                    <a:gd name="T9" fmla="*/ 1 h 88"/>
                    <a:gd name="T10" fmla="*/ 1 w 378"/>
                    <a:gd name="T11" fmla="*/ 1 h 88"/>
                    <a:gd name="T12" fmla="*/ 0 60000 65536"/>
                    <a:gd name="T13" fmla="*/ 0 60000 65536"/>
                    <a:gd name="T14" fmla="*/ 0 60000 65536"/>
                    <a:gd name="T15" fmla="*/ 0 60000 65536"/>
                    <a:gd name="T16" fmla="*/ 0 60000 65536"/>
                    <a:gd name="T17" fmla="*/ 0 60000 65536"/>
                    <a:gd name="T18" fmla="*/ 0 w 378"/>
                    <a:gd name="T19" fmla="*/ 0 h 88"/>
                    <a:gd name="T20" fmla="*/ 378 w 378"/>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378" h="88">
                      <a:moveTo>
                        <a:pt x="3" y="88"/>
                      </a:moveTo>
                      <a:lnTo>
                        <a:pt x="363" y="81"/>
                      </a:lnTo>
                      <a:lnTo>
                        <a:pt x="378" y="2"/>
                      </a:lnTo>
                      <a:lnTo>
                        <a:pt x="121" y="0"/>
                      </a:lnTo>
                      <a:lnTo>
                        <a:pt x="0" y="70"/>
                      </a:lnTo>
                      <a:lnTo>
                        <a:pt x="3" y="88"/>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84" name="Freeform 207"/>
                <p:cNvSpPr>
                  <a:spLocks noChangeAspect="1"/>
                </p:cNvSpPr>
                <p:nvPr/>
              </p:nvSpPr>
              <p:spPr bwMode="auto">
                <a:xfrm>
                  <a:off x="1801" y="3108"/>
                  <a:ext cx="189" cy="45"/>
                </a:xfrm>
                <a:custGeom>
                  <a:avLst/>
                  <a:gdLst>
                    <a:gd name="T0" fmla="*/ 1 w 378"/>
                    <a:gd name="T1" fmla="*/ 1 h 88"/>
                    <a:gd name="T2" fmla="*/ 1 w 378"/>
                    <a:gd name="T3" fmla="*/ 1 h 88"/>
                    <a:gd name="T4" fmla="*/ 1 w 378"/>
                    <a:gd name="T5" fmla="*/ 1 h 88"/>
                    <a:gd name="T6" fmla="*/ 1 w 378"/>
                    <a:gd name="T7" fmla="*/ 0 h 88"/>
                    <a:gd name="T8" fmla="*/ 0 w 378"/>
                    <a:gd name="T9" fmla="*/ 1 h 88"/>
                    <a:gd name="T10" fmla="*/ 1 w 378"/>
                    <a:gd name="T11" fmla="*/ 1 h 88"/>
                    <a:gd name="T12" fmla="*/ 0 60000 65536"/>
                    <a:gd name="T13" fmla="*/ 0 60000 65536"/>
                    <a:gd name="T14" fmla="*/ 0 60000 65536"/>
                    <a:gd name="T15" fmla="*/ 0 60000 65536"/>
                    <a:gd name="T16" fmla="*/ 0 60000 65536"/>
                    <a:gd name="T17" fmla="*/ 0 60000 65536"/>
                    <a:gd name="T18" fmla="*/ 0 w 378"/>
                    <a:gd name="T19" fmla="*/ 0 h 88"/>
                    <a:gd name="T20" fmla="*/ 378 w 378"/>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378" h="88">
                      <a:moveTo>
                        <a:pt x="3" y="88"/>
                      </a:moveTo>
                      <a:lnTo>
                        <a:pt x="363" y="81"/>
                      </a:lnTo>
                      <a:lnTo>
                        <a:pt x="378" y="2"/>
                      </a:lnTo>
                      <a:lnTo>
                        <a:pt x="121" y="0"/>
                      </a:lnTo>
                      <a:lnTo>
                        <a:pt x="0" y="70"/>
                      </a:lnTo>
                      <a:lnTo>
                        <a:pt x="3" y="8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85" name="Freeform 208"/>
                <p:cNvSpPr>
                  <a:spLocks noChangeAspect="1"/>
                </p:cNvSpPr>
                <p:nvPr/>
              </p:nvSpPr>
              <p:spPr bwMode="auto">
                <a:xfrm>
                  <a:off x="1733" y="3145"/>
                  <a:ext cx="15" cy="19"/>
                </a:xfrm>
                <a:custGeom>
                  <a:avLst/>
                  <a:gdLst>
                    <a:gd name="T0" fmla="*/ 1 w 28"/>
                    <a:gd name="T1" fmla="*/ 0 h 39"/>
                    <a:gd name="T2" fmla="*/ 1 w 28"/>
                    <a:gd name="T3" fmla="*/ 0 h 39"/>
                    <a:gd name="T4" fmla="*/ 1 w 28"/>
                    <a:gd name="T5" fmla="*/ 0 h 39"/>
                    <a:gd name="T6" fmla="*/ 1 w 28"/>
                    <a:gd name="T7" fmla="*/ 0 h 39"/>
                    <a:gd name="T8" fmla="*/ 1 w 28"/>
                    <a:gd name="T9" fmla="*/ 0 h 39"/>
                    <a:gd name="T10" fmla="*/ 0 w 28"/>
                    <a:gd name="T11" fmla="*/ 0 h 39"/>
                    <a:gd name="T12" fmla="*/ 1 w 28"/>
                    <a:gd name="T13" fmla="*/ 0 h 39"/>
                    <a:gd name="T14" fmla="*/ 1 w 28"/>
                    <a:gd name="T15" fmla="*/ 0 h 39"/>
                    <a:gd name="T16" fmla="*/ 1 w 28"/>
                    <a:gd name="T17" fmla="*/ 0 h 39"/>
                    <a:gd name="T18" fmla="*/ 1 w 28"/>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9"/>
                    <a:gd name="T32" fmla="*/ 28 w 28"/>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9">
                      <a:moveTo>
                        <a:pt x="28" y="0"/>
                      </a:moveTo>
                      <a:lnTo>
                        <a:pt x="28" y="39"/>
                      </a:lnTo>
                      <a:lnTo>
                        <a:pt x="16" y="37"/>
                      </a:lnTo>
                      <a:lnTo>
                        <a:pt x="6" y="32"/>
                      </a:lnTo>
                      <a:lnTo>
                        <a:pt x="1" y="27"/>
                      </a:lnTo>
                      <a:lnTo>
                        <a:pt x="0" y="20"/>
                      </a:lnTo>
                      <a:lnTo>
                        <a:pt x="2" y="12"/>
                      </a:lnTo>
                      <a:lnTo>
                        <a:pt x="6" y="6"/>
                      </a:lnTo>
                      <a:lnTo>
                        <a:pt x="16" y="1"/>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86" name="Freeform 209"/>
                <p:cNvSpPr>
                  <a:spLocks noChangeAspect="1"/>
                </p:cNvSpPr>
                <p:nvPr/>
              </p:nvSpPr>
              <p:spPr bwMode="auto">
                <a:xfrm>
                  <a:off x="1733" y="3145"/>
                  <a:ext cx="15" cy="19"/>
                </a:xfrm>
                <a:custGeom>
                  <a:avLst/>
                  <a:gdLst>
                    <a:gd name="T0" fmla="*/ 1 w 28"/>
                    <a:gd name="T1" fmla="*/ 0 h 39"/>
                    <a:gd name="T2" fmla="*/ 1 w 28"/>
                    <a:gd name="T3" fmla="*/ 0 h 39"/>
                    <a:gd name="T4" fmla="*/ 1 w 28"/>
                    <a:gd name="T5" fmla="*/ 0 h 39"/>
                    <a:gd name="T6" fmla="*/ 1 w 28"/>
                    <a:gd name="T7" fmla="*/ 0 h 39"/>
                    <a:gd name="T8" fmla="*/ 1 w 28"/>
                    <a:gd name="T9" fmla="*/ 0 h 39"/>
                    <a:gd name="T10" fmla="*/ 1 w 28"/>
                    <a:gd name="T11" fmla="*/ 0 h 39"/>
                    <a:gd name="T12" fmla="*/ 0 w 28"/>
                    <a:gd name="T13" fmla="*/ 0 h 39"/>
                    <a:gd name="T14" fmla="*/ 1 w 28"/>
                    <a:gd name="T15" fmla="*/ 0 h 39"/>
                    <a:gd name="T16" fmla="*/ 1 w 28"/>
                    <a:gd name="T17" fmla="*/ 0 h 39"/>
                    <a:gd name="T18" fmla="*/ 1 w 28"/>
                    <a:gd name="T19" fmla="*/ 0 h 39"/>
                    <a:gd name="T20" fmla="*/ 1 w 28"/>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39"/>
                    <a:gd name="T35" fmla="*/ 28 w 2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39">
                      <a:moveTo>
                        <a:pt x="28" y="0"/>
                      </a:moveTo>
                      <a:lnTo>
                        <a:pt x="28" y="39"/>
                      </a:lnTo>
                      <a:lnTo>
                        <a:pt x="16" y="37"/>
                      </a:lnTo>
                      <a:lnTo>
                        <a:pt x="6" y="32"/>
                      </a:lnTo>
                      <a:lnTo>
                        <a:pt x="1" y="27"/>
                      </a:lnTo>
                      <a:lnTo>
                        <a:pt x="0" y="20"/>
                      </a:lnTo>
                      <a:lnTo>
                        <a:pt x="2" y="12"/>
                      </a:lnTo>
                      <a:lnTo>
                        <a:pt x="6" y="6"/>
                      </a:lnTo>
                      <a:lnTo>
                        <a:pt x="16" y="1"/>
                      </a:lnTo>
                      <a:lnTo>
                        <a:pt x="28"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87" name="Rectangle 210"/>
                <p:cNvSpPr>
                  <a:spLocks noChangeAspect="1" noChangeArrowheads="1"/>
                </p:cNvSpPr>
                <p:nvPr/>
              </p:nvSpPr>
              <p:spPr bwMode="auto">
                <a:xfrm>
                  <a:off x="1748" y="3145"/>
                  <a:ext cx="276"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888" name="Rectangle 211"/>
                <p:cNvSpPr>
                  <a:spLocks noChangeAspect="1" noChangeArrowheads="1"/>
                </p:cNvSpPr>
                <p:nvPr/>
              </p:nvSpPr>
              <p:spPr bwMode="auto">
                <a:xfrm>
                  <a:off x="1748" y="3145"/>
                  <a:ext cx="276" cy="19"/>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89" name="Freeform 212"/>
                <p:cNvSpPr>
                  <a:spLocks noChangeAspect="1"/>
                </p:cNvSpPr>
                <p:nvPr/>
              </p:nvSpPr>
              <p:spPr bwMode="auto">
                <a:xfrm>
                  <a:off x="1802" y="3133"/>
                  <a:ext cx="20" cy="14"/>
                </a:xfrm>
                <a:custGeom>
                  <a:avLst/>
                  <a:gdLst>
                    <a:gd name="T0" fmla="*/ 0 w 40"/>
                    <a:gd name="T1" fmla="*/ 0 h 29"/>
                    <a:gd name="T2" fmla="*/ 1 w 40"/>
                    <a:gd name="T3" fmla="*/ 0 h 29"/>
                    <a:gd name="T4" fmla="*/ 1 w 40"/>
                    <a:gd name="T5" fmla="*/ 0 h 29"/>
                    <a:gd name="T6" fmla="*/ 1 w 40"/>
                    <a:gd name="T7" fmla="*/ 0 h 29"/>
                    <a:gd name="T8" fmla="*/ 1 w 40"/>
                    <a:gd name="T9" fmla="*/ 0 h 29"/>
                    <a:gd name="T10" fmla="*/ 0 w 40"/>
                    <a:gd name="T11" fmla="*/ 0 h 29"/>
                    <a:gd name="T12" fmla="*/ 0 w 40"/>
                    <a:gd name="T13" fmla="*/ 0 h 29"/>
                    <a:gd name="T14" fmla="*/ 0 60000 65536"/>
                    <a:gd name="T15" fmla="*/ 0 60000 65536"/>
                    <a:gd name="T16" fmla="*/ 0 60000 65536"/>
                    <a:gd name="T17" fmla="*/ 0 60000 65536"/>
                    <a:gd name="T18" fmla="*/ 0 60000 65536"/>
                    <a:gd name="T19" fmla="*/ 0 60000 65536"/>
                    <a:gd name="T20" fmla="*/ 0 60000 65536"/>
                    <a:gd name="T21" fmla="*/ 0 w 40"/>
                    <a:gd name="T22" fmla="*/ 0 h 29"/>
                    <a:gd name="T23" fmla="*/ 40 w 4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9">
                      <a:moveTo>
                        <a:pt x="0" y="29"/>
                      </a:moveTo>
                      <a:lnTo>
                        <a:pt x="40" y="29"/>
                      </a:lnTo>
                      <a:lnTo>
                        <a:pt x="40" y="0"/>
                      </a:lnTo>
                      <a:lnTo>
                        <a:pt x="26" y="0"/>
                      </a:lnTo>
                      <a:lnTo>
                        <a:pt x="19" y="9"/>
                      </a:lnTo>
                      <a:lnTo>
                        <a:pt x="0" y="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90" name="Freeform 213"/>
                <p:cNvSpPr>
                  <a:spLocks noChangeAspect="1"/>
                </p:cNvSpPr>
                <p:nvPr/>
              </p:nvSpPr>
              <p:spPr bwMode="auto">
                <a:xfrm>
                  <a:off x="1802" y="3133"/>
                  <a:ext cx="20" cy="14"/>
                </a:xfrm>
                <a:custGeom>
                  <a:avLst/>
                  <a:gdLst>
                    <a:gd name="T0" fmla="*/ 0 w 40"/>
                    <a:gd name="T1" fmla="*/ 0 h 29"/>
                    <a:gd name="T2" fmla="*/ 1 w 40"/>
                    <a:gd name="T3" fmla="*/ 0 h 29"/>
                    <a:gd name="T4" fmla="*/ 1 w 40"/>
                    <a:gd name="T5" fmla="*/ 0 h 29"/>
                    <a:gd name="T6" fmla="*/ 1 w 40"/>
                    <a:gd name="T7" fmla="*/ 0 h 29"/>
                    <a:gd name="T8" fmla="*/ 1 w 40"/>
                    <a:gd name="T9" fmla="*/ 0 h 29"/>
                    <a:gd name="T10" fmla="*/ 0 w 40"/>
                    <a:gd name="T11" fmla="*/ 0 h 29"/>
                    <a:gd name="T12" fmla="*/ 0 w 40"/>
                    <a:gd name="T13" fmla="*/ 0 h 29"/>
                    <a:gd name="T14" fmla="*/ 0 60000 65536"/>
                    <a:gd name="T15" fmla="*/ 0 60000 65536"/>
                    <a:gd name="T16" fmla="*/ 0 60000 65536"/>
                    <a:gd name="T17" fmla="*/ 0 60000 65536"/>
                    <a:gd name="T18" fmla="*/ 0 60000 65536"/>
                    <a:gd name="T19" fmla="*/ 0 60000 65536"/>
                    <a:gd name="T20" fmla="*/ 0 60000 65536"/>
                    <a:gd name="T21" fmla="*/ 0 w 40"/>
                    <a:gd name="T22" fmla="*/ 0 h 29"/>
                    <a:gd name="T23" fmla="*/ 40 w 4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9">
                      <a:moveTo>
                        <a:pt x="0" y="29"/>
                      </a:moveTo>
                      <a:lnTo>
                        <a:pt x="40" y="29"/>
                      </a:lnTo>
                      <a:lnTo>
                        <a:pt x="40" y="0"/>
                      </a:lnTo>
                      <a:lnTo>
                        <a:pt x="26" y="0"/>
                      </a:lnTo>
                      <a:lnTo>
                        <a:pt x="19" y="9"/>
                      </a:lnTo>
                      <a:lnTo>
                        <a:pt x="0" y="9"/>
                      </a:lnTo>
                      <a:lnTo>
                        <a:pt x="0" y="2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91" name="Freeform 214"/>
                <p:cNvSpPr>
                  <a:spLocks noChangeAspect="1"/>
                </p:cNvSpPr>
                <p:nvPr/>
              </p:nvSpPr>
              <p:spPr bwMode="auto">
                <a:xfrm>
                  <a:off x="1770" y="3134"/>
                  <a:ext cx="24" cy="13"/>
                </a:xfrm>
                <a:custGeom>
                  <a:avLst/>
                  <a:gdLst>
                    <a:gd name="T0" fmla="*/ 0 w 48"/>
                    <a:gd name="T1" fmla="*/ 0 h 27"/>
                    <a:gd name="T2" fmla="*/ 1 w 48"/>
                    <a:gd name="T3" fmla="*/ 0 h 27"/>
                    <a:gd name="T4" fmla="*/ 1 w 48"/>
                    <a:gd name="T5" fmla="*/ 0 h 27"/>
                    <a:gd name="T6" fmla="*/ 1 w 48"/>
                    <a:gd name="T7" fmla="*/ 0 h 27"/>
                    <a:gd name="T8" fmla="*/ 0 w 48"/>
                    <a:gd name="T9" fmla="*/ 0 h 27"/>
                    <a:gd name="T10" fmla="*/ 0 60000 65536"/>
                    <a:gd name="T11" fmla="*/ 0 60000 65536"/>
                    <a:gd name="T12" fmla="*/ 0 60000 65536"/>
                    <a:gd name="T13" fmla="*/ 0 60000 65536"/>
                    <a:gd name="T14" fmla="*/ 0 60000 65536"/>
                    <a:gd name="T15" fmla="*/ 0 w 48"/>
                    <a:gd name="T16" fmla="*/ 0 h 27"/>
                    <a:gd name="T17" fmla="*/ 48 w 48"/>
                    <a:gd name="T18" fmla="*/ 27 h 27"/>
                  </a:gdLst>
                  <a:ahLst/>
                  <a:cxnLst>
                    <a:cxn ang="T10">
                      <a:pos x="T0" y="T1"/>
                    </a:cxn>
                    <a:cxn ang="T11">
                      <a:pos x="T2" y="T3"/>
                    </a:cxn>
                    <a:cxn ang="T12">
                      <a:pos x="T4" y="T5"/>
                    </a:cxn>
                    <a:cxn ang="T13">
                      <a:pos x="T6" y="T7"/>
                    </a:cxn>
                    <a:cxn ang="T14">
                      <a:pos x="T8" y="T9"/>
                    </a:cxn>
                  </a:cxnLst>
                  <a:rect l="T15" t="T16" r="T17" b="T18"/>
                  <a:pathLst>
                    <a:path w="48" h="27">
                      <a:moveTo>
                        <a:pt x="0" y="27"/>
                      </a:moveTo>
                      <a:lnTo>
                        <a:pt x="48" y="27"/>
                      </a:lnTo>
                      <a:lnTo>
                        <a:pt x="48" y="0"/>
                      </a:lnTo>
                      <a:lnTo>
                        <a:pt x="33" y="0"/>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892" name="Freeform 215"/>
                <p:cNvSpPr>
                  <a:spLocks noChangeAspect="1"/>
                </p:cNvSpPr>
                <p:nvPr/>
              </p:nvSpPr>
              <p:spPr bwMode="auto">
                <a:xfrm>
                  <a:off x="1770" y="3134"/>
                  <a:ext cx="24" cy="13"/>
                </a:xfrm>
                <a:custGeom>
                  <a:avLst/>
                  <a:gdLst>
                    <a:gd name="T0" fmla="*/ 0 w 48"/>
                    <a:gd name="T1" fmla="*/ 0 h 27"/>
                    <a:gd name="T2" fmla="*/ 1 w 48"/>
                    <a:gd name="T3" fmla="*/ 0 h 27"/>
                    <a:gd name="T4" fmla="*/ 1 w 48"/>
                    <a:gd name="T5" fmla="*/ 0 h 27"/>
                    <a:gd name="T6" fmla="*/ 1 w 48"/>
                    <a:gd name="T7" fmla="*/ 0 h 27"/>
                    <a:gd name="T8" fmla="*/ 0 w 48"/>
                    <a:gd name="T9" fmla="*/ 0 h 27"/>
                    <a:gd name="T10" fmla="*/ 0 60000 65536"/>
                    <a:gd name="T11" fmla="*/ 0 60000 65536"/>
                    <a:gd name="T12" fmla="*/ 0 60000 65536"/>
                    <a:gd name="T13" fmla="*/ 0 60000 65536"/>
                    <a:gd name="T14" fmla="*/ 0 60000 65536"/>
                    <a:gd name="T15" fmla="*/ 0 w 48"/>
                    <a:gd name="T16" fmla="*/ 0 h 27"/>
                    <a:gd name="T17" fmla="*/ 48 w 48"/>
                    <a:gd name="T18" fmla="*/ 27 h 27"/>
                  </a:gdLst>
                  <a:ahLst/>
                  <a:cxnLst>
                    <a:cxn ang="T10">
                      <a:pos x="T0" y="T1"/>
                    </a:cxn>
                    <a:cxn ang="T11">
                      <a:pos x="T2" y="T3"/>
                    </a:cxn>
                    <a:cxn ang="T12">
                      <a:pos x="T4" y="T5"/>
                    </a:cxn>
                    <a:cxn ang="T13">
                      <a:pos x="T6" y="T7"/>
                    </a:cxn>
                    <a:cxn ang="T14">
                      <a:pos x="T8" y="T9"/>
                    </a:cxn>
                  </a:cxnLst>
                  <a:rect l="T15" t="T16" r="T17" b="T18"/>
                  <a:pathLst>
                    <a:path w="48" h="27">
                      <a:moveTo>
                        <a:pt x="0" y="27"/>
                      </a:moveTo>
                      <a:lnTo>
                        <a:pt x="48" y="27"/>
                      </a:lnTo>
                      <a:lnTo>
                        <a:pt x="48" y="0"/>
                      </a:lnTo>
                      <a:lnTo>
                        <a:pt x="33" y="0"/>
                      </a:lnTo>
                      <a:lnTo>
                        <a:pt x="0" y="2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893" name="Line 216"/>
                <p:cNvSpPr>
                  <a:spLocks noChangeAspect="1" noChangeShapeType="1"/>
                </p:cNvSpPr>
                <p:nvPr/>
              </p:nvSpPr>
              <p:spPr bwMode="auto">
                <a:xfrm>
                  <a:off x="1767"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94" name="Line 217"/>
                <p:cNvSpPr>
                  <a:spLocks noChangeAspect="1" noChangeShapeType="1"/>
                </p:cNvSpPr>
                <p:nvPr/>
              </p:nvSpPr>
              <p:spPr bwMode="auto">
                <a:xfrm>
                  <a:off x="1876"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95" name="Line 218"/>
                <p:cNvSpPr>
                  <a:spLocks noChangeAspect="1" noChangeShapeType="1"/>
                </p:cNvSpPr>
                <p:nvPr/>
              </p:nvSpPr>
              <p:spPr bwMode="auto">
                <a:xfrm>
                  <a:off x="1879"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96" name="Line 219"/>
                <p:cNvSpPr>
                  <a:spLocks noChangeAspect="1" noChangeShapeType="1"/>
                </p:cNvSpPr>
                <p:nvPr/>
              </p:nvSpPr>
              <p:spPr bwMode="auto">
                <a:xfrm>
                  <a:off x="1807" y="3138"/>
                  <a:ext cx="1" cy="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97" name="Line 220"/>
                <p:cNvSpPr>
                  <a:spLocks noChangeAspect="1" noChangeShapeType="1"/>
                </p:cNvSpPr>
                <p:nvPr/>
              </p:nvSpPr>
              <p:spPr bwMode="auto">
                <a:xfrm>
                  <a:off x="1817" y="3133"/>
                  <a:ext cx="1" cy="1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98" name="Line 221"/>
                <p:cNvSpPr>
                  <a:spLocks noChangeAspect="1" noChangeShapeType="1"/>
                </p:cNvSpPr>
                <p:nvPr/>
              </p:nvSpPr>
              <p:spPr bwMode="auto">
                <a:xfrm>
                  <a:off x="1948"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899" name="Line 222"/>
                <p:cNvSpPr>
                  <a:spLocks noChangeAspect="1" noChangeShapeType="1"/>
                </p:cNvSpPr>
                <p:nvPr/>
              </p:nvSpPr>
              <p:spPr bwMode="auto">
                <a:xfrm>
                  <a:off x="1952"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00" name="Line 223"/>
                <p:cNvSpPr>
                  <a:spLocks noChangeAspect="1" noChangeShapeType="1"/>
                </p:cNvSpPr>
                <p:nvPr/>
              </p:nvSpPr>
              <p:spPr bwMode="auto">
                <a:xfrm>
                  <a:off x="1990"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01" name="Line 224"/>
                <p:cNvSpPr>
                  <a:spLocks noChangeAspect="1" noChangeShapeType="1"/>
                </p:cNvSpPr>
                <p:nvPr/>
              </p:nvSpPr>
              <p:spPr bwMode="auto">
                <a:xfrm>
                  <a:off x="1992"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02" name="Freeform 225"/>
                <p:cNvSpPr>
                  <a:spLocks noChangeAspect="1"/>
                </p:cNvSpPr>
                <p:nvPr/>
              </p:nvSpPr>
              <p:spPr bwMode="auto">
                <a:xfrm>
                  <a:off x="1802" y="3162"/>
                  <a:ext cx="20" cy="14"/>
                </a:xfrm>
                <a:custGeom>
                  <a:avLst/>
                  <a:gdLst>
                    <a:gd name="T0" fmla="*/ 0 w 40"/>
                    <a:gd name="T1" fmla="*/ 0 h 27"/>
                    <a:gd name="T2" fmla="*/ 1 w 40"/>
                    <a:gd name="T3" fmla="*/ 0 h 27"/>
                    <a:gd name="T4" fmla="*/ 1 w 40"/>
                    <a:gd name="T5" fmla="*/ 1 h 27"/>
                    <a:gd name="T6" fmla="*/ 1 w 40"/>
                    <a:gd name="T7" fmla="*/ 1 h 27"/>
                    <a:gd name="T8" fmla="*/ 1 w 40"/>
                    <a:gd name="T9" fmla="*/ 1 h 27"/>
                    <a:gd name="T10" fmla="*/ 0 w 40"/>
                    <a:gd name="T11" fmla="*/ 1 h 27"/>
                    <a:gd name="T12" fmla="*/ 0 w 40"/>
                    <a:gd name="T13" fmla="*/ 0 h 27"/>
                    <a:gd name="T14" fmla="*/ 0 60000 65536"/>
                    <a:gd name="T15" fmla="*/ 0 60000 65536"/>
                    <a:gd name="T16" fmla="*/ 0 60000 65536"/>
                    <a:gd name="T17" fmla="*/ 0 60000 65536"/>
                    <a:gd name="T18" fmla="*/ 0 60000 65536"/>
                    <a:gd name="T19" fmla="*/ 0 60000 65536"/>
                    <a:gd name="T20" fmla="*/ 0 60000 65536"/>
                    <a:gd name="T21" fmla="*/ 0 w 40"/>
                    <a:gd name="T22" fmla="*/ 0 h 27"/>
                    <a:gd name="T23" fmla="*/ 40 w 4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7">
                      <a:moveTo>
                        <a:pt x="0" y="0"/>
                      </a:moveTo>
                      <a:lnTo>
                        <a:pt x="40" y="0"/>
                      </a:lnTo>
                      <a:lnTo>
                        <a:pt x="40" y="27"/>
                      </a:lnTo>
                      <a:lnTo>
                        <a:pt x="26" y="27"/>
                      </a:lnTo>
                      <a:lnTo>
                        <a:pt x="19" y="18"/>
                      </a:lnTo>
                      <a:lnTo>
                        <a:pt x="0"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03" name="Freeform 226"/>
                <p:cNvSpPr>
                  <a:spLocks noChangeAspect="1"/>
                </p:cNvSpPr>
                <p:nvPr/>
              </p:nvSpPr>
              <p:spPr bwMode="auto">
                <a:xfrm>
                  <a:off x="1802" y="3162"/>
                  <a:ext cx="20" cy="14"/>
                </a:xfrm>
                <a:custGeom>
                  <a:avLst/>
                  <a:gdLst>
                    <a:gd name="T0" fmla="*/ 0 w 40"/>
                    <a:gd name="T1" fmla="*/ 0 h 27"/>
                    <a:gd name="T2" fmla="*/ 1 w 40"/>
                    <a:gd name="T3" fmla="*/ 0 h 27"/>
                    <a:gd name="T4" fmla="*/ 1 w 40"/>
                    <a:gd name="T5" fmla="*/ 1 h 27"/>
                    <a:gd name="T6" fmla="*/ 1 w 40"/>
                    <a:gd name="T7" fmla="*/ 1 h 27"/>
                    <a:gd name="T8" fmla="*/ 1 w 40"/>
                    <a:gd name="T9" fmla="*/ 1 h 27"/>
                    <a:gd name="T10" fmla="*/ 0 w 40"/>
                    <a:gd name="T11" fmla="*/ 1 h 27"/>
                    <a:gd name="T12" fmla="*/ 0 w 40"/>
                    <a:gd name="T13" fmla="*/ 0 h 27"/>
                    <a:gd name="T14" fmla="*/ 0 60000 65536"/>
                    <a:gd name="T15" fmla="*/ 0 60000 65536"/>
                    <a:gd name="T16" fmla="*/ 0 60000 65536"/>
                    <a:gd name="T17" fmla="*/ 0 60000 65536"/>
                    <a:gd name="T18" fmla="*/ 0 60000 65536"/>
                    <a:gd name="T19" fmla="*/ 0 60000 65536"/>
                    <a:gd name="T20" fmla="*/ 0 60000 65536"/>
                    <a:gd name="T21" fmla="*/ 0 w 40"/>
                    <a:gd name="T22" fmla="*/ 0 h 27"/>
                    <a:gd name="T23" fmla="*/ 40 w 4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7">
                      <a:moveTo>
                        <a:pt x="0" y="0"/>
                      </a:moveTo>
                      <a:lnTo>
                        <a:pt x="40" y="0"/>
                      </a:lnTo>
                      <a:lnTo>
                        <a:pt x="40" y="27"/>
                      </a:lnTo>
                      <a:lnTo>
                        <a:pt x="26" y="27"/>
                      </a:lnTo>
                      <a:lnTo>
                        <a:pt x="19" y="18"/>
                      </a:lnTo>
                      <a:lnTo>
                        <a:pt x="0" y="18"/>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04" name="Freeform 227"/>
                <p:cNvSpPr>
                  <a:spLocks noChangeAspect="1"/>
                </p:cNvSpPr>
                <p:nvPr/>
              </p:nvSpPr>
              <p:spPr bwMode="auto">
                <a:xfrm>
                  <a:off x="1770" y="3162"/>
                  <a:ext cx="24" cy="13"/>
                </a:xfrm>
                <a:custGeom>
                  <a:avLst/>
                  <a:gdLst>
                    <a:gd name="T0" fmla="*/ 0 w 48"/>
                    <a:gd name="T1" fmla="*/ 0 h 26"/>
                    <a:gd name="T2" fmla="*/ 1 w 48"/>
                    <a:gd name="T3" fmla="*/ 0 h 26"/>
                    <a:gd name="T4" fmla="*/ 1 w 48"/>
                    <a:gd name="T5" fmla="*/ 1 h 26"/>
                    <a:gd name="T6" fmla="*/ 1 w 48"/>
                    <a:gd name="T7" fmla="*/ 1 h 26"/>
                    <a:gd name="T8" fmla="*/ 0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0"/>
                      </a:moveTo>
                      <a:lnTo>
                        <a:pt x="48" y="0"/>
                      </a:lnTo>
                      <a:lnTo>
                        <a:pt x="48" y="26"/>
                      </a:lnTo>
                      <a:lnTo>
                        <a:pt x="33" y="2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05" name="Freeform 228"/>
                <p:cNvSpPr>
                  <a:spLocks noChangeAspect="1"/>
                </p:cNvSpPr>
                <p:nvPr/>
              </p:nvSpPr>
              <p:spPr bwMode="auto">
                <a:xfrm>
                  <a:off x="1770" y="3162"/>
                  <a:ext cx="24" cy="13"/>
                </a:xfrm>
                <a:custGeom>
                  <a:avLst/>
                  <a:gdLst>
                    <a:gd name="T0" fmla="*/ 0 w 48"/>
                    <a:gd name="T1" fmla="*/ 0 h 26"/>
                    <a:gd name="T2" fmla="*/ 1 w 48"/>
                    <a:gd name="T3" fmla="*/ 0 h 26"/>
                    <a:gd name="T4" fmla="*/ 1 w 48"/>
                    <a:gd name="T5" fmla="*/ 1 h 26"/>
                    <a:gd name="T6" fmla="*/ 1 w 48"/>
                    <a:gd name="T7" fmla="*/ 1 h 26"/>
                    <a:gd name="T8" fmla="*/ 0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0"/>
                      </a:moveTo>
                      <a:lnTo>
                        <a:pt x="48" y="0"/>
                      </a:lnTo>
                      <a:lnTo>
                        <a:pt x="48" y="26"/>
                      </a:lnTo>
                      <a:lnTo>
                        <a:pt x="33" y="26"/>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06" name="Freeform 229"/>
                <p:cNvSpPr>
                  <a:spLocks noChangeAspect="1"/>
                </p:cNvSpPr>
                <p:nvPr/>
              </p:nvSpPr>
              <p:spPr bwMode="auto">
                <a:xfrm>
                  <a:off x="1983" y="3161"/>
                  <a:ext cx="43" cy="26"/>
                </a:xfrm>
                <a:custGeom>
                  <a:avLst/>
                  <a:gdLst>
                    <a:gd name="T0" fmla="*/ 0 w 86"/>
                    <a:gd name="T1" fmla="*/ 0 h 50"/>
                    <a:gd name="T2" fmla="*/ 1 w 86"/>
                    <a:gd name="T3" fmla="*/ 0 h 50"/>
                    <a:gd name="T4" fmla="*/ 1 w 86"/>
                    <a:gd name="T5" fmla="*/ 1 h 50"/>
                    <a:gd name="T6" fmla="*/ 1 w 86"/>
                    <a:gd name="T7" fmla="*/ 1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0"/>
                      </a:moveTo>
                      <a:lnTo>
                        <a:pt x="72" y="0"/>
                      </a:lnTo>
                      <a:lnTo>
                        <a:pt x="86" y="50"/>
                      </a:lnTo>
                      <a:lnTo>
                        <a:pt x="26" y="5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07" name="Freeform 230"/>
                <p:cNvSpPr>
                  <a:spLocks noChangeAspect="1"/>
                </p:cNvSpPr>
                <p:nvPr/>
              </p:nvSpPr>
              <p:spPr bwMode="auto">
                <a:xfrm>
                  <a:off x="1983" y="3161"/>
                  <a:ext cx="43" cy="26"/>
                </a:xfrm>
                <a:custGeom>
                  <a:avLst/>
                  <a:gdLst>
                    <a:gd name="T0" fmla="*/ 0 w 86"/>
                    <a:gd name="T1" fmla="*/ 0 h 50"/>
                    <a:gd name="T2" fmla="*/ 1 w 86"/>
                    <a:gd name="T3" fmla="*/ 0 h 50"/>
                    <a:gd name="T4" fmla="*/ 1 w 86"/>
                    <a:gd name="T5" fmla="*/ 1 h 50"/>
                    <a:gd name="T6" fmla="*/ 1 w 86"/>
                    <a:gd name="T7" fmla="*/ 1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0"/>
                      </a:moveTo>
                      <a:lnTo>
                        <a:pt x="72" y="0"/>
                      </a:lnTo>
                      <a:lnTo>
                        <a:pt x="86" y="50"/>
                      </a:lnTo>
                      <a:lnTo>
                        <a:pt x="26" y="50"/>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08" name="Line 231"/>
                <p:cNvSpPr>
                  <a:spLocks noChangeAspect="1" noChangeShapeType="1"/>
                </p:cNvSpPr>
                <p:nvPr/>
              </p:nvSpPr>
              <p:spPr bwMode="auto">
                <a:xfrm flipV="1">
                  <a:off x="1807" y="3161"/>
                  <a:ext cx="1" cy="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09" name="Line 232"/>
                <p:cNvSpPr>
                  <a:spLocks noChangeAspect="1" noChangeShapeType="1"/>
                </p:cNvSpPr>
                <p:nvPr/>
              </p:nvSpPr>
              <p:spPr bwMode="auto">
                <a:xfrm flipV="1">
                  <a:off x="1817" y="3161"/>
                  <a:ext cx="1" cy="1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10" name="Line 233"/>
                <p:cNvSpPr>
                  <a:spLocks noChangeAspect="1" noChangeShapeType="1"/>
                </p:cNvSpPr>
                <p:nvPr/>
              </p:nvSpPr>
              <p:spPr bwMode="auto">
                <a:xfrm flipH="1" flipV="1">
                  <a:off x="1995" y="3161"/>
                  <a:ext cx="8" cy="2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11" name="Line 234"/>
                <p:cNvSpPr>
                  <a:spLocks noChangeAspect="1" noChangeShapeType="1"/>
                </p:cNvSpPr>
                <p:nvPr/>
              </p:nvSpPr>
              <p:spPr bwMode="auto">
                <a:xfrm flipH="1">
                  <a:off x="1997" y="3170"/>
                  <a:ext cx="11"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12" name="Freeform 235"/>
                <p:cNvSpPr>
                  <a:spLocks noChangeAspect="1"/>
                </p:cNvSpPr>
                <p:nvPr/>
              </p:nvSpPr>
              <p:spPr bwMode="auto">
                <a:xfrm>
                  <a:off x="2008" y="3161"/>
                  <a:ext cx="6" cy="26"/>
                </a:xfrm>
                <a:custGeom>
                  <a:avLst/>
                  <a:gdLst>
                    <a:gd name="T0" fmla="*/ 0 w 13"/>
                    <a:gd name="T1" fmla="*/ 1 h 50"/>
                    <a:gd name="T2" fmla="*/ 0 w 13"/>
                    <a:gd name="T3" fmla="*/ 1 h 50"/>
                    <a:gd name="T4" fmla="*/ 0 w 13"/>
                    <a:gd name="T5" fmla="*/ 0 h 50"/>
                    <a:gd name="T6" fmla="*/ 0 60000 65536"/>
                    <a:gd name="T7" fmla="*/ 0 60000 65536"/>
                    <a:gd name="T8" fmla="*/ 0 60000 65536"/>
                    <a:gd name="T9" fmla="*/ 0 w 13"/>
                    <a:gd name="T10" fmla="*/ 0 h 50"/>
                    <a:gd name="T11" fmla="*/ 13 w 13"/>
                    <a:gd name="T12" fmla="*/ 50 h 50"/>
                  </a:gdLst>
                  <a:ahLst/>
                  <a:cxnLst>
                    <a:cxn ang="T6">
                      <a:pos x="T0" y="T1"/>
                    </a:cxn>
                    <a:cxn ang="T7">
                      <a:pos x="T2" y="T3"/>
                    </a:cxn>
                    <a:cxn ang="T8">
                      <a:pos x="T4" y="T5"/>
                    </a:cxn>
                  </a:cxnLst>
                  <a:rect l="T9" t="T10" r="T11" b="T12"/>
                  <a:pathLst>
                    <a:path w="13" h="50">
                      <a:moveTo>
                        <a:pt x="13" y="50"/>
                      </a:moveTo>
                      <a:lnTo>
                        <a:pt x="0" y="15"/>
                      </a:lnTo>
                      <a:lnTo>
                        <a:pt x="1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13" name="Freeform 236"/>
                <p:cNvSpPr>
                  <a:spLocks noChangeAspect="1"/>
                </p:cNvSpPr>
                <p:nvPr/>
              </p:nvSpPr>
              <p:spPr bwMode="auto">
                <a:xfrm>
                  <a:off x="1983" y="3123"/>
                  <a:ext cx="43" cy="24"/>
                </a:xfrm>
                <a:custGeom>
                  <a:avLst/>
                  <a:gdLst>
                    <a:gd name="T0" fmla="*/ 0 w 86"/>
                    <a:gd name="T1" fmla="*/ 0 h 50"/>
                    <a:gd name="T2" fmla="*/ 1 w 86"/>
                    <a:gd name="T3" fmla="*/ 0 h 50"/>
                    <a:gd name="T4" fmla="*/ 1 w 86"/>
                    <a:gd name="T5" fmla="*/ 0 h 50"/>
                    <a:gd name="T6" fmla="*/ 1 w 86"/>
                    <a:gd name="T7" fmla="*/ 0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50"/>
                      </a:moveTo>
                      <a:lnTo>
                        <a:pt x="72" y="50"/>
                      </a:lnTo>
                      <a:lnTo>
                        <a:pt x="86" y="0"/>
                      </a:lnTo>
                      <a:lnTo>
                        <a:pt x="26"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14" name="Freeform 237"/>
                <p:cNvSpPr>
                  <a:spLocks noChangeAspect="1"/>
                </p:cNvSpPr>
                <p:nvPr/>
              </p:nvSpPr>
              <p:spPr bwMode="auto">
                <a:xfrm>
                  <a:off x="1983" y="3123"/>
                  <a:ext cx="43" cy="24"/>
                </a:xfrm>
                <a:custGeom>
                  <a:avLst/>
                  <a:gdLst>
                    <a:gd name="T0" fmla="*/ 0 w 86"/>
                    <a:gd name="T1" fmla="*/ 0 h 50"/>
                    <a:gd name="T2" fmla="*/ 1 w 86"/>
                    <a:gd name="T3" fmla="*/ 0 h 50"/>
                    <a:gd name="T4" fmla="*/ 1 w 86"/>
                    <a:gd name="T5" fmla="*/ 0 h 50"/>
                    <a:gd name="T6" fmla="*/ 1 w 86"/>
                    <a:gd name="T7" fmla="*/ 0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50"/>
                      </a:moveTo>
                      <a:lnTo>
                        <a:pt x="72" y="50"/>
                      </a:lnTo>
                      <a:lnTo>
                        <a:pt x="86" y="0"/>
                      </a:lnTo>
                      <a:lnTo>
                        <a:pt x="26" y="0"/>
                      </a:lnTo>
                      <a:lnTo>
                        <a:pt x="0" y="5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15" name="Line 238"/>
                <p:cNvSpPr>
                  <a:spLocks noChangeAspect="1" noChangeShapeType="1"/>
                </p:cNvSpPr>
                <p:nvPr/>
              </p:nvSpPr>
              <p:spPr bwMode="auto">
                <a:xfrm flipH="1">
                  <a:off x="1995" y="3123"/>
                  <a:ext cx="8" cy="2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16" name="Line 239"/>
                <p:cNvSpPr>
                  <a:spLocks noChangeAspect="1" noChangeShapeType="1"/>
                </p:cNvSpPr>
                <p:nvPr/>
              </p:nvSpPr>
              <p:spPr bwMode="auto">
                <a:xfrm flipH="1">
                  <a:off x="1997" y="3139"/>
                  <a:ext cx="11"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17" name="Freeform 240"/>
                <p:cNvSpPr>
                  <a:spLocks noChangeAspect="1"/>
                </p:cNvSpPr>
                <p:nvPr/>
              </p:nvSpPr>
              <p:spPr bwMode="auto">
                <a:xfrm>
                  <a:off x="2008" y="3123"/>
                  <a:ext cx="6" cy="24"/>
                </a:xfrm>
                <a:custGeom>
                  <a:avLst/>
                  <a:gdLst>
                    <a:gd name="T0" fmla="*/ 0 w 13"/>
                    <a:gd name="T1" fmla="*/ 0 h 50"/>
                    <a:gd name="T2" fmla="*/ 0 w 13"/>
                    <a:gd name="T3" fmla="*/ 0 h 50"/>
                    <a:gd name="T4" fmla="*/ 0 w 13"/>
                    <a:gd name="T5" fmla="*/ 0 h 50"/>
                    <a:gd name="T6" fmla="*/ 0 60000 65536"/>
                    <a:gd name="T7" fmla="*/ 0 60000 65536"/>
                    <a:gd name="T8" fmla="*/ 0 60000 65536"/>
                    <a:gd name="T9" fmla="*/ 0 w 13"/>
                    <a:gd name="T10" fmla="*/ 0 h 50"/>
                    <a:gd name="T11" fmla="*/ 13 w 13"/>
                    <a:gd name="T12" fmla="*/ 50 h 50"/>
                  </a:gdLst>
                  <a:ahLst/>
                  <a:cxnLst>
                    <a:cxn ang="T6">
                      <a:pos x="T0" y="T1"/>
                    </a:cxn>
                    <a:cxn ang="T7">
                      <a:pos x="T2" y="T3"/>
                    </a:cxn>
                    <a:cxn ang="T8">
                      <a:pos x="T4" y="T5"/>
                    </a:cxn>
                  </a:cxnLst>
                  <a:rect l="T9" t="T10" r="T11" b="T12"/>
                  <a:pathLst>
                    <a:path w="13" h="50">
                      <a:moveTo>
                        <a:pt x="13" y="0"/>
                      </a:moveTo>
                      <a:lnTo>
                        <a:pt x="0" y="35"/>
                      </a:lnTo>
                      <a:lnTo>
                        <a:pt x="13" y="5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18" name="Freeform 241"/>
                <p:cNvSpPr>
                  <a:spLocks noChangeAspect="1"/>
                </p:cNvSpPr>
                <p:nvPr/>
              </p:nvSpPr>
              <p:spPr bwMode="auto">
                <a:xfrm>
                  <a:off x="1495" y="3073"/>
                  <a:ext cx="201" cy="31"/>
                </a:xfrm>
                <a:custGeom>
                  <a:avLst/>
                  <a:gdLst>
                    <a:gd name="T0" fmla="*/ 1 w 402"/>
                    <a:gd name="T1" fmla="*/ 1 h 62"/>
                    <a:gd name="T2" fmla="*/ 1 w 402"/>
                    <a:gd name="T3" fmla="*/ 1 h 62"/>
                    <a:gd name="T4" fmla="*/ 1 w 402"/>
                    <a:gd name="T5" fmla="*/ 1 h 62"/>
                    <a:gd name="T6" fmla="*/ 1 w 402"/>
                    <a:gd name="T7" fmla="*/ 1 h 62"/>
                    <a:gd name="T8" fmla="*/ 1 w 402"/>
                    <a:gd name="T9" fmla="*/ 1 h 62"/>
                    <a:gd name="T10" fmla="*/ 1 w 402"/>
                    <a:gd name="T11" fmla="*/ 1 h 62"/>
                    <a:gd name="T12" fmla="*/ 1 w 402"/>
                    <a:gd name="T13" fmla="*/ 1 h 62"/>
                    <a:gd name="T14" fmla="*/ 1 w 402"/>
                    <a:gd name="T15" fmla="*/ 1 h 62"/>
                    <a:gd name="T16" fmla="*/ 1 w 402"/>
                    <a:gd name="T17" fmla="*/ 0 h 62"/>
                    <a:gd name="T18" fmla="*/ 0 w 402"/>
                    <a:gd name="T19" fmla="*/ 1 h 62"/>
                    <a:gd name="T20" fmla="*/ 1 w 402"/>
                    <a:gd name="T21" fmla="*/ 1 h 62"/>
                    <a:gd name="T22" fmla="*/ 1 w 402"/>
                    <a:gd name="T23" fmla="*/ 1 h 62"/>
                    <a:gd name="T24" fmla="*/ 1 w 402"/>
                    <a:gd name="T25" fmla="*/ 1 h 62"/>
                    <a:gd name="T26" fmla="*/ 1 w 402"/>
                    <a:gd name="T27" fmla="*/ 1 h 62"/>
                    <a:gd name="T28" fmla="*/ 1 w 402"/>
                    <a:gd name="T29" fmla="*/ 1 h 62"/>
                    <a:gd name="T30" fmla="*/ 1 w 402"/>
                    <a:gd name="T31" fmla="*/ 1 h 62"/>
                    <a:gd name="T32" fmla="*/ 1 w 402"/>
                    <a:gd name="T33" fmla="*/ 1 h 62"/>
                    <a:gd name="T34" fmla="*/ 1 w 402"/>
                    <a:gd name="T35" fmla="*/ 1 h 62"/>
                    <a:gd name="T36" fmla="*/ 1 w 402"/>
                    <a:gd name="T37" fmla="*/ 1 h 62"/>
                    <a:gd name="T38" fmla="*/ 1 w 402"/>
                    <a:gd name="T39" fmla="*/ 1 h 62"/>
                    <a:gd name="T40" fmla="*/ 1 w 402"/>
                    <a:gd name="T41" fmla="*/ 1 h 62"/>
                    <a:gd name="T42" fmla="*/ 1 w 402"/>
                    <a:gd name="T43" fmla="*/ 1 h 62"/>
                    <a:gd name="T44" fmla="*/ 1 w 402"/>
                    <a:gd name="T45" fmla="*/ 1 h 62"/>
                    <a:gd name="T46" fmla="*/ 1 w 402"/>
                    <a:gd name="T47" fmla="*/ 1 h 62"/>
                    <a:gd name="T48" fmla="*/ 1 w 402"/>
                    <a:gd name="T49" fmla="*/ 1 h 62"/>
                    <a:gd name="T50" fmla="*/ 1 w 402"/>
                    <a:gd name="T51" fmla="*/ 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2"/>
                    <a:gd name="T79" fmla="*/ 0 h 62"/>
                    <a:gd name="T80" fmla="*/ 402 w 402"/>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2" h="62">
                      <a:moveTo>
                        <a:pt x="359" y="62"/>
                      </a:moveTo>
                      <a:lnTo>
                        <a:pt x="360" y="57"/>
                      </a:lnTo>
                      <a:lnTo>
                        <a:pt x="365" y="50"/>
                      </a:lnTo>
                      <a:lnTo>
                        <a:pt x="372" y="42"/>
                      </a:lnTo>
                      <a:lnTo>
                        <a:pt x="379" y="35"/>
                      </a:lnTo>
                      <a:lnTo>
                        <a:pt x="387" y="27"/>
                      </a:lnTo>
                      <a:lnTo>
                        <a:pt x="394" y="18"/>
                      </a:lnTo>
                      <a:lnTo>
                        <a:pt x="399" y="9"/>
                      </a:lnTo>
                      <a:lnTo>
                        <a:pt x="402" y="0"/>
                      </a:lnTo>
                      <a:lnTo>
                        <a:pt x="0" y="20"/>
                      </a:lnTo>
                      <a:lnTo>
                        <a:pt x="14" y="22"/>
                      </a:lnTo>
                      <a:lnTo>
                        <a:pt x="29" y="26"/>
                      </a:lnTo>
                      <a:lnTo>
                        <a:pt x="46" y="28"/>
                      </a:lnTo>
                      <a:lnTo>
                        <a:pt x="64" y="30"/>
                      </a:lnTo>
                      <a:lnTo>
                        <a:pt x="83" y="34"/>
                      </a:lnTo>
                      <a:lnTo>
                        <a:pt x="103" y="36"/>
                      </a:lnTo>
                      <a:lnTo>
                        <a:pt x="125" y="38"/>
                      </a:lnTo>
                      <a:lnTo>
                        <a:pt x="147" y="42"/>
                      </a:lnTo>
                      <a:lnTo>
                        <a:pt x="171" y="44"/>
                      </a:lnTo>
                      <a:lnTo>
                        <a:pt x="196" y="47"/>
                      </a:lnTo>
                      <a:lnTo>
                        <a:pt x="221" y="50"/>
                      </a:lnTo>
                      <a:lnTo>
                        <a:pt x="247" y="52"/>
                      </a:lnTo>
                      <a:lnTo>
                        <a:pt x="274" y="56"/>
                      </a:lnTo>
                      <a:lnTo>
                        <a:pt x="302" y="58"/>
                      </a:lnTo>
                      <a:lnTo>
                        <a:pt x="330" y="60"/>
                      </a:lnTo>
                      <a:lnTo>
                        <a:pt x="359" y="62"/>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19" name="Freeform 242"/>
                <p:cNvSpPr>
                  <a:spLocks noChangeAspect="1"/>
                </p:cNvSpPr>
                <p:nvPr/>
              </p:nvSpPr>
              <p:spPr bwMode="auto">
                <a:xfrm>
                  <a:off x="1495" y="3073"/>
                  <a:ext cx="201" cy="31"/>
                </a:xfrm>
                <a:custGeom>
                  <a:avLst/>
                  <a:gdLst>
                    <a:gd name="T0" fmla="*/ 1 w 402"/>
                    <a:gd name="T1" fmla="*/ 1 h 62"/>
                    <a:gd name="T2" fmla="*/ 1 w 402"/>
                    <a:gd name="T3" fmla="*/ 1 h 62"/>
                    <a:gd name="T4" fmla="*/ 1 w 402"/>
                    <a:gd name="T5" fmla="*/ 1 h 62"/>
                    <a:gd name="T6" fmla="*/ 1 w 402"/>
                    <a:gd name="T7" fmla="*/ 1 h 62"/>
                    <a:gd name="T8" fmla="*/ 1 w 402"/>
                    <a:gd name="T9" fmla="*/ 1 h 62"/>
                    <a:gd name="T10" fmla="*/ 1 w 402"/>
                    <a:gd name="T11" fmla="*/ 1 h 62"/>
                    <a:gd name="T12" fmla="*/ 1 w 402"/>
                    <a:gd name="T13" fmla="*/ 1 h 62"/>
                    <a:gd name="T14" fmla="*/ 1 w 402"/>
                    <a:gd name="T15" fmla="*/ 1 h 62"/>
                    <a:gd name="T16" fmla="*/ 1 w 402"/>
                    <a:gd name="T17" fmla="*/ 1 h 62"/>
                    <a:gd name="T18" fmla="*/ 1 w 402"/>
                    <a:gd name="T19" fmla="*/ 0 h 62"/>
                    <a:gd name="T20" fmla="*/ 0 w 402"/>
                    <a:gd name="T21" fmla="*/ 1 h 62"/>
                    <a:gd name="T22" fmla="*/ 0 w 402"/>
                    <a:gd name="T23" fmla="*/ 1 h 62"/>
                    <a:gd name="T24" fmla="*/ 1 w 402"/>
                    <a:gd name="T25" fmla="*/ 1 h 62"/>
                    <a:gd name="T26" fmla="*/ 1 w 402"/>
                    <a:gd name="T27" fmla="*/ 1 h 62"/>
                    <a:gd name="T28" fmla="*/ 1 w 402"/>
                    <a:gd name="T29" fmla="*/ 1 h 62"/>
                    <a:gd name="T30" fmla="*/ 1 w 402"/>
                    <a:gd name="T31" fmla="*/ 1 h 62"/>
                    <a:gd name="T32" fmla="*/ 1 w 402"/>
                    <a:gd name="T33" fmla="*/ 1 h 62"/>
                    <a:gd name="T34" fmla="*/ 1 w 402"/>
                    <a:gd name="T35" fmla="*/ 1 h 62"/>
                    <a:gd name="T36" fmla="*/ 1 w 402"/>
                    <a:gd name="T37" fmla="*/ 1 h 62"/>
                    <a:gd name="T38" fmla="*/ 1 w 402"/>
                    <a:gd name="T39" fmla="*/ 1 h 62"/>
                    <a:gd name="T40" fmla="*/ 1 w 402"/>
                    <a:gd name="T41" fmla="*/ 1 h 62"/>
                    <a:gd name="T42" fmla="*/ 1 w 402"/>
                    <a:gd name="T43" fmla="*/ 1 h 62"/>
                    <a:gd name="T44" fmla="*/ 1 w 402"/>
                    <a:gd name="T45" fmla="*/ 1 h 62"/>
                    <a:gd name="T46" fmla="*/ 1 w 402"/>
                    <a:gd name="T47" fmla="*/ 1 h 62"/>
                    <a:gd name="T48" fmla="*/ 1 w 402"/>
                    <a:gd name="T49" fmla="*/ 1 h 62"/>
                    <a:gd name="T50" fmla="*/ 1 w 402"/>
                    <a:gd name="T51" fmla="*/ 1 h 62"/>
                    <a:gd name="T52" fmla="*/ 1 w 402"/>
                    <a:gd name="T53" fmla="*/ 1 h 62"/>
                    <a:gd name="T54" fmla="*/ 1 w 402"/>
                    <a:gd name="T55" fmla="*/ 1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2"/>
                    <a:gd name="T85" fmla="*/ 0 h 62"/>
                    <a:gd name="T86" fmla="*/ 402 w 402"/>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2" h="62">
                      <a:moveTo>
                        <a:pt x="359" y="62"/>
                      </a:moveTo>
                      <a:lnTo>
                        <a:pt x="359" y="62"/>
                      </a:lnTo>
                      <a:lnTo>
                        <a:pt x="360" y="57"/>
                      </a:lnTo>
                      <a:lnTo>
                        <a:pt x="365" y="50"/>
                      </a:lnTo>
                      <a:lnTo>
                        <a:pt x="372" y="42"/>
                      </a:lnTo>
                      <a:lnTo>
                        <a:pt x="379" y="35"/>
                      </a:lnTo>
                      <a:lnTo>
                        <a:pt x="387" y="27"/>
                      </a:lnTo>
                      <a:lnTo>
                        <a:pt x="394" y="18"/>
                      </a:lnTo>
                      <a:lnTo>
                        <a:pt x="399" y="9"/>
                      </a:lnTo>
                      <a:lnTo>
                        <a:pt x="402" y="0"/>
                      </a:lnTo>
                      <a:lnTo>
                        <a:pt x="0" y="20"/>
                      </a:lnTo>
                      <a:lnTo>
                        <a:pt x="14" y="22"/>
                      </a:lnTo>
                      <a:lnTo>
                        <a:pt x="29" y="26"/>
                      </a:lnTo>
                      <a:lnTo>
                        <a:pt x="46" y="28"/>
                      </a:lnTo>
                      <a:lnTo>
                        <a:pt x="64" y="30"/>
                      </a:lnTo>
                      <a:lnTo>
                        <a:pt x="83" y="34"/>
                      </a:lnTo>
                      <a:lnTo>
                        <a:pt x="103" y="36"/>
                      </a:lnTo>
                      <a:lnTo>
                        <a:pt x="125" y="38"/>
                      </a:lnTo>
                      <a:lnTo>
                        <a:pt x="147" y="42"/>
                      </a:lnTo>
                      <a:lnTo>
                        <a:pt x="171" y="44"/>
                      </a:lnTo>
                      <a:lnTo>
                        <a:pt x="196" y="47"/>
                      </a:lnTo>
                      <a:lnTo>
                        <a:pt x="221" y="50"/>
                      </a:lnTo>
                      <a:lnTo>
                        <a:pt x="247" y="52"/>
                      </a:lnTo>
                      <a:lnTo>
                        <a:pt x="274" y="56"/>
                      </a:lnTo>
                      <a:lnTo>
                        <a:pt x="302" y="58"/>
                      </a:lnTo>
                      <a:lnTo>
                        <a:pt x="330" y="60"/>
                      </a:lnTo>
                      <a:lnTo>
                        <a:pt x="359" y="62"/>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20" name="Freeform 243"/>
                <p:cNvSpPr>
                  <a:spLocks noChangeAspect="1"/>
                </p:cNvSpPr>
                <p:nvPr/>
              </p:nvSpPr>
              <p:spPr bwMode="auto">
                <a:xfrm>
                  <a:off x="1675" y="3069"/>
                  <a:ext cx="428" cy="51"/>
                </a:xfrm>
                <a:custGeom>
                  <a:avLst/>
                  <a:gdLst>
                    <a:gd name="T0" fmla="*/ 1 w 856"/>
                    <a:gd name="T1" fmla="*/ 0 h 103"/>
                    <a:gd name="T2" fmla="*/ 1 w 856"/>
                    <a:gd name="T3" fmla="*/ 0 h 103"/>
                    <a:gd name="T4" fmla="*/ 1 w 856"/>
                    <a:gd name="T5" fmla="*/ 0 h 103"/>
                    <a:gd name="T6" fmla="*/ 1 w 856"/>
                    <a:gd name="T7" fmla="*/ 0 h 103"/>
                    <a:gd name="T8" fmla="*/ 1 w 856"/>
                    <a:gd name="T9" fmla="*/ 0 h 103"/>
                    <a:gd name="T10" fmla="*/ 1 w 856"/>
                    <a:gd name="T11" fmla="*/ 0 h 103"/>
                    <a:gd name="T12" fmla="*/ 1 w 856"/>
                    <a:gd name="T13" fmla="*/ 0 h 103"/>
                    <a:gd name="T14" fmla="*/ 1 w 856"/>
                    <a:gd name="T15" fmla="*/ 0 h 103"/>
                    <a:gd name="T16" fmla="*/ 0 w 856"/>
                    <a:gd name="T17" fmla="*/ 0 h 103"/>
                    <a:gd name="T18" fmla="*/ 1 w 856"/>
                    <a:gd name="T19" fmla="*/ 0 h 103"/>
                    <a:gd name="T20" fmla="*/ 1 w 856"/>
                    <a:gd name="T21" fmla="*/ 0 h 103"/>
                    <a:gd name="T22" fmla="*/ 1 w 856"/>
                    <a:gd name="T23" fmla="*/ 0 h 103"/>
                    <a:gd name="T24" fmla="*/ 1 w 856"/>
                    <a:gd name="T25" fmla="*/ 0 h 103"/>
                    <a:gd name="T26" fmla="*/ 1 w 856"/>
                    <a:gd name="T27" fmla="*/ 0 h 103"/>
                    <a:gd name="T28" fmla="*/ 1 w 856"/>
                    <a:gd name="T29" fmla="*/ 0 h 103"/>
                    <a:gd name="T30" fmla="*/ 1 w 856"/>
                    <a:gd name="T31" fmla="*/ 0 h 103"/>
                    <a:gd name="T32" fmla="*/ 1 w 856"/>
                    <a:gd name="T33" fmla="*/ 0 h 103"/>
                    <a:gd name="T34" fmla="*/ 1 w 856"/>
                    <a:gd name="T35" fmla="*/ 0 h 103"/>
                    <a:gd name="T36" fmla="*/ 1 w 856"/>
                    <a:gd name="T37" fmla="*/ 0 h 103"/>
                    <a:gd name="T38" fmla="*/ 1 w 856"/>
                    <a:gd name="T39" fmla="*/ 0 h 103"/>
                    <a:gd name="T40" fmla="*/ 1 w 856"/>
                    <a:gd name="T41" fmla="*/ 0 h 103"/>
                    <a:gd name="T42" fmla="*/ 1 w 856"/>
                    <a:gd name="T43" fmla="*/ 0 h 103"/>
                    <a:gd name="T44" fmla="*/ 1 w 856"/>
                    <a:gd name="T45" fmla="*/ 0 h 103"/>
                    <a:gd name="T46" fmla="*/ 1 w 856"/>
                    <a:gd name="T47" fmla="*/ 0 h 103"/>
                    <a:gd name="T48" fmla="*/ 1 w 856"/>
                    <a:gd name="T49" fmla="*/ 0 h 103"/>
                    <a:gd name="T50" fmla="*/ 1 w 856"/>
                    <a:gd name="T51" fmla="*/ 0 h 103"/>
                    <a:gd name="T52" fmla="*/ 1 w 856"/>
                    <a:gd name="T53" fmla="*/ 0 h 103"/>
                    <a:gd name="T54" fmla="*/ 1 w 856"/>
                    <a:gd name="T55" fmla="*/ 0 h 103"/>
                    <a:gd name="T56" fmla="*/ 1 w 856"/>
                    <a:gd name="T57" fmla="*/ 0 h 103"/>
                    <a:gd name="T58" fmla="*/ 1 w 856"/>
                    <a:gd name="T59" fmla="*/ 0 h 103"/>
                    <a:gd name="T60" fmla="*/ 1 w 856"/>
                    <a:gd name="T61" fmla="*/ 0 h 103"/>
                    <a:gd name="T62" fmla="*/ 1 w 856"/>
                    <a:gd name="T63" fmla="*/ 0 h 103"/>
                    <a:gd name="T64" fmla="*/ 1 w 856"/>
                    <a:gd name="T65" fmla="*/ 0 h 103"/>
                    <a:gd name="T66" fmla="*/ 1 w 856"/>
                    <a:gd name="T67" fmla="*/ 0 h 103"/>
                    <a:gd name="T68" fmla="*/ 1 w 856"/>
                    <a:gd name="T69" fmla="*/ 0 h 103"/>
                    <a:gd name="T70" fmla="*/ 1 w 856"/>
                    <a:gd name="T71" fmla="*/ 0 h 103"/>
                    <a:gd name="T72" fmla="*/ 1 w 856"/>
                    <a:gd name="T73" fmla="*/ 0 h 103"/>
                    <a:gd name="T74" fmla="*/ 1 w 856"/>
                    <a:gd name="T75" fmla="*/ 0 h 103"/>
                    <a:gd name="T76" fmla="*/ 1 w 856"/>
                    <a:gd name="T77" fmla="*/ 0 h 103"/>
                    <a:gd name="T78" fmla="*/ 1 w 856"/>
                    <a:gd name="T79" fmla="*/ 0 h 103"/>
                    <a:gd name="T80" fmla="*/ 1 w 856"/>
                    <a:gd name="T81" fmla="*/ 0 h 103"/>
                    <a:gd name="T82" fmla="*/ 1 w 856"/>
                    <a:gd name="T83" fmla="*/ 0 h 103"/>
                    <a:gd name="T84" fmla="*/ 1 w 856"/>
                    <a:gd name="T85" fmla="*/ 0 h 103"/>
                    <a:gd name="T86" fmla="*/ 1 w 856"/>
                    <a:gd name="T87" fmla="*/ 0 h 103"/>
                    <a:gd name="T88" fmla="*/ 1 w 856"/>
                    <a:gd name="T89" fmla="*/ 0 h 103"/>
                    <a:gd name="T90" fmla="*/ 1 w 856"/>
                    <a:gd name="T91" fmla="*/ 0 h 103"/>
                    <a:gd name="T92" fmla="*/ 1 w 856"/>
                    <a:gd name="T93" fmla="*/ 0 h 103"/>
                    <a:gd name="T94" fmla="*/ 1 w 856"/>
                    <a:gd name="T95" fmla="*/ 0 h 103"/>
                    <a:gd name="T96" fmla="*/ 1 w 856"/>
                    <a:gd name="T97" fmla="*/ 0 h 103"/>
                    <a:gd name="T98" fmla="*/ 1 w 856"/>
                    <a:gd name="T99" fmla="*/ 0 h 103"/>
                    <a:gd name="T100" fmla="*/ 1 w 856"/>
                    <a:gd name="T101" fmla="*/ 0 h 103"/>
                    <a:gd name="T102" fmla="*/ 1 w 856"/>
                    <a:gd name="T103" fmla="*/ 0 h 103"/>
                    <a:gd name="T104" fmla="*/ 1 w 856"/>
                    <a:gd name="T105" fmla="*/ 0 h 103"/>
                    <a:gd name="T106" fmla="*/ 1 w 856"/>
                    <a:gd name="T107" fmla="*/ 0 h 103"/>
                    <a:gd name="T108" fmla="*/ 1 w 856"/>
                    <a:gd name="T109" fmla="*/ 0 h 103"/>
                    <a:gd name="T110" fmla="*/ 1 w 856"/>
                    <a:gd name="T111" fmla="*/ 0 h 103"/>
                    <a:gd name="T112" fmla="*/ 1 w 856"/>
                    <a:gd name="T113" fmla="*/ 0 h 103"/>
                    <a:gd name="T114" fmla="*/ 1 w 856"/>
                    <a:gd name="T115" fmla="*/ 0 h 103"/>
                    <a:gd name="T116" fmla="*/ 1 w 856"/>
                    <a:gd name="T117" fmla="*/ 0 h 1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6"/>
                    <a:gd name="T178" fmla="*/ 0 h 103"/>
                    <a:gd name="T179" fmla="*/ 856 w 856"/>
                    <a:gd name="T180" fmla="*/ 103 h 1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6" h="103">
                      <a:moveTo>
                        <a:pt x="43" y="7"/>
                      </a:moveTo>
                      <a:lnTo>
                        <a:pt x="40" y="15"/>
                      </a:lnTo>
                      <a:lnTo>
                        <a:pt x="35" y="25"/>
                      </a:lnTo>
                      <a:lnTo>
                        <a:pt x="28" y="33"/>
                      </a:lnTo>
                      <a:lnTo>
                        <a:pt x="20" y="41"/>
                      </a:lnTo>
                      <a:lnTo>
                        <a:pt x="13" y="49"/>
                      </a:lnTo>
                      <a:lnTo>
                        <a:pt x="6" y="56"/>
                      </a:lnTo>
                      <a:lnTo>
                        <a:pt x="1" y="63"/>
                      </a:lnTo>
                      <a:lnTo>
                        <a:pt x="0" y="69"/>
                      </a:lnTo>
                      <a:lnTo>
                        <a:pt x="31" y="72"/>
                      </a:lnTo>
                      <a:lnTo>
                        <a:pt x="62" y="74"/>
                      </a:lnTo>
                      <a:lnTo>
                        <a:pt x="95" y="77"/>
                      </a:lnTo>
                      <a:lnTo>
                        <a:pt x="127" y="80"/>
                      </a:lnTo>
                      <a:lnTo>
                        <a:pt x="160" y="82"/>
                      </a:lnTo>
                      <a:lnTo>
                        <a:pt x="193" y="84"/>
                      </a:lnTo>
                      <a:lnTo>
                        <a:pt x="225" y="86"/>
                      </a:lnTo>
                      <a:lnTo>
                        <a:pt x="258" y="88"/>
                      </a:lnTo>
                      <a:lnTo>
                        <a:pt x="290" y="90"/>
                      </a:lnTo>
                      <a:lnTo>
                        <a:pt x="324" y="92"/>
                      </a:lnTo>
                      <a:lnTo>
                        <a:pt x="356" y="94"/>
                      </a:lnTo>
                      <a:lnTo>
                        <a:pt x="388" y="95"/>
                      </a:lnTo>
                      <a:lnTo>
                        <a:pt x="419" y="97"/>
                      </a:lnTo>
                      <a:lnTo>
                        <a:pt x="452" y="98"/>
                      </a:lnTo>
                      <a:lnTo>
                        <a:pt x="482" y="99"/>
                      </a:lnTo>
                      <a:lnTo>
                        <a:pt x="513" y="100"/>
                      </a:lnTo>
                      <a:lnTo>
                        <a:pt x="542" y="100"/>
                      </a:lnTo>
                      <a:lnTo>
                        <a:pt x="570" y="102"/>
                      </a:lnTo>
                      <a:lnTo>
                        <a:pt x="599" y="102"/>
                      </a:lnTo>
                      <a:lnTo>
                        <a:pt x="626" y="103"/>
                      </a:lnTo>
                      <a:lnTo>
                        <a:pt x="652" y="103"/>
                      </a:lnTo>
                      <a:lnTo>
                        <a:pt x="677" y="103"/>
                      </a:lnTo>
                      <a:lnTo>
                        <a:pt x="702" y="102"/>
                      </a:lnTo>
                      <a:lnTo>
                        <a:pt x="725" y="102"/>
                      </a:lnTo>
                      <a:lnTo>
                        <a:pt x="747" y="100"/>
                      </a:lnTo>
                      <a:lnTo>
                        <a:pt x="766" y="99"/>
                      </a:lnTo>
                      <a:lnTo>
                        <a:pt x="786" y="98"/>
                      </a:lnTo>
                      <a:lnTo>
                        <a:pt x="803" y="97"/>
                      </a:lnTo>
                      <a:lnTo>
                        <a:pt x="818" y="95"/>
                      </a:lnTo>
                      <a:lnTo>
                        <a:pt x="833" y="92"/>
                      </a:lnTo>
                      <a:lnTo>
                        <a:pt x="846" y="90"/>
                      </a:lnTo>
                      <a:lnTo>
                        <a:pt x="856" y="88"/>
                      </a:lnTo>
                      <a:lnTo>
                        <a:pt x="851" y="86"/>
                      </a:lnTo>
                      <a:lnTo>
                        <a:pt x="843" y="82"/>
                      </a:lnTo>
                      <a:lnTo>
                        <a:pt x="831" y="80"/>
                      </a:lnTo>
                      <a:lnTo>
                        <a:pt x="816" y="76"/>
                      </a:lnTo>
                      <a:lnTo>
                        <a:pt x="796" y="72"/>
                      </a:lnTo>
                      <a:lnTo>
                        <a:pt x="774" y="68"/>
                      </a:lnTo>
                      <a:lnTo>
                        <a:pt x="751" y="65"/>
                      </a:lnTo>
                      <a:lnTo>
                        <a:pt x="725" y="60"/>
                      </a:lnTo>
                      <a:lnTo>
                        <a:pt x="697" y="56"/>
                      </a:lnTo>
                      <a:lnTo>
                        <a:pt x="668" y="51"/>
                      </a:lnTo>
                      <a:lnTo>
                        <a:pt x="638" y="46"/>
                      </a:lnTo>
                      <a:lnTo>
                        <a:pt x="607" y="41"/>
                      </a:lnTo>
                      <a:lnTo>
                        <a:pt x="577" y="36"/>
                      </a:lnTo>
                      <a:lnTo>
                        <a:pt x="547" y="30"/>
                      </a:lnTo>
                      <a:lnTo>
                        <a:pt x="517" y="26"/>
                      </a:lnTo>
                      <a:lnTo>
                        <a:pt x="489" y="20"/>
                      </a:lnTo>
                      <a:lnTo>
                        <a:pt x="189" y="0"/>
                      </a:lnTo>
                      <a:lnTo>
                        <a:pt x="43" y="7"/>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21" name="Freeform 244"/>
                <p:cNvSpPr>
                  <a:spLocks noChangeAspect="1"/>
                </p:cNvSpPr>
                <p:nvPr/>
              </p:nvSpPr>
              <p:spPr bwMode="auto">
                <a:xfrm>
                  <a:off x="1675" y="3069"/>
                  <a:ext cx="428" cy="51"/>
                </a:xfrm>
                <a:custGeom>
                  <a:avLst/>
                  <a:gdLst>
                    <a:gd name="T0" fmla="*/ 1 w 856"/>
                    <a:gd name="T1" fmla="*/ 0 h 103"/>
                    <a:gd name="T2" fmla="*/ 1 w 856"/>
                    <a:gd name="T3" fmla="*/ 0 h 103"/>
                    <a:gd name="T4" fmla="*/ 1 w 856"/>
                    <a:gd name="T5" fmla="*/ 0 h 103"/>
                    <a:gd name="T6" fmla="*/ 1 w 856"/>
                    <a:gd name="T7" fmla="*/ 0 h 103"/>
                    <a:gd name="T8" fmla="*/ 1 w 856"/>
                    <a:gd name="T9" fmla="*/ 0 h 103"/>
                    <a:gd name="T10" fmla="*/ 1 w 856"/>
                    <a:gd name="T11" fmla="*/ 0 h 103"/>
                    <a:gd name="T12" fmla="*/ 1 w 856"/>
                    <a:gd name="T13" fmla="*/ 0 h 103"/>
                    <a:gd name="T14" fmla="*/ 1 w 856"/>
                    <a:gd name="T15" fmla="*/ 0 h 103"/>
                    <a:gd name="T16" fmla="*/ 1 w 856"/>
                    <a:gd name="T17" fmla="*/ 0 h 103"/>
                    <a:gd name="T18" fmla="*/ 0 w 856"/>
                    <a:gd name="T19" fmla="*/ 0 h 103"/>
                    <a:gd name="T20" fmla="*/ 0 w 856"/>
                    <a:gd name="T21" fmla="*/ 0 h 103"/>
                    <a:gd name="T22" fmla="*/ 1 w 856"/>
                    <a:gd name="T23" fmla="*/ 0 h 103"/>
                    <a:gd name="T24" fmla="*/ 1 w 856"/>
                    <a:gd name="T25" fmla="*/ 0 h 103"/>
                    <a:gd name="T26" fmla="*/ 1 w 856"/>
                    <a:gd name="T27" fmla="*/ 0 h 103"/>
                    <a:gd name="T28" fmla="*/ 1 w 856"/>
                    <a:gd name="T29" fmla="*/ 0 h 103"/>
                    <a:gd name="T30" fmla="*/ 1 w 856"/>
                    <a:gd name="T31" fmla="*/ 0 h 103"/>
                    <a:gd name="T32" fmla="*/ 1 w 856"/>
                    <a:gd name="T33" fmla="*/ 0 h 103"/>
                    <a:gd name="T34" fmla="*/ 1 w 856"/>
                    <a:gd name="T35" fmla="*/ 0 h 103"/>
                    <a:gd name="T36" fmla="*/ 1 w 856"/>
                    <a:gd name="T37" fmla="*/ 0 h 103"/>
                    <a:gd name="T38" fmla="*/ 1 w 856"/>
                    <a:gd name="T39" fmla="*/ 0 h 103"/>
                    <a:gd name="T40" fmla="*/ 1 w 856"/>
                    <a:gd name="T41" fmla="*/ 0 h 103"/>
                    <a:gd name="T42" fmla="*/ 1 w 856"/>
                    <a:gd name="T43" fmla="*/ 0 h 103"/>
                    <a:gd name="T44" fmla="*/ 1 w 856"/>
                    <a:gd name="T45" fmla="*/ 0 h 103"/>
                    <a:gd name="T46" fmla="*/ 1 w 856"/>
                    <a:gd name="T47" fmla="*/ 0 h 103"/>
                    <a:gd name="T48" fmla="*/ 1 w 856"/>
                    <a:gd name="T49" fmla="*/ 0 h 103"/>
                    <a:gd name="T50" fmla="*/ 1 w 856"/>
                    <a:gd name="T51" fmla="*/ 0 h 103"/>
                    <a:gd name="T52" fmla="*/ 1 w 856"/>
                    <a:gd name="T53" fmla="*/ 0 h 103"/>
                    <a:gd name="T54" fmla="*/ 1 w 856"/>
                    <a:gd name="T55" fmla="*/ 0 h 103"/>
                    <a:gd name="T56" fmla="*/ 1 w 856"/>
                    <a:gd name="T57" fmla="*/ 0 h 103"/>
                    <a:gd name="T58" fmla="*/ 1 w 856"/>
                    <a:gd name="T59" fmla="*/ 0 h 103"/>
                    <a:gd name="T60" fmla="*/ 1 w 856"/>
                    <a:gd name="T61" fmla="*/ 0 h 103"/>
                    <a:gd name="T62" fmla="*/ 1 w 856"/>
                    <a:gd name="T63" fmla="*/ 0 h 103"/>
                    <a:gd name="T64" fmla="*/ 1 w 856"/>
                    <a:gd name="T65" fmla="*/ 0 h 103"/>
                    <a:gd name="T66" fmla="*/ 1 w 856"/>
                    <a:gd name="T67" fmla="*/ 0 h 103"/>
                    <a:gd name="T68" fmla="*/ 1 w 856"/>
                    <a:gd name="T69" fmla="*/ 0 h 103"/>
                    <a:gd name="T70" fmla="*/ 1 w 856"/>
                    <a:gd name="T71" fmla="*/ 0 h 103"/>
                    <a:gd name="T72" fmla="*/ 1 w 856"/>
                    <a:gd name="T73" fmla="*/ 0 h 103"/>
                    <a:gd name="T74" fmla="*/ 1 w 856"/>
                    <a:gd name="T75" fmla="*/ 0 h 103"/>
                    <a:gd name="T76" fmla="*/ 1 w 856"/>
                    <a:gd name="T77" fmla="*/ 0 h 103"/>
                    <a:gd name="T78" fmla="*/ 1 w 856"/>
                    <a:gd name="T79" fmla="*/ 0 h 103"/>
                    <a:gd name="T80" fmla="*/ 1 w 856"/>
                    <a:gd name="T81" fmla="*/ 0 h 103"/>
                    <a:gd name="T82" fmla="*/ 1 w 856"/>
                    <a:gd name="T83" fmla="*/ 0 h 103"/>
                    <a:gd name="T84" fmla="*/ 1 w 856"/>
                    <a:gd name="T85" fmla="*/ 0 h 103"/>
                    <a:gd name="T86" fmla="*/ 1 w 856"/>
                    <a:gd name="T87" fmla="*/ 0 h 103"/>
                    <a:gd name="T88" fmla="*/ 1 w 856"/>
                    <a:gd name="T89" fmla="*/ 0 h 103"/>
                    <a:gd name="T90" fmla="*/ 1 w 856"/>
                    <a:gd name="T91" fmla="*/ 0 h 103"/>
                    <a:gd name="T92" fmla="*/ 1 w 856"/>
                    <a:gd name="T93" fmla="*/ 0 h 103"/>
                    <a:gd name="T94" fmla="*/ 1 w 856"/>
                    <a:gd name="T95" fmla="*/ 0 h 103"/>
                    <a:gd name="T96" fmla="*/ 1 w 856"/>
                    <a:gd name="T97" fmla="*/ 0 h 103"/>
                    <a:gd name="T98" fmla="*/ 1 w 856"/>
                    <a:gd name="T99" fmla="*/ 0 h 103"/>
                    <a:gd name="T100" fmla="*/ 1 w 856"/>
                    <a:gd name="T101" fmla="*/ 0 h 103"/>
                    <a:gd name="T102" fmla="*/ 1 w 856"/>
                    <a:gd name="T103" fmla="*/ 0 h 103"/>
                    <a:gd name="T104" fmla="*/ 1 w 856"/>
                    <a:gd name="T105" fmla="*/ 0 h 103"/>
                    <a:gd name="T106" fmla="*/ 1 w 856"/>
                    <a:gd name="T107" fmla="*/ 0 h 103"/>
                    <a:gd name="T108" fmla="*/ 1 w 856"/>
                    <a:gd name="T109" fmla="*/ 0 h 103"/>
                    <a:gd name="T110" fmla="*/ 1 w 856"/>
                    <a:gd name="T111" fmla="*/ 0 h 103"/>
                    <a:gd name="T112" fmla="*/ 1 w 856"/>
                    <a:gd name="T113" fmla="*/ 0 h 103"/>
                    <a:gd name="T114" fmla="*/ 1 w 856"/>
                    <a:gd name="T115" fmla="*/ 0 h 103"/>
                    <a:gd name="T116" fmla="*/ 1 w 856"/>
                    <a:gd name="T117" fmla="*/ 0 h 103"/>
                    <a:gd name="T118" fmla="*/ 1 w 856"/>
                    <a:gd name="T119" fmla="*/ 0 h 103"/>
                    <a:gd name="T120" fmla="*/ 1 w 856"/>
                    <a:gd name="T121" fmla="*/ 0 h 103"/>
                    <a:gd name="T122" fmla="*/ 1 w 856"/>
                    <a:gd name="T123" fmla="*/ 0 h 1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6"/>
                    <a:gd name="T187" fmla="*/ 0 h 103"/>
                    <a:gd name="T188" fmla="*/ 856 w 856"/>
                    <a:gd name="T189" fmla="*/ 103 h 1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6" h="103">
                      <a:moveTo>
                        <a:pt x="43" y="7"/>
                      </a:moveTo>
                      <a:lnTo>
                        <a:pt x="43" y="7"/>
                      </a:lnTo>
                      <a:lnTo>
                        <a:pt x="40" y="15"/>
                      </a:lnTo>
                      <a:lnTo>
                        <a:pt x="35" y="25"/>
                      </a:lnTo>
                      <a:lnTo>
                        <a:pt x="28" y="33"/>
                      </a:lnTo>
                      <a:lnTo>
                        <a:pt x="20" y="41"/>
                      </a:lnTo>
                      <a:lnTo>
                        <a:pt x="13" y="49"/>
                      </a:lnTo>
                      <a:lnTo>
                        <a:pt x="6" y="56"/>
                      </a:lnTo>
                      <a:lnTo>
                        <a:pt x="1" y="63"/>
                      </a:lnTo>
                      <a:lnTo>
                        <a:pt x="0" y="69"/>
                      </a:lnTo>
                      <a:lnTo>
                        <a:pt x="31" y="72"/>
                      </a:lnTo>
                      <a:lnTo>
                        <a:pt x="62" y="74"/>
                      </a:lnTo>
                      <a:lnTo>
                        <a:pt x="95" y="77"/>
                      </a:lnTo>
                      <a:lnTo>
                        <a:pt x="127" y="80"/>
                      </a:lnTo>
                      <a:lnTo>
                        <a:pt x="160" y="82"/>
                      </a:lnTo>
                      <a:lnTo>
                        <a:pt x="193" y="84"/>
                      </a:lnTo>
                      <a:lnTo>
                        <a:pt x="225" y="86"/>
                      </a:lnTo>
                      <a:lnTo>
                        <a:pt x="258" y="88"/>
                      </a:lnTo>
                      <a:lnTo>
                        <a:pt x="290" y="90"/>
                      </a:lnTo>
                      <a:lnTo>
                        <a:pt x="324" y="92"/>
                      </a:lnTo>
                      <a:lnTo>
                        <a:pt x="356" y="94"/>
                      </a:lnTo>
                      <a:lnTo>
                        <a:pt x="388" y="95"/>
                      </a:lnTo>
                      <a:lnTo>
                        <a:pt x="419" y="97"/>
                      </a:lnTo>
                      <a:lnTo>
                        <a:pt x="452" y="98"/>
                      </a:lnTo>
                      <a:lnTo>
                        <a:pt x="482" y="99"/>
                      </a:lnTo>
                      <a:lnTo>
                        <a:pt x="513" y="100"/>
                      </a:lnTo>
                      <a:lnTo>
                        <a:pt x="542" y="100"/>
                      </a:lnTo>
                      <a:lnTo>
                        <a:pt x="570" y="102"/>
                      </a:lnTo>
                      <a:lnTo>
                        <a:pt x="599" y="102"/>
                      </a:lnTo>
                      <a:lnTo>
                        <a:pt x="626" y="103"/>
                      </a:lnTo>
                      <a:lnTo>
                        <a:pt x="652" y="103"/>
                      </a:lnTo>
                      <a:lnTo>
                        <a:pt x="677" y="103"/>
                      </a:lnTo>
                      <a:lnTo>
                        <a:pt x="702" y="102"/>
                      </a:lnTo>
                      <a:lnTo>
                        <a:pt x="725" y="102"/>
                      </a:lnTo>
                      <a:lnTo>
                        <a:pt x="747" y="100"/>
                      </a:lnTo>
                      <a:lnTo>
                        <a:pt x="766" y="99"/>
                      </a:lnTo>
                      <a:lnTo>
                        <a:pt x="786" y="98"/>
                      </a:lnTo>
                      <a:lnTo>
                        <a:pt x="803" y="97"/>
                      </a:lnTo>
                      <a:lnTo>
                        <a:pt x="818" y="95"/>
                      </a:lnTo>
                      <a:lnTo>
                        <a:pt x="833" y="92"/>
                      </a:lnTo>
                      <a:lnTo>
                        <a:pt x="846" y="90"/>
                      </a:lnTo>
                      <a:lnTo>
                        <a:pt x="856" y="88"/>
                      </a:lnTo>
                      <a:lnTo>
                        <a:pt x="851" y="86"/>
                      </a:lnTo>
                      <a:lnTo>
                        <a:pt x="843" y="82"/>
                      </a:lnTo>
                      <a:lnTo>
                        <a:pt x="831" y="80"/>
                      </a:lnTo>
                      <a:lnTo>
                        <a:pt x="816" y="76"/>
                      </a:lnTo>
                      <a:lnTo>
                        <a:pt x="796" y="72"/>
                      </a:lnTo>
                      <a:lnTo>
                        <a:pt x="774" y="68"/>
                      </a:lnTo>
                      <a:lnTo>
                        <a:pt x="751" y="65"/>
                      </a:lnTo>
                      <a:lnTo>
                        <a:pt x="725" y="60"/>
                      </a:lnTo>
                      <a:lnTo>
                        <a:pt x="697" y="56"/>
                      </a:lnTo>
                      <a:lnTo>
                        <a:pt x="668" y="51"/>
                      </a:lnTo>
                      <a:lnTo>
                        <a:pt x="638" y="46"/>
                      </a:lnTo>
                      <a:lnTo>
                        <a:pt x="607" y="41"/>
                      </a:lnTo>
                      <a:lnTo>
                        <a:pt x="577" y="36"/>
                      </a:lnTo>
                      <a:lnTo>
                        <a:pt x="547" y="30"/>
                      </a:lnTo>
                      <a:lnTo>
                        <a:pt x="517" y="26"/>
                      </a:lnTo>
                      <a:lnTo>
                        <a:pt x="489" y="20"/>
                      </a:lnTo>
                      <a:lnTo>
                        <a:pt x="189" y="0"/>
                      </a:lnTo>
                      <a:lnTo>
                        <a:pt x="43" y="7"/>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22" name="Freeform 245"/>
                <p:cNvSpPr>
                  <a:spLocks noChangeAspect="1"/>
                </p:cNvSpPr>
                <p:nvPr/>
              </p:nvSpPr>
              <p:spPr bwMode="auto">
                <a:xfrm>
                  <a:off x="1979" y="3107"/>
                  <a:ext cx="96" cy="13"/>
                </a:xfrm>
                <a:custGeom>
                  <a:avLst/>
                  <a:gdLst>
                    <a:gd name="T0" fmla="*/ 0 w 193"/>
                    <a:gd name="T1" fmla="*/ 0 h 28"/>
                    <a:gd name="T2" fmla="*/ 0 w 193"/>
                    <a:gd name="T3" fmla="*/ 0 h 28"/>
                    <a:gd name="T4" fmla="*/ 0 w 193"/>
                    <a:gd name="T5" fmla="*/ 0 h 28"/>
                    <a:gd name="T6" fmla="*/ 0 w 193"/>
                    <a:gd name="T7" fmla="*/ 0 h 28"/>
                    <a:gd name="T8" fmla="*/ 0 w 193"/>
                    <a:gd name="T9" fmla="*/ 0 h 28"/>
                    <a:gd name="T10" fmla="*/ 0 w 193"/>
                    <a:gd name="T11" fmla="*/ 0 h 28"/>
                    <a:gd name="T12" fmla="*/ 0 w 193"/>
                    <a:gd name="T13" fmla="*/ 0 h 28"/>
                    <a:gd name="T14" fmla="*/ 0 w 193"/>
                    <a:gd name="T15" fmla="*/ 0 h 28"/>
                    <a:gd name="T16" fmla="*/ 0 w 193"/>
                    <a:gd name="T17" fmla="*/ 0 h 28"/>
                    <a:gd name="T18" fmla="*/ 0 w 193"/>
                    <a:gd name="T19" fmla="*/ 0 h 28"/>
                    <a:gd name="T20" fmla="*/ 0 w 193"/>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3"/>
                    <a:gd name="T34" fmla="*/ 0 h 28"/>
                    <a:gd name="T35" fmla="*/ 193 w 193"/>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3" h="28">
                      <a:moveTo>
                        <a:pt x="0" y="28"/>
                      </a:moveTo>
                      <a:lnTo>
                        <a:pt x="0" y="28"/>
                      </a:lnTo>
                      <a:lnTo>
                        <a:pt x="2" y="22"/>
                      </a:lnTo>
                      <a:lnTo>
                        <a:pt x="6" y="16"/>
                      </a:lnTo>
                      <a:lnTo>
                        <a:pt x="11" y="13"/>
                      </a:lnTo>
                      <a:lnTo>
                        <a:pt x="17" y="11"/>
                      </a:lnTo>
                      <a:lnTo>
                        <a:pt x="23" y="8"/>
                      </a:lnTo>
                      <a:lnTo>
                        <a:pt x="29" y="8"/>
                      </a:lnTo>
                      <a:lnTo>
                        <a:pt x="35" y="7"/>
                      </a:lnTo>
                      <a:lnTo>
                        <a:pt x="41" y="7"/>
                      </a:lnTo>
                      <a:lnTo>
                        <a:pt x="19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23" name="Freeform 246"/>
                <p:cNvSpPr>
                  <a:spLocks noChangeAspect="1"/>
                </p:cNvSpPr>
                <p:nvPr/>
              </p:nvSpPr>
              <p:spPr bwMode="auto">
                <a:xfrm>
                  <a:off x="1569" y="3077"/>
                  <a:ext cx="80" cy="16"/>
                </a:xfrm>
                <a:custGeom>
                  <a:avLst/>
                  <a:gdLst>
                    <a:gd name="T0" fmla="*/ 0 w 160"/>
                    <a:gd name="T1" fmla="*/ 0 h 34"/>
                    <a:gd name="T2" fmla="*/ 0 w 160"/>
                    <a:gd name="T3" fmla="*/ 0 h 34"/>
                    <a:gd name="T4" fmla="*/ 1 w 160"/>
                    <a:gd name="T5" fmla="*/ 0 h 34"/>
                    <a:gd name="T6" fmla="*/ 1 w 160"/>
                    <a:gd name="T7" fmla="*/ 0 h 34"/>
                    <a:gd name="T8" fmla="*/ 1 w 160"/>
                    <a:gd name="T9" fmla="*/ 0 h 34"/>
                    <a:gd name="T10" fmla="*/ 1 w 160"/>
                    <a:gd name="T11" fmla="*/ 0 h 34"/>
                    <a:gd name="T12" fmla="*/ 1 w 160"/>
                    <a:gd name="T13" fmla="*/ 0 h 34"/>
                    <a:gd name="T14" fmla="*/ 1 w 160"/>
                    <a:gd name="T15" fmla="*/ 0 h 34"/>
                    <a:gd name="T16" fmla="*/ 1 w 160"/>
                    <a:gd name="T17" fmla="*/ 0 h 34"/>
                    <a:gd name="T18" fmla="*/ 1 w 160"/>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34"/>
                    <a:gd name="T32" fmla="*/ 160 w 16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34">
                      <a:moveTo>
                        <a:pt x="0" y="34"/>
                      </a:moveTo>
                      <a:lnTo>
                        <a:pt x="0" y="34"/>
                      </a:lnTo>
                      <a:lnTo>
                        <a:pt x="12" y="26"/>
                      </a:lnTo>
                      <a:lnTo>
                        <a:pt x="25" y="19"/>
                      </a:lnTo>
                      <a:lnTo>
                        <a:pt x="42" y="14"/>
                      </a:lnTo>
                      <a:lnTo>
                        <a:pt x="61" y="11"/>
                      </a:lnTo>
                      <a:lnTo>
                        <a:pt x="82" y="7"/>
                      </a:lnTo>
                      <a:lnTo>
                        <a:pt x="106" y="5"/>
                      </a:lnTo>
                      <a:lnTo>
                        <a:pt x="131" y="3"/>
                      </a:lnTo>
                      <a:lnTo>
                        <a:pt x="16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24" name="Line 247"/>
                <p:cNvSpPr>
                  <a:spLocks noChangeAspect="1" noChangeShapeType="1"/>
                </p:cNvSpPr>
                <p:nvPr/>
              </p:nvSpPr>
              <p:spPr bwMode="auto">
                <a:xfrm>
                  <a:off x="1608" y="3080"/>
                  <a:ext cx="373" cy="3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925" name="Freeform 248"/>
                <p:cNvSpPr>
                  <a:spLocks noChangeAspect="1"/>
                </p:cNvSpPr>
                <p:nvPr/>
              </p:nvSpPr>
              <p:spPr bwMode="auto">
                <a:xfrm>
                  <a:off x="1495" y="3069"/>
                  <a:ext cx="608" cy="51"/>
                </a:xfrm>
                <a:custGeom>
                  <a:avLst/>
                  <a:gdLst>
                    <a:gd name="T0" fmla="*/ 0 w 1215"/>
                    <a:gd name="T1" fmla="*/ 0 h 103"/>
                    <a:gd name="T2" fmla="*/ 1 w 1215"/>
                    <a:gd name="T3" fmla="*/ 0 h 103"/>
                    <a:gd name="T4" fmla="*/ 1 w 1215"/>
                    <a:gd name="T5" fmla="*/ 0 h 103"/>
                    <a:gd name="T6" fmla="*/ 1 w 1215"/>
                    <a:gd name="T7" fmla="*/ 0 h 103"/>
                    <a:gd name="T8" fmla="*/ 1 w 1215"/>
                    <a:gd name="T9" fmla="*/ 0 h 103"/>
                    <a:gd name="T10" fmla="*/ 1 w 1215"/>
                    <a:gd name="T11" fmla="*/ 0 h 103"/>
                    <a:gd name="T12" fmla="*/ 1 w 1215"/>
                    <a:gd name="T13" fmla="*/ 0 h 103"/>
                    <a:gd name="T14" fmla="*/ 1 w 1215"/>
                    <a:gd name="T15" fmla="*/ 0 h 103"/>
                    <a:gd name="T16" fmla="*/ 1 w 1215"/>
                    <a:gd name="T17" fmla="*/ 0 h 103"/>
                    <a:gd name="T18" fmla="*/ 1 w 1215"/>
                    <a:gd name="T19" fmla="*/ 0 h 103"/>
                    <a:gd name="T20" fmla="*/ 1 w 1215"/>
                    <a:gd name="T21" fmla="*/ 0 h 103"/>
                    <a:gd name="T22" fmla="*/ 1 w 1215"/>
                    <a:gd name="T23" fmla="*/ 0 h 103"/>
                    <a:gd name="T24" fmla="*/ 1 w 1215"/>
                    <a:gd name="T25" fmla="*/ 0 h 103"/>
                    <a:gd name="T26" fmla="*/ 1 w 1215"/>
                    <a:gd name="T27" fmla="*/ 0 h 103"/>
                    <a:gd name="T28" fmla="*/ 1 w 1215"/>
                    <a:gd name="T29" fmla="*/ 0 h 103"/>
                    <a:gd name="T30" fmla="*/ 1 w 1215"/>
                    <a:gd name="T31" fmla="*/ 0 h 103"/>
                    <a:gd name="T32" fmla="*/ 1 w 1215"/>
                    <a:gd name="T33" fmla="*/ 0 h 103"/>
                    <a:gd name="T34" fmla="*/ 1 w 1215"/>
                    <a:gd name="T35" fmla="*/ 0 h 103"/>
                    <a:gd name="T36" fmla="*/ 1 w 1215"/>
                    <a:gd name="T37" fmla="*/ 0 h 103"/>
                    <a:gd name="T38" fmla="*/ 1 w 1215"/>
                    <a:gd name="T39" fmla="*/ 0 h 103"/>
                    <a:gd name="T40" fmla="*/ 1 w 1215"/>
                    <a:gd name="T41" fmla="*/ 0 h 103"/>
                    <a:gd name="T42" fmla="*/ 1 w 1215"/>
                    <a:gd name="T43" fmla="*/ 0 h 103"/>
                    <a:gd name="T44" fmla="*/ 1 w 1215"/>
                    <a:gd name="T45" fmla="*/ 0 h 103"/>
                    <a:gd name="T46" fmla="*/ 1 w 1215"/>
                    <a:gd name="T47" fmla="*/ 0 h 103"/>
                    <a:gd name="T48" fmla="*/ 1 w 1215"/>
                    <a:gd name="T49" fmla="*/ 0 h 103"/>
                    <a:gd name="T50" fmla="*/ 1 w 1215"/>
                    <a:gd name="T51" fmla="*/ 0 h 103"/>
                    <a:gd name="T52" fmla="*/ 1 w 1215"/>
                    <a:gd name="T53" fmla="*/ 0 h 103"/>
                    <a:gd name="T54" fmla="*/ 1 w 1215"/>
                    <a:gd name="T55" fmla="*/ 0 h 103"/>
                    <a:gd name="T56" fmla="*/ 1 w 1215"/>
                    <a:gd name="T57" fmla="*/ 0 h 103"/>
                    <a:gd name="T58" fmla="*/ 1 w 1215"/>
                    <a:gd name="T59" fmla="*/ 0 h 103"/>
                    <a:gd name="T60" fmla="*/ 1 w 1215"/>
                    <a:gd name="T61" fmla="*/ 0 h 103"/>
                    <a:gd name="T62" fmla="*/ 1 w 1215"/>
                    <a:gd name="T63" fmla="*/ 0 h 103"/>
                    <a:gd name="T64" fmla="*/ 1 w 1215"/>
                    <a:gd name="T65" fmla="*/ 0 h 103"/>
                    <a:gd name="T66" fmla="*/ 1 w 1215"/>
                    <a:gd name="T67" fmla="*/ 0 h 103"/>
                    <a:gd name="T68" fmla="*/ 1 w 1215"/>
                    <a:gd name="T69" fmla="*/ 0 h 1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15"/>
                    <a:gd name="T106" fmla="*/ 0 h 103"/>
                    <a:gd name="T107" fmla="*/ 1215 w 1215"/>
                    <a:gd name="T108" fmla="*/ 103 h 1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15" h="103">
                      <a:moveTo>
                        <a:pt x="402" y="7"/>
                      </a:moveTo>
                      <a:lnTo>
                        <a:pt x="0" y="26"/>
                      </a:lnTo>
                      <a:lnTo>
                        <a:pt x="14" y="28"/>
                      </a:lnTo>
                      <a:lnTo>
                        <a:pt x="29" y="31"/>
                      </a:lnTo>
                      <a:lnTo>
                        <a:pt x="46" y="34"/>
                      </a:lnTo>
                      <a:lnTo>
                        <a:pt x="64" y="36"/>
                      </a:lnTo>
                      <a:lnTo>
                        <a:pt x="83" y="39"/>
                      </a:lnTo>
                      <a:lnTo>
                        <a:pt x="103" y="42"/>
                      </a:lnTo>
                      <a:lnTo>
                        <a:pt x="125" y="45"/>
                      </a:lnTo>
                      <a:lnTo>
                        <a:pt x="147" y="48"/>
                      </a:lnTo>
                      <a:lnTo>
                        <a:pt x="171" y="50"/>
                      </a:lnTo>
                      <a:lnTo>
                        <a:pt x="196" y="53"/>
                      </a:lnTo>
                      <a:lnTo>
                        <a:pt x="221" y="56"/>
                      </a:lnTo>
                      <a:lnTo>
                        <a:pt x="247" y="59"/>
                      </a:lnTo>
                      <a:lnTo>
                        <a:pt x="274" y="61"/>
                      </a:lnTo>
                      <a:lnTo>
                        <a:pt x="302" y="64"/>
                      </a:lnTo>
                      <a:lnTo>
                        <a:pt x="330" y="67"/>
                      </a:lnTo>
                      <a:lnTo>
                        <a:pt x="359" y="69"/>
                      </a:lnTo>
                      <a:lnTo>
                        <a:pt x="390" y="72"/>
                      </a:lnTo>
                      <a:lnTo>
                        <a:pt x="421" y="74"/>
                      </a:lnTo>
                      <a:lnTo>
                        <a:pt x="454" y="77"/>
                      </a:lnTo>
                      <a:lnTo>
                        <a:pt x="486" y="80"/>
                      </a:lnTo>
                      <a:lnTo>
                        <a:pt x="519" y="82"/>
                      </a:lnTo>
                      <a:lnTo>
                        <a:pt x="552" y="84"/>
                      </a:lnTo>
                      <a:lnTo>
                        <a:pt x="584" y="86"/>
                      </a:lnTo>
                      <a:lnTo>
                        <a:pt x="617" y="88"/>
                      </a:lnTo>
                      <a:lnTo>
                        <a:pt x="649" y="90"/>
                      </a:lnTo>
                      <a:lnTo>
                        <a:pt x="683" y="92"/>
                      </a:lnTo>
                      <a:lnTo>
                        <a:pt x="715" y="94"/>
                      </a:lnTo>
                      <a:lnTo>
                        <a:pt x="747" y="95"/>
                      </a:lnTo>
                      <a:lnTo>
                        <a:pt x="778" y="97"/>
                      </a:lnTo>
                      <a:lnTo>
                        <a:pt x="811" y="98"/>
                      </a:lnTo>
                      <a:lnTo>
                        <a:pt x="841" y="99"/>
                      </a:lnTo>
                      <a:lnTo>
                        <a:pt x="872" y="100"/>
                      </a:lnTo>
                      <a:lnTo>
                        <a:pt x="901" y="100"/>
                      </a:lnTo>
                      <a:lnTo>
                        <a:pt x="929" y="102"/>
                      </a:lnTo>
                      <a:lnTo>
                        <a:pt x="958" y="102"/>
                      </a:lnTo>
                      <a:lnTo>
                        <a:pt x="985" y="103"/>
                      </a:lnTo>
                      <a:lnTo>
                        <a:pt x="1011" y="103"/>
                      </a:lnTo>
                      <a:lnTo>
                        <a:pt x="1036" y="103"/>
                      </a:lnTo>
                      <a:lnTo>
                        <a:pt x="1061" y="102"/>
                      </a:lnTo>
                      <a:lnTo>
                        <a:pt x="1084" y="102"/>
                      </a:lnTo>
                      <a:lnTo>
                        <a:pt x="1106" y="100"/>
                      </a:lnTo>
                      <a:lnTo>
                        <a:pt x="1125" y="99"/>
                      </a:lnTo>
                      <a:lnTo>
                        <a:pt x="1145" y="98"/>
                      </a:lnTo>
                      <a:lnTo>
                        <a:pt x="1162" y="97"/>
                      </a:lnTo>
                      <a:lnTo>
                        <a:pt x="1177" y="95"/>
                      </a:lnTo>
                      <a:lnTo>
                        <a:pt x="1192" y="92"/>
                      </a:lnTo>
                      <a:lnTo>
                        <a:pt x="1205" y="90"/>
                      </a:lnTo>
                      <a:lnTo>
                        <a:pt x="1215" y="88"/>
                      </a:lnTo>
                      <a:lnTo>
                        <a:pt x="1210" y="86"/>
                      </a:lnTo>
                      <a:lnTo>
                        <a:pt x="1202" y="82"/>
                      </a:lnTo>
                      <a:lnTo>
                        <a:pt x="1190" y="80"/>
                      </a:lnTo>
                      <a:lnTo>
                        <a:pt x="1175" y="76"/>
                      </a:lnTo>
                      <a:lnTo>
                        <a:pt x="1155" y="72"/>
                      </a:lnTo>
                      <a:lnTo>
                        <a:pt x="1133" y="68"/>
                      </a:lnTo>
                      <a:lnTo>
                        <a:pt x="1110" y="65"/>
                      </a:lnTo>
                      <a:lnTo>
                        <a:pt x="1084" y="60"/>
                      </a:lnTo>
                      <a:lnTo>
                        <a:pt x="1056" y="56"/>
                      </a:lnTo>
                      <a:lnTo>
                        <a:pt x="1027" y="51"/>
                      </a:lnTo>
                      <a:lnTo>
                        <a:pt x="997" y="46"/>
                      </a:lnTo>
                      <a:lnTo>
                        <a:pt x="966" y="41"/>
                      </a:lnTo>
                      <a:lnTo>
                        <a:pt x="936" y="36"/>
                      </a:lnTo>
                      <a:lnTo>
                        <a:pt x="906" y="30"/>
                      </a:lnTo>
                      <a:lnTo>
                        <a:pt x="876" y="26"/>
                      </a:lnTo>
                      <a:lnTo>
                        <a:pt x="848" y="20"/>
                      </a:lnTo>
                      <a:lnTo>
                        <a:pt x="548" y="0"/>
                      </a:lnTo>
                      <a:lnTo>
                        <a:pt x="402" y="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926" name="Freeform 249"/>
                <p:cNvSpPr>
                  <a:spLocks noChangeAspect="1"/>
                </p:cNvSpPr>
                <p:nvPr/>
              </p:nvSpPr>
              <p:spPr bwMode="auto">
                <a:xfrm>
                  <a:off x="1975" y="3100"/>
                  <a:ext cx="45" cy="9"/>
                </a:xfrm>
                <a:custGeom>
                  <a:avLst/>
                  <a:gdLst>
                    <a:gd name="T0" fmla="*/ 1 w 90"/>
                    <a:gd name="T1" fmla="*/ 0 h 17"/>
                    <a:gd name="T2" fmla="*/ 1 w 90"/>
                    <a:gd name="T3" fmla="*/ 0 h 17"/>
                    <a:gd name="T4" fmla="*/ 1 w 90"/>
                    <a:gd name="T5" fmla="*/ 1 h 17"/>
                    <a:gd name="T6" fmla="*/ 1 w 90"/>
                    <a:gd name="T7" fmla="*/ 1 h 17"/>
                    <a:gd name="T8" fmla="*/ 1 w 90"/>
                    <a:gd name="T9" fmla="*/ 1 h 17"/>
                    <a:gd name="T10" fmla="*/ 1 w 90"/>
                    <a:gd name="T11" fmla="*/ 1 h 17"/>
                    <a:gd name="T12" fmla="*/ 1 w 90"/>
                    <a:gd name="T13" fmla="*/ 1 h 17"/>
                    <a:gd name="T14" fmla="*/ 1 w 90"/>
                    <a:gd name="T15" fmla="*/ 1 h 17"/>
                    <a:gd name="T16" fmla="*/ 1 w 90"/>
                    <a:gd name="T17" fmla="*/ 1 h 17"/>
                    <a:gd name="T18" fmla="*/ 1 w 90"/>
                    <a:gd name="T19" fmla="*/ 1 h 17"/>
                    <a:gd name="T20" fmla="*/ 1 w 90"/>
                    <a:gd name="T21" fmla="*/ 1 h 17"/>
                    <a:gd name="T22" fmla="*/ 1 w 90"/>
                    <a:gd name="T23" fmla="*/ 1 h 17"/>
                    <a:gd name="T24" fmla="*/ 1 w 90"/>
                    <a:gd name="T25" fmla="*/ 1 h 17"/>
                    <a:gd name="T26" fmla="*/ 1 w 90"/>
                    <a:gd name="T27" fmla="*/ 1 h 17"/>
                    <a:gd name="T28" fmla="*/ 1 w 90"/>
                    <a:gd name="T29" fmla="*/ 1 h 17"/>
                    <a:gd name="T30" fmla="*/ 1 w 90"/>
                    <a:gd name="T31" fmla="*/ 1 h 17"/>
                    <a:gd name="T32" fmla="*/ 1 w 90"/>
                    <a:gd name="T33" fmla="*/ 1 h 17"/>
                    <a:gd name="T34" fmla="*/ 1 w 90"/>
                    <a:gd name="T35" fmla="*/ 1 h 17"/>
                    <a:gd name="T36" fmla="*/ 1 w 90"/>
                    <a:gd name="T37" fmla="*/ 1 h 17"/>
                    <a:gd name="T38" fmla="*/ 1 w 90"/>
                    <a:gd name="T39" fmla="*/ 1 h 17"/>
                    <a:gd name="T40" fmla="*/ 1 w 90"/>
                    <a:gd name="T41" fmla="*/ 1 h 17"/>
                    <a:gd name="T42" fmla="*/ 1 w 90"/>
                    <a:gd name="T43" fmla="*/ 1 h 17"/>
                    <a:gd name="T44" fmla="*/ 1 w 90"/>
                    <a:gd name="T45" fmla="*/ 1 h 17"/>
                    <a:gd name="T46" fmla="*/ 1 w 90"/>
                    <a:gd name="T47" fmla="*/ 1 h 17"/>
                    <a:gd name="T48" fmla="*/ 0 w 90"/>
                    <a:gd name="T49" fmla="*/ 1 h 17"/>
                    <a:gd name="T50" fmla="*/ 1 w 90"/>
                    <a:gd name="T51" fmla="*/ 1 h 17"/>
                    <a:gd name="T52" fmla="*/ 1 w 90"/>
                    <a:gd name="T53" fmla="*/ 1 h 17"/>
                    <a:gd name="T54" fmla="*/ 1 w 90"/>
                    <a:gd name="T55" fmla="*/ 1 h 17"/>
                    <a:gd name="T56" fmla="*/ 1 w 90"/>
                    <a:gd name="T57" fmla="*/ 1 h 17"/>
                    <a:gd name="T58" fmla="*/ 1 w 90"/>
                    <a:gd name="T59" fmla="*/ 1 h 17"/>
                    <a:gd name="T60" fmla="*/ 1 w 90"/>
                    <a:gd name="T61" fmla="*/ 1 h 17"/>
                    <a:gd name="T62" fmla="*/ 1 w 90"/>
                    <a:gd name="T63" fmla="*/ 0 h 17"/>
                    <a:gd name="T64" fmla="*/ 1 w 90"/>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
                    <a:gd name="T101" fmla="*/ 90 w 90"/>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
                      <a:moveTo>
                        <a:pt x="45" y="0"/>
                      </a:moveTo>
                      <a:lnTo>
                        <a:pt x="54" y="0"/>
                      </a:lnTo>
                      <a:lnTo>
                        <a:pt x="62" y="1"/>
                      </a:lnTo>
                      <a:lnTo>
                        <a:pt x="71" y="1"/>
                      </a:lnTo>
                      <a:lnTo>
                        <a:pt x="77" y="2"/>
                      </a:lnTo>
                      <a:lnTo>
                        <a:pt x="82" y="3"/>
                      </a:lnTo>
                      <a:lnTo>
                        <a:pt x="87" y="4"/>
                      </a:lnTo>
                      <a:lnTo>
                        <a:pt x="89" y="6"/>
                      </a:lnTo>
                      <a:lnTo>
                        <a:pt x="90" y="8"/>
                      </a:lnTo>
                      <a:lnTo>
                        <a:pt x="89" y="10"/>
                      </a:lnTo>
                      <a:lnTo>
                        <a:pt x="87" y="11"/>
                      </a:lnTo>
                      <a:lnTo>
                        <a:pt x="82" y="13"/>
                      </a:lnTo>
                      <a:lnTo>
                        <a:pt x="77" y="14"/>
                      </a:lnTo>
                      <a:lnTo>
                        <a:pt x="71" y="16"/>
                      </a:lnTo>
                      <a:lnTo>
                        <a:pt x="62" y="16"/>
                      </a:lnTo>
                      <a:lnTo>
                        <a:pt x="54" y="17"/>
                      </a:lnTo>
                      <a:lnTo>
                        <a:pt x="45" y="17"/>
                      </a:lnTo>
                      <a:lnTo>
                        <a:pt x="36" y="17"/>
                      </a:lnTo>
                      <a:lnTo>
                        <a:pt x="28" y="16"/>
                      </a:lnTo>
                      <a:lnTo>
                        <a:pt x="20" y="16"/>
                      </a:lnTo>
                      <a:lnTo>
                        <a:pt x="13" y="14"/>
                      </a:lnTo>
                      <a:lnTo>
                        <a:pt x="8" y="13"/>
                      </a:lnTo>
                      <a:lnTo>
                        <a:pt x="4" y="11"/>
                      </a:lnTo>
                      <a:lnTo>
                        <a:pt x="1" y="10"/>
                      </a:lnTo>
                      <a:lnTo>
                        <a:pt x="0" y="8"/>
                      </a:lnTo>
                      <a:lnTo>
                        <a:pt x="1" y="6"/>
                      </a:lnTo>
                      <a:lnTo>
                        <a:pt x="4" y="4"/>
                      </a:lnTo>
                      <a:lnTo>
                        <a:pt x="8" y="3"/>
                      </a:lnTo>
                      <a:lnTo>
                        <a:pt x="13" y="2"/>
                      </a:lnTo>
                      <a:lnTo>
                        <a:pt x="20" y="1"/>
                      </a:lnTo>
                      <a:lnTo>
                        <a:pt x="28" y="1"/>
                      </a:lnTo>
                      <a:lnTo>
                        <a:pt x="36" y="0"/>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27" name="Freeform 250"/>
                <p:cNvSpPr>
                  <a:spLocks noChangeAspect="1"/>
                </p:cNvSpPr>
                <p:nvPr/>
              </p:nvSpPr>
              <p:spPr bwMode="auto">
                <a:xfrm>
                  <a:off x="1983" y="3101"/>
                  <a:ext cx="29" cy="6"/>
                </a:xfrm>
                <a:custGeom>
                  <a:avLst/>
                  <a:gdLst>
                    <a:gd name="T0" fmla="*/ 1 w 58"/>
                    <a:gd name="T1" fmla="*/ 0 h 11"/>
                    <a:gd name="T2" fmla="*/ 1 w 58"/>
                    <a:gd name="T3" fmla="*/ 0 h 11"/>
                    <a:gd name="T4" fmla="*/ 1 w 58"/>
                    <a:gd name="T5" fmla="*/ 1 h 11"/>
                    <a:gd name="T6" fmla="*/ 1 w 58"/>
                    <a:gd name="T7" fmla="*/ 1 h 11"/>
                    <a:gd name="T8" fmla="*/ 1 w 58"/>
                    <a:gd name="T9" fmla="*/ 1 h 11"/>
                    <a:gd name="T10" fmla="*/ 1 w 58"/>
                    <a:gd name="T11" fmla="*/ 1 h 11"/>
                    <a:gd name="T12" fmla="*/ 1 w 58"/>
                    <a:gd name="T13" fmla="*/ 1 h 11"/>
                    <a:gd name="T14" fmla="*/ 1 w 58"/>
                    <a:gd name="T15" fmla="*/ 1 h 11"/>
                    <a:gd name="T16" fmla="*/ 1 w 58"/>
                    <a:gd name="T17" fmla="*/ 1 h 11"/>
                    <a:gd name="T18" fmla="*/ 1 w 58"/>
                    <a:gd name="T19" fmla="*/ 1 h 11"/>
                    <a:gd name="T20" fmla="*/ 1 w 58"/>
                    <a:gd name="T21" fmla="*/ 1 h 11"/>
                    <a:gd name="T22" fmla="*/ 1 w 58"/>
                    <a:gd name="T23" fmla="*/ 1 h 11"/>
                    <a:gd name="T24" fmla="*/ 0 w 58"/>
                    <a:gd name="T25" fmla="*/ 1 h 11"/>
                    <a:gd name="T26" fmla="*/ 1 w 58"/>
                    <a:gd name="T27" fmla="*/ 1 h 11"/>
                    <a:gd name="T28" fmla="*/ 1 w 58"/>
                    <a:gd name="T29" fmla="*/ 1 h 11"/>
                    <a:gd name="T30" fmla="*/ 1 w 58"/>
                    <a:gd name="T31" fmla="*/ 0 h 11"/>
                    <a:gd name="T32" fmla="*/ 1 w 58"/>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1"/>
                    <a:gd name="T53" fmla="*/ 58 w 58"/>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1">
                      <a:moveTo>
                        <a:pt x="29" y="0"/>
                      </a:moveTo>
                      <a:lnTo>
                        <a:pt x="41" y="0"/>
                      </a:lnTo>
                      <a:lnTo>
                        <a:pt x="50" y="2"/>
                      </a:lnTo>
                      <a:lnTo>
                        <a:pt x="56" y="3"/>
                      </a:lnTo>
                      <a:lnTo>
                        <a:pt x="58" y="6"/>
                      </a:lnTo>
                      <a:lnTo>
                        <a:pt x="56" y="8"/>
                      </a:lnTo>
                      <a:lnTo>
                        <a:pt x="50" y="10"/>
                      </a:lnTo>
                      <a:lnTo>
                        <a:pt x="41" y="11"/>
                      </a:lnTo>
                      <a:lnTo>
                        <a:pt x="29" y="11"/>
                      </a:lnTo>
                      <a:lnTo>
                        <a:pt x="18" y="11"/>
                      </a:lnTo>
                      <a:lnTo>
                        <a:pt x="8" y="10"/>
                      </a:lnTo>
                      <a:lnTo>
                        <a:pt x="3" y="8"/>
                      </a:lnTo>
                      <a:lnTo>
                        <a:pt x="0" y="6"/>
                      </a:lnTo>
                      <a:lnTo>
                        <a:pt x="3" y="3"/>
                      </a:lnTo>
                      <a:lnTo>
                        <a:pt x="8" y="2"/>
                      </a:lnTo>
                      <a:lnTo>
                        <a:pt x="18" y="0"/>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928" name="Freeform 251"/>
                <p:cNvSpPr>
                  <a:spLocks noChangeAspect="1"/>
                </p:cNvSpPr>
                <p:nvPr/>
              </p:nvSpPr>
              <p:spPr bwMode="auto">
                <a:xfrm>
                  <a:off x="1991" y="3103"/>
                  <a:ext cx="14" cy="3"/>
                </a:xfrm>
                <a:custGeom>
                  <a:avLst/>
                  <a:gdLst>
                    <a:gd name="T0" fmla="*/ 1 w 28"/>
                    <a:gd name="T1" fmla="*/ 0 h 6"/>
                    <a:gd name="T2" fmla="*/ 1 w 28"/>
                    <a:gd name="T3" fmla="*/ 0 h 6"/>
                    <a:gd name="T4" fmla="*/ 1 w 28"/>
                    <a:gd name="T5" fmla="*/ 1 h 6"/>
                    <a:gd name="T6" fmla="*/ 1 w 28"/>
                    <a:gd name="T7" fmla="*/ 1 h 6"/>
                    <a:gd name="T8" fmla="*/ 1 w 28"/>
                    <a:gd name="T9" fmla="*/ 1 h 6"/>
                    <a:gd name="T10" fmla="*/ 1 w 28"/>
                    <a:gd name="T11" fmla="*/ 1 h 6"/>
                    <a:gd name="T12" fmla="*/ 1 w 28"/>
                    <a:gd name="T13" fmla="*/ 1 h 6"/>
                    <a:gd name="T14" fmla="*/ 1 w 28"/>
                    <a:gd name="T15" fmla="*/ 1 h 6"/>
                    <a:gd name="T16" fmla="*/ 1 w 28"/>
                    <a:gd name="T17" fmla="*/ 1 h 6"/>
                    <a:gd name="T18" fmla="*/ 1 w 28"/>
                    <a:gd name="T19" fmla="*/ 1 h 6"/>
                    <a:gd name="T20" fmla="*/ 1 w 28"/>
                    <a:gd name="T21" fmla="*/ 1 h 6"/>
                    <a:gd name="T22" fmla="*/ 1 w 28"/>
                    <a:gd name="T23" fmla="*/ 1 h 6"/>
                    <a:gd name="T24" fmla="*/ 0 w 28"/>
                    <a:gd name="T25" fmla="*/ 1 h 6"/>
                    <a:gd name="T26" fmla="*/ 1 w 28"/>
                    <a:gd name="T27" fmla="*/ 1 h 6"/>
                    <a:gd name="T28" fmla="*/ 1 w 28"/>
                    <a:gd name="T29" fmla="*/ 1 h 6"/>
                    <a:gd name="T30" fmla="*/ 1 w 28"/>
                    <a:gd name="T31" fmla="*/ 0 h 6"/>
                    <a:gd name="T32" fmla="*/ 1 w 28"/>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6"/>
                    <a:gd name="T53" fmla="*/ 28 w 2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6">
                      <a:moveTo>
                        <a:pt x="14" y="0"/>
                      </a:moveTo>
                      <a:lnTo>
                        <a:pt x="20" y="0"/>
                      </a:lnTo>
                      <a:lnTo>
                        <a:pt x="25" y="1"/>
                      </a:lnTo>
                      <a:lnTo>
                        <a:pt x="27" y="1"/>
                      </a:lnTo>
                      <a:lnTo>
                        <a:pt x="28" y="3"/>
                      </a:lnTo>
                      <a:lnTo>
                        <a:pt x="27" y="4"/>
                      </a:lnTo>
                      <a:lnTo>
                        <a:pt x="25" y="5"/>
                      </a:lnTo>
                      <a:lnTo>
                        <a:pt x="20" y="6"/>
                      </a:lnTo>
                      <a:lnTo>
                        <a:pt x="14" y="6"/>
                      </a:lnTo>
                      <a:lnTo>
                        <a:pt x="8" y="6"/>
                      </a:lnTo>
                      <a:lnTo>
                        <a:pt x="4" y="5"/>
                      </a:lnTo>
                      <a:lnTo>
                        <a:pt x="2" y="4"/>
                      </a:lnTo>
                      <a:lnTo>
                        <a:pt x="0" y="3"/>
                      </a:lnTo>
                      <a:lnTo>
                        <a:pt x="2" y="1"/>
                      </a:lnTo>
                      <a:lnTo>
                        <a:pt x="4" y="1"/>
                      </a:lnTo>
                      <a:lnTo>
                        <a:pt x="8" y="0"/>
                      </a:lnTo>
                      <a:lnTo>
                        <a:pt x="1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grpSp>
          <p:grpSp>
            <p:nvGrpSpPr>
              <p:cNvPr id="559" name="Group 67"/>
              <p:cNvGrpSpPr>
                <a:grpSpLocks noChangeAspect="1"/>
              </p:cNvGrpSpPr>
              <p:nvPr/>
            </p:nvGrpSpPr>
            <p:grpSpPr bwMode="auto">
              <a:xfrm rot="10771060" flipV="1">
                <a:off x="7391291" y="2939214"/>
                <a:ext cx="592757" cy="196494"/>
                <a:chOff x="792" y="2832"/>
                <a:chExt cx="1722" cy="468"/>
              </a:xfrm>
            </p:grpSpPr>
            <p:sp>
              <p:nvSpPr>
                <p:cNvPr id="561" name="Freeform 68"/>
                <p:cNvSpPr>
                  <a:spLocks noChangeAspect="1"/>
                </p:cNvSpPr>
                <p:nvPr/>
              </p:nvSpPr>
              <p:spPr bwMode="auto">
                <a:xfrm>
                  <a:off x="1495" y="3238"/>
                  <a:ext cx="498" cy="49"/>
                </a:xfrm>
                <a:custGeom>
                  <a:avLst/>
                  <a:gdLst>
                    <a:gd name="T0" fmla="*/ 1 w 995"/>
                    <a:gd name="T1" fmla="*/ 1 h 97"/>
                    <a:gd name="T2" fmla="*/ 1 w 995"/>
                    <a:gd name="T3" fmla="*/ 1 h 97"/>
                    <a:gd name="T4" fmla="*/ 1 w 995"/>
                    <a:gd name="T5" fmla="*/ 1 h 97"/>
                    <a:gd name="T6" fmla="*/ 1 w 995"/>
                    <a:gd name="T7" fmla="*/ 1 h 97"/>
                    <a:gd name="T8" fmla="*/ 1 w 995"/>
                    <a:gd name="T9" fmla="*/ 1 h 97"/>
                    <a:gd name="T10" fmla="*/ 1 w 995"/>
                    <a:gd name="T11" fmla="*/ 1 h 97"/>
                    <a:gd name="T12" fmla="*/ 1 w 995"/>
                    <a:gd name="T13" fmla="*/ 1 h 97"/>
                    <a:gd name="T14" fmla="*/ 1 w 995"/>
                    <a:gd name="T15" fmla="*/ 1 h 97"/>
                    <a:gd name="T16" fmla="*/ 1 w 995"/>
                    <a:gd name="T17" fmla="*/ 1 h 97"/>
                    <a:gd name="T18" fmla="*/ 1 w 995"/>
                    <a:gd name="T19" fmla="*/ 1 h 97"/>
                    <a:gd name="T20" fmla="*/ 1 w 995"/>
                    <a:gd name="T21" fmla="*/ 1 h 97"/>
                    <a:gd name="T22" fmla="*/ 1 w 995"/>
                    <a:gd name="T23" fmla="*/ 1 h 97"/>
                    <a:gd name="T24" fmla="*/ 1 w 995"/>
                    <a:gd name="T25" fmla="*/ 1 h 97"/>
                    <a:gd name="T26" fmla="*/ 1 w 995"/>
                    <a:gd name="T27" fmla="*/ 1 h 97"/>
                    <a:gd name="T28" fmla="*/ 1 w 995"/>
                    <a:gd name="T29" fmla="*/ 1 h 97"/>
                    <a:gd name="T30" fmla="*/ 1 w 995"/>
                    <a:gd name="T31" fmla="*/ 1 h 97"/>
                    <a:gd name="T32" fmla="*/ 1 w 995"/>
                    <a:gd name="T33" fmla="*/ 1 h 97"/>
                    <a:gd name="T34" fmla="*/ 1 w 995"/>
                    <a:gd name="T35" fmla="*/ 1 h 97"/>
                    <a:gd name="T36" fmla="*/ 1 w 995"/>
                    <a:gd name="T37" fmla="*/ 1 h 97"/>
                    <a:gd name="T38" fmla="*/ 1 w 995"/>
                    <a:gd name="T39" fmla="*/ 1 h 97"/>
                    <a:gd name="T40" fmla="*/ 1 w 995"/>
                    <a:gd name="T41" fmla="*/ 1 h 97"/>
                    <a:gd name="T42" fmla="*/ 1 w 995"/>
                    <a:gd name="T43" fmla="*/ 1 h 97"/>
                    <a:gd name="T44" fmla="*/ 1 w 995"/>
                    <a:gd name="T45" fmla="*/ 1 h 97"/>
                    <a:gd name="T46" fmla="*/ 1 w 995"/>
                    <a:gd name="T47" fmla="*/ 1 h 97"/>
                    <a:gd name="T48" fmla="*/ 1 w 995"/>
                    <a:gd name="T49" fmla="*/ 1 h 97"/>
                    <a:gd name="T50" fmla="*/ 1 w 995"/>
                    <a:gd name="T51" fmla="*/ 1 h 97"/>
                    <a:gd name="T52" fmla="*/ 1 w 995"/>
                    <a:gd name="T53" fmla="*/ 1 h 97"/>
                    <a:gd name="T54" fmla="*/ 1 w 995"/>
                    <a:gd name="T55" fmla="*/ 1 h 97"/>
                    <a:gd name="T56" fmla="*/ 1 w 995"/>
                    <a:gd name="T57" fmla="*/ 1 h 97"/>
                    <a:gd name="T58" fmla="*/ 1 w 995"/>
                    <a:gd name="T59" fmla="*/ 1 h 97"/>
                    <a:gd name="T60" fmla="*/ 1 w 995"/>
                    <a:gd name="T61" fmla="*/ 1 h 97"/>
                    <a:gd name="T62" fmla="*/ 1 w 995"/>
                    <a:gd name="T63" fmla="*/ 1 h 97"/>
                    <a:gd name="T64" fmla="*/ 1 w 995"/>
                    <a:gd name="T65" fmla="*/ 1 h 97"/>
                    <a:gd name="T66" fmla="*/ 1 w 995"/>
                    <a:gd name="T67" fmla="*/ 1 h 97"/>
                    <a:gd name="T68" fmla="*/ 1 w 995"/>
                    <a:gd name="T69" fmla="*/ 1 h 97"/>
                    <a:gd name="T70" fmla="*/ 1 w 995"/>
                    <a:gd name="T71" fmla="*/ 1 h 97"/>
                    <a:gd name="T72" fmla="*/ 1 w 995"/>
                    <a:gd name="T73" fmla="*/ 1 h 97"/>
                    <a:gd name="T74" fmla="*/ 1 w 995"/>
                    <a:gd name="T75" fmla="*/ 1 h 97"/>
                    <a:gd name="T76" fmla="*/ 1 w 995"/>
                    <a:gd name="T77" fmla="*/ 1 h 97"/>
                    <a:gd name="T78" fmla="*/ 1 w 995"/>
                    <a:gd name="T79" fmla="*/ 1 h 97"/>
                    <a:gd name="T80" fmla="*/ 1 w 995"/>
                    <a:gd name="T81" fmla="*/ 1 h 97"/>
                    <a:gd name="T82" fmla="*/ 1 w 995"/>
                    <a:gd name="T83" fmla="*/ 1 h 97"/>
                    <a:gd name="T84" fmla="*/ 1 w 995"/>
                    <a:gd name="T85" fmla="*/ 1 h 97"/>
                    <a:gd name="T86" fmla="*/ 1 w 995"/>
                    <a:gd name="T87" fmla="*/ 0 h 97"/>
                    <a:gd name="T88" fmla="*/ 1 w 995"/>
                    <a:gd name="T89" fmla="*/ 0 h 97"/>
                    <a:gd name="T90" fmla="*/ 1 w 995"/>
                    <a:gd name="T91" fmla="*/ 1 h 97"/>
                    <a:gd name="T92" fmla="*/ 1 w 995"/>
                    <a:gd name="T93" fmla="*/ 1 h 97"/>
                    <a:gd name="T94" fmla="*/ 1 w 995"/>
                    <a:gd name="T95" fmla="*/ 1 h 97"/>
                    <a:gd name="T96" fmla="*/ 1 w 995"/>
                    <a:gd name="T97" fmla="*/ 1 h 97"/>
                    <a:gd name="T98" fmla="*/ 1 w 995"/>
                    <a:gd name="T99" fmla="*/ 1 h 97"/>
                    <a:gd name="T100" fmla="*/ 1 w 995"/>
                    <a:gd name="T101" fmla="*/ 1 h 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95"/>
                    <a:gd name="T154" fmla="*/ 0 h 97"/>
                    <a:gd name="T155" fmla="*/ 995 w 995"/>
                    <a:gd name="T156" fmla="*/ 97 h 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95" h="97">
                      <a:moveTo>
                        <a:pt x="967" y="88"/>
                      </a:moveTo>
                      <a:lnTo>
                        <a:pt x="944" y="82"/>
                      </a:lnTo>
                      <a:lnTo>
                        <a:pt x="924" y="75"/>
                      </a:lnTo>
                      <a:lnTo>
                        <a:pt x="903" y="68"/>
                      </a:lnTo>
                      <a:lnTo>
                        <a:pt x="883" y="62"/>
                      </a:lnTo>
                      <a:lnTo>
                        <a:pt x="864" y="57"/>
                      </a:lnTo>
                      <a:lnTo>
                        <a:pt x="843" y="53"/>
                      </a:lnTo>
                      <a:lnTo>
                        <a:pt x="821" y="50"/>
                      </a:lnTo>
                      <a:lnTo>
                        <a:pt x="798" y="50"/>
                      </a:lnTo>
                      <a:lnTo>
                        <a:pt x="778" y="53"/>
                      </a:lnTo>
                      <a:lnTo>
                        <a:pt x="760" y="57"/>
                      </a:lnTo>
                      <a:lnTo>
                        <a:pt x="744" y="64"/>
                      </a:lnTo>
                      <a:lnTo>
                        <a:pt x="729" y="71"/>
                      </a:lnTo>
                      <a:lnTo>
                        <a:pt x="714" y="79"/>
                      </a:lnTo>
                      <a:lnTo>
                        <a:pt x="698" y="86"/>
                      </a:lnTo>
                      <a:lnTo>
                        <a:pt x="679" y="93"/>
                      </a:lnTo>
                      <a:lnTo>
                        <a:pt x="660" y="97"/>
                      </a:lnTo>
                      <a:lnTo>
                        <a:pt x="649" y="97"/>
                      </a:lnTo>
                      <a:lnTo>
                        <a:pt x="636" y="93"/>
                      </a:lnTo>
                      <a:lnTo>
                        <a:pt x="619" y="87"/>
                      </a:lnTo>
                      <a:lnTo>
                        <a:pt x="601" y="82"/>
                      </a:lnTo>
                      <a:lnTo>
                        <a:pt x="584" y="75"/>
                      </a:lnTo>
                      <a:lnTo>
                        <a:pt x="567" y="69"/>
                      </a:lnTo>
                      <a:lnTo>
                        <a:pt x="553" y="64"/>
                      </a:lnTo>
                      <a:lnTo>
                        <a:pt x="542" y="63"/>
                      </a:lnTo>
                      <a:lnTo>
                        <a:pt x="519" y="65"/>
                      </a:lnTo>
                      <a:lnTo>
                        <a:pt x="500" y="69"/>
                      </a:lnTo>
                      <a:lnTo>
                        <a:pt x="480" y="75"/>
                      </a:lnTo>
                      <a:lnTo>
                        <a:pt x="462" y="80"/>
                      </a:lnTo>
                      <a:lnTo>
                        <a:pt x="443" y="86"/>
                      </a:lnTo>
                      <a:lnTo>
                        <a:pt x="424" y="91"/>
                      </a:lnTo>
                      <a:lnTo>
                        <a:pt x="403" y="93"/>
                      </a:lnTo>
                      <a:lnTo>
                        <a:pt x="381" y="94"/>
                      </a:lnTo>
                      <a:lnTo>
                        <a:pt x="371" y="93"/>
                      </a:lnTo>
                      <a:lnTo>
                        <a:pt x="360" y="88"/>
                      </a:lnTo>
                      <a:lnTo>
                        <a:pt x="349" y="83"/>
                      </a:lnTo>
                      <a:lnTo>
                        <a:pt x="337" y="77"/>
                      </a:lnTo>
                      <a:lnTo>
                        <a:pt x="326" y="70"/>
                      </a:lnTo>
                      <a:lnTo>
                        <a:pt x="315" y="64"/>
                      </a:lnTo>
                      <a:lnTo>
                        <a:pt x="305" y="61"/>
                      </a:lnTo>
                      <a:lnTo>
                        <a:pt x="295" y="59"/>
                      </a:lnTo>
                      <a:lnTo>
                        <a:pt x="282" y="60"/>
                      </a:lnTo>
                      <a:lnTo>
                        <a:pt x="269" y="63"/>
                      </a:lnTo>
                      <a:lnTo>
                        <a:pt x="258" y="70"/>
                      </a:lnTo>
                      <a:lnTo>
                        <a:pt x="246" y="77"/>
                      </a:lnTo>
                      <a:lnTo>
                        <a:pt x="234" y="84"/>
                      </a:lnTo>
                      <a:lnTo>
                        <a:pt x="222" y="91"/>
                      </a:lnTo>
                      <a:lnTo>
                        <a:pt x="209" y="94"/>
                      </a:lnTo>
                      <a:lnTo>
                        <a:pt x="197" y="97"/>
                      </a:lnTo>
                      <a:lnTo>
                        <a:pt x="188" y="95"/>
                      </a:lnTo>
                      <a:lnTo>
                        <a:pt x="178" y="92"/>
                      </a:lnTo>
                      <a:lnTo>
                        <a:pt x="169" y="86"/>
                      </a:lnTo>
                      <a:lnTo>
                        <a:pt x="160" y="80"/>
                      </a:lnTo>
                      <a:lnTo>
                        <a:pt x="151" y="75"/>
                      </a:lnTo>
                      <a:lnTo>
                        <a:pt x="141" y="69"/>
                      </a:lnTo>
                      <a:lnTo>
                        <a:pt x="132" y="63"/>
                      </a:lnTo>
                      <a:lnTo>
                        <a:pt x="123" y="61"/>
                      </a:lnTo>
                      <a:lnTo>
                        <a:pt x="114" y="61"/>
                      </a:lnTo>
                      <a:lnTo>
                        <a:pt x="103" y="63"/>
                      </a:lnTo>
                      <a:lnTo>
                        <a:pt x="92" y="68"/>
                      </a:lnTo>
                      <a:lnTo>
                        <a:pt x="80" y="73"/>
                      </a:lnTo>
                      <a:lnTo>
                        <a:pt x="69" y="78"/>
                      </a:lnTo>
                      <a:lnTo>
                        <a:pt x="59" y="84"/>
                      </a:lnTo>
                      <a:lnTo>
                        <a:pt x="48" y="87"/>
                      </a:lnTo>
                      <a:lnTo>
                        <a:pt x="39" y="90"/>
                      </a:lnTo>
                      <a:lnTo>
                        <a:pt x="33" y="86"/>
                      </a:lnTo>
                      <a:lnTo>
                        <a:pt x="26" y="84"/>
                      </a:lnTo>
                      <a:lnTo>
                        <a:pt x="21" y="80"/>
                      </a:lnTo>
                      <a:lnTo>
                        <a:pt x="16" y="76"/>
                      </a:lnTo>
                      <a:lnTo>
                        <a:pt x="11" y="72"/>
                      </a:lnTo>
                      <a:lnTo>
                        <a:pt x="7" y="69"/>
                      </a:lnTo>
                      <a:lnTo>
                        <a:pt x="3" y="64"/>
                      </a:lnTo>
                      <a:lnTo>
                        <a:pt x="0" y="60"/>
                      </a:lnTo>
                      <a:lnTo>
                        <a:pt x="7" y="52"/>
                      </a:lnTo>
                      <a:lnTo>
                        <a:pt x="16" y="44"/>
                      </a:lnTo>
                      <a:lnTo>
                        <a:pt x="26" y="37"/>
                      </a:lnTo>
                      <a:lnTo>
                        <a:pt x="38" y="31"/>
                      </a:lnTo>
                      <a:lnTo>
                        <a:pt x="52" y="25"/>
                      </a:lnTo>
                      <a:lnTo>
                        <a:pt x="67" y="21"/>
                      </a:lnTo>
                      <a:lnTo>
                        <a:pt x="83" y="16"/>
                      </a:lnTo>
                      <a:lnTo>
                        <a:pt x="99" y="12"/>
                      </a:lnTo>
                      <a:lnTo>
                        <a:pt x="116" y="9"/>
                      </a:lnTo>
                      <a:lnTo>
                        <a:pt x="133" y="7"/>
                      </a:lnTo>
                      <a:lnTo>
                        <a:pt x="151" y="4"/>
                      </a:lnTo>
                      <a:lnTo>
                        <a:pt x="169" y="2"/>
                      </a:lnTo>
                      <a:lnTo>
                        <a:pt x="186" y="1"/>
                      </a:lnTo>
                      <a:lnTo>
                        <a:pt x="204" y="1"/>
                      </a:lnTo>
                      <a:lnTo>
                        <a:pt x="220" y="0"/>
                      </a:lnTo>
                      <a:lnTo>
                        <a:pt x="236" y="0"/>
                      </a:lnTo>
                      <a:lnTo>
                        <a:pt x="867" y="0"/>
                      </a:lnTo>
                      <a:lnTo>
                        <a:pt x="881" y="1"/>
                      </a:lnTo>
                      <a:lnTo>
                        <a:pt x="897" y="3"/>
                      </a:lnTo>
                      <a:lnTo>
                        <a:pt x="914" y="8"/>
                      </a:lnTo>
                      <a:lnTo>
                        <a:pt x="933" y="14"/>
                      </a:lnTo>
                      <a:lnTo>
                        <a:pt x="951" y="22"/>
                      </a:lnTo>
                      <a:lnTo>
                        <a:pt x="967" y="32"/>
                      </a:lnTo>
                      <a:lnTo>
                        <a:pt x="982" y="45"/>
                      </a:lnTo>
                      <a:lnTo>
                        <a:pt x="995" y="60"/>
                      </a:lnTo>
                      <a:lnTo>
                        <a:pt x="989" y="68"/>
                      </a:lnTo>
                      <a:lnTo>
                        <a:pt x="982" y="75"/>
                      </a:lnTo>
                      <a:lnTo>
                        <a:pt x="975" y="82"/>
                      </a:lnTo>
                      <a:lnTo>
                        <a:pt x="967" y="88"/>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62" name="Freeform 69"/>
                <p:cNvSpPr>
                  <a:spLocks noChangeAspect="1"/>
                </p:cNvSpPr>
                <p:nvPr/>
              </p:nvSpPr>
              <p:spPr bwMode="auto">
                <a:xfrm>
                  <a:off x="1495" y="3238"/>
                  <a:ext cx="498" cy="49"/>
                </a:xfrm>
                <a:custGeom>
                  <a:avLst/>
                  <a:gdLst>
                    <a:gd name="T0" fmla="*/ 1 w 995"/>
                    <a:gd name="T1" fmla="*/ 1 h 97"/>
                    <a:gd name="T2" fmla="*/ 1 w 995"/>
                    <a:gd name="T3" fmla="*/ 1 h 97"/>
                    <a:gd name="T4" fmla="*/ 1 w 995"/>
                    <a:gd name="T5" fmla="*/ 1 h 97"/>
                    <a:gd name="T6" fmla="*/ 1 w 995"/>
                    <a:gd name="T7" fmla="*/ 1 h 97"/>
                    <a:gd name="T8" fmla="*/ 1 w 995"/>
                    <a:gd name="T9" fmla="*/ 1 h 97"/>
                    <a:gd name="T10" fmla="*/ 1 w 995"/>
                    <a:gd name="T11" fmla="*/ 1 h 97"/>
                    <a:gd name="T12" fmla="*/ 1 w 995"/>
                    <a:gd name="T13" fmla="*/ 1 h 97"/>
                    <a:gd name="T14" fmla="*/ 1 w 995"/>
                    <a:gd name="T15" fmla="*/ 1 h 97"/>
                    <a:gd name="T16" fmla="*/ 1 w 995"/>
                    <a:gd name="T17" fmla="*/ 1 h 97"/>
                    <a:gd name="T18" fmla="*/ 1 w 995"/>
                    <a:gd name="T19" fmla="*/ 1 h 97"/>
                    <a:gd name="T20" fmla="*/ 1 w 995"/>
                    <a:gd name="T21" fmla="*/ 1 h 97"/>
                    <a:gd name="T22" fmla="*/ 1 w 995"/>
                    <a:gd name="T23" fmla="*/ 1 h 97"/>
                    <a:gd name="T24" fmla="*/ 1 w 995"/>
                    <a:gd name="T25" fmla="*/ 1 h 97"/>
                    <a:gd name="T26" fmla="*/ 1 w 995"/>
                    <a:gd name="T27" fmla="*/ 1 h 97"/>
                    <a:gd name="T28" fmla="*/ 1 w 995"/>
                    <a:gd name="T29" fmla="*/ 1 h 97"/>
                    <a:gd name="T30" fmla="*/ 1 w 995"/>
                    <a:gd name="T31" fmla="*/ 1 h 97"/>
                    <a:gd name="T32" fmla="*/ 1 w 995"/>
                    <a:gd name="T33" fmla="*/ 1 h 97"/>
                    <a:gd name="T34" fmla="*/ 1 w 995"/>
                    <a:gd name="T35" fmla="*/ 1 h 97"/>
                    <a:gd name="T36" fmla="*/ 1 w 995"/>
                    <a:gd name="T37" fmla="*/ 1 h 97"/>
                    <a:gd name="T38" fmla="*/ 1 w 995"/>
                    <a:gd name="T39" fmla="*/ 1 h 97"/>
                    <a:gd name="T40" fmla="*/ 1 w 995"/>
                    <a:gd name="T41" fmla="*/ 1 h 97"/>
                    <a:gd name="T42" fmla="*/ 1 w 995"/>
                    <a:gd name="T43" fmla="*/ 1 h 97"/>
                    <a:gd name="T44" fmla="*/ 1 w 995"/>
                    <a:gd name="T45" fmla="*/ 1 h 97"/>
                    <a:gd name="T46" fmla="*/ 1 w 995"/>
                    <a:gd name="T47" fmla="*/ 1 h 97"/>
                    <a:gd name="T48" fmla="*/ 1 w 995"/>
                    <a:gd name="T49" fmla="*/ 1 h 97"/>
                    <a:gd name="T50" fmla="*/ 1 w 995"/>
                    <a:gd name="T51" fmla="*/ 1 h 97"/>
                    <a:gd name="T52" fmla="*/ 1 w 995"/>
                    <a:gd name="T53" fmla="*/ 1 h 97"/>
                    <a:gd name="T54" fmla="*/ 1 w 995"/>
                    <a:gd name="T55" fmla="*/ 1 h 97"/>
                    <a:gd name="T56" fmla="*/ 1 w 995"/>
                    <a:gd name="T57" fmla="*/ 1 h 97"/>
                    <a:gd name="T58" fmla="*/ 1 w 995"/>
                    <a:gd name="T59" fmla="*/ 1 h 97"/>
                    <a:gd name="T60" fmla="*/ 1 w 995"/>
                    <a:gd name="T61" fmla="*/ 1 h 97"/>
                    <a:gd name="T62" fmla="*/ 1 w 995"/>
                    <a:gd name="T63" fmla="*/ 1 h 97"/>
                    <a:gd name="T64" fmla="*/ 1 w 995"/>
                    <a:gd name="T65" fmla="*/ 1 h 97"/>
                    <a:gd name="T66" fmla="*/ 1 w 995"/>
                    <a:gd name="T67" fmla="*/ 1 h 97"/>
                    <a:gd name="T68" fmla="*/ 1 w 995"/>
                    <a:gd name="T69" fmla="*/ 1 h 97"/>
                    <a:gd name="T70" fmla="*/ 1 w 995"/>
                    <a:gd name="T71" fmla="*/ 1 h 97"/>
                    <a:gd name="T72" fmla="*/ 1 w 995"/>
                    <a:gd name="T73" fmla="*/ 1 h 97"/>
                    <a:gd name="T74" fmla="*/ 1 w 995"/>
                    <a:gd name="T75" fmla="*/ 1 h 97"/>
                    <a:gd name="T76" fmla="*/ 1 w 995"/>
                    <a:gd name="T77" fmla="*/ 1 h 97"/>
                    <a:gd name="T78" fmla="*/ 1 w 995"/>
                    <a:gd name="T79" fmla="*/ 1 h 97"/>
                    <a:gd name="T80" fmla="*/ 0 w 995"/>
                    <a:gd name="T81" fmla="*/ 1 h 97"/>
                    <a:gd name="T82" fmla="*/ 1 w 995"/>
                    <a:gd name="T83" fmla="*/ 1 h 97"/>
                    <a:gd name="T84" fmla="*/ 1 w 995"/>
                    <a:gd name="T85" fmla="*/ 1 h 97"/>
                    <a:gd name="T86" fmla="*/ 1 w 995"/>
                    <a:gd name="T87" fmla="*/ 1 h 97"/>
                    <a:gd name="T88" fmla="*/ 1 w 995"/>
                    <a:gd name="T89" fmla="*/ 1 h 97"/>
                    <a:gd name="T90" fmla="*/ 1 w 995"/>
                    <a:gd name="T91" fmla="*/ 1 h 97"/>
                    <a:gd name="T92" fmla="*/ 1 w 995"/>
                    <a:gd name="T93" fmla="*/ 1 h 97"/>
                    <a:gd name="T94" fmla="*/ 1 w 995"/>
                    <a:gd name="T95" fmla="*/ 1 h 97"/>
                    <a:gd name="T96" fmla="*/ 1 w 995"/>
                    <a:gd name="T97" fmla="*/ 0 h 97"/>
                    <a:gd name="T98" fmla="*/ 1 w 995"/>
                    <a:gd name="T99" fmla="*/ 0 h 97"/>
                    <a:gd name="T100" fmla="*/ 1 w 995"/>
                    <a:gd name="T101" fmla="*/ 1 h 97"/>
                    <a:gd name="T102" fmla="*/ 1 w 995"/>
                    <a:gd name="T103" fmla="*/ 1 h 97"/>
                    <a:gd name="T104" fmla="*/ 1 w 995"/>
                    <a:gd name="T105" fmla="*/ 1 h 97"/>
                    <a:gd name="T106" fmla="*/ 1 w 995"/>
                    <a:gd name="T107" fmla="*/ 1 h 97"/>
                    <a:gd name="T108" fmla="*/ 1 w 995"/>
                    <a:gd name="T109" fmla="*/ 1 h 97"/>
                    <a:gd name="T110" fmla="*/ 1 w 995"/>
                    <a:gd name="T111" fmla="*/ 1 h 97"/>
                    <a:gd name="T112" fmla="*/ 1 w 995"/>
                    <a:gd name="T113" fmla="*/ 1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5"/>
                    <a:gd name="T172" fmla="*/ 0 h 97"/>
                    <a:gd name="T173" fmla="*/ 995 w 995"/>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5" h="97">
                      <a:moveTo>
                        <a:pt x="967" y="88"/>
                      </a:moveTo>
                      <a:lnTo>
                        <a:pt x="967" y="88"/>
                      </a:lnTo>
                      <a:lnTo>
                        <a:pt x="944" y="82"/>
                      </a:lnTo>
                      <a:lnTo>
                        <a:pt x="924" y="75"/>
                      </a:lnTo>
                      <a:lnTo>
                        <a:pt x="903" y="68"/>
                      </a:lnTo>
                      <a:lnTo>
                        <a:pt x="883" y="62"/>
                      </a:lnTo>
                      <a:lnTo>
                        <a:pt x="864" y="57"/>
                      </a:lnTo>
                      <a:lnTo>
                        <a:pt x="843" y="53"/>
                      </a:lnTo>
                      <a:lnTo>
                        <a:pt x="821" y="50"/>
                      </a:lnTo>
                      <a:lnTo>
                        <a:pt x="798" y="50"/>
                      </a:lnTo>
                      <a:lnTo>
                        <a:pt x="778" y="53"/>
                      </a:lnTo>
                      <a:lnTo>
                        <a:pt x="760" y="57"/>
                      </a:lnTo>
                      <a:lnTo>
                        <a:pt x="744" y="64"/>
                      </a:lnTo>
                      <a:lnTo>
                        <a:pt x="729" y="71"/>
                      </a:lnTo>
                      <a:lnTo>
                        <a:pt x="714" y="79"/>
                      </a:lnTo>
                      <a:lnTo>
                        <a:pt x="698" y="86"/>
                      </a:lnTo>
                      <a:lnTo>
                        <a:pt x="679" y="93"/>
                      </a:lnTo>
                      <a:lnTo>
                        <a:pt x="660" y="97"/>
                      </a:lnTo>
                      <a:lnTo>
                        <a:pt x="649" y="97"/>
                      </a:lnTo>
                      <a:lnTo>
                        <a:pt x="636" y="93"/>
                      </a:lnTo>
                      <a:lnTo>
                        <a:pt x="619" y="87"/>
                      </a:lnTo>
                      <a:lnTo>
                        <a:pt x="601" y="82"/>
                      </a:lnTo>
                      <a:lnTo>
                        <a:pt x="584" y="75"/>
                      </a:lnTo>
                      <a:lnTo>
                        <a:pt x="567" y="69"/>
                      </a:lnTo>
                      <a:lnTo>
                        <a:pt x="553" y="64"/>
                      </a:lnTo>
                      <a:lnTo>
                        <a:pt x="542" y="63"/>
                      </a:lnTo>
                      <a:lnTo>
                        <a:pt x="519" y="65"/>
                      </a:lnTo>
                      <a:lnTo>
                        <a:pt x="500" y="69"/>
                      </a:lnTo>
                      <a:lnTo>
                        <a:pt x="480" y="75"/>
                      </a:lnTo>
                      <a:lnTo>
                        <a:pt x="462" y="80"/>
                      </a:lnTo>
                      <a:lnTo>
                        <a:pt x="443" y="86"/>
                      </a:lnTo>
                      <a:lnTo>
                        <a:pt x="424" y="91"/>
                      </a:lnTo>
                      <a:lnTo>
                        <a:pt x="403" y="93"/>
                      </a:lnTo>
                      <a:lnTo>
                        <a:pt x="381" y="94"/>
                      </a:lnTo>
                      <a:lnTo>
                        <a:pt x="371" y="93"/>
                      </a:lnTo>
                      <a:lnTo>
                        <a:pt x="360" y="88"/>
                      </a:lnTo>
                      <a:lnTo>
                        <a:pt x="349" y="83"/>
                      </a:lnTo>
                      <a:lnTo>
                        <a:pt x="337" y="77"/>
                      </a:lnTo>
                      <a:lnTo>
                        <a:pt x="326" y="70"/>
                      </a:lnTo>
                      <a:lnTo>
                        <a:pt x="315" y="64"/>
                      </a:lnTo>
                      <a:lnTo>
                        <a:pt x="305" y="61"/>
                      </a:lnTo>
                      <a:lnTo>
                        <a:pt x="295" y="59"/>
                      </a:lnTo>
                      <a:lnTo>
                        <a:pt x="282" y="60"/>
                      </a:lnTo>
                      <a:lnTo>
                        <a:pt x="269" y="63"/>
                      </a:lnTo>
                      <a:lnTo>
                        <a:pt x="258" y="70"/>
                      </a:lnTo>
                      <a:lnTo>
                        <a:pt x="246" y="77"/>
                      </a:lnTo>
                      <a:lnTo>
                        <a:pt x="234" y="84"/>
                      </a:lnTo>
                      <a:lnTo>
                        <a:pt x="222" y="91"/>
                      </a:lnTo>
                      <a:lnTo>
                        <a:pt x="209" y="94"/>
                      </a:lnTo>
                      <a:lnTo>
                        <a:pt x="197" y="97"/>
                      </a:lnTo>
                      <a:lnTo>
                        <a:pt x="188" y="95"/>
                      </a:lnTo>
                      <a:lnTo>
                        <a:pt x="178" y="92"/>
                      </a:lnTo>
                      <a:lnTo>
                        <a:pt x="169" y="86"/>
                      </a:lnTo>
                      <a:lnTo>
                        <a:pt x="160" y="80"/>
                      </a:lnTo>
                      <a:lnTo>
                        <a:pt x="151" y="75"/>
                      </a:lnTo>
                      <a:lnTo>
                        <a:pt x="141" y="69"/>
                      </a:lnTo>
                      <a:lnTo>
                        <a:pt x="132" y="63"/>
                      </a:lnTo>
                      <a:lnTo>
                        <a:pt x="123" y="61"/>
                      </a:lnTo>
                      <a:lnTo>
                        <a:pt x="114" y="61"/>
                      </a:lnTo>
                      <a:lnTo>
                        <a:pt x="103" y="63"/>
                      </a:lnTo>
                      <a:lnTo>
                        <a:pt x="92" y="68"/>
                      </a:lnTo>
                      <a:lnTo>
                        <a:pt x="80" y="73"/>
                      </a:lnTo>
                      <a:lnTo>
                        <a:pt x="69" y="78"/>
                      </a:lnTo>
                      <a:lnTo>
                        <a:pt x="59" y="84"/>
                      </a:lnTo>
                      <a:lnTo>
                        <a:pt x="48" y="87"/>
                      </a:lnTo>
                      <a:lnTo>
                        <a:pt x="39" y="90"/>
                      </a:lnTo>
                      <a:lnTo>
                        <a:pt x="33" y="86"/>
                      </a:lnTo>
                      <a:lnTo>
                        <a:pt x="26" y="84"/>
                      </a:lnTo>
                      <a:lnTo>
                        <a:pt x="21" y="80"/>
                      </a:lnTo>
                      <a:lnTo>
                        <a:pt x="16" y="76"/>
                      </a:lnTo>
                      <a:lnTo>
                        <a:pt x="11" y="72"/>
                      </a:lnTo>
                      <a:lnTo>
                        <a:pt x="7" y="69"/>
                      </a:lnTo>
                      <a:lnTo>
                        <a:pt x="3" y="64"/>
                      </a:lnTo>
                      <a:lnTo>
                        <a:pt x="0" y="60"/>
                      </a:lnTo>
                      <a:lnTo>
                        <a:pt x="7" y="52"/>
                      </a:lnTo>
                      <a:lnTo>
                        <a:pt x="16" y="44"/>
                      </a:lnTo>
                      <a:lnTo>
                        <a:pt x="26" y="37"/>
                      </a:lnTo>
                      <a:lnTo>
                        <a:pt x="38" y="31"/>
                      </a:lnTo>
                      <a:lnTo>
                        <a:pt x="52" y="25"/>
                      </a:lnTo>
                      <a:lnTo>
                        <a:pt x="67" y="21"/>
                      </a:lnTo>
                      <a:lnTo>
                        <a:pt x="83" y="16"/>
                      </a:lnTo>
                      <a:lnTo>
                        <a:pt x="99" y="12"/>
                      </a:lnTo>
                      <a:lnTo>
                        <a:pt x="116" y="9"/>
                      </a:lnTo>
                      <a:lnTo>
                        <a:pt x="133" y="7"/>
                      </a:lnTo>
                      <a:lnTo>
                        <a:pt x="151" y="4"/>
                      </a:lnTo>
                      <a:lnTo>
                        <a:pt x="169" y="2"/>
                      </a:lnTo>
                      <a:lnTo>
                        <a:pt x="186" y="1"/>
                      </a:lnTo>
                      <a:lnTo>
                        <a:pt x="204" y="1"/>
                      </a:lnTo>
                      <a:lnTo>
                        <a:pt x="220" y="0"/>
                      </a:lnTo>
                      <a:lnTo>
                        <a:pt x="236" y="0"/>
                      </a:lnTo>
                      <a:lnTo>
                        <a:pt x="867" y="0"/>
                      </a:lnTo>
                      <a:lnTo>
                        <a:pt x="881" y="1"/>
                      </a:lnTo>
                      <a:lnTo>
                        <a:pt x="897" y="3"/>
                      </a:lnTo>
                      <a:lnTo>
                        <a:pt x="914" y="8"/>
                      </a:lnTo>
                      <a:lnTo>
                        <a:pt x="933" y="14"/>
                      </a:lnTo>
                      <a:lnTo>
                        <a:pt x="951" y="22"/>
                      </a:lnTo>
                      <a:lnTo>
                        <a:pt x="967" y="32"/>
                      </a:lnTo>
                      <a:lnTo>
                        <a:pt x="982" y="45"/>
                      </a:lnTo>
                      <a:lnTo>
                        <a:pt x="995" y="60"/>
                      </a:lnTo>
                      <a:lnTo>
                        <a:pt x="989" y="68"/>
                      </a:lnTo>
                      <a:lnTo>
                        <a:pt x="982" y="75"/>
                      </a:lnTo>
                      <a:lnTo>
                        <a:pt x="975" y="82"/>
                      </a:lnTo>
                      <a:lnTo>
                        <a:pt x="967" y="88"/>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63" name="Freeform 70"/>
                <p:cNvSpPr>
                  <a:spLocks noChangeAspect="1"/>
                </p:cNvSpPr>
                <p:nvPr/>
              </p:nvSpPr>
              <p:spPr bwMode="auto">
                <a:xfrm>
                  <a:off x="1515" y="3264"/>
                  <a:ext cx="464" cy="34"/>
                </a:xfrm>
                <a:custGeom>
                  <a:avLst/>
                  <a:gdLst>
                    <a:gd name="T0" fmla="*/ 1 w 928"/>
                    <a:gd name="T1" fmla="*/ 0 h 70"/>
                    <a:gd name="T2" fmla="*/ 1 w 928"/>
                    <a:gd name="T3" fmla="*/ 0 h 70"/>
                    <a:gd name="T4" fmla="*/ 1 w 928"/>
                    <a:gd name="T5" fmla="*/ 0 h 70"/>
                    <a:gd name="T6" fmla="*/ 1 w 928"/>
                    <a:gd name="T7" fmla="*/ 0 h 70"/>
                    <a:gd name="T8" fmla="*/ 1 w 928"/>
                    <a:gd name="T9" fmla="*/ 0 h 70"/>
                    <a:gd name="T10" fmla="*/ 1 w 928"/>
                    <a:gd name="T11" fmla="*/ 0 h 70"/>
                    <a:gd name="T12" fmla="*/ 1 w 928"/>
                    <a:gd name="T13" fmla="*/ 0 h 70"/>
                    <a:gd name="T14" fmla="*/ 1 w 928"/>
                    <a:gd name="T15" fmla="*/ 0 h 70"/>
                    <a:gd name="T16" fmla="*/ 1 w 928"/>
                    <a:gd name="T17" fmla="*/ 0 h 70"/>
                    <a:gd name="T18" fmla="*/ 1 w 928"/>
                    <a:gd name="T19" fmla="*/ 0 h 70"/>
                    <a:gd name="T20" fmla="*/ 1 w 928"/>
                    <a:gd name="T21" fmla="*/ 0 h 70"/>
                    <a:gd name="T22" fmla="*/ 1 w 928"/>
                    <a:gd name="T23" fmla="*/ 0 h 70"/>
                    <a:gd name="T24" fmla="*/ 1 w 928"/>
                    <a:gd name="T25" fmla="*/ 0 h 70"/>
                    <a:gd name="T26" fmla="*/ 1 w 928"/>
                    <a:gd name="T27" fmla="*/ 0 h 70"/>
                    <a:gd name="T28" fmla="*/ 1 w 928"/>
                    <a:gd name="T29" fmla="*/ 0 h 70"/>
                    <a:gd name="T30" fmla="*/ 1 w 928"/>
                    <a:gd name="T31" fmla="*/ 0 h 70"/>
                    <a:gd name="T32" fmla="*/ 1 w 928"/>
                    <a:gd name="T33" fmla="*/ 0 h 70"/>
                    <a:gd name="T34" fmla="*/ 1 w 928"/>
                    <a:gd name="T35" fmla="*/ 0 h 70"/>
                    <a:gd name="T36" fmla="*/ 1 w 928"/>
                    <a:gd name="T37" fmla="*/ 0 h 70"/>
                    <a:gd name="T38" fmla="*/ 1 w 928"/>
                    <a:gd name="T39" fmla="*/ 0 h 70"/>
                    <a:gd name="T40" fmla="*/ 1 w 928"/>
                    <a:gd name="T41" fmla="*/ 0 h 70"/>
                    <a:gd name="T42" fmla="*/ 1 w 928"/>
                    <a:gd name="T43" fmla="*/ 0 h 70"/>
                    <a:gd name="T44" fmla="*/ 1 w 928"/>
                    <a:gd name="T45" fmla="*/ 0 h 70"/>
                    <a:gd name="T46" fmla="*/ 1 w 928"/>
                    <a:gd name="T47" fmla="*/ 0 h 70"/>
                    <a:gd name="T48" fmla="*/ 1 w 928"/>
                    <a:gd name="T49" fmla="*/ 0 h 70"/>
                    <a:gd name="T50" fmla="*/ 1 w 928"/>
                    <a:gd name="T51" fmla="*/ 0 h 70"/>
                    <a:gd name="T52" fmla="*/ 1 w 928"/>
                    <a:gd name="T53" fmla="*/ 0 h 70"/>
                    <a:gd name="T54" fmla="*/ 1 w 928"/>
                    <a:gd name="T55" fmla="*/ 0 h 70"/>
                    <a:gd name="T56" fmla="*/ 1 w 928"/>
                    <a:gd name="T57" fmla="*/ 0 h 70"/>
                    <a:gd name="T58" fmla="*/ 1 w 928"/>
                    <a:gd name="T59" fmla="*/ 0 h 70"/>
                    <a:gd name="T60" fmla="*/ 1 w 928"/>
                    <a:gd name="T61" fmla="*/ 0 h 70"/>
                    <a:gd name="T62" fmla="*/ 1 w 928"/>
                    <a:gd name="T63" fmla="*/ 0 h 70"/>
                    <a:gd name="T64" fmla="*/ 1 w 928"/>
                    <a:gd name="T65" fmla="*/ 0 h 70"/>
                    <a:gd name="T66" fmla="*/ 1 w 928"/>
                    <a:gd name="T67" fmla="*/ 0 h 70"/>
                    <a:gd name="T68" fmla="*/ 1 w 928"/>
                    <a:gd name="T69" fmla="*/ 0 h 70"/>
                    <a:gd name="T70" fmla="*/ 1 w 928"/>
                    <a:gd name="T71" fmla="*/ 0 h 70"/>
                    <a:gd name="T72" fmla="*/ 1 w 928"/>
                    <a:gd name="T73" fmla="*/ 0 h 70"/>
                    <a:gd name="T74" fmla="*/ 1 w 928"/>
                    <a:gd name="T75" fmla="*/ 0 h 70"/>
                    <a:gd name="T76" fmla="*/ 1 w 928"/>
                    <a:gd name="T77" fmla="*/ 0 h 70"/>
                    <a:gd name="T78" fmla="*/ 1 w 928"/>
                    <a:gd name="T79" fmla="*/ 0 h 70"/>
                    <a:gd name="T80" fmla="*/ 1 w 928"/>
                    <a:gd name="T81" fmla="*/ 0 h 70"/>
                    <a:gd name="T82" fmla="*/ 1 w 928"/>
                    <a:gd name="T83" fmla="*/ 0 h 70"/>
                    <a:gd name="T84" fmla="*/ 1 w 928"/>
                    <a:gd name="T85" fmla="*/ 0 h 70"/>
                    <a:gd name="T86" fmla="*/ 1 w 928"/>
                    <a:gd name="T87" fmla="*/ 0 h 70"/>
                    <a:gd name="T88" fmla="*/ 1 w 928"/>
                    <a:gd name="T89" fmla="*/ 0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28"/>
                    <a:gd name="T136" fmla="*/ 0 h 70"/>
                    <a:gd name="T137" fmla="*/ 928 w 928"/>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28" h="70">
                      <a:moveTo>
                        <a:pt x="928" y="37"/>
                      </a:moveTo>
                      <a:lnTo>
                        <a:pt x="905" y="30"/>
                      </a:lnTo>
                      <a:lnTo>
                        <a:pt x="885" y="23"/>
                      </a:lnTo>
                      <a:lnTo>
                        <a:pt x="864" y="18"/>
                      </a:lnTo>
                      <a:lnTo>
                        <a:pt x="844" y="12"/>
                      </a:lnTo>
                      <a:lnTo>
                        <a:pt x="825" y="6"/>
                      </a:lnTo>
                      <a:lnTo>
                        <a:pt x="805" y="3"/>
                      </a:lnTo>
                      <a:lnTo>
                        <a:pt x="783" y="0"/>
                      </a:lnTo>
                      <a:lnTo>
                        <a:pt x="760" y="0"/>
                      </a:lnTo>
                      <a:lnTo>
                        <a:pt x="739" y="3"/>
                      </a:lnTo>
                      <a:lnTo>
                        <a:pt x="722" y="7"/>
                      </a:lnTo>
                      <a:lnTo>
                        <a:pt x="705" y="13"/>
                      </a:lnTo>
                      <a:lnTo>
                        <a:pt x="690" y="21"/>
                      </a:lnTo>
                      <a:lnTo>
                        <a:pt x="675" y="29"/>
                      </a:lnTo>
                      <a:lnTo>
                        <a:pt x="659" y="36"/>
                      </a:lnTo>
                      <a:lnTo>
                        <a:pt x="640" y="42"/>
                      </a:lnTo>
                      <a:lnTo>
                        <a:pt x="621" y="47"/>
                      </a:lnTo>
                      <a:lnTo>
                        <a:pt x="610" y="45"/>
                      </a:lnTo>
                      <a:lnTo>
                        <a:pt x="597" y="42"/>
                      </a:lnTo>
                      <a:lnTo>
                        <a:pt x="580" y="36"/>
                      </a:lnTo>
                      <a:lnTo>
                        <a:pt x="562" y="30"/>
                      </a:lnTo>
                      <a:lnTo>
                        <a:pt x="545" y="23"/>
                      </a:lnTo>
                      <a:lnTo>
                        <a:pt x="528" y="18"/>
                      </a:lnTo>
                      <a:lnTo>
                        <a:pt x="514" y="14"/>
                      </a:lnTo>
                      <a:lnTo>
                        <a:pt x="503" y="13"/>
                      </a:lnTo>
                      <a:lnTo>
                        <a:pt x="480" y="14"/>
                      </a:lnTo>
                      <a:lnTo>
                        <a:pt x="461" y="19"/>
                      </a:lnTo>
                      <a:lnTo>
                        <a:pt x="441" y="23"/>
                      </a:lnTo>
                      <a:lnTo>
                        <a:pt x="423" y="29"/>
                      </a:lnTo>
                      <a:lnTo>
                        <a:pt x="404" y="35"/>
                      </a:lnTo>
                      <a:lnTo>
                        <a:pt x="385" y="40"/>
                      </a:lnTo>
                      <a:lnTo>
                        <a:pt x="365" y="43"/>
                      </a:lnTo>
                      <a:lnTo>
                        <a:pt x="342" y="44"/>
                      </a:lnTo>
                      <a:lnTo>
                        <a:pt x="332" y="42"/>
                      </a:lnTo>
                      <a:lnTo>
                        <a:pt x="321" y="38"/>
                      </a:lnTo>
                      <a:lnTo>
                        <a:pt x="310" y="33"/>
                      </a:lnTo>
                      <a:lnTo>
                        <a:pt x="299" y="26"/>
                      </a:lnTo>
                      <a:lnTo>
                        <a:pt x="288" y="20"/>
                      </a:lnTo>
                      <a:lnTo>
                        <a:pt x="276" y="14"/>
                      </a:lnTo>
                      <a:lnTo>
                        <a:pt x="266" y="10"/>
                      </a:lnTo>
                      <a:lnTo>
                        <a:pt x="256" y="7"/>
                      </a:lnTo>
                      <a:lnTo>
                        <a:pt x="243" y="9"/>
                      </a:lnTo>
                      <a:lnTo>
                        <a:pt x="230" y="13"/>
                      </a:lnTo>
                      <a:lnTo>
                        <a:pt x="219" y="19"/>
                      </a:lnTo>
                      <a:lnTo>
                        <a:pt x="207" y="26"/>
                      </a:lnTo>
                      <a:lnTo>
                        <a:pt x="195" y="34"/>
                      </a:lnTo>
                      <a:lnTo>
                        <a:pt x="183" y="40"/>
                      </a:lnTo>
                      <a:lnTo>
                        <a:pt x="170" y="44"/>
                      </a:lnTo>
                      <a:lnTo>
                        <a:pt x="158" y="47"/>
                      </a:lnTo>
                      <a:lnTo>
                        <a:pt x="149" y="45"/>
                      </a:lnTo>
                      <a:lnTo>
                        <a:pt x="139" y="42"/>
                      </a:lnTo>
                      <a:lnTo>
                        <a:pt x="130" y="36"/>
                      </a:lnTo>
                      <a:lnTo>
                        <a:pt x="121" y="30"/>
                      </a:lnTo>
                      <a:lnTo>
                        <a:pt x="112" y="23"/>
                      </a:lnTo>
                      <a:lnTo>
                        <a:pt x="102" y="18"/>
                      </a:lnTo>
                      <a:lnTo>
                        <a:pt x="93" y="13"/>
                      </a:lnTo>
                      <a:lnTo>
                        <a:pt x="84" y="11"/>
                      </a:lnTo>
                      <a:lnTo>
                        <a:pt x="75" y="11"/>
                      </a:lnTo>
                      <a:lnTo>
                        <a:pt x="64" y="13"/>
                      </a:lnTo>
                      <a:lnTo>
                        <a:pt x="54" y="17"/>
                      </a:lnTo>
                      <a:lnTo>
                        <a:pt x="43" y="22"/>
                      </a:lnTo>
                      <a:lnTo>
                        <a:pt x="31" y="27"/>
                      </a:lnTo>
                      <a:lnTo>
                        <a:pt x="20" y="33"/>
                      </a:lnTo>
                      <a:lnTo>
                        <a:pt x="9" y="36"/>
                      </a:lnTo>
                      <a:lnTo>
                        <a:pt x="0" y="38"/>
                      </a:lnTo>
                      <a:lnTo>
                        <a:pt x="10" y="43"/>
                      </a:lnTo>
                      <a:lnTo>
                        <a:pt x="21" y="47"/>
                      </a:lnTo>
                      <a:lnTo>
                        <a:pt x="32" y="50"/>
                      </a:lnTo>
                      <a:lnTo>
                        <a:pt x="44" y="53"/>
                      </a:lnTo>
                      <a:lnTo>
                        <a:pt x="56" y="56"/>
                      </a:lnTo>
                      <a:lnTo>
                        <a:pt x="69" y="58"/>
                      </a:lnTo>
                      <a:lnTo>
                        <a:pt x="82" y="60"/>
                      </a:lnTo>
                      <a:lnTo>
                        <a:pt x="96" y="63"/>
                      </a:lnTo>
                      <a:lnTo>
                        <a:pt x="108" y="64"/>
                      </a:lnTo>
                      <a:lnTo>
                        <a:pt x="122" y="66"/>
                      </a:lnTo>
                      <a:lnTo>
                        <a:pt x="135" y="67"/>
                      </a:lnTo>
                      <a:lnTo>
                        <a:pt x="149" y="68"/>
                      </a:lnTo>
                      <a:lnTo>
                        <a:pt x="161" y="68"/>
                      </a:lnTo>
                      <a:lnTo>
                        <a:pt x="174" y="70"/>
                      </a:lnTo>
                      <a:lnTo>
                        <a:pt x="185" y="70"/>
                      </a:lnTo>
                      <a:lnTo>
                        <a:pt x="197" y="70"/>
                      </a:lnTo>
                      <a:lnTo>
                        <a:pt x="828" y="70"/>
                      </a:lnTo>
                      <a:lnTo>
                        <a:pt x="837" y="70"/>
                      </a:lnTo>
                      <a:lnTo>
                        <a:pt x="849" y="67"/>
                      </a:lnTo>
                      <a:lnTo>
                        <a:pt x="862" y="65"/>
                      </a:lnTo>
                      <a:lnTo>
                        <a:pt x="875" y="61"/>
                      </a:lnTo>
                      <a:lnTo>
                        <a:pt x="888" y="57"/>
                      </a:lnTo>
                      <a:lnTo>
                        <a:pt x="902" y="51"/>
                      </a:lnTo>
                      <a:lnTo>
                        <a:pt x="916" y="45"/>
                      </a:lnTo>
                      <a:lnTo>
                        <a:pt x="928" y="37"/>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64" name="Freeform 71"/>
                <p:cNvSpPr>
                  <a:spLocks noChangeAspect="1"/>
                </p:cNvSpPr>
                <p:nvPr/>
              </p:nvSpPr>
              <p:spPr bwMode="auto">
                <a:xfrm>
                  <a:off x="1515" y="3264"/>
                  <a:ext cx="464" cy="34"/>
                </a:xfrm>
                <a:custGeom>
                  <a:avLst/>
                  <a:gdLst>
                    <a:gd name="T0" fmla="*/ 1 w 928"/>
                    <a:gd name="T1" fmla="*/ 0 h 70"/>
                    <a:gd name="T2" fmla="*/ 1 w 928"/>
                    <a:gd name="T3" fmla="*/ 0 h 70"/>
                    <a:gd name="T4" fmla="*/ 1 w 928"/>
                    <a:gd name="T5" fmla="*/ 0 h 70"/>
                    <a:gd name="T6" fmla="*/ 1 w 928"/>
                    <a:gd name="T7" fmla="*/ 0 h 70"/>
                    <a:gd name="T8" fmla="*/ 1 w 928"/>
                    <a:gd name="T9" fmla="*/ 0 h 70"/>
                    <a:gd name="T10" fmla="*/ 1 w 928"/>
                    <a:gd name="T11" fmla="*/ 0 h 70"/>
                    <a:gd name="T12" fmla="*/ 1 w 928"/>
                    <a:gd name="T13" fmla="*/ 0 h 70"/>
                    <a:gd name="T14" fmla="*/ 1 w 928"/>
                    <a:gd name="T15" fmla="*/ 0 h 70"/>
                    <a:gd name="T16" fmla="*/ 1 w 928"/>
                    <a:gd name="T17" fmla="*/ 0 h 70"/>
                    <a:gd name="T18" fmla="*/ 1 w 928"/>
                    <a:gd name="T19" fmla="*/ 0 h 70"/>
                    <a:gd name="T20" fmla="*/ 1 w 928"/>
                    <a:gd name="T21" fmla="*/ 0 h 70"/>
                    <a:gd name="T22" fmla="*/ 1 w 928"/>
                    <a:gd name="T23" fmla="*/ 0 h 70"/>
                    <a:gd name="T24" fmla="*/ 1 w 928"/>
                    <a:gd name="T25" fmla="*/ 0 h 70"/>
                    <a:gd name="T26" fmla="*/ 1 w 928"/>
                    <a:gd name="T27" fmla="*/ 0 h 70"/>
                    <a:gd name="T28" fmla="*/ 1 w 928"/>
                    <a:gd name="T29" fmla="*/ 0 h 70"/>
                    <a:gd name="T30" fmla="*/ 1 w 928"/>
                    <a:gd name="T31" fmla="*/ 0 h 70"/>
                    <a:gd name="T32" fmla="*/ 1 w 928"/>
                    <a:gd name="T33" fmla="*/ 0 h 70"/>
                    <a:gd name="T34" fmla="*/ 1 w 928"/>
                    <a:gd name="T35" fmla="*/ 0 h 70"/>
                    <a:gd name="T36" fmla="*/ 1 w 928"/>
                    <a:gd name="T37" fmla="*/ 0 h 70"/>
                    <a:gd name="T38" fmla="*/ 1 w 928"/>
                    <a:gd name="T39" fmla="*/ 0 h 70"/>
                    <a:gd name="T40" fmla="*/ 1 w 928"/>
                    <a:gd name="T41" fmla="*/ 0 h 70"/>
                    <a:gd name="T42" fmla="*/ 1 w 928"/>
                    <a:gd name="T43" fmla="*/ 0 h 70"/>
                    <a:gd name="T44" fmla="*/ 1 w 928"/>
                    <a:gd name="T45" fmla="*/ 0 h 70"/>
                    <a:gd name="T46" fmla="*/ 1 w 928"/>
                    <a:gd name="T47" fmla="*/ 0 h 70"/>
                    <a:gd name="T48" fmla="*/ 1 w 928"/>
                    <a:gd name="T49" fmla="*/ 0 h 70"/>
                    <a:gd name="T50" fmla="*/ 1 w 928"/>
                    <a:gd name="T51" fmla="*/ 0 h 70"/>
                    <a:gd name="T52" fmla="*/ 1 w 928"/>
                    <a:gd name="T53" fmla="*/ 0 h 70"/>
                    <a:gd name="T54" fmla="*/ 1 w 928"/>
                    <a:gd name="T55" fmla="*/ 0 h 70"/>
                    <a:gd name="T56" fmla="*/ 1 w 928"/>
                    <a:gd name="T57" fmla="*/ 0 h 70"/>
                    <a:gd name="T58" fmla="*/ 1 w 928"/>
                    <a:gd name="T59" fmla="*/ 0 h 70"/>
                    <a:gd name="T60" fmla="*/ 1 w 928"/>
                    <a:gd name="T61" fmla="*/ 0 h 70"/>
                    <a:gd name="T62" fmla="*/ 1 w 928"/>
                    <a:gd name="T63" fmla="*/ 0 h 70"/>
                    <a:gd name="T64" fmla="*/ 1 w 928"/>
                    <a:gd name="T65" fmla="*/ 0 h 70"/>
                    <a:gd name="T66" fmla="*/ 1 w 928"/>
                    <a:gd name="T67" fmla="*/ 0 h 70"/>
                    <a:gd name="T68" fmla="*/ 1 w 928"/>
                    <a:gd name="T69" fmla="*/ 0 h 70"/>
                    <a:gd name="T70" fmla="*/ 1 w 928"/>
                    <a:gd name="T71" fmla="*/ 0 h 70"/>
                    <a:gd name="T72" fmla="*/ 0 w 928"/>
                    <a:gd name="T73" fmla="*/ 0 h 70"/>
                    <a:gd name="T74" fmla="*/ 1 w 928"/>
                    <a:gd name="T75" fmla="*/ 0 h 70"/>
                    <a:gd name="T76" fmla="*/ 1 w 928"/>
                    <a:gd name="T77" fmla="*/ 0 h 70"/>
                    <a:gd name="T78" fmla="*/ 1 w 928"/>
                    <a:gd name="T79" fmla="*/ 0 h 70"/>
                    <a:gd name="T80" fmla="*/ 1 w 928"/>
                    <a:gd name="T81" fmla="*/ 0 h 70"/>
                    <a:gd name="T82" fmla="*/ 1 w 928"/>
                    <a:gd name="T83" fmla="*/ 0 h 70"/>
                    <a:gd name="T84" fmla="*/ 1 w 928"/>
                    <a:gd name="T85" fmla="*/ 0 h 70"/>
                    <a:gd name="T86" fmla="*/ 1 w 928"/>
                    <a:gd name="T87" fmla="*/ 0 h 70"/>
                    <a:gd name="T88" fmla="*/ 1 w 928"/>
                    <a:gd name="T89" fmla="*/ 0 h 70"/>
                    <a:gd name="T90" fmla="*/ 1 w 928"/>
                    <a:gd name="T91" fmla="*/ 0 h 70"/>
                    <a:gd name="T92" fmla="*/ 1 w 928"/>
                    <a:gd name="T93" fmla="*/ 0 h 70"/>
                    <a:gd name="T94" fmla="*/ 1 w 928"/>
                    <a:gd name="T95" fmla="*/ 0 h 70"/>
                    <a:gd name="T96" fmla="*/ 1 w 928"/>
                    <a:gd name="T97" fmla="*/ 0 h 70"/>
                    <a:gd name="T98" fmla="*/ 1 w 928"/>
                    <a:gd name="T99" fmla="*/ 0 h 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8"/>
                    <a:gd name="T151" fmla="*/ 0 h 70"/>
                    <a:gd name="T152" fmla="*/ 928 w 928"/>
                    <a:gd name="T153" fmla="*/ 70 h 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8" h="70">
                      <a:moveTo>
                        <a:pt x="928" y="37"/>
                      </a:moveTo>
                      <a:lnTo>
                        <a:pt x="928" y="37"/>
                      </a:lnTo>
                      <a:lnTo>
                        <a:pt x="905" y="30"/>
                      </a:lnTo>
                      <a:lnTo>
                        <a:pt x="885" y="23"/>
                      </a:lnTo>
                      <a:lnTo>
                        <a:pt x="864" y="18"/>
                      </a:lnTo>
                      <a:lnTo>
                        <a:pt x="844" y="12"/>
                      </a:lnTo>
                      <a:lnTo>
                        <a:pt x="825" y="6"/>
                      </a:lnTo>
                      <a:lnTo>
                        <a:pt x="805" y="3"/>
                      </a:lnTo>
                      <a:lnTo>
                        <a:pt x="783" y="0"/>
                      </a:lnTo>
                      <a:lnTo>
                        <a:pt x="760" y="0"/>
                      </a:lnTo>
                      <a:lnTo>
                        <a:pt x="739" y="3"/>
                      </a:lnTo>
                      <a:lnTo>
                        <a:pt x="722" y="7"/>
                      </a:lnTo>
                      <a:lnTo>
                        <a:pt x="705" y="13"/>
                      </a:lnTo>
                      <a:lnTo>
                        <a:pt x="690" y="21"/>
                      </a:lnTo>
                      <a:lnTo>
                        <a:pt x="675" y="29"/>
                      </a:lnTo>
                      <a:lnTo>
                        <a:pt x="659" y="36"/>
                      </a:lnTo>
                      <a:lnTo>
                        <a:pt x="640" y="42"/>
                      </a:lnTo>
                      <a:lnTo>
                        <a:pt x="621" y="47"/>
                      </a:lnTo>
                      <a:lnTo>
                        <a:pt x="610" y="45"/>
                      </a:lnTo>
                      <a:lnTo>
                        <a:pt x="597" y="42"/>
                      </a:lnTo>
                      <a:lnTo>
                        <a:pt x="580" y="36"/>
                      </a:lnTo>
                      <a:lnTo>
                        <a:pt x="562" y="30"/>
                      </a:lnTo>
                      <a:lnTo>
                        <a:pt x="545" y="23"/>
                      </a:lnTo>
                      <a:lnTo>
                        <a:pt x="528" y="18"/>
                      </a:lnTo>
                      <a:lnTo>
                        <a:pt x="514" y="14"/>
                      </a:lnTo>
                      <a:lnTo>
                        <a:pt x="503" y="13"/>
                      </a:lnTo>
                      <a:lnTo>
                        <a:pt x="480" y="14"/>
                      </a:lnTo>
                      <a:lnTo>
                        <a:pt x="461" y="19"/>
                      </a:lnTo>
                      <a:lnTo>
                        <a:pt x="441" y="23"/>
                      </a:lnTo>
                      <a:lnTo>
                        <a:pt x="423" y="29"/>
                      </a:lnTo>
                      <a:lnTo>
                        <a:pt x="404" y="35"/>
                      </a:lnTo>
                      <a:lnTo>
                        <a:pt x="385" y="40"/>
                      </a:lnTo>
                      <a:lnTo>
                        <a:pt x="365" y="43"/>
                      </a:lnTo>
                      <a:lnTo>
                        <a:pt x="342" y="44"/>
                      </a:lnTo>
                      <a:lnTo>
                        <a:pt x="332" y="42"/>
                      </a:lnTo>
                      <a:lnTo>
                        <a:pt x="321" y="38"/>
                      </a:lnTo>
                      <a:lnTo>
                        <a:pt x="310" y="33"/>
                      </a:lnTo>
                      <a:lnTo>
                        <a:pt x="299" y="26"/>
                      </a:lnTo>
                      <a:lnTo>
                        <a:pt x="288" y="20"/>
                      </a:lnTo>
                      <a:lnTo>
                        <a:pt x="276" y="14"/>
                      </a:lnTo>
                      <a:lnTo>
                        <a:pt x="266" y="10"/>
                      </a:lnTo>
                      <a:lnTo>
                        <a:pt x="256" y="7"/>
                      </a:lnTo>
                      <a:lnTo>
                        <a:pt x="243" y="9"/>
                      </a:lnTo>
                      <a:lnTo>
                        <a:pt x="230" y="13"/>
                      </a:lnTo>
                      <a:lnTo>
                        <a:pt x="219" y="19"/>
                      </a:lnTo>
                      <a:lnTo>
                        <a:pt x="207" y="26"/>
                      </a:lnTo>
                      <a:lnTo>
                        <a:pt x="195" y="34"/>
                      </a:lnTo>
                      <a:lnTo>
                        <a:pt x="183" y="40"/>
                      </a:lnTo>
                      <a:lnTo>
                        <a:pt x="170" y="44"/>
                      </a:lnTo>
                      <a:lnTo>
                        <a:pt x="158" y="47"/>
                      </a:lnTo>
                      <a:lnTo>
                        <a:pt x="149" y="45"/>
                      </a:lnTo>
                      <a:lnTo>
                        <a:pt x="139" y="42"/>
                      </a:lnTo>
                      <a:lnTo>
                        <a:pt x="130" y="36"/>
                      </a:lnTo>
                      <a:lnTo>
                        <a:pt x="121" y="30"/>
                      </a:lnTo>
                      <a:lnTo>
                        <a:pt x="112" y="23"/>
                      </a:lnTo>
                      <a:lnTo>
                        <a:pt x="102" y="18"/>
                      </a:lnTo>
                      <a:lnTo>
                        <a:pt x="93" y="13"/>
                      </a:lnTo>
                      <a:lnTo>
                        <a:pt x="84" y="11"/>
                      </a:lnTo>
                      <a:lnTo>
                        <a:pt x="75" y="11"/>
                      </a:lnTo>
                      <a:lnTo>
                        <a:pt x="64" y="13"/>
                      </a:lnTo>
                      <a:lnTo>
                        <a:pt x="54" y="17"/>
                      </a:lnTo>
                      <a:lnTo>
                        <a:pt x="43" y="22"/>
                      </a:lnTo>
                      <a:lnTo>
                        <a:pt x="31" y="27"/>
                      </a:lnTo>
                      <a:lnTo>
                        <a:pt x="20" y="33"/>
                      </a:lnTo>
                      <a:lnTo>
                        <a:pt x="9" y="36"/>
                      </a:lnTo>
                      <a:lnTo>
                        <a:pt x="0" y="38"/>
                      </a:lnTo>
                      <a:lnTo>
                        <a:pt x="10" y="43"/>
                      </a:lnTo>
                      <a:lnTo>
                        <a:pt x="21" y="47"/>
                      </a:lnTo>
                      <a:lnTo>
                        <a:pt x="32" y="50"/>
                      </a:lnTo>
                      <a:lnTo>
                        <a:pt x="44" y="53"/>
                      </a:lnTo>
                      <a:lnTo>
                        <a:pt x="56" y="56"/>
                      </a:lnTo>
                      <a:lnTo>
                        <a:pt x="69" y="58"/>
                      </a:lnTo>
                      <a:lnTo>
                        <a:pt x="82" y="60"/>
                      </a:lnTo>
                      <a:lnTo>
                        <a:pt x="96" y="63"/>
                      </a:lnTo>
                      <a:lnTo>
                        <a:pt x="108" y="64"/>
                      </a:lnTo>
                      <a:lnTo>
                        <a:pt x="122" y="66"/>
                      </a:lnTo>
                      <a:lnTo>
                        <a:pt x="135" y="67"/>
                      </a:lnTo>
                      <a:lnTo>
                        <a:pt x="149" y="68"/>
                      </a:lnTo>
                      <a:lnTo>
                        <a:pt x="161" y="68"/>
                      </a:lnTo>
                      <a:lnTo>
                        <a:pt x="174" y="70"/>
                      </a:lnTo>
                      <a:lnTo>
                        <a:pt x="185" y="70"/>
                      </a:lnTo>
                      <a:lnTo>
                        <a:pt x="197" y="70"/>
                      </a:lnTo>
                      <a:lnTo>
                        <a:pt x="828" y="70"/>
                      </a:lnTo>
                      <a:lnTo>
                        <a:pt x="837" y="70"/>
                      </a:lnTo>
                      <a:lnTo>
                        <a:pt x="849" y="67"/>
                      </a:lnTo>
                      <a:lnTo>
                        <a:pt x="862" y="65"/>
                      </a:lnTo>
                      <a:lnTo>
                        <a:pt x="875" y="61"/>
                      </a:lnTo>
                      <a:lnTo>
                        <a:pt x="888" y="57"/>
                      </a:lnTo>
                      <a:lnTo>
                        <a:pt x="902" y="51"/>
                      </a:lnTo>
                      <a:lnTo>
                        <a:pt x="916" y="45"/>
                      </a:lnTo>
                      <a:lnTo>
                        <a:pt x="928" y="37"/>
                      </a:lnTo>
                    </a:path>
                  </a:pathLst>
                </a:custGeom>
                <a:noFill/>
                <a:ln w="0" cap="sq">
                  <a:solidFill>
                    <a:srgbClr val="D1E0D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65" name="Freeform 72"/>
                <p:cNvSpPr>
                  <a:spLocks noChangeAspect="1"/>
                </p:cNvSpPr>
                <p:nvPr/>
              </p:nvSpPr>
              <p:spPr bwMode="auto">
                <a:xfrm>
                  <a:off x="1495" y="3238"/>
                  <a:ext cx="498" cy="61"/>
                </a:xfrm>
                <a:custGeom>
                  <a:avLst/>
                  <a:gdLst>
                    <a:gd name="T0" fmla="*/ 1 w 995"/>
                    <a:gd name="T1" fmla="*/ 1 h 121"/>
                    <a:gd name="T2" fmla="*/ 1 w 995"/>
                    <a:gd name="T3" fmla="*/ 1 h 121"/>
                    <a:gd name="T4" fmla="*/ 1 w 995"/>
                    <a:gd name="T5" fmla="*/ 1 h 121"/>
                    <a:gd name="T6" fmla="*/ 1 w 995"/>
                    <a:gd name="T7" fmla="*/ 1 h 121"/>
                    <a:gd name="T8" fmla="*/ 1 w 995"/>
                    <a:gd name="T9" fmla="*/ 1 h 121"/>
                    <a:gd name="T10" fmla="*/ 1 w 995"/>
                    <a:gd name="T11" fmla="*/ 1 h 121"/>
                    <a:gd name="T12" fmla="*/ 1 w 995"/>
                    <a:gd name="T13" fmla="*/ 1 h 121"/>
                    <a:gd name="T14" fmla="*/ 1 w 995"/>
                    <a:gd name="T15" fmla="*/ 1 h 121"/>
                    <a:gd name="T16" fmla="*/ 1 w 995"/>
                    <a:gd name="T17" fmla="*/ 1 h 121"/>
                    <a:gd name="T18" fmla="*/ 1 w 995"/>
                    <a:gd name="T19" fmla="*/ 0 h 121"/>
                    <a:gd name="T20" fmla="*/ 1 w 995"/>
                    <a:gd name="T21" fmla="*/ 0 h 121"/>
                    <a:gd name="T22" fmla="*/ 1 w 995"/>
                    <a:gd name="T23" fmla="*/ 0 h 121"/>
                    <a:gd name="T24" fmla="*/ 1 w 995"/>
                    <a:gd name="T25" fmla="*/ 0 h 121"/>
                    <a:gd name="T26" fmla="*/ 1 w 995"/>
                    <a:gd name="T27" fmla="*/ 1 h 121"/>
                    <a:gd name="T28" fmla="*/ 1 w 995"/>
                    <a:gd name="T29" fmla="*/ 1 h 121"/>
                    <a:gd name="T30" fmla="*/ 1 w 995"/>
                    <a:gd name="T31" fmla="*/ 1 h 121"/>
                    <a:gd name="T32" fmla="*/ 1 w 995"/>
                    <a:gd name="T33" fmla="*/ 1 h 121"/>
                    <a:gd name="T34" fmla="*/ 1 w 995"/>
                    <a:gd name="T35" fmla="*/ 1 h 121"/>
                    <a:gd name="T36" fmla="*/ 1 w 995"/>
                    <a:gd name="T37" fmla="*/ 1 h 121"/>
                    <a:gd name="T38" fmla="*/ 1 w 995"/>
                    <a:gd name="T39" fmla="*/ 1 h 121"/>
                    <a:gd name="T40" fmla="*/ 1 w 995"/>
                    <a:gd name="T41" fmla="*/ 1 h 121"/>
                    <a:gd name="T42" fmla="*/ 1 w 995"/>
                    <a:gd name="T43" fmla="*/ 1 h 121"/>
                    <a:gd name="T44" fmla="*/ 1 w 995"/>
                    <a:gd name="T45" fmla="*/ 1 h 121"/>
                    <a:gd name="T46" fmla="*/ 1 w 995"/>
                    <a:gd name="T47" fmla="*/ 1 h 121"/>
                    <a:gd name="T48" fmla="*/ 1 w 995"/>
                    <a:gd name="T49" fmla="*/ 1 h 121"/>
                    <a:gd name="T50" fmla="*/ 1 w 995"/>
                    <a:gd name="T51" fmla="*/ 1 h 121"/>
                    <a:gd name="T52" fmla="*/ 1 w 995"/>
                    <a:gd name="T53" fmla="*/ 1 h 121"/>
                    <a:gd name="T54" fmla="*/ 0 w 995"/>
                    <a:gd name="T55" fmla="*/ 1 h 121"/>
                    <a:gd name="T56" fmla="*/ 0 w 995"/>
                    <a:gd name="T57" fmla="*/ 1 h 121"/>
                    <a:gd name="T58" fmla="*/ 1 w 995"/>
                    <a:gd name="T59" fmla="*/ 1 h 121"/>
                    <a:gd name="T60" fmla="*/ 1 w 995"/>
                    <a:gd name="T61" fmla="*/ 1 h 121"/>
                    <a:gd name="T62" fmla="*/ 1 w 995"/>
                    <a:gd name="T63" fmla="*/ 1 h 121"/>
                    <a:gd name="T64" fmla="*/ 1 w 995"/>
                    <a:gd name="T65" fmla="*/ 1 h 121"/>
                    <a:gd name="T66" fmla="*/ 1 w 995"/>
                    <a:gd name="T67" fmla="*/ 1 h 121"/>
                    <a:gd name="T68" fmla="*/ 1 w 995"/>
                    <a:gd name="T69" fmla="*/ 1 h 121"/>
                    <a:gd name="T70" fmla="*/ 1 w 995"/>
                    <a:gd name="T71" fmla="*/ 1 h 121"/>
                    <a:gd name="T72" fmla="*/ 1 w 995"/>
                    <a:gd name="T73" fmla="*/ 1 h 121"/>
                    <a:gd name="T74" fmla="*/ 1 w 995"/>
                    <a:gd name="T75" fmla="*/ 1 h 121"/>
                    <a:gd name="T76" fmla="*/ 1 w 995"/>
                    <a:gd name="T77" fmla="*/ 1 h 121"/>
                    <a:gd name="T78" fmla="*/ 1 w 995"/>
                    <a:gd name="T79" fmla="*/ 1 h 121"/>
                    <a:gd name="T80" fmla="*/ 1 w 995"/>
                    <a:gd name="T81" fmla="*/ 1 h 121"/>
                    <a:gd name="T82" fmla="*/ 1 w 995"/>
                    <a:gd name="T83" fmla="*/ 1 h 121"/>
                    <a:gd name="T84" fmla="*/ 1 w 995"/>
                    <a:gd name="T85" fmla="*/ 1 h 121"/>
                    <a:gd name="T86" fmla="*/ 1 w 995"/>
                    <a:gd name="T87" fmla="*/ 1 h 121"/>
                    <a:gd name="T88" fmla="*/ 1 w 995"/>
                    <a:gd name="T89" fmla="*/ 1 h 121"/>
                    <a:gd name="T90" fmla="*/ 1 w 995"/>
                    <a:gd name="T91" fmla="*/ 1 h 121"/>
                    <a:gd name="T92" fmla="*/ 1 w 995"/>
                    <a:gd name="T93" fmla="*/ 1 h 121"/>
                    <a:gd name="T94" fmla="*/ 1 w 995"/>
                    <a:gd name="T95" fmla="*/ 1 h 121"/>
                    <a:gd name="T96" fmla="*/ 1 w 995"/>
                    <a:gd name="T97" fmla="*/ 1 h 121"/>
                    <a:gd name="T98" fmla="*/ 1 w 995"/>
                    <a:gd name="T99" fmla="*/ 1 h 121"/>
                    <a:gd name="T100" fmla="*/ 1 w 995"/>
                    <a:gd name="T101" fmla="*/ 1 h 121"/>
                    <a:gd name="T102" fmla="*/ 1 w 995"/>
                    <a:gd name="T103" fmla="*/ 1 h 121"/>
                    <a:gd name="T104" fmla="*/ 1 w 995"/>
                    <a:gd name="T105" fmla="*/ 1 h 121"/>
                    <a:gd name="T106" fmla="*/ 1 w 995"/>
                    <a:gd name="T107" fmla="*/ 1 h 121"/>
                    <a:gd name="T108" fmla="*/ 1 w 995"/>
                    <a:gd name="T109" fmla="*/ 1 h 1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5"/>
                    <a:gd name="T166" fmla="*/ 0 h 121"/>
                    <a:gd name="T167" fmla="*/ 995 w 995"/>
                    <a:gd name="T168" fmla="*/ 121 h 1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5" h="121">
                      <a:moveTo>
                        <a:pt x="995" y="61"/>
                      </a:moveTo>
                      <a:lnTo>
                        <a:pt x="995" y="61"/>
                      </a:lnTo>
                      <a:lnTo>
                        <a:pt x="982" y="46"/>
                      </a:lnTo>
                      <a:lnTo>
                        <a:pt x="967" y="33"/>
                      </a:lnTo>
                      <a:lnTo>
                        <a:pt x="950" y="23"/>
                      </a:lnTo>
                      <a:lnTo>
                        <a:pt x="933" y="15"/>
                      </a:lnTo>
                      <a:lnTo>
                        <a:pt x="914" y="8"/>
                      </a:lnTo>
                      <a:lnTo>
                        <a:pt x="897" y="3"/>
                      </a:lnTo>
                      <a:lnTo>
                        <a:pt x="881" y="1"/>
                      </a:lnTo>
                      <a:lnTo>
                        <a:pt x="867" y="0"/>
                      </a:lnTo>
                      <a:lnTo>
                        <a:pt x="235" y="0"/>
                      </a:lnTo>
                      <a:lnTo>
                        <a:pt x="219" y="0"/>
                      </a:lnTo>
                      <a:lnTo>
                        <a:pt x="203" y="1"/>
                      </a:lnTo>
                      <a:lnTo>
                        <a:pt x="185" y="1"/>
                      </a:lnTo>
                      <a:lnTo>
                        <a:pt x="168" y="3"/>
                      </a:lnTo>
                      <a:lnTo>
                        <a:pt x="151" y="4"/>
                      </a:lnTo>
                      <a:lnTo>
                        <a:pt x="133" y="7"/>
                      </a:lnTo>
                      <a:lnTo>
                        <a:pt x="116" y="9"/>
                      </a:lnTo>
                      <a:lnTo>
                        <a:pt x="99" y="12"/>
                      </a:lnTo>
                      <a:lnTo>
                        <a:pt x="83" y="16"/>
                      </a:lnTo>
                      <a:lnTo>
                        <a:pt x="67" y="21"/>
                      </a:lnTo>
                      <a:lnTo>
                        <a:pt x="52" y="26"/>
                      </a:lnTo>
                      <a:lnTo>
                        <a:pt x="38" y="31"/>
                      </a:lnTo>
                      <a:lnTo>
                        <a:pt x="26" y="38"/>
                      </a:lnTo>
                      <a:lnTo>
                        <a:pt x="16" y="45"/>
                      </a:lnTo>
                      <a:lnTo>
                        <a:pt x="7" y="53"/>
                      </a:lnTo>
                      <a:lnTo>
                        <a:pt x="0" y="61"/>
                      </a:lnTo>
                      <a:lnTo>
                        <a:pt x="7" y="69"/>
                      </a:lnTo>
                      <a:lnTo>
                        <a:pt x="16" y="77"/>
                      </a:lnTo>
                      <a:lnTo>
                        <a:pt x="26" y="84"/>
                      </a:lnTo>
                      <a:lnTo>
                        <a:pt x="39" y="90"/>
                      </a:lnTo>
                      <a:lnTo>
                        <a:pt x="52" y="95"/>
                      </a:lnTo>
                      <a:lnTo>
                        <a:pt x="67" y="100"/>
                      </a:lnTo>
                      <a:lnTo>
                        <a:pt x="83" y="105"/>
                      </a:lnTo>
                      <a:lnTo>
                        <a:pt x="99" y="108"/>
                      </a:lnTo>
                      <a:lnTo>
                        <a:pt x="116" y="111"/>
                      </a:lnTo>
                      <a:lnTo>
                        <a:pt x="133" y="114"/>
                      </a:lnTo>
                      <a:lnTo>
                        <a:pt x="152" y="116"/>
                      </a:lnTo>
                      <a:lnTo>
                        <a:pt x="169" y="118"/>
                      </a:lnTo>
                      <a:lnTo>
                        <a:pt x="186" y="120"/>
                      </a:lnTo>
                      <a:lnTo>
                        <a:pt x="204" y="120"/>
                      </a:lnTo>
                      <a:lnTo>
                        <a:pt x="220" y="121"/>
                      </a:lnTo>
                      <a:lnTo>
                        <a:pt x="235" y="121"/>
                      </a:lnTo>
                      <a:lnTo>
                        <a:pt x="867" y="121"/>
                      </a:lnTo>
                      <a:lnTo>
                        <a:pt x="880" y="120"/>
                      </a:lnTo>
                      <a:lnTo>
                        <a:pt x="896" y="117"/>
                      </a:lnTo>
                      <a:lnTo>
                        <a:pt x="913" y="113"/>
                      </a:lnTo>
                      <a:lnTo>
                        <a:pt x="932" y="107"/>
                      </a:lnTo>
                      <a:lnTo>
                        <a:pt x="950" y="99"/>
                      </a:lnTo>
                      <a:lnTo>
                        <a:pt x="967" y="88"/>
                      </a:lnTo>
                      <a:lnTo>
                        <a:pt x="982" y="76"/>
                      </a:lnTo>
                      <a:lnTo>
                        <a:pt x="995" y="6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66" name="Freeform 73"/>
                <p:cNvSpPr>
                  <a:spLocks noChangeAspect="1"/>
                </p:cNvSpPr>
                <p:nvPr/>
              </p:nvSpPr>
              <p:spPr bwMode="auto">
                <a:xfrm>
                  <a:off x="1938" y="3252"/>
                  <a:ext cx="86" cy="34"/>
                </a:xfrm>
                <a:custGeom>
                  <a:avLst/>
                  <a:gdLst>
                    <a:gd name="T0" fmla="*/ 1 w 172"/>
                    <a:gd name="T1" fmla="*/ 0 h 69"/>
                    <a:gd name="T2" fmla="*/ 1 w 172"/>
                    <a:gd name="T3" fmla="*/ 0 h 69"/>
                    <a:gd name="T4" fmla="*/ 1 w 172"/>
                    <a:gd name="T5" fmla="*/ 0 h 69"/>
                    <a:gd name="T6" fmla="*/ 1 w 172"/>
                    <a:gd name="T7" fmla="*/ 0 h 69"/>
                    <a:gd name="T8" fmla="*/ 1 w 172"/>
                    <a:gd name="T9" fmla="*/ 0 h 69"/>
                    <a:gd name="T10" fmla="*/ 1 w 172"/>
                    <a:gd name="T11" fmla="*/ 0 h 69"/>
                    <a:gd name="T12" fmla="*/ 1 w 172"/>
                    <a:gd name="T13" fmla="*/ 0 h 69"/>
                    <a:gd name="T14" fmla="*/ 1 w 172"/>
                    <a:gd name="T15" fmla="*/ 0 h 69"/>
                    <a:gd name="T16" fmla="*/ 1 w 172"/>
                    <a:gd name="T17" fmla="*/ 0 h 69"/>
                    <a:gd name="T18" fmla="*/ 1 w 172"/>
                    <a:gd name="T19" fmla="*/ 0 h 69"/>
                    <a:gd name="T20" fmla="*/ 1 w 172"/>
                    <a:gd name="T21" fmla="*/ 0 h 69"/>
                    <a:gd name="T22" fmla="*/ 1 w 172"/>
                    <a:gd name="T23" fmla="*/ 0 h 69"/>
                    <a:gd name="T24" fmla="*/ 1 w 172"/>
                    <a:gd name="T25" fmla="*/ 0 h 69"/>
                    <a:gd name="T26" fmla="*/ 1 w 172"/>
                    <a:gd name="T27" fmla="*/ 0 h 69"/>
                    <a:gd name="T28" fmla="*/ 1 w 172"/>
                    <a:gd name="T29" fmla="*/ 0 h 69"/>
                    <a:gd name="T30" fmla="*/ 1 w 172"/>
                    <a:gd name="T31" fmla="*/ 0 h 69"/>
                    <a:gd name="T32" fmla="*/ 1 w 172"/>
                    <a:gd name="T33" fmla="*/ 0 h 69"/>
                    <a:gd name="T34" fmla="*/ 1 w 172"/>
                    <a:gd name="T35" fmla="*/ 0 h 69"/>
                    <a:gd name="T36" fmla="*/ 1 w 172"/>
                    <a:gd name="T37" fmla="*/ 0 h 69"/>
                    <a:gd name="T38" fmla="*/ 1 w 172"/>
                    <a:gd name="T39" fmla="*/ 0 h 69"/>
                    <a:gd name="T40" fmla="*/ 1 w 172"/>
                    <a:gd name="T41" fmla="*/ 0 h 69"/>
                    <a:gd name="T42" fmla="*/ 1 w 172"/>
                    <a:gd name="T43" fmla="*/ 0 h 69"/>
                    <a:gd name="T44" fmla="*/ 1 w 172"/>
                    <a:gd name="T45" fmla="*/ 0 h 69"/>
                    <a:gd name="T46" fmla="*/ 0 w 172"/>
                    <a:gd name="T47" fmla="*/ 0 h 69"/>
                    <a:gd name="T48" fmla="*/ 1 w 172"/>
                    <a:gd name="T49" fmla="*/ 0 h 69"/>
                    <a:gd name="T50" fmla="*/ 1 w 172"/>
                    <a:gd name="T51" fmla="*/ 0 h 69"/>
                    <a:gd name="T52" fmla="*/ 1 w 172"/>
                    <a:gd name="T53" fmla="*/ 0 h 69"/>
                    <a:gd name="T54" fmla="*/ 1 w 172"/>
                    <a:gd name="T55" fmla="*/ 0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2"/>
                    <a:gd name="T85" fmla="*/ 0 h 69"/>
                    <a:gd name="T86" fmla="*/ 172 w 172"/>
                    <a:gd name="T87" fmla="*/ 69 h 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2" h="69">
                      <a:moveTo>
                        <a:pt x="34" y="15"/>
                      </a:moveTo>
                      <a:lnTo>
                        <a:pt x="137" y="0"/>
                      </a:lnTo>
                      <a:lnTo>
                        <a:pt x="144" y="0"/>
                      </a:lnTo>
                      <a:lnTo>
                        <a:pt x="150" y="1"/>
                      </a:lnTo>
                      <a:lnTo>
                        <a:pt x="157" y="5"/>
                      </a:lnTo>
                      <a:lnTo>
                        <a:pt x="162" y="10"/>
                      </a:lnTo>
                      <a:lnTo>
                        <a:pt x="166" y="15"/>
                      </a:lnTo>
                      <a:lnTo>
                        <a:pt x="170" y="21"/>
                      </a:lnTo>
                      <a:lnTo>
                        <a:pt x="171" y="28"/>
                      </a:lnTo>
                      <a:lnTo>
                        <a:pt x="172" y="35"/>
                      </a:lnTo>
                      <a:lnTo>
                        <a:pt x="171" y="42"/>
                      </a:lnTo>
                      <a:lnTo>
                        <a:pt x="170" y="49"/>
                      </a:lnTo>
                      <a:lnTo>
                        <a:pt x="166" y="54"/>
                      </a:lnTo>
                      <a:lnTo>
                        <a:pt x="162" y="60"/>
                      </a:lnTo>
                      <a:lnTo>
                        <a:pt x="157" y="65"/>
                      </a:lnTo>
                      <a:lnTo>
                        <a:pt x="150" y="68"/>
                      </a:lnTo>
                      <a:lnTo>
                        <a:pt x="144" y="69"/>
                      </a:lnTo>
                      <a:lnTo>
                        <a:pt x="137" y="69"/>
                      </a:lnTo>
                      <a:lnTo>
                        <a:pt x="36" y="59"/>
                      </a:lnTo>
                      <a:lnTo>
                        <a:pt x="20" y="56"/>
                      </a:lnTo>
                      <a:lnTo>
                        <a:pt x="8" y="51"/>
                      </a:lnTo>
                      <a:lnTo>
                        <a:pt x="2" y="44"/>
                      </a:lnTo>
                      <a:lnTo>
                        <a:pt x="0" y="37"/>
                      </a:lnTo>
                      <a:lnTo>
                        <a:pt x="3" y="30"/>
                      </a:lnTo>
                      <a:lnTo>
                        <a:pt x="10" y="24"/>
                      </a:lnTo>
                      <a:lnTo>
                        <a:pt x="20" y="19"/>
                      </a:lnTo>
                      <a:lnTo>
                        <a:pt x="34" y="15"/>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67" name="Freeform 74"/>
                <p:cNvSpPr>
                  <a:spLocks noChangeAspect="1"/>
                </p:cNvSpPr>
                <p:nvPr/>
              </p:nvSpPr>
              <p:spPr bwMode="auto">
                <a:xfrm>
                  <a:off x="1938" y="3252"/>
                  <a:ext cx="86" cy="34"/>
                </a:xfrm>
                <a:custGeom>
                  <a:avLst/>
                  <a:gdLst>
                    <a:gd name="T0" fmla="*/ 1 w 172"/>
                    <a:gd name="T1" fmla="*/ 0 h 69"/>
                    <a:gd name="T2" fmla="*/ 1 w 172"/>
                    <a:gd name="T3" fmla="*/ 0 h 69"/>
                    <a:gd name="T4" fmla="*/ 1 w 172"/>
                    <a:gd name="T5" fmla="*/ 0 h 69"/>
                    <a:gd name="T6" fmla="*/ 1 w 172"/>
                    <a:gd name="T7" fmla="*/ 0 h 69"/>
                    <a:gd name="T8" fmla="*/ 1 w 172"/>
                    <a:gd name="T9" fmla="*/ 0 h 69"/>
                    <a:gd name="T10" fmla="*/ 1 w 172"/>
                    <a:gd name="T11" fmla="*/ 0 h 69"/>
                    <a:gd name="T12" fmla="*/ 1 w 172"/>
                    <a:gd name="T13" fmla="*/ 0 h 69"/>
                    <a:gd name="T14" fmla="*/ 1 w 172"/>
                    <a:gd name="T15" fmla="*/ 0 h 69"/>
                    <a:gd name="T16" fmla="*/ 1 w 172"/>
                    <a:gd name="T17" fmla="*/ 0 h 69"/>
                    <a:gd name="T18" fmla="*/ 1 w 172"/>
                    <a:gd name="T19" fmla="*/ 0 h 69"/>
                    <a:gd name="T20" fmla="*/ 1 w 172"/>
                    <a:gd name="T21" fmla="*/ 0 h 69"/>
                    <a:gd name="T22" fmla="*/ 1 w 172"/>
                    <a:gd name="T23" fmla="*/ 0 h 69"/>
                    <a:gd name="T24" fmla="*/ 1 w 172"/>
                    <a:gd name="T25" fmla="*/ 0 h 69"/>
                    <a:gd name="T26" fmla="*/ 1 w 172"/>
                    <a:gd name="T27" fmla="*/ 0 h 69"/>
                    <a:gd name="T28" fmla="*/ 1 w 172"/>
                    <a:gd name="T29" fmla="*/ 0 h 69"/>
                    <a:gd name="T30" fmla="*/ 1 w 172"/>
                    <a:gd name="T31" fmla="*/ 0 h 69"/>
                    <a:gd name="T32" fmla="*/ 1 w 172"/>
                    <a:gd name="T33" fmla="*/ 0 h 69"/>
                    <a:gd name="T34" fmla="*/ 1 w 172"/>
                    <a:gd name="T35" fmla="*/ 0 h 69"/>
                    <a:gd name="T36" fmla="*/ 1 w 172"/>
                    <a:gd name="T37" fmla="*/ 0 h 69"/>
                    <a:gd name="T38" fmla="*/ 1 w 172"/>
                    <a:gd name="T39" fmla="*/ 0 h 69"/>
                    <a:gd name="T40" fmla="*/ 1 w 172"/>
                    <a:gd name="T41" fmla="*/ 0 h 69"/>
                    <a:gd name="T42" fmla="*/ 1 w 172"/>
                    <a:gd name="T43" fmla="*/ 0 h 69"/>
                    <a:gd name="T44" fmla="*/ 1 w 172"/>
                    <a:gd name="T45" fmla="*/ 0 h 69"/>
                    <a:gd name="T46" fmla="*/ 1 w 172"/>
                    <a:gd name="T47" fmla="*/ 0 h 69"/>
                    <a:gd name="T48" fmla="*/ 1 w 172"/>
                    <a:gd name="T49" fmla="*/ 0 h 69"/>
                    <a:gd name="T50" fmla="*/ 1 w 172"/>
                    <a:gd name="T51" fmla="*/ 0 h 69"/>
                    <a:gd name="T52" fmla="*/ 0 w 172"/>
                    <a:gd name="T53" fmla="*/ 0 h 69"/>
                    <a:gd name="T54" fmla="*/ 1 w 172"/>
                    <a:gd name="T55" fmla="*/ 0 h 69"/>
                    <a:gd name="T56" fmla="*/ 1 w 172"/>
                    <a:gd name="T57" fmla="*/ 0 h 69"/>
                    <a:gd name="T58" fmla="*/ 1 w 172"/>
                    <a:gd name="T59" fmla="*/ 0 h 69"/>
                    <a:gd name="T60" fmla="*/ 1 w 172"/>
                    <a:gd name="T61" fmla="*/ 0 h 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2"/>
                    <a:gd name="T94" fmla="*/ 0 h 69"/>
                    <a:gd name="T95" fmla="*/ 172 w 172"/>
                    <a:gd name="T96" fmla="*/ 69 h 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2" h="69">
                      <a:moveTo>
                        <a:pt x="34" y="15"/>
                      </a:moveTo>
                      <a:lnTo>
                        <a:pt x="137" y="0"/>
                      </a:lnTo>
                      <a:lnTo>
                        <a:pt x="144" y="0"/>
                      </a:lnTo>
                      <a:lnTo>
                        <a:pt x="150" y="1"/>
                      </a:lnTo>
                      <a:lnTo>
                        <a:pt x="157" y="5"/>
                      </a:lnTo>
                      <a:lnTo>
                        <a:pt x="162" y="10"/>
                      </a:lnTo>
                      <a:lnTo>
                        <a:pt x="166" y="15"/>
                      </a:lnTo>
                      <a:lnTo>
                        <a:pt x="170" y="21"/>
                      </a:lnTo>
                      <a:lnTo>
                        <a:pt x="171" y="28"/>
                      </a:lnTo>
                      <a:lnTo>
                        <a:pt x="172" y="35"/>
                      </a:lnTo>
                      <a:lnTo>
                        <a:pt x="171" y="42"/>
                      </a:lnTo>
                      <a:lnTo>
                        <a:pt x="170" y="49"/>
                      </a:lnTo>
                      <a:lnTo>
                        <a:pt x="166" y="54"/>
                      </a:lnTo>
                      <a:lnTo>
                        <a:pt x="162" y="60"/>
                      </a:lnTo>
                      <a:lnTo>
                        <a:pt x="157" y="65"/>
                      </a:lnTo>
                      <a:lnTo>
                        <a:pt x="150" y="68"/>
                      </a:lnTo>
                      <a:lnTo>
                        <a:pt x="144" y="69"/>
                      </a:lnTo>
                      <a:lnTo>
                        <a:pt x="137" y="69"/>
                      </a:lnTo>
                      <a:lnTo>
                        <a:pt x="36" y="59"/>
                      </a:lnTo>
                      <a:lnTo>
                        <a:pt x="20" y="56"/>
                      </a:lnTo>
                      <a:lnTo>
                        <a:pt x="8" y="51"/>
                      </a:lnTo>
                      <a:lnTo>
                        <a:pt x="2" y="44"/>
                      </a:lnTo>
                      <a:lnTo>
                        <a:pt x="0" y="37"/>
                      </a:lnTo>
                      <a:lnTo>
                        <a:pt x="3" y="30"/>
                      </a:lnTo>
                      <a:lnTo>
                        <a:pt x="10" y="24"/>
                      </a:lnTo>
                      <a:lnTo>
                        <a:pt x="20" y="19"/>
                      </a:lnTo>
                      <a:lnTo>
                        <a:pt x="34"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68" name="Line 75"/>
                <p:cNvSpPr>
                  <a:spLocks noChangeAspect="1" noChangeShapeType="1"/>
                </p:cNvSpPr>
                <p:nvPr/>
              </p:nvSpPr>
              <p:spPr bwMode="auto">
                <a:xfrm>
                  <a:off x="1624" y="3237"/>
                  <a:ext cx="1" cy="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569" name="Line 76"/>
                <p:cNvSpPr>
                  <a:spLocks noChangeAspect="1" noChangeShapeType="1"/>
                </p:cNvSpPr>
                <p:nvPr/>
              </p:nvSpPr>
              <p:spPr bwMode="auto">
                <a:xfrm flipV="1">
                  <a:off x="1851" y="3239"/>
                  <a:ext cx="1" cy="6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570" name="Freeform 77"/>
                <p:cNvSpPr>
                  <a:spLocks noChangeAspect="1"/>
                </p:cNvSpPr>
                <p:nvPr/>
              </p:nvSpPr>
              <p:spPr bwMode="auto">
                <a:xfrm>
                  <a:off x="1821" y="3095"/>
                  <a:ext cx="201" cy="105"/>
                </a:xfrm>
                <a:custGeom>
                  <a:avLst/>
                  <a:gdLst>
                    <a:gd name="T0" fmla="*/ 1 w 401"/>
                    <a:gd name="T1" fmla="*/ 0 h 211"/>
                    <a:gd name="T2" fmla="*/ 1 w 401"/>
                    <a:gd name="T3" fmla="*/ 0 h 211"/>
                    <a:gd name="T4" fmla="*/ 1 w 401"/>
                    <a:gd name="T5" fmla="*/ 0 h 211"/>
                    <a:gd name="T6" fmla="*/ 1 w 401"/>
                    <a:gd name="T7" fmla="*/ 0 h 211"/>
                    <a:gd name="T8" fmla="*/ 1 w 401"/>
                    <a:gd name="T9" fmla="*/ 0 h 211"/>
                    <a:gd name="T10" fmla="*/ 1 w 401"/>
                    <a:gd name="T11" fmla="*/ 0 h 211"/>
                    <a:gd name="T12" fmla="*/ 1 w 401"/>
                    <a:gd name="T13" fmla="*/ 0 h 211"/>
                    <a:gd name="T14" fmla="*/ 1 w 401"/>
                    <a:gd name="T15" fmla="*/ 0 h 211"/>
                    <a:gd name="T16" fmla="*/ 1 w 401"/>
                    <a:gd name="T17" fmla="*/ 0 h 211"/>
                    <a:gd name="T18" fmla="*/ 1 w 401"/>
                    <a:gd name="T19" fmla="*/ 0 h 211"/>
                    <a:gd name="T20" fmla="*/ 1 w 401"/>
                    <a:gd name="T21" fmla="*/ 0 h 211"/>
                    <a:gd name="T22" fmla="*/ 1 w 401"/>
                    <a:gd name="T23" fmla="*/ 0 h 211"/>
                    <a:gd name="T24" fmla="*/ 1 w 401"/>
                    <a:gd name="T25" fmla="*/ 0 h 211"/>
                    <a:gd name="T26" fmla="*/ 1 w 401"/>
                    <a:gd name="T27" fmla="*/ 0 h 211"/>
                    <a:gd name="T28" fmla="*/ 1 w 401"/>
                    <a:gd name="T29" fmla="*/ 0 h 211"/>
                    <a:gd name="T30" fmla="*/ 1 w 401"/>
                    <a:gd name="T31" fmla="*/ 0 h 211"/>
                    <a:gd name="T32" fmla="*/ 1 w 401"/>
                    <a:gd name="T33" fmla="*/ 0 h 211"/>
                    <a:gd name="T34" fmla="*/ 1 w 401"/>
                    <a:gd name="T35" fmla="*/ 0 h 211"/>
                    <a:gd name="T36" fmla="*/ 1 w 401"/>
                    <a:gd name="T37" fmla="*/ 0 h 211"/>
                    <a:gd name="T38" fmla="*/ 1 w 401"/>
                    <a:gd name="T39" fmla="*/ 0 h 211"/>
                    <a:gd name="T40" fmla="*/ 1 w 401"/>
                    <a:gd name="T41" fmla="*/ 0 h 211"/>
                    <a:gd name="T42" fmla="*/ 1 w 401"/>
                    <a:gd name="T43" fmla="*/ 0 h 211"/>
                    <a:gd name="T44" fmla="*/ 1 w 401"/>
                    <a:gd name="T45" fmla="*/ 0 h 211"/>
                    <a:gd name="T46" fmla="*/ 1 w 401"/>
                    <a:gd name="T47" fmla="*/ 0 h 211"/>
                    <a:gd name="T48" fmla="*/ 1 w 401"/>
                    <a:gd name="T49" fmla="*/ 0 h 211"/>
                    <a:gd name="T50" fmla="*/ 1 w 401"/>
                    <a:gd name="T51" fmla="*/ 0 h 211"/>
                    <a:gd name="T52" fmla="*/ 1 w 401"/>
                    <a:gd name="T53" fmla="*/ 0 h 211"/>
                    <a:gd name="T54" fmla="*/ 1 w 401"/>
                    <a:gd name="T55" fmla="*/ 0 h 211"/>
                    <a:gd name="T56" fmla="*/ 1 w 401"/>
                    <a:gd name="T57" fmla="*/ 0 h 211"/>
                    <a:gd name="T58" fmla="*/ 1 w 401"/>
                    <a:gd name="T59" fmla="*/ 0 h 211"/>
                    <a:gd name="T60" fmla="*/ 1 w 401"/>
                    <a:gd name="T61" fmla="*/ 0 h 211"/>
                    <a:gd name="T62" fmla="*/ 1 w 401"/>
                    <a:gd name="T63" fmla="*/ 0 h 211"/>
                    <a:gd name="T64" fmla="*/ 1 w 401"/>
                    <a:gd name="T65" fmla="*/ 0 h 211"/>
                    <a:gd name="T66" fmla="*/ 1 w 401"/>
                    <a:gd name="T67" fmla="*/ 0 h 211"/>
                    <a:gd name="T68" fmla="*/ 1 w 401"/>
                    <a:gd name="T69" fmla="*/ 0 h 211"/>
                    <a:gd name="T70" fmla="*/ 1 w 401"/>
                    <a:gd name="T71" fmla="*/ 0 h 211"/>
                    <a:gd name="T72" fmla="*/ 1 w 401"/>
                    <a:gd name="T73" fmla="*/ 0 h 211"/>
                    <a:gd name="T74" fmla="*/ 1 w 401"/>
                    <a:gd name="T75" fmla="*/ 0 h 211"/>
                    <a:gd name="T76" fmla="*/ 1 w 401"/>
                    <a:gd name="T77" fmla="*/ 0 h 211"/>
                    <a:gd name="T78" fmla="*/ 1 w 401"/>
                    <a:gd name="T79" fmla="*/ 0 h 211"/>
                    <a:gd name="T80" fmla="*/ 0 w 401"/>
                    <a:gd name="T81" fmla="*/ 0 h 211"/>
                    <a:gd name="T82" fmla="*/ 1 w 401"/>
                    <a:gd name="T83" fmla="*/ 0 h 211"/>
                    <a:gd name="T84" fmla="*/ 1 w 401"/>
                    <a:gd name="T85" fmla="*/ 0 h 211"/>
                    <a:gd name="T86" fmla="*/ 1 w 401"/>
                    <a:gd name="T87" fmla="*/ 0 h 211"/>
                    <a:gd name="T88" fmla="*/ 1 w 401"/>
                    <a:gd name="T89" fmla="*/ 0 h 211"/>
                    <a:gd name="T90" fmla="*/ 1 w 401"/>
                    <a:gd name="T91" fmla="*/ 0 h 211"/>
                    <a:gd name="T92" fmla="*/ 1 w 401"/>
                    <a:gd name="T93" fmla="*/ 0 h 211"/>
                    <a:gd name="T94" fmla="*/ 1 w 401"/>
                    <a:gd name="T95" fmla="*/ 0 h 211"/>
                    <a:gd name="T96" fmla="*/ 1 w 401"/>
                    <a:gd name="T97" fmla="*/ 0 h 211"/>
                    <a:gd name="T98" fmla="*/ 1 w 401"/>
                    <a:gd name="T99" fmla="*/ 0 h 211"/>
                    <a:gd name="T100" fmla="*/ 1 w 401"/>
                    <a:gd name="T101" fmla="*/ 0 h 211"/>
                    <a:gd name="T102" fmla="*/ 1 w 401"/>
                    <a:gd name="T103" fmla="*/ 0 h 211"/>
                    <a:gd name="T104" fmla="*/ 1 w 401"/>
                    <a:gd name="T105" fmla="*/ 0 h 211"/>
                    <a:gd name="T106" fmla="*/ 1 w 401"/>
                    <a:gd name="T107" fmla="*/ 0 h 211"/>
                    <a:gd name="T108" fmla="*/ 1 w 401"/>
                    <a:gd name="T109" fmla="*/ 0 h 211"/>
                    <a:gd name="T110" fmla="*/ 1 w 401"/>
                    <a:gd name="T111" fmla="*/ 0 h 211"/>
                    <a:gd name="T112" fmla="*/ 1 w 401"/>
                    <a:gd name="T113" fmla="*/ 0 h 2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1"/>
                    <a:gd name="T172" fmla="*/ 0 h 211"/>
                    <a:gd name="T173" fmla="*/ 401 w 401"/>
                    <a:gd name="T174" fmla="*/ 211 h 2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1" h="211">
                      <a:moveTo>
                        <a:pt x="376" y="200"/>
                      </a:moveTo>
                      <a:lnTo>
                        <a:pt x="374" y="174"/>
                      </a:lnTo>
                      <a:lnTo>
                        <a:pt x="378" y="145"/>
                      </a:lnTo>
                      <a:lnTo>
                        <a:pt x="383" y="116"/>
                      </a:lnTo>
                      <a:lnTo>
                        <a:pt x="390" y="89"/>
                      </a:lnTo>
                      <a:lnTo>
                        <a:pt x="397" y="63"/>
                      </a:lnTo>
                      <a:lnTo>
                        <a:pt x="401" y="44"/>
                      </a:lnTo>
                      <a:lnTo>
                        <a:pt x="399" y="29"/>
                      </a:lnTo>
                      <a:lnTo>
                        <a:pt x="393" y="22"/>
                      </a:lnTo>
                      <a:lnTo>
                        <a:pt x="369" y="16"/>
                      </a:lnTo>
                      <a:lnTo>
                        <a:pt x="346" y="13"/>
                      </a:lnTo>
                      <a:lnTo>
                        <a:pt x="323" y="8"/>
                      </a:lnTo>
                      <a:lnTo>
                        <a:pt x="300" y="6"/>
                      </a:lnTo>
                      <a:lnTo>
                        <a:pt x="277" y="4"/>
                      </a:lnTo>
                      <a:lnTo>
                        <a:pt x="254" y="1"/>
                      </a:lnTo>
                      <a:lnTo>
                        <a:pt x="231" y="0"/>
                      </a:lnTo>
                      <a:lnTo>
                        <a:pt x="209" y="0"/>
                      </a:lnTo>
                      <a:lnTo>
                        <a:pt x="186" y="0"/>
                      </a:lnTo>
                      <a:lnTo>
                        <a:pt x="163" y="1"/>
                      </a:lnTo>
                      <a:lnTo>
                        <a:pt x="140" y="4"/>
                      </a:lnTo>
                      <a:lnTo>
                        <a:pt x="117" y="6"/>
                      </a:lnTo>
                      <a:lnTo>
                        <a:pt x="94" y="8"/>
                      </a:lnTo>
                      <a:lnTo>
                        <a:pt x="71" y="12"/>
                      </a:lnTo>
                      <a:lnTo>
                        <a:pt x="48" y="16"/>
                      </a:lnTo>
                      <a:lnTo>
                        <a:pt x="25" y="21"/>
                      </a:lnTo>
                      <a:lnTo>
                        <a:pt x="20" y="23"/>
                      </a:lnTo>
                      <a:lnTo>
                        <a:pt x="17" y="28"/>
                      </a:lnTo>
                      <a:lnTo>
                        <a:pt x="16" y="34"/>
                      </a:lnTo>
                      <a:lnTo>
                        <a:pt x="15" y="42"/>
                      </a:lnTo>
                      <a:lnTo>
                        <a:pt x="14" y="51"/>
                      </a:lnTo>
                      <a:lnTo>
                        <a:pt x="14" y="62"/>
                      </a:lnTo>
                      <a:lnTo>
                        <a:pt x="15" y="75"/>
                      </a:lnTo>
                      <a:lnTo>
                        <a:pt x="15" y="88"/>
                      </a:lnTo>
                      <a:lnTo>
                        <a:pt x="16" y="101"/>
                      </a:lnTo>
                      <a:lnTo>
                        <a:pt x="16" y="116"/>
                      </a:lnTo>
                      <a:lnTo>
                        <a:pt x="16" y="133"/>
                      </a:lnTo>
                      <a:lnTo>
                        <a:pt x="15" y="148"/>
                      </a:lnTo>
                      <a:lnTo>
                        <a:pt x="12" y="164"/>
                      </a:lnTo>
                      <a:lnTo>
                        <a:pt x="10" y="180"/>
                      </a:lnTo>
                      <a:lnTo>
                        <a:pt x="5" y="196"/>
                      </a:lnTo>
                      <a:lnTo>
                        <a:pt x="0" y="211"/>
                      </a:lnTo>
                      <a:lnTo>
                        <a:pt x="23" y="211"/>
                      </a:lnTo>
                      <a:lnTo>
                        <a:pt x="47" y="210"/>
                      </a:lnTo>
                      <a:lnTo>
                        <a:pt x="70" y="210"/>
                      </a:lnTo>
                      <a:lnTo>
                        <a:pt x="94" y="209"/>
                      </a:lnTo>
                      <a:lnTo>
                        <a:pt x="117" y="209"/>
                      </a:lnTo>
                      <a:lnTo>
                        <a:pt x="141" y="207"/>
                      </a:lnTo>
                      <a:lnTo>
                        <a:pt x="164" y="206"/>
                      </a:lnTo>
                      <a:lnTo>
                        <a:pt x="189" y="206"/>
                      </a:lnTo>
                      <a:lnTo>
                        <a:pt x="212" y="205"/>
                      </a:lnTo>
                      <a:lnTo>
                        <a:pt x="236" y="205"/>
                      </a:lnTo>
                      <a:lnTo>
                        <a:pt x="259" y="204"/>
                      </a:lnTo>
                      <a:lnTo>
                        <a:pt x="283" y="203"/>
                      </a:lnTo>
                      <a:lnTo>
                        <a:pt x="306" y="203"/>
                      </a:lnTo>
                      <a:lnTo>
                        <a:pt x="329" y="202"/>
                      </a:lnTo>
                      <a:lnTo>
                        <a:pt x="353" y="202"/>
                      </a:lnTo>
                      <a:lnTo>
                        <a:pt x="376" y="20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71" name="Freeform 78"/>
                <p:cNvSpPr>
                  <a:spLocks noChangeAspect="1"/>
                </p:cNvSpPr>
                <p:nvPr/>
              </p:nvSpPr>
              <p:spPr bwMode="auto">
                <a:xfrm>
                  <a:off x="1821" y="3095"/>
                  <a:ext cx="201" cy="105"/>
                </a:xfrm>
                <a:custGeom>
                  <a:avLst/>
                  <a:gdLst>
                    <a:gd name="T0" fmla="*/ 1 w 401"/>
                    <a:gd name="T1" fmla="*/ 0 h 211"/>
                    <a:gd name="T2" fmla="*/ 1 w 401"/>
                    <a:gd name="T3" fmla="*/ 0 h 211"/>
                    <a:gd name="T4" fmla="*/ 1 w 401"/>
                    <a:gd name="T5" fmla="*/ 0 h 211"/>
                    <a:gd name="T6" fmla="*/ 1 w 401"/>
                    <a:gd name="T7" fmla="*/ 0 h 211"/>
                    <a:gd name="T8" fmla="*/ 1 w 401"/>
                    <a:gd name="T9" fmla="*/ 0 h 211"/>
                    <a:gd name="T10" fmla="*/ 1 w 401"/>
                    <a:gd name="T11" fmla="*/ 0 h 211"/>
                    <a:gd name="T12" fmla="*/ 1 w 401"/>
                    <a:gd name="T13" fmla="*/ 0 h 211"/>
                    <a:gd name="T14" fmla="*/ 1 w 401"/>
                    <a:gd name="T15" fmla="*/ 0 h 211"/>
                    <a:gd name="T16" fmla="*/ 1 w 401"/>
                    <a:gd name="T17" fmla="*/ 0 h 211"/>
                    <a:gd name="T18" fmla="*/ 1 w 401"/>
                    <a:gd name="T19" fmla="*/ 0 h 211"/>
                    <a:gd name="T20" fmla="*/ 1 w 401"/>
                    <a:gd name="T21" fmla="*/ 0 h 211"/>
                    <a:gd name="T22" fmla="*/ 1 w 401"/>
                    <a:gd name="T23" fmla="*/ 0 h 211"/>
                    <a:gd name="T24" fmla="*/ 1 w 401"/>
                    <a:gd name="T25" fmla="*/ 0 h 211"/>
                    <a:gd name="T26" fmla="*/ 1 w 401"/>
                    <a:gd name="T27" fmla="*/ 0 h 211"/>
                    <a:gd name="T28" fmla="*/ 1 w 401"/>
                    <a:gd name="T29" fmla="*/ 0 h 211"/>
                    <a:gd name="T30" fmla="*/ 1 w 401"/>
                    <a:gd name="T31" fmla="*/ 0 h 211"/>
                    <a:gd name="T32" fmla="*/ 1 w 401"/>
                    <a:gd name="T33" fmla="*/ 0 h 211"/>
                    <a:gd name="T34" fmla="*/ 1 w 401"/>
                    <a:gd name="T35" fmla="*/ 0 h 211"/>
                    <a:gd name="T36" fmla="*/ 1 w 401"/>
                    <a:gd name="T37" fmla="*/ 0 h 211"/>
                    <a:gd name="T38" fmla="*/ 1 w 401"/>
                    <a:gd name="T39" fmla="*/ 0 h 211"/>
                    <a:gd name="T40" fmla="*/ 1 w 401"/>
                    <a:gd name="T41" fmla="*/ 0 h 211"/>
                    <a:gd name="T42" fmla="*/ 1 w 401"/>
                    <a:gd name="T43" fmla="*/ 0 h 211"/>
                    <a:gd name="T44" fmla="*/ 1 w 401"/>
                    <a:gd name="T45" fmla="*/ 0 h 211"/>
                    <a:gd name="T46" fmla="*/ 1 w 401"/>
                    <a:gd name="T47" fmla="*/ 0 h 211"/>
                    <a:gd name="T48" fmla="*/ 1 w 401"/>
                    <a:gd name="T49" fmla="*/ 0 h 211"/>
                    <a:gd name="T50" fmla="*/ 1 w 401"/>
                    <a:gd name="T51" fmla="*/ 0 h 211"/>
                    <a:gd name="T52" fmla="*/ 1 w 401"/>
                    <a:gd name="T53" fmla="*/ 0 h 211"/>
                    <a:gd name="T54" fmla="*/ 1 w 401"/>
                    <a:gd name="T55" fmla="*/ 0 h 211"/>
                    <a:gd name="T56" fmla="*/ 1 w 401"/>
                    <a:gd name="T57" fmla="*/ 0 h 211"/>
                    <a:gd name="T58" fmla="*/ 1 w 401"/>
                    <a:gd name="T59" fmla="*/ 0 h 211"/>
                    <a:gd name="T60" fmla="*/ 1 w 401"/>
                    <a:gd name="T61" fmla="*/ 0 h 211"/>
                    <a:gd name="T62" fmla="*/ 1 w 401"/>
                    <a:gd name="T63" fmla="*/ 0 h 211"/>
                    <a:gd name="T64" fmla="*/ 1 w 401"/>
                    <a:gd name="T65" fmla="*/ 0 h 211"/>
                    <a:gd name="T66" fmla="*/ 1 w 401"/>
                    <a:gd name="T67" fmla="*/ 0 h 211"/>
                    <a:gd name="T68" fmla="*/ 1 w 401"/>
                    <a:gd name="T69" fmla="*/ 0 h 211"/>
                    <a:gd name="T70" fmla="*/ 1 w 401"/>
                    <a:gd name="T71" fmla="*/ 0 h 211"/>
                    <a:gd name="T72" fmla="*/ 1 w 401"/>
                    <a:gd name="T73" fmla="*/ 0 h 211"/>
                    <a:gd name="T74" fmla="*/ 1 w 401"/>
                    <a:gd name="T75" fmla="*/ 0 h 211"/>
                    <a:gd name="T76" fmla="*/ 1 w 401"/>
                    <a:gd name="T77" fmla="*/ 0 h 211"/>
                    <a:gd name="T78" fmla="*/ 1 w 401"/>
                    <a:gd name="T79" fmla="*/ 0 h 211"/>
                    <a:gd name="T80" fmla="*/ 1 w 401"/>
                    <a:gd name="T81" fmla="*/ 0 h 211"/>
                    <a:gd name="T82" fmla="*/ 1 w 401"/>
                    <a:gd name="T83" fmla="*/ 0 h 211"/>
                    <a:gd name="T84" fmla="*/ 1 w 401"/>
                    <a:gd name="T85" fmla="*/ 0 h 211"/>
                    <a:gd name="T86" fmla="*/ 0 w 401"/>
                    <a:gd name="T87" fmla="*/ 0 h 211"/>
                    <a:gd name="T88" fmla="*/ 0 w 401"/>
                    <a:gd name="T89" fmla="*/ 0 h 211"/>
                    <a:gd name="T90" fmla="*/ 1 w 401"/>
                    <a:gd name="T91" fmla="*/ 0 h 211"/>
                    <a:gd name="T92" fmla="*/ 1 w 401"/>
                    <a:gd name="T93" fmla="*/ 0 h 211"/>
                    <a:gd name="T94" fmla="*/ 1 w 401"/>
                    <a:gd name="T95" fmla="*/ 0 h 211"/>
                    <a:gd name="T96" fmla="*/ 1 w 401"/>
                    <a:gd name="T97" fmla="*/ 0 h 211"/>
                    <a:gd name="T98" fmla="*/ 1 w 401"/>
                    <a:gd name="T99" fmla="*/ 0 h 211"/>
                    <a:gd name="T100" fmla="*/ 1 w 401"/>
                    <a:gd name="T101" fmla="*/ 0 h 211"/>
                    <a:gd name="T102" fmla="*/ 1 w 401"/>
                    <a:gd name="T103" fmla="*/ 0 h 211"/>
                    <a:gd name="T104" fmla="*/ 1 w 401"/>
                    <a:gd name="T105" fmla="*/ 0 h 211"/>
                    <a:gd name="T106" fmla="*/ 1 w 401"/>
                    <a:gd name="T107" fmla="*/ 0 h 211"/>
                    <a:gd name="T108" fmla="*/ 1 w 401"/>
                    <a:gd name="T109" fmla="*/ 0 h 211"/>
                    <a:gd name="T110" fmla="*/ 1 w 401"/>
                    <a:gd name="T111" fmla="*/ 0 h 211"/>
                    <a:gd name="T112" fmla="*/ 1 w 401"/>
                    <a:gd name="T113" fmla="*/ 0 h 211"/>
                    <a:gd name="T114" fmla="*/ 1 w 401"/>
                    <a:gd name="T115" fmla="*/ 0 h 211"/>
                    <a:gd name="T116" fmla="*/ 1 w 401"/>
                    <a:gd name="T117" fmla="*/ 0 h 211"/>
                    <a:gd name="T118" fmla="*/ 1 w 401"/>
                    <a:gd name="T119" fmla="*/ 0 h 211"/>
                    <a:gd name="T120" fmla="*/ 1 w 401"/>
                    <a:gd name="T121" fmla="*/ 0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01"/>
                    <a:gd name="T184" fmla="*/ 0 h 211"/>
                    <a:gd name="T185" fmla="*/ 401 w 401"/>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01" h="211">
                      <a:moveTo>
                        <a:pt x="376" y="200"/>
                      </a:moveTo>
                      <a:lnTo>
                        <a:pt x="376" y="200"/>
                      </a:lnTo>
                      <a:lnTo>
                        <a:pt x="374" y="174"/>
                      </a:lnTo>
                      <a:lnTo>
                        <a:pt x="378" y="145"/>
                      </a:lnTo>
                      <a:lnTo>
                        <a:pt x="383" y="116"/>
                      </a:lnTo>
                      <a:lnTo>
                        <a:pt x="390" y="89"/>
                      </a:lnTo>
                      <a:lnTo>
                        <a:pt x="397" y="63"/>
                      </a:lnTo>
                      <a:lnTo>
                        <a:pt x="401" y="44"/>
                      </a:lnTo>
                      <a:lnTo>
                        <a:pt x="399" y="29"/>
                      </a:lnTo>
                      <a:lnTo>
                        <a:pt x="393" y="22"/>
                      </a:lnTo>
                      <a:lnTo>
                        <a:pt x="369" y="16"/>
                      </a:lnTo>
                      <a:lnTo>
                        <a:pt x="346" y="13"/>
                      </a:lnTo>
                      <a:lnTo>
                        <a:pt x="323" y="8"/>
                      </a:lnTo>
                      <a:lnTo>
                        <a:pt x="300" y="6"/>
                      </a:lnTo>
                      <a:lnTo>
                        <a:pt x="277" y="4"/>
                      </a:lnTo>
                      <a:lnTo>
                        <a:pt x="254" y="1"/>
                      </a:lnTo>
                      <a:lnTo>
                        <a:pt x="231" y="0"/>
                      </a:lnTo>
                      <a:lnTo>
                        <a:pt x="209" y="0"/>
                      </a:lnTo>
                      <a:lnTo>
                        <a:pt x="186" y="0"/>
                      </a:lnTo>
                      <a:lnTo>
                        <a:pt x="163" y="1"/>
                      </a:lnTo>
                      <a:lnTo>
                        <a:pt x="140" y="4"/>
                      </a:lnTo>
                      <a:lnTo>
                        <a:pt x="117" y="6"/>
                      </a:lnTo>
                      <a:lnTo>
                        <a:pt x="94" y="8"/>
                      </a:lnTo>
                      <a:lnTo>
                        <a:pt x="71" y="12"/>
                      </a:lnTo>
                      <a:lnTo>
                        <a:pt x="48" y="16"/>
                      </a:lnTo>
                      <a:lnTo>
                        <a:pt x="25" y="21"/>
                      </a:lnTo>
                      <a:lnTo>
                        <a:pt x="20" y="23"/>
                      </a:lnTo>
                      <a:lnTo>
                        <a:pt x="17" y="28"/>
                      </a:lnTo>
                      <a:lnTo>
                        <a:pt x="16" y="34"/>
                      </a:lnTo>
                      <a:lnTo>
                        <a:pt x="15" y="42"/>
                      </a:lnTo>
                      <a:lnTo>
                        <a:pt x="14" y="51"/>
                      </a:lnTo>
                      <a:lnTo>
                        <a:pt x="14" y="62"/>
                      </a:lnTo>
                      <a:lnTo>
                        <a:pt x="15" y="75"/>
                      </a:lnTo>
                      <a:lnTo>
                        <a:pt x="15" y="88"/>
                      </a:lnTo>
                      <a:lnTo>
                        <a:pt x="16" y="101"/>
                      </a:lnTo>
                      <a:lnTo>
                        <a:pt x="16" y="116"/>
                      </a:lnTo>
                      <a:lnTo>
                        <a:pt x="16" y="133"/>
                      </a:lnTo>
                      <a:lnTo>
                        <a:pt x="15" y="148"/>
                      </a:lnTo>
                      <a:lnTo>
                        <a:pt x="12" y="164"/>
                      </a:lnTo>
                      <a:lnTo>
                        <a:pt x="10" y="180"/>
                      </a:lnTo>
                      <a:lnTo>
                        <a:pt x="5" y="196"/>
                      </a:lnTo>
                      <a:lnTo>
                        <a:pt x="0" y="211"/>
                      </a:lnTo>
                      <a:lnTo>
                        <a:pt x="23" y="211"/>
                      </a:lnTo>
                      <a:lnTo>
                        <a:pt x="47" y="210"/>
                      </a:lnTo>
                      <a:lnTo>
                        <a:pt x="70" y="210"/>
                      </a:lnTo>
                      <a:lnTo>
                        <a:pt x="94" y="209"/>
                      </a:lnTo>
                      <a:lnTo>
                        <a:pt x="117" y="209"/>
                      </a:lnTo>
                      <a:lnTo>
                        <a:pt x="141" y="207"/>
                      </a:lnTo>
                      <a:lnTo>
                        <a:pt x="164" y="206"/>
                      </a:lnTo>
                      <a:lnTo>
                        <a:pt x="189" y="206"/>
                      </a:lnTo>
                      <a:lnTo>
                        <a:pt x="212" y="205"/>
                      </a:lnTo>
                      <a:lnTo>
                        <a:pt x="236" y="205"/>
                      </a:lnTo>
                      <a:lnTo>
                        <a:pt x="259" y="204"/>
                      </a:lnTo>
                      <a:lnTo>
                        <a:pt x="283" y="203"/>
                      </a:lnTo>
                      <a:lnTo>
                        <a:pt x="306" y="203"/>
                      </a:lnTo>
                      <a:lnTo>
                        <a:pt x="329" y="202"/>
                      </a:lnTo>
                      <a:lnTo>
                        <a:pt x="353" y="202"/>
                      </a:lnTo>
                      <a:lnTo>
                        <a:pt x="376" y="20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72" name="Freeform 79"/>
                <p:cNvSpPr>
                  <a:spLocks noChangeAspect="1"/>
                </p:cNvSpPr>
                <p:nvPr/>
              </p:nvSpPr>
              <p:spPr bwMode="auto">
                <a:xfrm>
                  <a:off x="1817" y="3039"/>
                  <a:ext cx="204" cy="57"/>
                </a:xfrm>
                <a:custGeom>
                  <a:avLst/>
                  <a:gdLst>
                    <a:gd name="T0" fmla="*/ 1 w 407"/>
                    <a:gd name="T1" fmla="*/ 0 h 113"/>
                    <a:gd name="T2" fmla="*/ 1 w 407"/>
                    <a:gd name="T3" fmla="*/ 1 h 113"/>
                    <a:gd name="T4" fmla="*/ 1 w 407"/>
                    <a:gd name="T5" fmla="*/ 1 h 113"/>
                    <a:gd name="T6" fmla="*/ 1 w 407"/>
                    <a:gd name="T7" fmla="*/ 1 h 113"/>
                    <a:gd name="T8" fmla="*/ 1 w 407"/>
                    <a:gd name="T9" fmla="*/ 1 h 113"/>
                    <a:gd name="T10" fmla="*/ 1 w 407"/>
                    <a:gd name="T11" fmla="*/ 1 h 113"/>
                    <a:gd name="T12" fmla="*/ 1 w 407"/>
                    <a:gd name="T13" fmla="*/ 1 h 113"/>
                    <a:gd name="T14" fmla="*/ 1 w 407"/>
                    <a:gd name="T15" fmla="*/ 1 h 113"/>
                    <a:gd name="T16" fmla="*/ 1 w 407"/>
                    <a:gd name="T17" fmla="*/ 1 h 113"/>
                    <a:gd name="T18" fmla="*/ 1 w 407"/>
                    <a:gd name="T19" fmla="*/ 1 h 113"/>
                    <a:gd name="T20" fmla="*/ 1 w 407"/>
                    <a:gd name="T21" fmla="*/ 1 h 113"/>
                    <a:gd name="T22" fmla="*/ 1 w 407"/>
                    <a:gd name="T23" fmla="*/ 1 h 113"/>
                    <a:gd name="T24" fmla="*/ 1 w 407"/>
                    <a:gd name="T25" fmla="*/ 1 h 113"/>
                    <a:gd name="T26" fmla="*/ 1 w 407"/>
                    <a:gd name="T27" fmla="*/ 1 h 113"/>
                    <a:gd name="T28" fmla="*/ 1 w 407"/>
                    <a:gd name="T29" fmla="*/ 1 h 113"/>
                    <a:gd name="T30" fmla="*/ 1 w 407"/>
                    <a:gd name="T31" fmla="*/ 1 h 113"/>
                    <a:gd name="T32" fmla="*/ 1 w 407"/>
                    <a:gd name="T33" fmla="*/ 1 h 113"/>
                    <a:gd name="T34" fmla="*/ 1 w 407"/>
                    <a:gd name="T35" fmla="*/ 1 h 113"/>
                    <a:gd name="T36" fmla="*/ 1 w 407"/>
                    <a:gd name="T37" fmla="*/ 1 h 113"/>
                    <a:gd name="T38" fmla="*/ 1 w 407"/>
                    <a:gd name="T39" fmla="*/ 1 h 113"/>
                    <a:gd name="T40" fmla="*/ 1 w 407"/>
                    <a:gd name="T41" fmla="*/ 1 h 113"/>
                    <a:gd name="T42" fmla="*/ 1 w 407"/>
                    <a:gd name="T43" fmla="*/ 1 h 113"/>
                    <a:gd name="T44" fmla="*/ 1 w 407"/>
                    <a:gd name="T45" fmla="*/ 1 h 113"/>
                    <a:gd name="T46" fmla="*/ 1 w 407"/>
                    <a:gd name="T47" fmla="*/ 1 h 113"/>
                    <a:gd name="T48" fmla="*/ 1 w 407"/>
                    <a:gd name="T49" fmla="*/ 1 h 113"/>
                    <a:gd name="T50" fmla="*/ 1 w 407"/>
                    <a:gd name="T51" fmla="*/ 1 h 113"/>
                    <a:gd name="T52" fmla="*/ 1 w 407"/>
                    <a:gd name="T53" fmla="*/ 1 h 113"/>
                    <a:gd name="T54" fmla="*/ 0 w 407"/>
                    <a:gd name="T55" fmla="*/ 1 h 113"/>
                    <a:gd name="T56" fmla="*/ 0 w 407"/>
                    <a:gd name="T57" fmla="*/ 1 h 113"/>
                    <a:gd name="T58" fmla="*/ 1 w 407"/>
                    <a:gd name="T59" fmla="*/ 1 h 113"/>
                    <a:gd name="T60" fmla="*/ 1 w 407"/>
                    <a:gd name="T61" fmla="*/ 1 h 113"/>
                    <a:gd name="T62" fmla="*/ 1 w 407"/>
                    <a:gd name="T63" fmla="*/ 1 h 113"/>
                    <a:gd name="T64" fmla="*/ 1 w 407"/>
                    <a:gd name="T65" fmla="*/ 1 h 113"/>
                    <a:gd name="T66" fmla="*/ 1 w 407"/>
                    <a:gd name="T67" fmla="*/ 1 h 113"/>
                    <a:gd name="T68" fmla="*/ 1 w 407"/>
                    <a:gd name="T69" fmla="*/ 1 h 113"/>
                    <a:gd name="T70" fmla="*/ 1 w 407"/>
                    <a:gd name="T71" fmla="*/ 1 h 113"/>
                    <a:gd name="T72" fmla="*/ 1 w 407"/>
                    <a:gd name="T73" fmla="*/ 1 h 113"/>
                    <a:gd name="T74" fmla="*/ 1 w 407"/>
                    <a:gd name="T75" fmla="*/ 1 h 113"/>
                    <a:gd name="T76" fmla="*/ 1 w 407"/>
                    <a:gd name="T77" fmla="*/ 1 h 113"/>
                    <a:gd name="T78" fmla="*/ 1 w 407"/>
                    <a:gd name="T79" fmla="*/ 1 h 113"/>
                    <a:gd name="T80" fmla="*/ 1 w 407"/>
                    <a:gd name="T81" fmla="*/ 1 h 113"/>
                    <a:gd name="T82" fmla="*/ 1 w 407"/>
                    <a:gd name="T83" fmla="*/ 1 h 113"/>
                    <a:gd name="T84" fmla="*/ 1 w 407"/>
                    <a:gd name="T85" fmla="*/ 1 h 113"/>
                    <a:gd name="T86" fmla="*/ 1 w 407"/>
                    <a:gd name="T87" fmla="*/ 1 h 113"/>
                    <a:gd name="T88" fmla="*/ 1 w 407"/>
                    <a:gd name="T89" fmla="*/ 1 h 113"/>
                    <a:gd name="T90" fmla="*/ 1 w 407"/>
                    <a:gd name="T91" fmla="*/ 1 h 113"/>
                    <a:gd name="T92" fmla="*/ 1 w 407"/>
                    <a:gd name="T93" fmla="*/ 1 h 113"/>
                    <a:gd name="T94" fmla="*/ 1 w 407"/>
                    <a:gd name="T95" fmla="*/ 1 h 113"/>
                    <a:gd name="T96" fmla="*/ 1 w 407"/>
                    <a:gd name="T97" fmla="*/ 0 h 113"/>
                    <a:gd name="T98" fmla="*/ 1 w 407"/>
                    <a:gd name="T99" fmla="*/ 0 h 1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7"/>
                    <a:gd name="T151" fmla="*/ 0 h 113"/>
                    <a:gd name="T152" fmla="*/ 407 w 407"/>
                    <a:gd name="T153" fmla="*/ 113 h 11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7" h="113">
                      <a:moveTo>
                        <a:pt x="402" y="0"/>
                      </a:moveTo>
                      <a:lnTo>
                        <a:pt x="406" y="10"/>
                      </a:lnTo>
                      <a:lnTo>
                        <a:pt x="407" y="19"/>
                      </a:lnTo>
                      <a:lnTo>
                        <a:pt x="405" y="30"/>
                      </a:lnTo>
                      <a:lnTo>
                        <a:pt x="403" y="43"/>
                      </a:lnTo>
                      <a:lnTo>
                        <a:pt x="399" y="57"/>
                      </a:lnTo>
                      <a:lnTo>
                        <a:pt x="397" y="73"/>
                      </a:lnTo>
                      <a:lnTo>
                        <a:pt x="398" y="91"/>
                      </a:lnTo>
                      <a:lnTo>
                        <a:pt x="403" y="113"/>
                      </a:lnTo>
                      <a:lnTo>
                        <a:pt x="194" y="82"/>
                      </a:lnTo>
                      <a:lnTo>
                        <a:pt x="182" y="81"/>
                      </a:lnTo>
                      <a:lnTo>
                        <a:pt x="169" y="80"/>
                      </a:lnTo>
                      <a:lnTo>
                        <a:pt x="156" y="79"/>
                      </a:lnTo>
                      <a:lnTo>
                        <a:pt x="143" y="79"/>
                      </a:lnTo>
                      <a:lnTo>
                        <a:pt x="130" y="78"/>
                      </a:lnTo>
                      <a:lnTo>
                        <a:pt x="117" y="76"/>
                      </a:lnTo>
                      <a:lnTo>
                        <a:pt x="103" y="76"/>
                      </a:lnTo>
                      <a:lnTo>
                        <a:pt x="91" y="75"/>
                      </a:lnTo>
                      <a:lnTo>
                        <a:pt x="78" y="75"/>
                      </a:lnTo>
                      <a:lnTo>
                        <a:pt x="66" y="74"/>
                      </a:lnTo>
                      <a:lnTo>
                        <a:pt x="55" y="74"/>
                      </a:lnTo>
                      <a:lnTo>
                        <a:pt x="43" y="73"/>
                      </a:lnTo>
                      <a:lnTo>
                        <a:pt x="32" y="73"/>
                      </a:lnTo>
                      <a:lnTo>
                        <a:pt x="22" y="72"/>
                      </a:lnTo>
                      <a:lnTo>
                        <a:pt x="12" y="72"/>
                      </a:lnTo>
                      <a:lnTo>
                        <a:pt x="3" y="71"/>
                      </a:lnTo>
                      <a:lnTo>
                        <a:pt x="1" y="68"/>
                      </a:lnTo>
                      <a:lnTo>
                        <a:pt x="0" y="65"/>
                      </a:lnTo>
                      <a:lnTo>
                        <a:pt x="0" y="60"/>
                      </a:lnTo>
                      <a:lnTo>
                        <a:pt x="1" y="55"/>
                      </a:lnTo>
                      <a:lnTo>
                        <a:pt x="3" y="49"/>
                      </a:lnTo>
                      <a:lnTo>
                        <a:pt x="5" y="42"/>
                      </a:lnTo>
                      <a:lnTo>
                        <a:pt x="7" y="36"/>
                      </a:lnTo>
                      <a:lnTo>
                        <a:pt x="8" y="32"/>
                      </a:lnTo>
                      <a:lnTo>
                        <a:pt x="34" y="29"/>
                      </a:lnTo>
                      <a:lnTo>
                        <a:pt x="60" y="27"/>
                      </a:lnTo>
                      <a:lnTo>
                        <a:pt x="85" y="25"/>
                      </a:lnTo>
                      <a:lnTo>
                        <a:pt x="110" y="22"/>
                      </a:lnTo>
                      <a:lnTo>
                        <a:pt x="134" y="20"/>
                      </a:lnTo>
                      <a:lnTo>
                        <a:pt x="159" y="17"/>
                      </a:lnTo>
                      <a:lnTo>
                        <a:pt x="183" y="14"/>
                      </a:lnTo>
                      <a:lnTo>
                        <a:pt x="207" y="12"/>
                      </a:lnTo>
                      <a:lnTo>
                        <a:pt x="231" y="10"/>
                      </a:lnTo>
                      <a:lnTo>
                        <a:pt x="255" y="7"/>
                      </a:lnTo>
                      <a:lnTo>
                        <a:pt x="280" y="5"/>
                      </a:lnTo>
                      <a:lnTo>
                        <a:pt x="304" y="4"/>
                      </a:lnTo>
                      <a:lnTo>
                        <a:pt x="328" y="2"/>
                      </a:lnTo>
                      <a:lnTo>
                        <a:pt x="352" y="2"/>
                      </a:lnTo>
                      <a:lnTo>
                        <a:pt x="376" y="0"/>
                      </a:lnTo>
                      <a:lnTo>
                        <a:pt x="402" y="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73" name="Freeform 80"/>
                <p:cNvSpPr>
                  <a:spLocks noChangeAspect="1"/>
                </p:cNvSpPr>
                <p:nvPr/>
              </p:nvSpPr>
              <p:spPr bwMode="auto">
                <a:xfrm>
                  <a:off x="1817" y="3039"/>
                  <a:ext cx="204" cy="57"/>
                </a:xfrm>
                <a:custGeom>
                  <a:avLst/>
                  <a:gdLst>
                    <a:gd name="T0" fmla="*/ 1 w 407"/>
                    <a:gd name="T1" fmla="*/ 0 h 113"/>
                    <a:gd name="T2" fmla="*/ 1 w 407"/>
                    <a:gd name="T3" fmla="*/ 0 h 113"/>
                    <a:gd name="T4" fmla="*/ 1 w 407"/>
                    <a:gd name="T5" fmla="*/ 1 h 113"/>
                    <a:gd name="T6" fmla="*/ 1 w 407"/>
                    <a:gd name="T7" fmla="*/ 1 h 113"/>
                    <a:gd name="T8" fmla="*/ 1 w 407"/>
                    <a:gd name="T9" fmla="*/ 1 h 113"/>
                    <a:gd name="T10" fmla="*/ 1 w 407"/>
                    <a:gd name="T11" fmla="*/ 1 h 113"/>
                    <a:gd name="T12" fmla="*/ 1 w 407"/>
                    <a:gd name="T13" fmla="*/ 1 h 113"/>
                    <a:gd name="T14" fmla="*/ 1 w 407"/>
                    <a:gd name="T15" fmla="*/ 1 h 113"/>
                    <a:gd name="T16" fmla="*/ 1 w 407"/>
                    <a:gd name="T17" fmla="*/ 1 h 113"/>
                    <a:gd name="T18" fmla="*/ 1 w 407"/>
                    <a:gd name="T19" fmla="*/ 1 h 113"/>
                    <a:gd name="T20" fmla="*/ 1 w 407"/>
                    <a:gd name="T21" fmla="*/ 1 h 113"/>
                    <a:gd name="T22" fmla="*/ 1 w 407"/>
                    <a:gd name="T23" fmla="*/ 1 h 113"/>
                    <a:gd name="T24" fmla="*/ 1 w 407"/>
                    <a:gd name="T25" fmla="*/ 1 h 113"/>
                    <a:gd name="T26" fmla="*/ 1 w 407"/>
                    <a:gd name="T27" fmla="*/ 1 h 113"/>
                    <a:gd name="T28" fmla="*/ 1 w 407"/>
                    <a:gd name="T29" fmla="*/ 1 h 113"/>
                    <a:gd name="T30" fmla="*/ 1 w 407"/>
                    <a:gd name="T31" fmla="*/ 1 h 113"/>
                    <a:gd name="T32" fmla="*/ 1 w 407"/>
                    <a:gd name="T33" fmla="*/ 1 h 113"/>
                    <a:gd name="T34" fmla="*/ 1 w 407"/>
                    <a:gd name="T35" fmla="*/ 1 h 113"/>
                    <a:gd name="T36" fmla="*/ 1 w 407"/>
                    <a:gd name="T37" fmla="*/ 1 h 113"/>
                    <a:gd name="T38" fmla="*/ 1 w 407"/>
                    <a:gd name="T39" fmla="*/ 1 h 113"/>
                    <a:gd name="T40" fmla="*/ 1 w 407"/>
                    <a:gd name="T41" fmla="*/ 1 h 113"/>
                    <a:gd name="T42" fmla="*/ 1 w 407"/>
                    <a:gd name="T43" fmla="*/ 1 h 113"/>
                    <a:gd name="T44" fmla="*/ 1 w 407"/>
                    <a:gd name="T45" fmla="*/ 1 h 113"/>
                    <a:gd name="T46" fmla="*/ 1 w 407"/>
                    <a:gd name="T47" fmla="*/ 1 h 113"/>
                    <a:gd name="T48" fmla="*/ 1 w 407"/>
                    <a:gd name="T49" fmla="*/ 1 h 113"/>
                    <a:gd name="T50" fmla="*/ 1 w 407"/>
                    <a:gd name="T51" fmla="*/ 1 h 113"/>
                    <a:gd name="T52" fmla="*/ 1 w 407"/>
                    <a:gd name="T53" fmla="*/ 1 h 113"/>
                    <a:gd name="T54" fmla="*/ 1 w 407"/>
                    <a:gd name="T55" fmla="*/ 1 h 113"/>
                    <a:gd name="T56" fmla="*/ 1 w 407"/>
                    <a:gd name="T57" fmla="*/ 1 h 113"/>
                    <a:gd name="T58" fmla="*/ 1 w 407"/>
                    <a:gd name="T59" fmla="*/ 1 h 113"/>
                    <a:gd name="T60" fmla="*/ 0 w 407"/>
                    <a:gd name="T61" fmla="*/ 1 h 113"/>
                    <a:gd name="T62" fmla="*/ 0 w 407"/>
                    <a:gd name="T63" fmla="*/ 1 h 113"/>
                    <a:gd name="T64" fmla="*/ 1 w 407"/>
                    <a:gd name="T65" fmla="*/ 1 h 113"/>
                    <a:gd name="T66" fmla="*/ 1 w 407"/>
                    <a:gd name="T67" fmla="*/ 1 h 113"/>
                    <a:gd name="T68" fmla="*/ 1 w 407"/>
                    <a:gd name="T69" fmla="*/ 1 h 113"/>
                    <a:gd name="T70" fmla="*/ 1 w 407"/>
                    <a:gd name="T71" fmla="*/ 1 h 113"/>
                    <a:gd name="T72" fmla="*/ 1 w 407"/>
                    <a:gd name="T73" fmla="*/ 1 h 113"/>
                    <a:gd name="T74" fmla="*/ 1 w 407"/>
                    <a:gd name="T75" fmla="*/ 1 h 113"/>
                    <a:gd name="T76" fmla="*/ 1 w 407"/>
                    <a:gd name="T77" fmla="*/ 1 h 113"/>
                    <a:gd name="T78" fmla="*/ 1 w 407"/>
                    <a:gd name="T79" fmla="*/ 1 h 113"/>
                    <a:gd name="T80" fmla="*/ 1 w 407"/>
                    <a:gd name="T81" fmla="*/ 1 h 113"/>
                    <a:gd name="T82" fmla="*/ 1 w 407"/>
                    <a:gd name="T83" fmla="*/ 1 h 113"/>
                    <a:gd name="T84" fmla="*/ 1 w 407"/>
                    <a:gd name="T85" fmla="*/ 1 h 113"/>
                    <a:gd name="T86" fmla="*/ 1 w 407"/>
                    <a:gd name="T87" fmla="*/ 1 h 113"/>
                    <a:gd name="T88" fmla="*/ 1 w 407"/>
                    <a:gd name="T89" fmla="*/ 1 h 113"/>
                    <a:gd name="T90" fmla="*/ 1 w 407"/>
                    <a:gd name="T91" fmla="*/ 1 h 113"/>
                    <a:gd name="T92" fmla="*/ 1 w 407"/>
                    <a:gd name="T93" fmla="*/ 1 h 113"/>
                    <a:gd name="T94" fmla="*/ 1 w 407"/>
                    <a:gd name="T95" fmla="*/ 1 h 113"/>
                    <a:gd name="T96" fmla="*/ 1 w 407"/>
                    <a:gd name="T97" fmla="*/ 1 h 113"/>
                    <a:gd name="T98" fmla="*/ 1 w 407"/>
                    <a:gd name="T99" fmla="*/ 1 h 113"/>
                    <a:gd name="T100" fmla="*/ 1 w 407"/>
                    <a:gd name="T101" fmla="*/ 1 h 113"/>
                    <a:gd name="T102" fmla="*/ 1 w 407"/>
                    <a:gd name="T103" fmla="*/ 1 h 113"/>
                    <a:gd name="T104" fmla="*/ 1 w 407"/>
                    <a:gd name="T105" fmla="*/ 0 h 113"/>
                    <a:gd name="T106" fmla="*/ 1 w 407"/>
                    <a:gd name="T107" fmla="*/ 0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7"/>
                    <a:gd name="T163" fmla="*/ 0 h 113"/>
                    <a:gd name="T164" fmla="*/ 407 w 407"/>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7" h="113">
                      <a:moveTo>
                        <a:pt x="402" y="0"/>
                      </a:moveTo>
                      <a:lnTo>
                        <a:pt x="402" y="0"/>
                      </a:lnTo>
                      <a:lnTo>
                        <a:pt x="406" y="10"/>
                      </a:lnTo>
                      <a:lnTo>
                        <a:pt x="407" y="19"/>
                      </a:lnTo>
                      <a:lnTo>
                        <a:pt x="405" y="30"/>
                      </a:lnTo>
                      <a:lnTo>
                        <a:pt x="403" y="43"/>
                      </a:lnTo>
                      <a:lnTo>
                        <a:pt x="399" y="57"/>
                      </a:lnTo>
                      <a:lnTo>
                        <a:pt x="397" y="73"/>
                      </a:lnTo>
                      <a:lnTo>
                        <a:pt x="398" y="91"/>
                      </a:lnTo>
                      <a:lnTo>
                        <a:pt x="403" y="113"/>
                      </a:lnTo>
                      <a:lnTo>
                        <a:pt x="194" y="82"/>
                      </a:lnTo>
                      <a:lnTo>
                        <a:pt x="182" y="81"/>
                      </a:lnTo>
                      <a:lnTo>
                        <a:pt x="169" y="80"/>
                      </a:lnTo>
                      <a:lnTo>
                        <a:pt x="156" y="79"/>
                      </a:lnTo>
                      <a:lnTo>
                        <a:pt x="143" y="79"/>
                      </a:lnTo>
                      <a:lnTo>
                        <a:pt x="130" y="78"/>
                      </a:lnTo>
                      <a:lnTo>
                        <a:pt x="117" y="76"/>
                      </a:lnTo>
                      <a:lnTo>
                        <a:pt x="103" y="76"/>
                      </a:lnTo>
                      <a:lnTo>
                        <a:pt x="91" y="75"/>
                      </a:lnTo>
                      <a:lnTo>
                        <a:pt x="78" y="75"/>
                      </a:lnTo>
                      <a:lnTo>
                        <a:pt x="66" y="74"/>
                      </a:lnTo>
                      <a:lnTo>
                        <a:pt x="55" y="74"/>
                      </a:lnTo>
                      <a:lnTo>
                        <a:pt x="43" y="73"/>
                      </a:lnTo>
                      <a:lnTo>
                        <a:pt x="32" y="73"/>
                      </a:lnTo>
                      <a:lnTo>
                        <a:pt x="22" y="72"/>
                      </a:lnTo>
                      <a:lnTo>
                        <a:pt x="12" y="72"/>
                      </a:lnTo>
                      <a:lnTo>
                        <a:pt x="3" y="71"/>
                      </a:lnTo>
                      <a:lnTo>
                        <a:pt x="1" y="68"/>
                      </a:lnTo>
                      <a:lnTo>
                        <a:pt x="0" y="65"/>
                      </a:lnTo>
                      <a:lnTo>
                        <a:pt x="0" y="60"/>
                      </a:lnTo>
                      <a:lnTo>
                        <a:pt x="1" y="55"/>
                      </a:lnTo>
                      <a:lnTo>
                        <a:pt x="3" y="49"/>
                      </a:lnTo>
                      <a:lnTo>
                        <a:pt x="5" y="42"/>
                      </a:lnTo>
                      <a:lnTo>
                        <a:pt x="7" y="36"/>
                      </a:lnTo>
                      <a:lnTo>
                        <a:pt x="8" y="32"/>
                      </a:lnTo>
                      <a:lnTo>
                        <a:pt x="34" y="29"/>
                      </a:lnTo>
                      <a:lnTo>
                        <a:pt x="60" y="27"/>
                      </a:lnTo>
                      <a:lnTo>
                        <a:pt x="85" y="25"/>
                      </a:lnTo>
                      <a:lnTo>
                        <a:pt x="110" y="22"/>
                      </a:lnTo>
                      <a:lnTo>
                        <a:pt x="134" y="20"/>
                      </a:lnTo>
                      <a:lnTo>
                        <a:pt x="159" y="17"/>
                      </a:lnTo>
                      <a:lnTo>
                        <a:pt x="183" y="14"/>
                      </a:lnTo>
                      <a:lnTo>
                        <a:pt x="207" y="12"/>
                      </a:lnTo>
                      <a:lnTo>
                        <a:pt x="231" y="10"/>
                      </a:lnTo>
                      <a:lnTo>
                        <a:pt x="255" y="7"/>
                      </a:lnTo>
                      <a:lnTo>
                        <a:pt x="280" y="5"/>
                      </a:lnTo>
                      <a:lnTo>
                        <a:pt x="304" y="4"/>
                      </a:lnTo>
                      <a:lnTo>
                        <a:pt x="328" y="2"/>
                      </a:lnTo>
                      <a:lnTo>
                        <a:pt x="352" y="2"/>
                      </a:lnTo>
                      <a:lnTo>
                        <a:pt x="376" y="0"/>
                      </a:lnTo>
                      <a:lnTo>
                        <a:pt x="402" y="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74" name="Freeform 81"/>
                <p:cNvSpPr>
                  <a:spLocks noChangeAspect="1"/>
                </p:cNvSpPr>
                <p:nvPr/>
              </p:nvSpPr>
              <p:spPr bwMode="auto">
                <a:xfrm>
                  <a:off x="1616" y="3055"/>
                  <a:ext cx="84" cy="22"/>
                </a:xfrm>
                <a:custGeom>
                  <a:avLst/>
                  <a:gdLst>
                    <a:gd name="T0" fmla="*/ 1 w 168"/>
                    <a:gd name="T1" fmla="*/ 1 h 44"/>
                    <a:gd name="T2" fmla="*/ 1 w 168"/>
                    <a:gd name="T3" fmla="*/ 1 h 44"/>
                    <a:gd name="T4" fmla="*/ 1 w 168"/>
                    <a:gd name="T5" fmla="*/ 1 h 44"/>
                    <a:gd name="T6" fmla="*/ 1 w 168"/>
                    <a:gd name="T7" fmla="*/ 1 h 44"/>
                    <a:gd name="T8" fmla="*/ 1 w 168"/>
                    <a:gd name="T9" fmla="*/ 1 h 44"/>
                    <a:gd name="T10" fmla="*/ 1 w 168"/>
                    <a:gd name="T11" fmla="*/ 1 h 44"/>
                    <a:gd name="T12" fmla="*/ 1 w 168"/>
                    <a:gd name="T13" fmla="*/ 1 h 44"/>
                    <a:gd name="T14" fmla="*/ 1 w 168"/>
                    <a:gd name="T15" fmla="*/ 1 h 44"/>
                    <a:gd name="T16" fmla="*/ 1 w 168"/>
                    <a:gd name="T17" fmla="*/ 1 h 44"/>
                    <a:gd name="T18" fmla="*/ 1 w 168"/>
                    <a:gd name="T19" fmla="*/ 1 h 44"/>
                    <a:gd name="T20" fmla="*/ 1 w 168"/>
                    <a:gd name="T21" fmla="*/ 1 h 44"/>
                    <a:gd name="T22" fmla="*/ 1 w 168"/>
                    <a:gd name="T23" fmla="*/ 1 h 44"/>
                    <a:gd name="T24" fmla="*/ 1 w 168"/>
                    <a:gd name="T25" fmla="*/ 1 h 44"/>
                    <a:gd name="T26" fmla="*/ 1 w 168"/>
                    <a:gd name="T27" fmla="*/ 1 h 44"/>
                    <a:gd name="T28" fmla="*/ 1 w 168"/>
                    <a:gd name="T29" fmla="*/ 1 h 44"/>
                    <a:gd name="T30" fmla="*/ 1 w 168"/>
                    <a:gd name="T31" fmla="*/ 1 h 44"/>
                    <a:gd name="T32" fmla="*/ 1 w 168"/>
                    <a:gd name="T33" fmla="*/ 1 h 44"/>
                    <a:gd name="T34" fmla="*/ 1 w 168"/>
                    <a:gd name="T35" fmla="*/ 1 h 44"/>
                    <a:gd name="T36" fmla="*/ 0 w 168"/>
                    <a:gd name="T37" fmla="*/ 1 h 44"/>
                    <a:gd name="T38" fmla="*/ 1 w 168"/>
                    <a:gd name="T39" fmla="*/ 1 h 44"/>
                    <a:gd name="T40" fmla="*/ 1 w 168"/>
                    <a:gd name="T41" fmla="*/ 1 h 44"/>
                    <a:gd name="T42" fmla="*/ 1 w 168"/>
                    <a:gd name="T43" fmla="*/ 1 h 44"/>
                    <a:gd name="T44" fmla="*/ 1 w 168"/>
                    <a:gd name="T45" fmla="*/ 1 h 44"/>
                    <a:gd name="T46" fmla="*/ 1 w 168"/>
                    <a:gd name="T47" fmla="*/ 1 h 44"/>
                    <a:gd name="T48" fmla="*/ 1 w 168"/>
                    <a:gd name="T49" fmla="*/ 0 h 44"/>
                    <a:gd name="T50" fmla="*/ 1 w 168"/>
                    <a:gd name="T51" fmla="*/ 1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8"/>
                    <a:gd name="T79" fmla="*/ 0 h 44"/>
                    <a:gd name="T80" fmla="*/ 168 w 168"/>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8" h="44">
                      <a:moveTo>
                        <a:pt x="166" y="2"/>
                      </a:moveTo>
                      <a:lnTo>
                        <a:pt x="167" y="8"/>
                      </a:lnTo>
                      <a:lnTo>
                        <a:pt x="167" y="13"/>
                      </a:lnTo>
                      <a:lnTo>
                        <a:pt x="168" y="18"/>
                      </a:lnTo>
                      <a:lnTo>
                        <a:pt x="168" y="23"/>
                      </a:lnTo>
                      <a:lnTo>
                        <a:pt x="168" y="27"/>
                      </a:lnTo>
                      <a:lnTo>
                        <a:pt x="167" y="31"/>
                      </a:lnTo>
                      <a:lnTo>
                        <a:pt x="166" y="35"/>
                      </a:lnTo>
                      <a:lnTo>
                        <a:pt x="162" y="39"/>
                      </a:lnTo>
                      <a:lnTo>
                        <a:pt x="143" y="40"/>
                      </a:lnTo>
                      <a:lnTo>
                        <a:pt x="124" y="40"/>
                      </a:lnTo>
                      <a:lnTo>
                        <a:pt x="106" y="41"/>
                      </a:lnTo>
                      <a:lnTo>
                        <a:pt x="87" y="41"/>
                      </a:lnTo>
                      <a:lnTo>
                        <a:pt x="68" y="42"/>
                      </a:lnTo>
                      <a:lnTo>
                        <a:pt x="48" y="42"/>
                      </a:lnTo>
                      <a:lnTo>
                        <a:pt x="27" y="43"/>
                      </a:lnTo>
                      <a:lnTo>
                        <a:pt x="4" y="44"/>
                      </a:lnTo>
                      <a:lnTo>
                        <a:pt x="1" y="42"/>
                      </a:lnTo>
                      <a:lnTo>
                        <a:pt x="0" y="40"/>
                      </a:lnTo>
                      <a:lnTo>
                        <a:pt x="1" y="35"/>
                      </a:lnTo>
                      <a:lnTo>
                        <a:pt x="3" y="29"/>
                      </a:lnTo>
                      <a:lnTo>
                        <a:pt x="4" y="24"/>
                      </a:lnTo>
                      <a:lnTo>
                        <a:pt x="5" y="17"/>
                      </a:lnTo>
                      <a:lnTo>
                        <a:pt x="4" y="9"/>
                      </a:lnTo>
                      <a:lnTo>
                        <a:pt x="1" y="0"/>
                      </a:lnTo>
                      <a:lnTo>
                        <a:pt x="166" y="2"/>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75" name="Freeform 82"/>
                <p:cNvSpPr>
                  <a:spLocks noChangeAspect="1"/>
                </p:cNvSpPr>
                <p:nvPr/>
              </p:nvSpPr>
              <p:spPr bwMode="auto">
                <a:xfrm>
                  <a:off x="1616" y="3055"/>
                  <a:ext cx="84" cy="22"/>
                </a:xfrm>
                <a:custGeom>
                  <a:avLst/>
                  <a:gdLst>
                    <a:gd name="T0" fmla="*/ 1 w 168"/>
                    <a:gd name="T1" fmla="*/ 1 h 44"/>
                    <a:gd name="T2" fmla="*/ 1 w 168"/>
                    <a:gd name="T3" fmla="*/ 1 h 44"/>
                    <a:gd name="T4" fmla="*/ 1 w 168"/>
                    <a:gd name="T5" fmla="*/ 1 h 44"/>
                    <a:gd name="T6" fmla="*/ 1 w 168"/>
                    <a:gd name="T7" fmla="*/ 1 h 44"/>
                    <a:gd name="T8" fmla="*/ 1 w 168"/>
                    <a:gd name="T9" fmla="*/ 1 h 44"/>
                    <a:gd name="T10" fmla="*/ 1 w 168"/>
                    <a:gd name="T11" fmla="*/ 1 h 44"/>
                    <a:gd name="T12" fmla="*/ 1 w 168"/>
                    <a:gd name="T13" fmla="*/ 1 h 44"/>
                    <a:gd name="T14" fmla="*/ 1 w 168"/>
                    <a:gd name="T15" fmla="*/ 1 h 44"/>
                    <a:gd name="T16" fmla="*/ 1 w 168"/>
                    <a:gd name="T17" fmla="*/ 1 h 44"/>
                    <a:gd name="T18" fmla="*/ 1 w 168"/>
                    <a:gd name="T19" fmla="*/ 1 h 44"/>
                    <a:gd name="T20" fmla="*/ 1 w 168"/>
                    <a:gd name="T21" fmla="*/ 1 h 44"/>
                    <a:gd name="T22" fmla="*/ 1 w 168"/>
                    <a:gd name="T23" fmla="*/ 1 h 44"/>
                    <a:gd name="T24" fmla="*/ 1 w 168"/>
                    <a:gd name="T25" fmla="*/ 1 h 44"/>
                    <a:gd name="T26" fmla="*/ 1 w 168"/>
                    <a:gd name="T27" fmla="*/ 1 h 44"/>
                    <a:gd name="T28" fmla="*/ 1 w 168"/>
                    <a:gd name="T29" fmla="*/ 1 h 44"/>
                    <a:gd name="T30" fmla="*/ 1 w 168"/>
                    <a:gd name="T31" fmla="*/ 1 h 44"/>
                    <a:gd name="T32" fmla="*/ 1 w 168"/>
                    <a:gd name="T33" fmla="*/ 1 h 44"/>
                    <a:gd name="T34" fmla="*/ 1 w 168"/>
                    <a:gd name="T35" fmla="*/ 1 h 44"/>
                    <a:gd name="T36" fmla="*/ 1 w 168"/>
                    <a:gd name="T37" fmla="*/ 1 h 44"/>
                    <a:gd name="T38" fmla="*/ 1 w 168"/>
                    <a:gd name="T39" fmla="*/ 1 h 44"/>
                    <a:gd name="T40" fmla="*/ 1 w 168"/>
                    <a:gd name="T41" fmla="*/ 1 h 44"/>
                    <a:gd name="T42" fmla="*/ 0 w 168"/>
                    <a:gd name="T43" fmla="*/ 1 h 44"/>
                    <a:gd name="T44" fmla="*/ 1 w 168"/>
                    <a:gd name="T45" fmla="*/ 1 h 44"/>
                    <a:gd name="T46" fmla="*/ 1 w 168"/>
                    <a:gd name="T47" fmla="*/ 1 h 44"/>
                    <a:gd name="T48" fmla="*/ 1 w 168"/>
                    <a:gd name="T49" fmla="*/ 1 h 44"/>
                    <a:gd name="T50" fmla="*/ 1 w 168"/>
                    <a:gd name="T51" fmla="*/ 1 h 44"/>
                    <a:gd name="T52" fmla="*/ 1 w 168"/>
                    <a:gd name="T53" fmla="*/ 1 h 44"/>
                    <a:gd name="T54" fmla="*/ 1 w 168"/>
                    <a:gd name="T55" fmla="*/ 0 h 44"/>
                    <a:gd name="T56" fmla="*/ 1 w 168"/>
                    <a:gd name="T57" fmla="*/ 1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44"/>
                    <a:gd name="T89" fmla="*/ 168 w 168"/>
                    <a:gd name="T90" fmla="*/ 44 h 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44">
                      <a:moveTo>
                        <a:pt x="166" y="2"/>
                      </a:moveTo>
                      <a:lnTo>
                        <a:pt x="166" y="2"/>
                      </a:lnTo>
                      <a:lnTo>
                        <a:pt x="167" y="8"/>
                      </a:lnTo>
                      <a:lnTo>
                        <a:pt x="167" y="13"/>
                      </a:lnTo>
                      <a:lnTo>
                        <a:pt x="168" y="18"/>
                      </a:lnTo>
                      <a:lnTo>
                        <a:pt x="168" y="23"/>
                      </a:lnTo>
                      <a:lnTo>
                        <a:pt x="168" y="27"/>
                      </a:lnTo>
                      <a:lnTo>
                        <a:pt x="167" y="31"/>
                      </a:lnTo>
                      <a:lnTo>
                        <a:pt x="166" y="35"/>
                      </a:lnTo>
                      <a:lnTo>
                        <a:pt x="162" y="39"/>
                      </a:lnTo>
                      <a:lnTo>
                        <a:pt x="143" y="40"/>
                      </a:lnTo>
                      <a:lnTo>
                        <a:pt x="124" y="40"/>
                      </a:lnTo>
                      <a:lnTo>
                        <a:pt x="106" y="41"/>
                      </a:lnTo>
                      <a:lnTo>
                        <a:pt x="87" y="41"/>
                      </a:lnTo>
                      <a:lnTo>
                        <a:pt x="68" y="42"/>
                      </a:lnTo>
                      <a:lnTo>
                        <a:pt x="48" y="42"/>
                      </a:lnTo>
                      <a:lnTo>
                        <a:pt x="27" y="43"/>
                      </a:lnTo>
                      <a:lnTo>
                        <a:pt x="4" y="44"/>
                      </a:lnTo>
                      <a:lnTo>
                        <a:pt x="1" y="42"/>
                      </a:lnTo>
                      <a:lnTo>
                        <a:pt x="0" y="40"/>
                      </a:lnTo>
                      <a:lnTo>
                        <a:pt x="1" y="35"/>
                      </a:lnTo>
                      <a:lnTo>
                        <a:pt x="3" y="29"/>
                      </a:lnTo>
                      <a:lnTo>
                        <a:pt x="4" y="24"/>
                      </a:lnTo>
                      <a:lnTo>
                        <a:pt x="5" y="17"/>
                      </a:lnTo>
                      <a:lnTo>
                        <a:pt x="4" y="9"/>
                      </a:lnTo>
                      <a:lnTo>
                        <a:pt x="1" y="0"/>
                      </a:lnTo>
                      <a:lnTo>
                        <a:pt x="166" y="2"/>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76" name="Freeform 83"/>
                <p:cNvSpPr>
                  <a:spLocks noChangeAspect="1"/>
                </p:cNvSpPr>
                <p:nvPr/>
              </p:nvSpPr>
              <p:spPr bwMode="auto">
                <a:xfrm>
                  <a:off x="1534" y="3160"/>
                  <a:ext cx="122" cy="47"/>
                </a:xfrm>
                <a:custGeom>
                  <a:avLst/>
                  <a:gdLst>
                    <a:gd name="T0" fmla="*/ 1 w 243"/>
                    <a:gd name="T1" fmla="*/ 0 h 95"/>
                    <a:gd name="T2" fmla="*/ 1 w 243"/>
                    <a:gd name="T3" fmla="*/ 0 h 95"/>
                    <a:gd name="T4" fmla="*/ 1 w 243"/>
                    <a:gd name="T5" fmla="*/ 0 h 95"/>
                    <a:gd name="T6" fmla="*/ 1 w 243"/>
                    <a:gd name="T7" fmla="*/ 0 h 95"/>
                    <a:gd name="T8" fmla="*/ 1 w 243"/>
                    <a:gd name="T9" fmla="*/ 0 h 95"/>
                    <a:gd name="T10" fmla="*/ 1 w 243"/>
                    <a:gd name="T11" fmla="*/ 0 h 95"/>
                    <a:gd name="T12" fmla="*/ 1 w 243"/>
                    <a:gd name="T13" fmla="*/ 0 h 95"/>
                    <a:gd name="T14" fmla="*/ 1 w 243"/>
                    <a:gd name="T15" fmla="*/ 0 h 95"/>
                    <a:gd name="T16" fmla="*/ 1 w 243"/>
                    <a:gd name="T17" fmla="*/ 0 h 95"/>
                    <a:gd name="T18" fmla="*/ 1 w 243"/>
                    <a:gd name="T19" fmla="*/ 0 h 95"/>
                    <a:gd name="T20" fmla="*/ 1 w 243"/>
                    <a:gd name="T21" fmla="*/ 0 h 95"/>
                    <a:gd name="T22" fmla="*/ 1 w 243"/>
                    <a:gd name="T23" fmla="*/ 0 h 95"/>
                    <a:gd name="T24" fmla="*/ 1 w 243"/>
                    <a:gd name="T25" fmla="*/ 0 h 95"/>
                    <a:gd name="T26" fmla="*/ 1 w 243"/>
                    <a:gd name="T27" fmla="*/ 0 h 95"/>
                    <a:gd name="T28" fmla="*/ 1 w 243"/>
                    <a:gd name="T29" fmla="*/ 0 h 95"/>
                    <a:gd name="T30" fmla="*/ 1 w 243"/>
                    <a:gd name="T31" fmla="*/ 0 h 95"/>
                    <a:gd name="T32" fmla="*/ 1 w 243"/>
                    <a:gd name="T33" fmla="*/ 0 h 95"/>
                    <a:gd name="T34" fmla="*/ 1 w 243"/>
                    <a:gd name="T35" fmla="*/ 0 h 95"/>
                    <a:gd name="T36" fmla="*/ 1 w 243"/>
                    <a:gd name="T37" fmla="*/ 0 h 95"/>
                    <a:gd name="T38" fmla="*/ 1 w 243"/>
                    <a:gd name="T39" fmla="*/ 0 h 95"/>
                    <a:gd name="T40" fmla="*/ 1 w 243"/>
                    <a:gd name="T41" fmla="*/ 0 h 95"/>
                    <a:gd name="T42" fmla="*/ 1 w 243"/>
                    <a:gd name="T43" fmla="*/ 0 h 95"/>
                    <a:gd name="T44" fmla="*/ 1 w 243"/>
                    <a:gd name="T45" fmla="*/ 0 h 95"/>
                    <a:gd name="T46" fmla="*/ 1 w 243"/>
                    <a:gd name="T47" fmla="*/ 0 h 95"/>
                    <a:gd name="T48" fmla="*/ 0 w 243"/>
                    <a:gd name="T49" fmla="*/ 0 h 95"/>
                    <a:gd name="T50" fmla="*/ 1 w 243"/>
                    <a:gd name="T51" fmla="*/ 0 h 95"/>
                    <a:gd name="T52" fmla="*/ 1 w 243"/>
                    <a:gd name="T53" fmla="*/ 0 h 95"/>
                    <a:gd name="T54" fmla="*/ 1 w 243"/>
                    <a:gd name="T55" fmla="*/ 0 h 95"/>
                    <a:gd name="T56" fmla="*/ 1 w 243"/>
                    <a:gd name="T57" fmla="*/ 0 h 95"/>
                    <a:gd name="T58" fmla="*/ 1 w 243"/>
                    <a:gd name="T59" fmla="*/ 0 h 95"/>
                    <a:gd name="T60" fmla="*/ 1 w 243"/>
                    <a:gd name="T61" fmla="*/ 0 h 95"/>
                    <a:gd name="T62" fmla="*/ 1 w 243"/>
                    <a:gd name="T63" fmla="*/ 0 h 95"/>
                    <a:gd name="T64" fmla="*/ 1 w 243"/>
                    <a:gd name="T65" fmla="*/ 0 h 95"/>
                    <a:gd name="T66" fmla="*/ 1 w 243"/>
                    <a:gd name="T67" fmla="*/ 0 h 95"/>
                    <a:gd name="T68" fmla="*/ 1 w 243"/>
                    <a:gd name="T69" fmla="*/ 0 h 95"/>
                    <a:gd name="T70" fmla="*/ 1 w 243"/>
                    <a:gd name="T71" fmla="*/ 0 h 95"/>
                    <a:gd name="T72" fmla="*/ 1 w 243"/>
                    <a:gd name="T73" fmla="*/ 0 h 95"/>
                    <a:gd name="T74" fmla="*/ 1 w 243"/>
                    <a:gd name="T75" fmla="*/ 0 h 95"/>
                    <a:gd name="T76" fmla="*/ 1 w 243"/>
                    <a:gd name="T77" fmla="*/ 0 h 95"/>
                    <a:gd name="T78" fmla="*/ 1 w 243"/>
                    <a:gd name="T79" fmla="*/ 0 h 95"/>
                    <a:gd name="T80" fmla="*/ 1 w 243"/>
                    <a:gd name="T81" fmla="*/ 0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3"/>
                    <a:gd name="T124" fmla="*/ 0 h 95"/>
                    <a:gd name="T125" fmla="*/ 243 w 243"/>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3" h="95">
                      <a:moveTo>
                        <a:pt x="243" y="90"/>
                      </a:moveTo>
                      <a:lnTo>
                        <a:pt x="240" y="70"/>
                      </a:lnTo>
                      <a:lnTo>
                        <a:pt x="237" y="52"/>
                      </a:lnTo>
                      <a:lnTo>
                        <a:pt x="235" y="35"/>
                      </a:lnTo>
                      <a:lnTo>
                        <a:pt x="230" y="20"/>
                      </a:lnTo>
                      <a:lnTo>
                        <a:pt x="223" y="8"/>
                      </a:lnTo>
                      <a:lnTo>
                        <a:pt x="213" y="1"/>
                      </a:lnTo>
                      <a:lnTo>
                        <a:pt x="197" y="0"/>
                      </a:lnTo>
                      <a:lnTo>
                        <a:pt x="174" y="5"/>
                      </a:lnTo>
                      <a:lnTo>
                        <a:pt x="159" y="4"/>
                      </a:lnTo>
                      <a:lnTo>
                        <a:pt x="142" y="4"/>
                      </a:lnTo>
                      <a:lnTo>
                        <a:pt x="124" y="4"/>
                      </a:lnTo>
                      <a:lnTo>
                        <a:pt x="106" y="3"/>
                      </a:lnTo>
                      <a:lnTo>
                        <a:pt x="86" y="3"/>
                      </a:lnTo>
                      <a:lnTo>
                        <a:pt x="66" y="3"/>
                      </a:lnTo>
                      <a:lnTo>
                        <a:pt x="44" y="1"/>
                      </a:lnTo>
                      <a:lnTo>
                        <a:pt x="21" y="0"/>
                      </a:lnTo>
                      <a:lnTo>
                        <a:pt x="17" y="8"/>
                      </a:lnTo>
                      <a:lnTo>
                        <a:pt x="15" y="19"/>
                      </a:lnTo>
                      <a:lnTo>
                        <a:pt x="13" y="30"/>
                      </a:lnTo>
                      <a:lnTo>
                        <a:pt x="10" y="42"/>
                      </a:lnTo>
                      <a:lnTo>
                        <a:pt x="9" y="55"/>
                      </a:lnTo>
                      <a:lnTo>
                        <a:pt x="7" y="68"/>
                      </a:lnTo>
                      <a:lnTo>
                        <a:pt x="3" y="82"/>
                      </a:lnTo>
                      <a:lnTo>
                        <a:pt x="0" y="95"/>
                      </a:lnTo>
                      <a:lnTo>
                        <a:pt x="15" y="95"/>
                      </a:lnTo>
                      <a:lnTo>
                        <a:pt x="30" y="95"/>
                      </a:lnTo>
                      <a:lnTo>
                        <a:pt x="45" y="93"/>
                      </a:lnTo>
                      <a:lnTo>
                        <a:pt x="60" y="93"/>
                      </a:lnTo>
                      <a:lnTo>
                        <a:pt x="75" y="93"/>
                      </a:lnTo>
                      <a:lnTo>
                        <a:pt x="90" y="93"/>
                      </a:lnTo>
                      <a:lnTo>
                        <a:pt x="105" y="92"/>
                      </a:lnTo>
                      <a:lnTo>
                        <a:pt x="120" y="92"/>
                      </a:lnTo>
                      <a:lnTo>
                        <a:pt x="135" y="92"/>
                      </a:lnTo>
                      <a:lnTo>
                        <a:pt x="151" y="91"/>
                      </a:lnTo>
                      <a:lnTo>
                        <a:pt x="166" y="91"/>
                      </a:lnTo>
                      <a:lnTo>
                        <a:pt x="181" y="91"/>
                      </a:lnTo>
                      <a:lnTo>
                        <a:pt x="197" y="91"/>
                      </a:lnTo>
                      <a:lnTo>
                        <a:pt x="212" y="90"/>
                      </a:lnTo>
                      <a:lnTo>
                        <a:pt x="228" y="90"/>
                      </a:lnTo>
                      <a:lnTo>
                        <a:pt x="243" y="9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77" name="Freeform 84"/>
                <p:cNvSpPr>
                  <a:spLocks noChangeAspect="1"/>
                </p:cNvSpPr>
                <p:nvPr/>
              </p:nvSpPr>
              <p:spPr bwMode="auto">
                <a:xfrm>
                  <a:off x="1534" y="3160"/>
                  <a:ext cx="122" cy="47"/>
                </a:xfrm>
                <a:custGeom>
                  <a:avLst/>
                  <a:gdLst>
                    <a:gd name="T0" fmla="*/ 1 w 243"/>
                    <a:gd name="T1" fmla="*/ 0 h 95"/>
                    <a:gd name="T2" fmla="*/ 1 w 243"/>
                    <a:gd name="T3" fmla="*/ 0 h 95"/>
                    <a:gd name="T4" fmla="*/ 1 w 243"/>
                    <a:gd name="T5" fmla="*/ 0 h 95"/>
                    <a:gd name="T6" fmla="*/ 1 w 243"/>
                    <a:gd name="T7" fmla="*/ 0 h 95"/>
                    <a:gd name="T8" fmla="*/ 1 w 243"/>
                    <a:gd name="T9" fmla="*/ 0 h 95"/>
                    <a:gd name="T10" fmla="*/ 1 w 243"/>
                    <a:gd name="T11" fmla="*/ 0 h 95"/>
                    <a:gd name="T12" fmla="*/ 1 w 243"/>
                    <a:gd name="T13" fmla="*/ 0 h 95"/>
                    <a:gd name="T14" fmla="*/ 1 w 243"/>
                    <a:gd name="T15" fmla="*/ 0 h 95"/>
                    <a:gd name="T16" fmla="*/ 1 w 243"/>
                    <a:gd name="T17" fmla="*/ 0 h 95"/>
                    <a:gd name="T18" fmla="*/ 1 w 243"/>
                    <a:gd name="T19" fmla="*/ 0 h 95"/>
                    <a:gd name="T20" fmla="*/ 1 w 243"/>
                    <a:gd name="T21" fmla="*/ 0 h 95"/>
                    <a:gd name="T22" fmla="*/ 1 w 243"/>
                    <a:gd name="T23" fmla="*/ 0 h 95"/>
                    <a:gd name="T24" fmla="*/ 1 w 243"/>
                    <a:gd name="T25" fmla="*/ 0 h 95"/>
                    <a:gd name="T26" fmla="*/ 1 w 243"/>
                    <a:gd name="T27" fmla="*/ 0 h 95"/>
                    <a:gd name="T28" fmla="*/ 1 w 243"/>
                    <a:gd name="T29" fmla="*/ 0 h 95"/>
                    <a:gd name="T30" fmla="*/ 1 w 243"/>
                    <a:gd name="T31" fmla="*/ 0 h 95"/>
                    <a:gd name="T32" fmla="*/ 1 w 243"/>
                    <a:gd name="T33" fmla="*/ 0 h 95"/>
                    <a:gd name="T34" fmla="*/ 1 w 243"/>
                    <a:gd name="T35" fmla="*/ 0 h 95"/>
                    <a:gd name="T36" fmla="*/ 1 w 243"/>
                    <a:gd name="T37" fmla="*/ 0 h 95"/>
                    <a:gd name="T38" fmla="*/ 1 w 243"/>
                    <a:gd name="T39" fmla="*/ 0 h 95"/>
                    <a:gd name="T40" fmla="*/ 1 w 243"/>
                    <a:gd name="T41" fmla="*/ 0 h 95"/>
                    <a:gd name="T42" fmla="*/ 1 w 243"/>
                    <a:gd name="T43" fmla="*/ 0 h 95"/>
                    <a:gd name="T44" fmla="*/ 1 w 243"/>
                    <a:gd name="T45" fmla="*/ 0 h 95"/>
                    <a:gd name="T46" fmla="*/ 1 w 243"/>
                    <a:gd name="T47" fmla="*/ 0 h 95"/>
                    <a:gd name="T48" fmla="*/ 1 w 243"/>
                    <a:gd name="T49" fmla="*/ 0 h 95"/>
                    <a:gd name="T50" fmla="*/ 1 w 243"/>
                    <a:gd name="T51" fmla="*/ 0 h 95"/>
                    <a:gd name="T52" fmla="*/ 1 w 243"/>
                    <a:gd name="T53" fmla="*/ 0 h 95"/>
                    <a:gd name="T54" fmla="*/ 0 w 243"/>
                    <a:gd name="T55" fmla="*/ 0 h 95"/>
                    <a:gd name="T56" fmla="*/ 0 w 243"/>
                    <a:gd name="T57" fmla="*/ 0 h 95"/>
                    <a:gd name="T58" fmla="*/ 1 w 243"/>
                    <a:gd name="T59" fmla="*/ 0 h 95"/>
                    <a:gd name="T60" fmla="*/ 1 w 243"/>
                    <a:gd name="T61" fmla="*/ 0 h 95"/>
                    <a:gd name="T62" fmla="*/ 1 w 243"/>
                    <a:gd name="T63" fmla="*/ 0 h 95"/>
                    <a:gd name="T64" fmla="*/ 1 w 243"/>
                    <a:gd name="T65" fmla="*/ 0 h 95"/>
                    <a:gd name="T66" fmla="*/ 1 w 243"/>
                    <a:gd name="T67" fmla="*/ 0 h 95"/>
                    <a:gd name="T68" fmla="*/ 1 w 243"/>
                    <a:gd name="T69" fmla="*/ 0 h 95"/>
                    <a:gd name="T70" fmla="*/ 1 w 243"/>
                    <a:gd name="T71" fmla="*/ 0 h 95"/>
                    <a:gd name="T72" fmla="*/ 1 w 243"/>
                    <a:gd name="T73" fmla="*/ 0 h 95"/>
                    <a:gd name="T74" fmla="*/ 1 w 243"/>
                    <a:gd name="T75" fmla="*/ 0 h 95"/>
                    <a:gd name="T76" fmla="*/ 1 w 243"/>
                    <a:gd name="T77" fmla="*/ 0 h 95"/>
                    <a:gd name="T78" fmla="*/ 1 w 243"/>
                    <a:gd name="T79" fmla="*/ 0 h 95"/>
                    <a:gd name="T80" fmla="*/ 1 w 243"/>
                    <a:gd name="T81" fmla="*/ 0 h 95"/>
                    <a:gd name="T82" fmla="*/ 1 w 243"/>
                    <a:gd name="T83" fmla="*/ 0 h 95"/>
                    <a:gd name="T84" fmla="*/ 1 w 243"/>
                    <a:gd name="T85" fmla="*/ 0 h 95"/>
                    <a:gd name="T86" fmla="*/ 1 w 243"/>
                    <a:gd name="T87" fmla="*/ 0 h 95"/>
                    <a:gd name="T88" fmla="*/ 1 w 243"/>
                    <a:gd name="T89" fmla="*/ 0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3"/>
                    <a:gd name="T136" fmla="*/ 0 h 95"/>
                    <a:gd name="T137" fmla="*/ 243 w 243"/>
                    <a:gd name="T138" fmla="*/ 95 h 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3" h="95">
                      <a:moveTo>
                        <a:pt x="243" y="90"/>
                      </a:moveTo>
                      <a:lnTo>
                        <a:pt x="243" y="90"/>
                      </a:lnTo>
                      <a:lnTo>
                        <a:pt x="240" y="70"/>
                      </a:lnTo>
                      <a:lnTo>
                        <a:pt x="237" y="52"/>
                      </a:lnTo>
                      <a:lnTo>
                        <a:pt x="235" y="35"/>
                      </a:lnTo>
                      <a:lnTo>
                        <a:pt x="230" y="20"/>
                      </a:lnTo>
                      <a:lnTo>
                        <a:pt x="223" y="8"/>
                      </a:lnTo>
                      <a:lnTo>
                        <a:pt x="213" y="1"/>
                      </a:lnTo>
                      <a:lnTo>
                        <a:pt x="197" y="0"/>
                      </a:lnTo>
                      <a:lnTo>
                        <a:pt x="174" y="5"/>
                      </a:lnTo>
                      <a:lnTo>
                        <a:pt x="159" y="4"/>
                      </a:lnTo>
                      <a:lnTo>
                        <a:pt x="142" y="4"/>
                      </a:lnTo>
                      <a:lnTo>
                        <a:pt x="124" y="4"/>
                      </a:lnTo>
                      <a:lnTo>
                        <a:pt x="106" y="3"/>
                      </a:lnTo>
                      <a:lnTo>
                        <a:pt x="86" y="3"/>
                      </a:lnTo>
                      <a:lnTo>
                        <a:pt x="66" y="3"/>
                      </a:lnTo>
                      <a:lnTo>
                        <a:pt x="44" y="1"/>
                      </a:lnTo>
                      <a:lnTo>
                        <a:pt x="21" y="0"/>
                      </a:lnTo>
                      <a:lnTo>
                        <a:pt x="17" y="8"/>
                      </a:lnTo>
                      <a:lnTo>
                        <a:pt x="15" y="19"/>
                      </a:lnTo>
                      <a:lnTo>
                        <a:pt x="13" y="30"/>
                      </a:lnTo>
                      <a:lnTo>
                        <a:pt x="10" y="42"/>
                      </a:lnTo>
                      <a:lnTo>
                        <a:pt x="9" y="55"/>
                      </a:lnTo>
                      <a:lnTo>
                        <a:pt x="7" y="68"/>
                      </a:lnTo>
                      <a:lnTo>
                        <a:pt x="3" y="82"/>
                      </a:lnTo>
                      <a:lnTo>
                        <a:pt x="0" y="95"/>
                      </a:lnTo>
                      <a:lnTo>
                        <a:pt x="15" y="95"/>
                      </a:lnTo>
                      <a:lnTo>
                        <a:pt x="30" y="95"/>
                      </a:lnTo>
                      <a:lnTo>
                        <a:pt x="45" y="93"/>
                      </a:lnTo>
                      <a:lnTo>
                        <a:pt x="60" y="93"/>
                      </a:lnTo>
                      <a:lnTo>
                        <a:pt x="75" y="93"/>
                      </a:lnTo>
                      <a:lnTo>
                        <a:pt x="90" y="93"/>
                      </a:lnTo>
                      <a:lnTo>
                        <a:pt x="105" y="92"/>
                      </a:lnTo>
                      <a:lnTo>
                        <a:pt x="120" y="92"/>
                      </a:lnTo>
                      <a:lnTo>
                        <a:pt x="135" y="92"/>
                      </a:lnTo>
                      <a:lnTo>
                        <a:pt x="151" y="91"/>
                      </a:lnTo>
                      <a:lnTo>
                        <a:pt x="166" y="91"/>
                      </a:lnTo>
                      <a:lnTo>
                        <a:pt x="181" y="91"/>
                      </a:lnTo>
                      <a:lnTo>
                        <a:pt x="197" y="91"/>
                      </a:lnTo>
                      <a:lnTo>
                        <a:pt x="212" y="90"/>
                      </a:lnTo>
                      <a:lnTo>
                        <a:pt x="228" y="90"/>
                      </a:lnTo>
                      <a:lnTo>
                        <a:pt x="243" y="9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78" name="Freeform 85"/>
                <p:cNvSpPr>
                  <a:spLocks noChangeAspect="1"/>
                </p:cNvSpPr>
                <p:nvPr/>
              </p:nvSpPr>
              <p:spPr bwMode="auto">
                <a:xfrm>
                  <a:off x="2093" y="2879"/>
                  <a:ext cx="387" cy="313"/>
                </a:xfrm>
                <a:custGeom>
                  <a:avLst/>
                  <a:gdLst>
                    <a:gd name="T0" fmla="*/ 1 w 774"/>
                    <a:gd name="T1" fmla="*/ 1 h 626"/>
                    <a:gd name="T2" fmla="*/ 1 w 774"/>
                    <a:gd name="T3" fmla="*/ 1 h 626"/>
                    <a:gd name="T4" fmla="*/ 1 w 774"/>
                    <a:gd name="T5" fmla="*/ 1 h 626"/>
                    <a:gd name="T6" fmla="*/ 1 w 774"/>
                    <a:gd name="T7" fmla="*/ 1 h 626"/>
                    <a:gd name="T8" fmla="*/ 1 w 774"/>
                    <a:gd name="T9" fmla="*/ 1 h 626"/>
                    <a:gd name="T10" fmla="*/ 1 w 774"/>
                    <a:gd name="T11" fmla="*/ 1 h 626"/>
                    <a:gd name="T12" fmla="*/ 1 w 774"/>
                    <a:gd name="T13" fmla="*/ 1 h 626"/>
                    <a:gd name="T14" fmla="*/ 1 w 774"/>
                    <a:gd name="T15" fmla="*/ 1 h 626"/>
                    <a:gd name="T16" fmla="*/ 1 w 774"/>
                    <a:gd name="T17" fmla="*/ 1 h 626"/>
                    <a:gd name="T18" fmla="*/ 1 w 774"/>
                    <a:gd name="T19" fmla="*/ 1 h 626"/>
                    <a:gd name="T20" fmla="*/ 1 w 774"/>
                    <a:gd name="T21" fmla="*/ 1 h 626"/>
                    <a:gd name="T22" fmla="*/ 1 w 774"/>
                    <a:gd name="T23" fmla="*/ 1 h 626"/>
                    <a:gd name="T24" fmla="*/ 1 w 774"/>
                    <a:gd name="T25" fmla="*/ 1 h 626"/>
                    <a:gd name="T26" fmla="*/ 1 w 774"/>
                    <a:gd name="T27" fmla="*/ 1 h 626"/>
                    <a:gd name="T28" fmla="*/ 1 w 774"/>
                    <a:gd name="T29" fmla="*/ 1 h 626"/>
                    <a:gd name="T30" fmla="*/ 1 w 774"/>
                    <a:gd name="T31" fmla="*/ 1 h 626"/>
                    <a:gd name="T32" fmla="*/ 1 w 774"/>
                    <a:gd name="T33" fmla="*/ 1 h 626"/>
                    <a:gd name="T34" fmla="*/ 1 w 774"/>
                    <a:gd name="T35" fmla="*/ 1 h 626"/>
                    <a:gd name="T36" fmla="*/ 1 w 774"/>
                    <a:gd name="T37" fmla="*/ 1 h 626"/>
                    <a:gd name="T38" fmla="*/ 1 w 774"/>
                    <a:gd name="T39" fmla="*/ 1 h 626"/>
                    <a:gd name="T40" fmla="*/ 1 w 774"/>
                    <a:gd name="T41" fmla="*/ 1 h 626"/>
                    <a:gd name="T42" fmla="*/ 1 w 774"/>
                    <a:gd name="T43" fmla="*/ 1 h 626"/>
                    <a:gd name="T44" fmla="*/ 1 w 774"/>
                    <a:gd name="T45" fmla="*/ 1 h 626"/>
                    <a:gd name="T46" fmla="*/ 1 w 774"/>
                    <a:gd name="T47" fmla="*/ 1 h 626"/>
                    <a:gd name="T48" fmla="*/ 1 w 774"/>
                    <a:gd name="T49" fmla="*/ 1 h 626"/>
                    <a:gd name="T50" fmla="*/ 1 w 774"/>
                    <a:gd name="T51" fmla="*/ 1 h 626"/>
                    <a:gd name="T52" fmla="*/ 1 w 774"/>
                    <a:gd name="T53" fmla="*/ 1 h 626"/>
                    <a:gd name="T54" fmla="*/ 1 w 774"/>
                    <a:gd name="T55" fmla="*/ 1 h 626"/>
                    <a:gd name="T56" fmla="*/ 1 w 774"/>
                    <a:gd name="T57" fmla="*/ 1 h 626"/>
                    <a:gd name="T58" fmla="*/ 1 w 774"/>
                    <a:gd name="T59" fmla="*/ 1 h 626"/>
                    <a:gd name="T60" fmla="*/ 1 w 774"/>
                    <a:gd name="T61" fmla="*/ 1 h 626"/>
                    <a:gd name="T62" fmla="*/ 1 w 774"/>
                    <a:gd name="T63" fmla="*/ 1 h 626"/>
                    <a:gd name="T64" fmla="*/ 1 w 774"/>
                    <a:gd name="T65" fmla="*/ 1 h 626"/>
                    <a:gd name="T66" fmla="*/ 1 w 774"/>
                    <a:gd name="T67" fmla="*/ 1 h 626"/>
                    <a:gd name="T68" fmla="*/ 1 w 774"/>
                    <a:gd name="T69" fmla="*/ 1 h 626"/>
                    <a:gd name="T70" fmla="*/ 1 w 774"/>
                    <a:gd name="T71" fmla="*/ 1 h 626"/>
                    <a:gd name="T72" fmla="*/ 1 w 774"/>
                    <a:gd name="T73" fmla="*/ 1 h 626"/>
                    <a:gd name="T74" fmla="*/ 1 w 774"/>
                    <a:gd name="T75" fmla="*/ 1 h 626"/>
                    <a:gd name="T76" fmla="*/ 1 w 774"/>
                    <a:gd name="T77" fmla="*/ 1 h 626"/>
                    <a:gd name="T78" fmla="*/ 1 w 774"/>
                    <a:gd name="T79" fmla="*/ 1 h 626"/>
                    <a:gd name="T80" fmla="*/ 1 w 774"/>
                    <a:gd name="T81" fmla="*/ 1 h 626"/>
                    <a:gd name="T82" fmla="*/ 1 w 774"/>
                    <a:gd name="T83" fmla="*/ 1 h 626"/>
                    <a:gd name="T84" fmla="*/ 1 w 774"/>
                    <a:gd name="T85" fmla="*/ 1 h 626"/>
                    <a:gd name="T86" fmla="*/ 1 w 774"/>
                    <a:gd name="T87" fmla="*/ 1 h 626"/>
                    <a:gd name="T88" fmla="*/ 1 w 774"/>
                    <a:gd name="T89" fmla="*/ 1 h 626"/>
                    <a:gd name="T90" fmla="*/ 1 w 774"/>
                    <a:gd name="T91" fmla="*/ 1 h 626"/>
                    <a:gd name="T92" fmla="*/ 1 w 774"/>
                    <a:gd name="T93" fmla="*/ 1 h 626"/>
                    <a:gd name="T94" fmla="*/ 1 w 774"/>
                    <a:gd name="T95" fmla="*/ 1 h 626"/>
                    <a:gd name="T96" fmla="*/ 1 w 774"/>
                    <a:gd name="T97" fmla="*/ 1 h 626"/>
                    <a:gd name="T98" fmla="*/ 1 w 774"/>
                    <a:gd name="T99" fmla="*/ 1 h 626"/>
                    <a:gd name="T100" fmla="*/ 1 w 774"/>
                    <a:gd name="T101" fmla="*/ 1 h 6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74"/>
                    <a:gd name="T154" fmla="*/ 0 h 626"/>
                    <a:gd name="T155" fmla="*/ 774 w 774"/>
                    <a:gd name="T156" fmla="*/ 626 h 6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74" h="626">
                      <a:moveTo>
                        <a:pt x="0" y="626"/>
                      </a:moveTo>
                      <a:lnTo>
                        <a:pt x="27" y="605"/>
                      </a:lnTo>
                      <a:lnTo>
                        <a:pt x="43" y="582"/>
                      </a:lnTo>
                      <a:lnTo>
                        <a:pt x="53" y="558"/>
                      </a:lnTo>
                      <a:lnTo>
                        <a:pt x="61" y="535"/>
                      </a:lnTo>
                      <a:lnTo>
                        <a:pt x="71" y="513"/>
                      </a:lnTo>
                      <a:lnTo>
                        <a:pt x="82" y="494"/>
                      </a:lnTo>
                      <a:lnTo>
                        <a:pt x="102" y="479"/>
                      </a:lnTo>
                      <a:lnTo>
                        <a:pt x="132" y="470"/>
                      </a:lnTo>
                      <a:lnTo>
                        <a:pt x="142" y="468"/>
                      </a:lnTo>
                      <a:lnTo>
                        <a:pt x="153" y="466"/>
                      </a:lnTo>
                      <a:lnTo>
                        <a:pt x="165" y="463"/>
                      </a:lnTo>
                      <a:lnTo>
                        <a:pt x="176" y="461"/>
                      </a:lnTo>
                      <a:lnTo>
                        <a:pt x="187" y="457"/>
                      </a:lnTo>
                      <a:lnTo>
                        <a:pt x="195" y="452"/>
                      </a:lnTo>
                      <a:lnTo>
                        <a:pt x="201" y="445"/>
                      </a:lnTo>
                      <a:lnTo>
                        <a:pt x="203" y="437"/>
                      </a:lnTo>
                      <a:lnTo>
                        <a:pt x="201" y="424"/>
                      </a:lnTo>
                      <a:lnTo>
                        <a:pt x="196" y="414"/>
                      </a:lnTo>
                      <a:lnTo>
                        <a:pt x="189" y="403"/>
                      </a:lnTo>
                      <a:lnTo>
                        <a:pt x="181" y="393"/>
                      </a:lnTo>
                      <a:lnTo>
                        <a:pt x="173" y="383"/>
                      </a:lnTo>
                      <a:lnTo>
                        <a:pt x="165" y="370"/>
                      </a:lnTo>
                      <a:lnTo>
                        <a:pt x="159" y="355"/>
                      </a:lnTo>
                      <a:lnTo>
                        <a:pt x="157" y="337"/>
                      </a:lnTo>
                      <a:lnTo>
                        <a:pt x="302" y="208"/>
                      </a:lnTo>
                      <a:lnTo>
                        <a:pt x="327" y="210"/>
                      </a:lnTo>
                      <a:lnTo>
                        <a:pt x="347" y="218"/>
                      </a:lnTo>
                      <a:lnTo>
                        <a:pt x="362" y="231"/>
                      </a:lnTo>
                      <a:lnTo>
                        <a:pt x="376" y="243"/>
                      </a:lnTo>
                      <a:lnTo>
                        <a:pt x="391" y="254"/>
                      </a:lnTo>
                      <a:lnTo>
                        <a:pt x="408" y="259"/>
                      </a:lnTo>
                      <a:lnTo>
                        <a:pt x="430" y="257"/>
                      </a:lnTo>
                      <a:lnTo>
                        <a:pt x="459" y="244"/>
                      </a:lnTo>
                      <a:lnTo>
                        <a:pt x="479" y="228"/>
                      </a:lnTo>
                      <a:lnTo>
                        <a:pt x="494" y="209"/>
                      </a:lnTo>
                      <a:lnTo>
                        <a:pt x="502" y="186"/>
                      </a:lnTo>
                      <a:lnTo>
                        <a:pt x="505" y="163"/>
                      </a:lnTo>
                      <a:lnTo>
                        <a:pt x="500" y="140"/>
                      </a:lnTo>
                      <a:lnTo>
                        <a:pt x="487" y="119"/>
                      </a:lnTo>
                      <a:lnTo>
                        <a:pt x="467" y="101"/>
                      </a:lnTo>
                      <a:lnTo>
                        <a:pt x="439" y="88"/>
                      </a:lnTo>
                      <a:lnTo>
                        <a:pt x="498" y="35"/>
                      </a:lnTo>
                      <a:lnTo>
                        <a:pt x="441" y="29"/>
                      </a:lnTo>
                      <a:lnTo>
                        <a:pt x="513" y="19"/>
                      </a:lnTo>
                      <a:lnTo>
                        <a:pt x="535" y="0"/>
                      </a:lnTo>
                      <a:lnTo>
                        <a:pt x="545" y="5"/>
                      </a:lnTo>
                      <a:lnTo>
                        <a:pt x="557" y="10"/>
                      </a:lnTo>
                      <a:lnTo>
                        <a:pt x="568" y="13"/>
                      </a:lnTo>
                      <a:lnTo>
                        <a:pt x="582" y="15"/>
                      </a:lnTo>
                      <a:lnTo>
                        <a:pt x="595" y="18"/>
                      </a:lnTo>
                      <a:lnTo>
                        <a:pt x="610" y="19"/>
                      </a:lnTo>
                      <a:lnTo>
                        <a:pt x="623" y="20"/>
                      </a:lnTo>
                      <a:lnTo>
                        <a:pt x="638" y="21"/>
                      </a:lnTo>
                      <a:lnTo>
                        <a:pt x="652" y="21"/>
                      </a:lnTo>
                      <a:lnTo>
                        <a:pt x="666" y="21"/>
                      </a:lnTo>
                      <a:lnTo>
                        <a:pt x="681" y="20"/>
                      </a:lnTo>
                      <a:lnTo>
                        <a:pt x="694" y="20"/>
                      </a:lnTo>
                      <a:lnTo>
                        <a:pt x="707" y="19"/>
                      </a:lnTo>
                      <a:lnTo>
                        <a:pt x="719" y="18"/>
                      </a:lnTo>
                      <a:lnTo>
                        <a:pt x="731" y="17"/>
                      </a:lnTo>
                      <a:lnTo>
                        <a:pt x="741" y="15"/>
                      </a:lnTo>
                      <a:lnTo>
                        <a:pt x="774" y="25"/>
                      </a:lnTo>
                      <a:lnTo>
                        <a:pt x="737" y="34"/>
                      </a:lnTo>
                      <a:lnTo>
                        <a:pt x="735" y="57"/>
                      </a:lnTo>
                      <a:lnTo>
                        <a:pt x="721" y="59"/>
                      </a:lnTo>
                      <a:lnTo>
                        <a:pt x="706" y="60"/>
                      </a:lnTo>
                      <a:lnTo>
                        <a:pt x="690" y="60"/>
                      </a:lnTo>
                      <a:lnTo>
                        <a:pt x="674" y="61"/>
                      </a:lnTo>
                      <a:lnTo>
                        <a:pt x="658" y="63"/>
                      </a:lnTo>
                      <a:lnTo>
                        <a:pt x="643" y="66"/>
                      </a:lnTo>
                      <a:lnTo>
                        <a:pt x="631" y="72"/>
                      </a:lnTo>
                      <a:lnTo>
                        <a:pt x="622" y="80"/>
                      </a:lnTo>
                      <a:lnTo>
                        <a:pt x="614" y="91"/>
                      </a:lnTo>
                      <a:lnTo>
                        <a:pt x="607" y="104"/>
                      </a:lnTo>
                      <a:lnTo>
                        <a:pt x="602" y="118"/>
                      </a:lnTo>
                      <a:lnTo>
                        <a:pt x="596" y="132"/>
                      </a:lnTo>
                      <a:lnTo>
                        <a:pt x="591" y="147"/>
                      </a:lnTo>
                      <a:lnTo>
                        <a:pt x="587" y="162"/>
                      </a:lnTo>
                      <a:lnTo>
                        <a:pt x="583" y="177"/>
                      </a:lnTo>
                      <a:lnTo>
                        <a:pt x="580" y="192"/>
                      </a:lnTo>
                      <a:lnTo>
                        <a:pt x="576" y="208"/>
                      </a:lnTo>
                      <a:lnTo>
                        <a:pt x="574" y="224"/>
                      </a:lnTo>
                      <a:lnTo>
                        <a:pt x="572" y="240"/>
                      </a:lnTo>
                      <a:lnTo>
                        <a:pt x="569" y="257"/>
                      </a:lnTo>
                      <a:lnTo>
                        <a:pt x="567" y="273"/>
                      </a:lnTo>
                      <a:lnTo>
                        <a:pt x="565" y="289"/>
                      </a:lnTo>
                      <a:lnTo>
                        <a:pt x="564" y="305"/>
                      </a:lnTo>
                      <a:lnTo>
                        <a:pt x="561" y="322"/>
                      </a:lnTo>
                      <a:lnTo>
                        <a:pt x="564" y="335"/>
                      </a:lnTo>
                      <a:lnTo>
                        <a:pt x="572" y="343"/>
                      </a:lnTo>
                      <a:lnTo>
                        <a:pt x="587" y="349"/>
                      </a:lnTo>
                      <a:lnTo>
                        <a:pt x="605" y="350"/>
                      </a:lnTo>
                      <a:lnTo>
                        <a:pt x="627" y="352"/>
                      </a:lnTo>
                      <a:lnTo>
                        <a:pt x="650" y="350"/>
                      </a:lnTo>
                      <a:lnTo>
                        <a:pt x="672" y="349"/>
                      </a:lnTo>
                      <a:lnTo>
                        <a:pt x="693" y="349"/>
                      </a:lnTo>
                      <a:lnTo>
                        <a:pt x="684" y="399"/>
                      </a:lnTo>
                      <a:lnTo>
                        <a:pt x="696" y="400"/>
                      </a:lnTo>
                      <a:lnTo>
                        <a:pt x="709" y="402"/>
                      </a:lnTo>
                      <a:lnTo>
                        <a:pt x="722" y="403"/>
                      </a:lnTo>
                      <a:lnTo>
                        <a:pt x="735" y="406"/>
                      </a:lnTo>
                      <a:lnTo>
                        <a:pt x="747" y="408"/>
                      </a:lnTo>
                      <a:lnTo>
                        <a:pt x="757" y="411"/>
                      </a:lnTo>
                      <a:lnTo>
                        <a:pt x="763" y="415"/>
                      </a:lnTo>
                      <a:lnTo>
                        <a:pt x="766" y="421"/>
                      </a:lnTo>
                      <a:lnTo>
                        <a:pt x="766" y="426"/>
                      </a:lnTo>
                      <a:lnTo>
                        <a:pt x="763" y="431"/>
                      </a:lnTo>
                      <a:lnTo>
                        <a:pt x="758" y="437"/>
                      </a:lnTo>
                      <a:lnTo>
                        <a:pt x="751" y="441"/>
                      </a:lnTo>
                      <a:lnTo>
                        <a:pt x="741" y="445"/>
                      </a:lnTo>
                      <a:lnTo>
                        <a:pt x="729" y="449"/>
                      </a:lnTo>
                      <a:lnTo>
                        <a:pt x="716" y="453"/>
                      </a:lnTo>
                      <a:lnTo>
                        <a:pt x="699" y="455"/>
                      </a:lnTo>
                      <a:lnTo>
                        <a:pt x="681" y="457"/>
                      </a:lnTo>
                      <a:lnTo>
                        <a:pt x="660" y="461"/>
                      </a:lnTo>
                      <a:lnTo>
                        <a:pt x="636" y="464"/>
                      </a:lnTo>
                      <a:lnTo>
                        <a:pt x="610" y="468"/>
                      </a:lnTo>
                      <a:lnTo>
                        <a:pt x="581" y="472"/>
                      </a:lnTo>
                      <a:lnTo>
                        <a:pt x="552" y="476"/>
                      </a:lnTo>
                      <a:lnTo>
                        <a:pt x="521" y="480"/>
                      </a:lnTo>
                      <a:lnTo>
                        <a:pt x="491" y="484"/>
                      </a:lnTo>
                      <a:lnTo>
                        <a:pt x="460" y="487"/>
                      </a:lnTo>
                      <a:lnTo>
                        <a:pt x="430" y="491"/>
                      </a:lnTo>
                      <a:lnTo>
                        <a:pt x="401" y="494"/>
                      </a:lnTo>
                      <a:lnTo>
                        <a:pt x="375" y="497"/>
                      </a:lnTo>
                      <a:lnTo>
                        <a:pt x="349" y="498"/>
                      </a:lnTo>
                      <a:lnTo>
                        <a:pt x="326" y="499"/>
                      </a:lnTo>
                      <a:lnTo>
                        <a:pt x="307" y="499"/>
                      </a:lnTo>
                      <a:lnTo>
                        <a:pt x="291" y="498"/>
                      </a:lnTo>
                      <a:lnTo>
                        <a:pt x="219" y="480"/>
                      </a:lnTo>
                      <a:lnTo>
                        <a:pt x="220" y="497"/>
                      </a:lnTo>
                      <a:lnTo>
                        <a:pt x="220" y="514"/>
                      </a:lnTo>
                      <a:lnTo>
                        <a:pt x="220" y="531"/>
                      </a:lnTo>
                      <a:lnTo>
                        <a:pt x="220" y="547"/>
                      </a:lnTo>
                      <a:lnTo>
                        <a:pt x="219" y="565"/>
                      </a:lnTo>
                      <a:lnTo>
                        <a:pt x="218" y="582"/>
                      </a:lnTo>
                      <a:lnTo>
                        <a:pt x="217" y="600"/>
                      </a:lnTo>
                      <a:lnTo>
                        <a:pt x="215" y="617"/>
                      </a:lnTo>
                      <a:lnTo>
                        <a:pt x="202" y="617"/>
                      </a:lnTo>
                      <a:lnTo>
                        <a:pt x="188" y="619"/>
                      </a:lnTo>
                      <a:lnTo>
                        <a:pt x="175" y="619"/>
                      </a:lnTo>
                      <a:lnTo>
                        <a:pt x="162" y="620"/>
                      </a:lnTo>
                      <a:lnTo>
                        <a:pt x="149" y="620"/>
                      </a:lnTo>
                      <a:lnTo>
                        <a:pt x="135" y="621"/>
                      </a:lnTo>
                      <a:lnTo>
                        <a:pt x="122" y="621"/>
                      </a:lnTo>
                      <a:lnTo>
                        <a:pt x="109" y="621"/>
                      </a:lnTo>
                      <a:lnTo>
                        <a:pt x="95" y="622"/>
                      </a:lnTo>
                      <a:lnTo>
                        <a:pt x="82" y="622"/>
                      </a:lnTo>
                      <a:lnTo>
                        <a:pt x="68" y="623"/>
                      </a:lnTo>
                      <a:lnTo>
                        <a:pt x="54" y="623"/>
                      </a:lnTo>
                      <a:lnTo>
                        <a:pt x="41" y="624"/>
                      </a:lnTo>
                      <a:lnTo>
                        <a:pt x="28" y="624"/>
                      </a:lnTo>
                      <a:lnTo>
                        <a:pt x="14" y="626"/>
                      </a:lnTo>
                      <a:lnTo>
                        <a:pt x="0" y="626"/>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79" name="Freeform 86"/>
                <p:cNvSpPr>
                  <a:spLocks noChangeAspect="1"/>
                </p:cNvSpPr>
                <p:nvPr/>
              </p:nvSpPr>
              <p:spPr bwMode="auto">
                <a:xfrm>
                  <a:off x="2093" y="2879"/>
                  <a:ext cx="387" cy="313"/>
                </a:xfrm>
                <a:custGeom>
                  <a:avLst/>
                  <a:gdLst>
                    <a:gd name="T0" fmla="*/ 1 w 774"/>
                    <a:gd name="T1" fmla="*/ 1 h 626"/>
                    <a:gd name="T2" fmla="*/ 1 w 774"/>
                    <a:gd name="T3" fmla="*/ 1 h 626"/>
                    <a:gd name="T4" fmla="*/ 1 w 774"/>
                    <a:gd name="T5" fmla="*/ 1 h 626"/>
                    <a:gd name="T6" fmla="*/ 1 w 774"/>
                    <a:gd name="T7" fmla="*/ 1 h 626"/>
                    <a:gd name="T8" fmla="*/ 1 w 774"/>
                    <a:gd name="T9" fmla="*/ 1 h 626"/>
                    <a:gd name="T10" fmla="*/ 1 w 774"/>
                    <a:gd name="T11" fmla="*/ 1 h 626"/>
                    <a:gd name="T12" fmla="*/ 1 w 774"/>
                    <a:gd name="T13" fmla="*/ 1 h 626"/>
                    <a:gd name="T14" fmla="*/ 1 w 774"/>
                    <a:gd name="T15" fmla="*/ 1 h 626"/>
                    <a:gd name="T16" fmla="*/ 1 w 774"/>
                    <a:gd name="T17" fmla="*/ 1 h 626"/>
                    <a:gd name="T18" fmla="*/ 1 w 774"/>
                    <a:gd name="T19" fmla="*/ 1 h 626"/>
                    <a:gd name="T20" fmla="*/ 1 w 774"/>
                    <a:gd name="T21" fmla="*/ 1 h 626"/>
                    <a:gd name="T22" fmla="*/ 1 w 774"/>
                    <a:gd name="T23" fmla="*/ 1 h 626"/>
                    <a:gd name="T24" fmla="*/ 1 w 774"/>
                    <a:gd name="T25" fmla="*/ 1 h 626"/>
                    <a:gd name="T26" fmla="*/ 1 w 774"/>
                    <a:gd name="T27" fmla="*/ 1 h 626"/>
                    <a:gd name="T28" fmla="*/ 1 w 774"/>
                    <a:gd name="T29" fmla="*/ 1 h 626"/>
                    <a:gd name="T30" fmla="*/ 1 w 774"/>
                    <a:gd name="T31" fmla="*/ 1 h 626"/>
                    <a:gd name="T32" fmla="*/ 1 w 774"/>
                    <a:gd name="T33" fmla="*/ 0 h 626"/>
                    <a:gd name="T34" fmla="*/ 1 w 774"/>
                    <a:gd name="T35" fmla="*/ 1 h 626"/>
                    <a:gd name="T36" fmla="*/ 1 w 774"/>
                    <a:gd name="T37" fmla="*/ 1 h 626"/>
                    <a:gd name="T38" fmla="*/ 1 w 774"/>
                    <a:gd name="T39" fmla="*/ 1 h 626"/>
                    <a:gd name="T40" fmla="*/ 1 w 774"/>
                    <a:gd name="T41" fmla="*/ 1 h 626"/>
                    <a:gd name="T42" fmla="*/ 1 w 774"/>
                    <a:gd name="T43" fmla="*/ 1 h 626"/>
                    <a:gd name="T44" fmla="*/ 1 w 774"/>
                    <a:gd name="T45" fmla="*/ 1 h 626"/>
                    <a:gd name="T46" fmla="*/ 1 w 774"/>
                    <a:gd name="T47" fmla="*/ 1 h 626"/>
                    <a:gd name="T48" fmla="*/ 1 w 774"/>
                    <a:gd name="T49" fmla="*/ 1 h 626"/>
                    <a:gd name="T50" fmla="*/ 1 w 774"/>
                    <a:gd name="T51" fmla="*/ 1 h 626"/>
                    <a:gd name="T52" fmla="*/ 1 w 774"/>
                    <a:gd name="T53" fmla="*/ 1 h 626"/>
                    <a:gd name="T54" fmla="*/ 1 w 774"/>
                    <a:gd name="T55" fmla="*/ 1 h 626"/>
                    <a:gd name="T56" fmla="*/ 1 w 774"/>
                    <a:gd name="T57" fmla="*/ 1 h 626"/>
                    <a:gd name="T58" fmla="*/ 1 w 774"/>
                    <a:gd name="T59" fmla="*/ 1 h 626"/>
                    <a:gd name="T60" fmla="*/ 1 w 774"/>
                    <a:gd name="T61" fmla="*/ 1 h 626"/>
                    <a:gd name="T62" fmla="*/ 1 w 774"/>
                    <a:gd name="T63" fmla="*/ 1 h 626"/>
                    <a:gd name="T64" fmla="*/ 1 w 774"/>
                    <a:gd name="T65" fmla="*/ 1 h 626"/>
                    <a:gd name="T66" fmla="*/ 1 w 774"/>
                    <a:gd name="T67" fmla="*/ 1 h 626"/>
                    <a:gd name="T68" fmla="*/ 1 w 774"/>
                    <a:gd name="T69" fmla="*/ 1 h 626"/>
                    <a:gd name="T70" fmla="*/ 1 w 774"/>
                    <a:gd name="T71" fmla="*/ 1 h 626"/>
                    <a:gd name="T72" fmla="*/ 1 w 774"/>
                    <a:gd name="T73" fmla="*/ 1 h 626"/>
                    <a:gd name="T74" fmla="*/ 1 w 774"/>
                    <a:gd name="T75" fmla="*/ 1 h 626"/>
                    <a:gd name="T76" fmla="*/ 1 w 774"/>
                    <a:gd name="T77" fmla="*/ 1 h 626"/>
                    <a:gd name="T78" fmla="*/ 1 w 774"/>
                    <a:gd name="T79" fmla="*/ 1 h 626"/>
                    <a:gd name="T80" fmla="*/ 1 w 774"/>
                    <a:gd name="T81" fmla="*/ 1 h 626"/>
                    <a:gd name="T82" fmla="*/ 1 w 774"/>
                    <a:gd name="T83" fmla="*/ 1 h 626"/>
                    <a:gd name="T84" fmla="*/ 1 w 774"/>
                    <a:gd name="T85" fmla="*/ 1 h 626"/>
                    <a:gd name="T86" fmla="*/ 1 w 774"/>
                    <a:gd name="T87" fmla="*/ 1 h 626"/>
                    <a:gd name="T88" fmla="*/ 1 w 774"/>
                    <a:gd name="T89" fmla="*/ 1 h 626"/>
                    <a:gd name="T90" fmla="*/ 1 w 774"/>
                    <a:gd name="T91" fmla="*/ 1 h 626"/>
                    <a:gd name="T92" fmla="*/ 1 w 774"/>
                    <a:gd name="T93" fmla="*/ 1 h 626"/>
                    <a:gd name="T94" fmla="*/ 1 w 774"/>
                    <a:gd name="T95" fmla="*/ 1 h 626"/>
                    <a:gd name="T96" fmla="*/ 1 w 774"/>
                    <a:gd name="T97" fmla="*/ 1 h 626"/>
                    <a:gd name="T98" fmla="*/ 1 w 774"/>
                    <a:gd name="T99" fmla="*/ 1 h 626"/>
                    <a:gd name="T100" fmla="*/ 1 w 774"/>
                    <a:gd name="T101" fmla="*/ 1 h 626"/>
                    <a:gd name="T102" fmla="*/ 1 w 774"/>
                    <a:gd name="T103" fmla="*/ 1 h 626"/>
                    <a:gd name="T104" fmla="*/ 1 w 774"/>
                    <a:gd name="T105" fmla="*/ 1 h 626"/>
                    <a:gd name="T106" fmla="*/ 1 w 774"/>
                    <a:gd name="T107" fmla="*/ 1 h 626"/>
                    <a:gd name="T108" fmla="*/ 1 w 774"/>
                    <a:gd name="T109" fmla="*/ 1 h 626"/>
                    <a:gd name="T110" fmla="*/ 1 w 774"/>
                    <a:gd name="T111" fmla="*/ 1 h 6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74"/>
                    <a:gd name="T169" fmla="*/ 0 h 626"/>
                    <a:gd name="T170" fmla="*/ 774 w 774"/>
                    <a:gd name="T171" fmla="*/ 626 h 6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74" h="626">
                      <a:moveTo>
                        <a:pt x="0" y="626"/>
                      </a:moveTo>
                      <a:lnTo>
                        <a:pt x="0" y="626"/>
                      </a:lnTo>
                      <a:lnTo>
                        <a:pt x="27" y="605"/>
                      </a:lnTo>
                      <a:lnTo>
                        <a:pt x="43" y="582"/>
                      </a:lnTo>
                      <a:lnTo>
                        <a:pt x="53" y="558"/>
                      </a:lnTo>
                      <a:lnTo>
                        <a:pt x="61" y="535"/>
                      </a:lnTo>
                      <a:lnTo>
                        <a:pt x="71" y="513"/>
                      </a:lnTo>
                      <a:lnTo>
                        <a:pt x="82" y="494"/>
                      </a:lnTo>
                      <a:lnTo>
                        <a:pt x="102" y="479"/>
                      </a:lnTo>
                      <a:lnTo>
                        <a:pt x="132" y="470"/>
                      </a:lnTo>
                      <a:lnTo>
                        <a:pt x="142" y="468"/>
                      </a:lnTo>
                      <a:lnTo>
                        <a:pt x="153" y="466"/>
                      </a:lnTo>
                      <a:lnTo>
                        <a:pt x="165" y="463"/>
                      </a:lnTo>
                      <a:lnTo>
                        <a:pt x="176" y="461"/>
                      </a:lnTo>
                      <a:lnTo>
                        <a:pt x="187" y="457"/>
                      </a:lnTo>
                      <a:lnTo>
                        <a:pt x="195" y="452"/>
                      </a:lnTo>
                      <a:lnTo>
                        <a:pt x="201" y="445"/>
                      </a:lnTo>
                      <a:lnTo>
                        <a:pt x="203" y="437"/>
                      </a:lnTo>
                      <a:lnTo>
                        <a:pt x="201" y="424"/>
                      </a:lnTo>
                      <a:lnTo>
                        <a:pt x="196" y="414"/>
                      </a:lnTo>
                      <a:lnTo>
                        <a:pt x="189" y="403"/>
                      </a:lnTo>
                      <a:lnTo>
                        <a:pt x="181" y="393"/>
                      </a:lnTo>
                      <a:lnTo>
                        <a:pt x="173" y="383"/>
                      </a:lnTo>
                      <a:lnTo>
                        <a:pt x="165" y="370"/>
                      </a:lnTo>
                      <a:lnTo>
                        <a:pt x="159" y="355"/>
                      </a:lnTo>
                      <a:lnTo>
                        <a:pt x="157" y="337"/>
                      </a:lnTo>
                      <a:lnTo>
                        <a:pt x="302" y="208"/>
                      </a:lnTo>
                      <a:lnTo>
                        <a:pt x="327" y="210"/>
                      </a:lnTo>
                      <a:lnTo>
                        <a:pt x="347" y="218"/>
                      </a:lnTo>
                      <a:lnTo>
                        <a:pt x="362" y="231"/>
                      </a:lnTo>
                      <a:lnTo>
                        <a:pt x="376" y="243"/>
                      </a:lnTo>
                      <a:lnTo>
                        <a:pt x="391" y="254"/>
                      </a:lnTo>
                      <a:lnTo>
                        <a:pt x="408" y="259"/>
                      </a:lnTo>
                      <a:lnTo>
                        <a:pt x="430" y="257"/>
                      </a:lnTo>
                      <a:lnTo>
                        <a:pt x="459" y="244"/>
                      </a:lnTo>
                      <a:lnTo>
                        <a:pt x="479" y="228"/>
                      </a:lnTo>
                      <a:lnTo>
                        <a:pt x="494" y="209"/>
                      </a:lnTo>
                      <a:lnTo>
                        <a:pt x="502" y="186"/>
                      </a:lnTo>
                      <a:lnTo>
                        <a:pt x="505" y="163"/>
                      </a:lnTo>
                      <a:lnTo>
                        <a:pt x="500" y="140"/>
                      </a:lnTo>
                      <a:lnTo>
                        <a:pt x="487" y="119"/>
                      </a:lnTo>
                      <a:lnTo>
                        <a:pt x="467" y="101"/>
                      </a:lnTo>
                      <a:lnTo>
                        <a:pt x="439" y="88"/>
                      </a:lnTo>
                      <a:lnTo>
                        <a:pt x="498" y="35"/>
                      </a:lnTo>
                      <a:lnTo>
                        <a:pt x="441" y="29"/>
                      </a:lnTo>
                      <a:lnTo>
                        <a:pt x="513" y="19"/>
                      </a:lnTo>
                      <a:lnTo>
                        <a:pt x="535" y="0"/>
                      </a:lnTo>
                      <a:lnTo>
                        <a:pt x="545" y="5"/>
                      </a:lnTo>
                      <a:lnTo>
                        <a:pt x="557" y="10"/>
                      </a:lnTo>
                      <a:lnTo>
                        <a:pt x="568" y="13"/>
                      </a:lnTo>
                      <a:lnTo>
                        <a:pt x="582" y="15"/>
                      </a:lnTo>
                      <a:lnTo>
                        <a:pt x="595" y="18"/>
                      </a:lnTo>
                      <a:lnTo>
                        <a:pt x="610" y="19"/>
                      </a:lnTo>
                      <a:lnTo>
                        <a:pt x="623" y="20"/>
                      </a:lnTo>
                      <a:lnTo>
                        <a:pt x="638" y="21"/>
                      </a:lnTo>
                      <a:lnTo>
                        <a:pt x="652" y="21"/>
                      </a:lnTo>
                      <a:lnTo>
                        <a:pt x="666" y="21"/>
                      </a:lnTo>
                      <a:lnTo>
                        <a:pt x="681" y="20"/>
                      </a:lnTo>
                      <a:lnTo>
                        <a:pt x="694" y="20"/>
                      </a:lnTo>
                      <a:lnTo>
                        <a:pt x="707" y="19"/>
                      </a:lnTo>
                      <a:lnTo>
                        <a:pt x="719" y="18"/>
                      </a:lnTo>
                      <a:lnTo>
                        <a:pt x="731" y="17"/>
                      </a:lnTo>
                      <a:lnTo>
                        <a:pt x="741" y="15"/>
                      </a:lnTo>
                      <a:lnTo>
                        <a:pt x="774" y="25"/>
                      </a:lnTo>
                      <a:lnTo>
                        <a:pt x="737" y="34"/>
                      </a:lnTo>
                      <a:lnTo>
                        <a:pt x="735" y="57"/>
                      </a:lnTo>
                      <a:lnTo>
                        <a:pt x="721" y="59"/>
                      </a:lnTo>
                      <a:lnTo>
                        <a:pt x="706" y="60"/>
                      </a:lnTo>
                      <a:lnTo>
                        <a:pt x="690" y="60"/>
                      </a:lnTo>
                      <a:lnTo>
                        <a:pt x="674" y="61"/>
                      </a:lnTo>
                      <a:lnTo>
                        <a:pt x="658" y="63"/>
                      </a:lnTo>
                      <a:lnTo>
                        <a:pt x="643" y="66"/>
                      </a:lnTo>
                      <a:lnTo>
                        <a:pt x="631" y="72"/>
                      </a:lnTo>
                      <a:lnTo>
                        <a:pt x="622" y="80"/>
                      </a:lnTo>
                      <a:lnTo>
                        <a:pt x="614" y="91"/>
                      </a:lnTo>
                      <a:lnTo>
                        <a:pt x="607" y="104"/>
                      </a:lnTo>
                      <a:lnTo>
                        <a:pt x="602" y="118"/>
                      </a:lnTo>
                      <a:lnTo>
                        <a:pt x="596" y="132"/>
                      </a:lnTo>
                      <a:lnTo>
                        <a:pt x="591" y="147"/>
                      </a:lnTo>
                      <a:lnTo>
                        <a:pt x="587" y="162"/>
                      </a:lnTo>
                      <a:lnTo>
                        <a:pt x="583" y="177"/>
                      </a:lnTo>
                      <a:lnTo>
                        <a:pt x="580" y="192"/>
                      </a:lnTo>
                      <a:lnTo>
                        <a:pt x="576" y="208"/>
                      </a:lnTo>
                      <a:lnTo>
                        <a:pt x="574" y="224"/>
                      </a:lnTo>
                      <a:lnTo>
                        <a:pt x="572" y="240"/>
                      </a:lnTo>
                      <a:lnTo>
                        <a:pt x="569" y="257"/>
                      </a:lnTo>
                      <a:lnTo>
                        <a:pt x="567" y="273"/>
                      </a:lnTo>
                      <a:lnTo>
                        <a:pt x="565" y="289"/>
                      </a:lnTo>
                      <a:lnTo>
                        <a:pt x="564" y="305"/>
                      </a:lnTo>
                      <a:lnTo>
                        <a:pt x="561" y="322"/>
                      </a:lnTo>
                      <a:lnTo>
                        <a:pt x="564" y="335"/>
                      </a:lnTo>
                      <a:lnTo>
                        <a:pt x="572" y="343"/>
                      </a:lnTo>
                      <a:lnTo>
                        <a:pt x="587" y="349"/>
                      </a:lnTo>
                      <a:lnTo>
                        <a:pt x="605" y="350"/>
                      </a:lnTo>
                      <a:lnTo>
                        <a:pt x="627" y="352"/>
                      </a:lnTo>
                      <a:lnTo>
                        <a:pt x="650" y="350"/>
                      </a:lnTo>
                      <a:lnTo>
                        <a:pt x="672" y="349"/>
                      </a:lnTo>
                      <a:lnTo>
                        <a:pt x="693" y="349"/>
                      </a:lnTo>
                      <a:lnTo>
                        <a:pt x="684" y="399"/>
                      </a:lnTo>
                      <a:lnTo>
                        <a:pt x="696" y="400"/>
                      </a:lnTo>
                      <a:lnTo>
                        <a:pt x="709" y="402"/>
                      </a:lnTo>
                      <a:lnTo>
                        <a:pt x="722" y="403"/>
                      </a:lnTo>
                      <a:lnTo>
                        <a:pt x="735" y="406"/>
                      </a:lnTo>
                      <a:lnTo>
                        <a:pt x="747" y="408"/>
                      </a:lnTo>
                      <a:lnTo>
                        <a:pt x="757" y="411"/>
                      </a:lnTo>
                      <a:lnTo>
                        <a:pt x="763" y="415"/>
                      </a:lnTo>
                      <a:lnTo>
                        <a:pt x="766" y="421"/>
                      </a:lnTo>
                      <a:lnTo>
                        <a:pt x="766" y="426"/>
                      </a:lnTo>
                      <a:lnTo>
                        <a:pt x="763" y="431"/>
                      </a:lnTo>
                      <a:lnTo>
                        <a:pt x="758" y="437"/>
                      </a:lnTo>
                      <a:lnTo>
                        <a:pt x="751" y="441"/>
                      </a:lnTo>
                      <a:lnTo>
                        <a:pt x="741" y="445"/>
                      </a:lnTo>
                      <a:lnTo>
                        <a:pt x="729" y="449"/>
                      </a:lnTo>
                      <a:lnTo>
                        <a:pt x="716" y="453"/>
                      </a:lnTo>
                      <a:lnTo>
                        <a:pt x="699" y="455"/>
                      </a:lnTo>
                      <a:lnTo>
                        <a:pt x="681" y="457"/>
                      </a:lnTo>
                      <a:lnTo>
                        <a:pt x="660" y="461"/>
                      </a:lnTo>
                      <a:lnTo>
                        <a:pt x="636" y="464"/>
                      </a:lnTo>
                      <a:lnTo>
                        <a:pt x="610" y="468"/>
                      </a:lnTo>
                      <a:lnTo>
                        <a:pt x="581" y="472"/>
                      </a:lnTo>
                      <a:lnTo>
                        <a:pt x="552" y="476"/>
                      </a:lnTo>
                      <a:lnTo>
                        <a:pt x="521" y="480"/>
                      </a:lnTo>
                      <a:lnTo>
                        <a:pt x="491" y="484"/>
                      </a:lnTo>
                      <a:lnTo>
                        <a:pt x="460" y="487"/>
                      </a:lnTo>
                      <a:lnTo>
                        <a:pt x="430" y="491"/>
                      </a:lnTo>
                      <a:lnTo>
                        <a:pt x="401" y="494"/>
                      </a:lnTo>
                      <a:lnTo>
                        <a:pt x="375" y="497"/>
                      </a:lnTo>
                      <a:lnTo>
                        <a:pt x="349" y="498"/>
                      </a:lnTo>
                      <a:lnTo>
                        <a:pt x="326" y="499"/>
                      </a:lnTo>
                      <a:lnTo>
                        <a:pt x="307" y="499"/>
                      </a:lnTo>
                      <a:lnTo>
                        <a:pt x="291" y="498"/>
                      </a:lnTo>
                      <a:lnTo>
                        <a:pt x="219" y="480"/>
                      </a:lnTo>
                      <a:lnTo>
                        <a:pt x="220" y="497"/>
                      </a:lnTo>
                      <a:lnTo>
                        <a:pt x="220" y="514"/>
                      </a:lnTo>
                      <a:lnTo>
                        <a:pt x="220" y="531"/>
                      </a:lnTo>
                      <a:lnTo>
                        <a:pt x="220" y="547"/>
                      </a:lnTo>
                      <a:lnTo>
                        <a:pt x="219" y="565"/>
                      </a:lnTo>
                      <a:lnTo>
                        <a:pt x="218" y="582"/>
                      </a:lnTo>
                      <a:lnTo>
                        <a:pt x="217" y="600"/>
                      </a:lnTo>
                      <a:lnTo>
                        <a:pt x="215" y="617"/>
                      </a:lnTo>
                      <a:lnTo>
                        <a:pt x="202" y="617"/>
                      </a:lnTo>
                      <a:lnTo>
                        <a:pt x="188" y="619"/>
                      </a:lnTo>
                      <a:lnTo>
                        <a:pt x="175" y="619"/>
                      </a:lnTo>
                      <a:lnTo>
                        <a:pt x="162" y="620"/>
                      </a:lnTo>
                      <a:lnTo>
                        <a:pt x="149" y="620"/>
                      </a:lnTo>
                      <a:lnTo>
                        <a:pt x="135" y="621"/>
                      </a:lnTo>
                      <a:lnTo>
                        <a:pt x="122" y="621"/>
                      </a:lnTo>
                      <a:lnTo>
                        <a:pt x="109" y="621"/>
                      </a:lnTo>
                      <a:lnTo>
                        <a:pt x="95" y="622"/>
                      </a:lnTo>
                      <a:lnTo>
                        <a:pt x="82" y="622"/>
                      </a:lnTo>
                      <a:lnTo>
                        <a:pt x="68" y="623"/>
                      </a:lnTo>
                      <a:lnTo>
                        <a:pt x="54" y="623"/>
                      </a:lnTo>
                      <a:lnTo>
                        <a:pt x="41" y="624"/>
                      </a:lnTo>
                      <a:lnTo>
                        <a:pt x="28" y="624"/>
                      </a:lnTo>
                      <a:lnTo>
                        <a:pt x="14" y="626"/>
                      </a:lnTo>
                      <a:lnTo>
                        <a:pt x="0" y="626"/>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80" name="Freeform 87"/>
                <p:cNvSpPr>
                  <a:spLocks noChangeAspect="1"/>
                </p:cNvSpPr>
                <p:nvPr/>
              </p:nvSpPr>
              <p:spPr bwMode="auto">
                <a:xfrm>
                  <a:off x="1021" y="3025"/>
                  <a:ext cx="534" cy="186"/>
                </a:xfrm>
                <a:custGeom>
                  <a:avLst/>
                  <a:gdLst>
                    <a:gd name="T0" fmla="*/ 1 w 1066"/>
                    <a:gd name="T1" fmla="*/ 0 h 373"/>
                    <a:gd name="T2" fmla="*/ 1 w 1066"/>
                    <a:gd name="T3" fmla="*/ 0 h 373"/>
                    <a:gd name="T4" fmla="*/ 1 w 1066"/>
                    <a:gd name="T5" fmla="*/ 0 h 373"/>
                    <a:gd name="T6" fmla="*/ 1 w 1066"/>
                    <a:gd name="T7" fmla="*/ 0 h 373"/>
                    <a:gd name="T8" fmla="*/ 1 w 1066"/>
                    <a:gd name="T9" fmla="*/ 0 h 373"/>
                    <a:gd name="T10" fmla="*/ 1 w 1066"/>
                    <a:gd name="T11" fmla="*/ 0 h 373"/>
                    <a:gd name="T12" fmla="*/ 1 w 1066"/>
                    <a:gd name="T13" fmla="*/ 0 h 373"/>
                    <a:gd name="T14" fmla="*/ 1 w 1066"/>
                    <a:gd name="T15" fmla="*/ 0 h 373"/>
                    <a:gd name="T16" fmla="*/ 1 w 1066"/>
                    <a:gd name="T17" fmla="*/ 0 h 373"/>
                    <a:gd name="T18" fmla="*/ 1 w 1066"/>
                    <a:gd name="T19" fmla="*/ 0 h 373"/>
                    <a:gd name="T20" fmla="*/ 1 w 1066"/>
                    <a:gd name="T21" fmla="*/ 0 h 373"/>
                    <a:gd name="T22" fmla="*/ 1 w 1066"/>
                    <a:gd name="T23" fmla="*/ 0 h 373"/>
                    <a:gd name="T24" fmla="*/ 1 w 1066"/>
                    <a:gd name="T25" fmla="*/ 0 h 373"/>
                    <a:gd name="T26" fmla="*/ 1 w 1066"/>
                    <a:gd name="T27" fmla="*/ 0 h 373"/>
                    <a:gd name="T28" fmla="*/ 1 w 1066"/>
                    <a:gd name="T29" fmla="*/ 0 h 373"/>
                    <a:gd name="T30" fmla="*/ 1 w 1066"/>
                    <a:gd name="T31" fmla="*/ 0 h 373"/>
                    <a:gd name="T32" fmla="*/ 1 w 1066"/>
                    <a:gd name="T33" fmla="*/ 0 h 373"/>
                    <a:gd name="T34" fmla="*/ 1 w 1066"/>
                    <a:gd name="T35" fmla="*/ 0 h 373"/>
                    <a:gd name="T36" fmla="*/ 1 w 1066"/>
                    <a:gd name="T37" fmla="*/ 0 h 373"/>
                    <a:gd name="T38" fmla="*/ 1 w 1066"/>
                    <a:gd name="T39" fmla="*/ 0 h 373"/>
                    <a:gd name="T40" fmla="*/ 1 w 1066"/>
                    <a:gd name="T41" fmla="*/ 0 h 373"/>
                    <a:gd name="T42" fmla="*/ 1 w 1066"/>
                    <a:gd name="T43" fmla="*/ 0 h 373"/>
                    <a:gd name="T44" fmla="*/ 1 w 1066"/>
                    <a:gd name="T45" fmla="*/ 0 h 373"/>
                    <a:gd name="T46" fmla="*/ 1 w 1066"/>
                    <a:gd name="T47" fmla="*/ 0 h 373"/>
                    <a:gd name="T48" fmla="*/ 1 w 1066"/>
                    <a:gd name="T49" fmla="*/ 0 h 373"/>
                    <a:gd name="T50" fmla="*/ 1 w 1066"/>
                    <a:gd name="T51" fmla="*/ 0 h 373"/>
                    <a:gd name="T52" fmla="*/ 1 w 1066"/>
                    <a:gd name="T53" fmla="*/ 0 h 373"/>
                    <a:gd name="T54" fmla="*/ 1 w 1066"/>
                    <a:gd name="T55" fmla="*/ 0 h 373"/>
                    <a:gd name="T56" fmla="*/ 1 w 1066"/>
                    <a:gd name="T57" fmla="*/ 0 h 373"/>
                    <a:gd name="T58" fmla="*/ 1 w 1066"/>
                    <a:gd name="T59" fmla="*/ 0 h 373"/>
                    <a:gd name="T60" fmla="*/ 0 w 1066"/>
                    <a:gd name="T61" fmla="*/ 0 h 373"/>
                    <a:gd name="T62" fmla="*/ 1 w 1066"/>
                    <a:gd name="T63" fmla="*/ 0 h 373"/>
                    <a:gd name="T64" fmla="*/ 1 w 1066"/>
                    <a:gd name="T65" fmla="*/ 0 h 373"/>
                    <a:gd name="T66" fmla="*/ 1 w 1066"/>
                    <a:gd name="T67" fmla="*/ 0 h 373"/>
                    <a:gd name="T68" fmla="*/ 1 w 1066"/>
                    <a:gd name="T69" fmla="*/ 0 h 373"/>
                    <a:gd name="T70" fmla="*/ 1 w 1066"/>
                    <a:gd name="T71" fmla="*/ 0 h 373"/>
                    <a:gd name="T72" fmla="*/ 1 w 1066"/>
                    <a:gd name="T73" fmla="*/ 0 h 373"/>
                    <a:gd name="T74" fmla="*/ 1 w 1066"/>
                    <a:gd name="T75" fmla="*/ 0 h 373"/>
                    <a:gd name="T76" fmla="*/ 1 w 1066"/>
                    <a:gd name="T77" fmla="*/ 0 h 373"/>
                    <a:gd name="T78" fmla="*/ 1 w 1066"/>
                    <a:gd name="T79" fmla="*/ 0 h 373"/>
                    <a:gd name="T80" fmla="*/ 1 w 1066"/>
                    <a:gd name="T81" fmla="*/ 0 h 373"/>
                    <a:gd name="T82" fmla="*/ 1 w 1066"/>
                    <a:gd name="T83" fmla="*/ 0 h 373"/>
                    <a:gd name="T84" fmla="*/ 1 w 1066"/>
                    <a:gd name="T85" fmla="*/ 0 h 373"/>
                    <a:gd name="T86" fmla="*/ 1 w 1066"/>
                    <a:gd name="T87" fmla="*/ 0 h 373"/>
                    <a:gd name="T88" fmla="*/ 1 w 1066"/>
                    <a:gd name="T89" fmla="*/ 0 h 373"/>
                    <a:gd name="T90" fmla="*/ 1 w 1066"/>
                    <a:gd name="T91" fmla="*/ 0 h 373"/>
                    <a:gd name="T92" fmla="*/ 1 w 1066"/>
                    <a:gd name="T93" fmla="*/ 0 h 3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6"/>
                    <a:gd name="T142" fmla="*/ 0 h 373"/>
                    <a:gd name="T143" fmla="*/ 1066 w 1066"/>
                    <a:gd name="T144" fmla="*/ 373 h 3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6" h="373">
                      <a:moveTo>
                        <a:pt x="527" y="370"/>
                      </a:moveTo>
                      <a:lnTo>
                        <a:pt x="531" y="354"/>
                      </a:lnTo>
                      <a:lnTo>
                        <a:pt x="533" y="337"/>
                      </a:lnTo>
                      <a:lnTo>
                        <a:pt x="535" y="320"/>
                      </a:lnTo>
                      <a:lnTo>
                        <a:pt x="538" y="302"/>
                      </a:lnTo>
                      <a:lnTo>
                        <a:pt x="540" y="288"/>
                      </a:lnTo>
                      <a:lnTo>
                        <a:pt x="546" y="274"/>
                      </a:lnTo>
                      <a:lnTo>
                        <a:pt x="555" y="264"/>
                      </a:lnTo>
                      <a:lnTo>
                        <a:pt x="568" y="258"/>
                      </a:lnTo>
                      <a:lnTo>
                        <a:pt x="584" y="254"/>
                      </a:lnTo>
                      <a:lnTo>
                        <a:pt x="598" y="253"/>
                      </a:lnTo>
                      <a:lnTo>
                        <a:pt x="611" y="253"/>
                      </a:lnTo>
                      <a:lnTo>
                        <a:pt x="625" y="255"/>
                      </a:lnTo>
                      <a:lnTo>
                        <a:pt x="637" y="260"/>
                      </a:lnTo>
                      <a:lnTo>
                        <a:pt x="649" y="264"/>
                      </a:lnTo>
                      <a:lnTo>
                        <a:pt x="662" y="269"/>
                      </a:lnTo>
                      <a:lnTo>
                        <a:pt x="674" y="275"/>
                      </a:lnTo>
                      <a:lnTo>
                        <a:pt x="686" y="281"/>
                      </a:lnTo>
                      <a:lnTo>
                        <a:pt x="699" y="285"/>
                      </a:lnTo>
                      <a:lnTo>
                        <a:pt x="713" y="289"/>
                      </a:lnTo>
                      <a:lnTo>
                        <a:pt x="728" y="291"/>
                      </a:lnTo>
                      <a:lnTo>
                        <a:pt x="744" y="292"/>
                      </a:lnTo>
                      <a:lnTo>
                        <a:pt x="761" y="291"/>
                      </a:lnTo>
                      <a:lnTo>
                        <a:pt x="781" y="288"/>
                      </a:lnTo>
                      <a:lnTo>
                        <a:pt x="802" y="282"/>
                      </a:lnTo>
                      <a:lnTo>
                        <a:pt x="802" y="256"/>
                      </a:lnTo>
                      <a:lnTo>
                        <a:pt x="796" y="251"/>
                      </a:lnTo>
                      <a:lnTo>
                        <a:pt x="793" y="244"/>
                      </a:lnTo>
                      <a:lnTo>
                        <a:pt x="793" y="237"/>
                      </a:lnTo>
                      <a:lnTo>
                        <a:pt x="793" y="231"/>
                      </a:lnTo>
                      <a:lnTo>
                        <a:pt x="796" y="151"/>
                      </a:lnTo>
                      <a:lnTo>
                        <a:pt x="796" y="141"/>
                      </a:lnTo>
                      <a:lnTo>
                        <a:pt x="798" y="134"/>
                      </a:lnTo>
                      <a:lnTo>
                        <a:pt x="803" y="130"/>
                      </a:lnTo>
                      <a:lnTo>
                        <a:pt x="810" y="127"/>
                      </a:lnTo>
                      <a:lnTo>
                        <a:pt x="820" y="126"/>
                      </a:lnTo>
                      <a:lnTo>
                        <a:pt x="831" y="125"/>
                      </a:lnTo>
                      <a:lnTo>
                        <a:pt x="844" y="124"/>
                      </a:lnTo>
                      <a:lnTo>
                        <a:pt x="858" y="123"/>
                      </a:lnTo>
                      <a:lnTo>
                        <a:pt x="874" y="122"/>
                      </a:lnTo>
                      <a:lnTo>
                        <a:pt x="890" y="121"/>
                      </a:lnTo>
                      <a:lnTo>
                        <a:pt x="906" y="119"/>
                      </a:lnTo>
                      <a:lnTo>
                        <a:pt x="924" y="118"/>
                      </a:lnTo>
                      <a:lnTo>
                        <a:pt x="942" y="117"/>
                      </a:lnTo>
                      <a:lnTo>
                        <a:pt x="959" y="116"/>
                      </a:lnTo>
                      <a:lnTo>
                        <a:pt x="978" y="115"/>
                      </a:lnTo>
                      <a:lnTo>
                        <a:pt x="995" y="114"/>
                      </a:lnTo>
                      <a:lnTo>
                        <a:pt x="1013" y="114"/>
                      </a:lnTo>
                      <a:lnTo>
                        <a:pt x="1031" y="113"/>
                      </a:lnTo>
                      <a:lnTo>
                        <a:pt x="1047" y="111"/>
                      </a:lnTo>
                      <a:lnTo>
                        <a:pt x="1063" y="111"/>
                      </a:lnTo>
                      <a:lnTo>
                        <a:pt x="1065" y="106"/>
                      </a:lnTo>
                      <a:lnTo>
                        <a:pt x="1066" y="99"/>
                      </a:lnTo>
                      <a:lnTo>
                        <a:pt x="1066" y="91"/>
                      </a:lnTo>
                      <a:lnTo>
                        <a:pt x="1066" y="83"/>
                      </a:lnTo>
                      <a:lnTo>
                        <a:pt x="1065" y="76"/>
                      </a:lnTo>
                      <a:lnTo>
                        <a:pt x="1064" y="69"/>
                      </a:lnTo>
                      <a:lnTo>
                        <a:pt x="1063" y="63"/>
                      </a:lnTo>
                      <a:lnTo>
                        <a:pt x="1061" y="58"/>
                      </a:lnTo>
                      <a:lnTo>
                        <a:pt x="1027" y="58"/>
                      </a:lnTo>
                      <a:lnTo>
                        <a:pt x="1019" y="47"/>
                      </a:lnTo>
                      <a:lnTo>
                        <a:pt x="895" y="32"/>
                      </a:lnTo>
                      <a:lnTo>
                        <a:pt x="906" y="8"/>
                      </a:lnTo>
                      <a:lnTo>
                        <a:pt x="893" y="0"/>
                      </a:lnTo>
                      <a:lnTo>
                        <a:pt x="872" y="28"/>
                      </a:lnTo>
                      <a:lnTo>
                        <a:pt x="840" y="27"/>
                      </a:lnTo>
                      <a:lnTo>
                        <a:pt x="829" y="48"/>
                      </a:lnTo>
                      <a:lnTo>
                        <a:pt x="800" y="47"/>
                      </a:lnTo>
                      <a:lnTo>
                        <a:pt x="783" y="107"/>
                      </a:lnTo>
                      <a:lnTo>
                        <a:pt x="778" y="116"/>
                      </a:lnTo>
                      <a:lnTo>
                        <a:pt x="774" y="122"/>
                      </a:lnTo>
                      <a:lnTo>
                        <a:pt x="768" y="125"/>
                      </a:lnTo>
                      <a:lnTo>
                        <a:pt x="762" y="126"/>
                      </a:lnTo>
                      <a:lnTo>
                        <a:pt x="567" y="157"/>
                      </a:lnTo>
                      <a:lnTo>
                        <a:pt x="520" y="65"/>
                      </a:lnTo>
                      <a:lnTo>
                        <a:pt x="330" y="161"/>
                      </a:lnTo>
                      <a:lnTo>
                        <a:pt x="287" y="185"/>
                      </a:lnTo>
                      <a:lnTo>
                        <a:pt x="266" y="190"/>
                      </a:lnTo>
                      <a:lnTo>
                        <a:pt x="246" y="194"/>
                      </a:lnTo>
                      <a:lnTo>
                        <a:pt x="227" y="199"/>
                      </a:lnTo>
                      <a:lnTo>
                        <a:pt x="208" y="203"/>
                      </a:lnTo>
                      <a:lnTo>
                        <a:pt x="190" y="208"/>
                      </a:lnTo>
                      <a:lnTo>
                        <a:pt x="171" y="213"/>
                      </a:lnTo>
                      <a:lnTo>
                        <a:pt x="153" y="217"/>
                      </a:lnTo>
                      <a:lnTo>
                        <a:pt x="136" y="223"/>
                      </a:lnTo>
                      <a:lnTo>
                        <a:pt x="118" y="228"/>
                      </a:lnTo>
                      <a:lnTo>
                        <a:pt x="101" y="233"/>
                      </a:lnTo>
                      <a:lnTo>
                        <a:pt x="84" y="238"/>
                      </a:lnTo>
                      <a:lnTo>
                        <a:pt x="67" y="244"/>
                      </a:lnTo>
                      <a:lnTo>
                        <a:pt x="49" y="250"/>
                      </a:lnTo>
                      <a:lnTo>
                        <a:pt x="33" y="254"/>
                      </a:lnTo>
                      <a:lnTo>
                        <a:pt x="16" y="260"/>
                      </a:lnTo>
                      <a:lnTo>
                        <a:pt x="0" y="266"/>
                      </a:lnTo>
                      <a:lnTo>
                        <a:pt x="2" y="275"/>
                      </a:lnTo>
                      <a:lnTo>
                        <a:pt x="8" y="283"/>
                      </a:lnTo>
                      <a:lnTo>
                        <a:pt x="16" y="289"/>
                      </a:lnTo>
                      <a:lnTo>
                        <a:pt x="26" y="292"/>
                      </a:lnTo>
                      <a:lnTo>
                        <a:pt x="38" y="294"/>
                      </a:lnTo>
                      <a:lnTo>
                        <a:pt x="49" y="297"/>
                      </a:lnTo>
                      <a:lnTo>
                        <a:pt x="60" y="297"/>
                      </a:lnTo>
                      <a:lnTo>
                        <a:pt x="69" y="296"/>
                      </a:lnTo>
                      <a:lnTo>
                        <a:pt x="83" y="292"/>
                      </a:lnTo>
                      <a:lnTo>
                        <a:pt x="98" y="289"/>
                      </a:lnTo>
                      <a:lnTo>
                        <a:pt x="112" y="283"/>
                      </a:lnTo>
                      <a:lnTo>
                        <a:pt x="125" y="277"/>
                      </a:lnTo>
                      <a:lnTo>
                        <a:pt x="139" y="270"/>
                      </a:lnTo>
                      <a:lnTo>
                        <a:pt x="153" y="263"/>
                      </a:lnTo>
                      <a:lnTo>
                        <a:pt x="167" y="256"/>
                      </a:lnTo>
                      <a:lnTo>
                        <a:pt x="181" y="250"/>
                      </a:lnTo>
                      <a:lnTo>
                        <a:pt x="194" y="243"/>
                      </a:lnTo>
                      <a:lnTo>
                        <a:pt x="208" y="237"/>
                      </a:lnTo>
                      <a:lnTo>
                        <a:pt x="222" y="232"/>
                      </a:lnTo>
                      <a:lnTo>
                        <a:pt x="235" y="229"/>
                      </a:lnTo>
                      <a:lnTo>
                        <a:pt x="249" y="225"/>
                      </a:lnTo>
                      <a:lnTo>
                        <a:pt x="262" y="225"/>
                      </a:lnTo>
                      <a:lnTo>
                        <a:pt x="275" y="225"/>
                      </a:lnTo>
                      <a:lnTo>
                        <a:pt x="289" y="229"/>
                      </a:lnTo>
                      <a:lnTo>
                        <a:pt x="302" y="237"/>
                      </a:lnTo>
                      <a:lnTo>
                        <a:pt x="310" y="251"/>
                      </a:lnTo>
                      <a:lnTo>
                        <a:pt x="312" y="268"/>
                      </a:lnTo>
                      <a:lnTo>
                        <a:pt x="312" y="289"/>
                      </a:lnTo>
                      <a:lnTo>
                        <a:pt x="310" y="311"/>
                      </a:lnTo>
                      <a:lnTo>
                        <a:pt x="307" y="332"/>
                      </a:lnTo>
                      <a:lnTo>
                        <a:pt x="305" y="354"/>
                      </a:lnTo>
                      <a:lnTo>
                        <a:pt x="305" y="373"/>
                      </a:lnTo>
                      <a:lnTo>
                        <a:pt x="318" y="373"/>
                      </a:lnTo>
                      <a:lnTo>
                        <a:pt x="332" y="373"/>
                      </a:lnTo>
                      <a:lnTo>
                        <a:pt x="345" y="372"/>
                      </a:lnTo>
                      <a:lnTo>
                        <a:pt x="358" y="372"/>
                      </a:lnTo>
                      <a:lnTo>
                        <a:pt x="372" y="372"/>
                      </a:lnTo>
                      <a:lnTo>
                        <a:pt x="386" y="372"/>
                      </a:lnTo>
                      <a:lnTo>
                        <a:pt x="400" y="372"/>
                      </a:lnTo>
                      <a:lnTo>
                        <a:pt x="413" y="372"/>
                      </a:lnTo>
                      <a:lnTo>
                        <a:pt x="427" y="370"/>
                      </a:lnTo>
                      <a:lnTo>
                        <a:pt x="442" y="370"/>
                      </a:lnTo>
                      <a:lnTo>
                        <a:pt x="456" y="370"/>
                      </a:lnTo>
                      <a:lnTo>
                        <a:pt x="470" y="370"/>
                      </a:lnTo>
                      <a:lnTo>
                        <a:pt x="485" y="370"/>
                      </a:lnTo>
                      <a:lnTo>
                        <a:pt x="499" y="370"/>
                      </a:lnTo>
                      <a:lnTo>
                        <a:pt x="512" y="370"/>
                      </a:lnTo>
                      <a:lnTo>
                        <a:pt x="527" y="37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81" name="Freeform 88"/>
                <p:cNvSpPr>
                  <a:spLocks noChangeAspect="1"/>
                </p:cNvSpPr>
                <p:nvPr/>
              </p:nvSpPr>
              <p:spPr bwMode="auto">
                <a:xfrm>
                  <a:off x="1021" y="3025"/>
                  <a:ext cx="534" cy="186"/>
                </a:xfrm>
                <a:custGeom>
                  <a:avLst/>
                  <a:gdLst>
                    <a:gd name="T0" fmla="*/ 1 w 1066"/>
                    <a:gd name="T1" fmla="*/ 0 h 373"/>
                    <a:gd name="T2" fmla="*/ 1 w 1066"/>
                    <a:gd name="T3" fmla="*/ 0 h 373"/>
                    <a:gd name="T4" fmla="*/ 1 w 1066"/>
                    <a:gd name="T5" fmla="*/ 0 h 373"/>
                    <a:gd name="T6" fmla="*/ 1 w 1066"/>
                    <a:gd name="T7" fmla="*/ 0 h 373"/>
                    <a:gd name="T8" fmla="*/ 1 w 1066"/>
                    <a:gd name="T9" fmla="*/ 0 h 373"/>
                    <a:gd name="T10" fmla="*/ 1 w 1066"/>
                    <a:gd name="T11" fmla="*/ 0 h 373"/>
                    <a:gd name="T12" fmla="*/ 1 w 1066"/>
                    <a:gd name="T13" fmla="*/ 0 h 373"/>
                    <a:gd name="T14" fmla="*/ 1 w 1066"/>
                    <a:gd name="T15" fmla="*/ 0 h 373"/>
                    <a:gd name="T16" fmla="*/ 1 w 1066"/>
                    <a:gd name="T17" fmla="*/ 0 h 373"/>
                    <a:gd name="T18" fmla="*/ 1 w 1066"/>
                    <a:gd name="T19" fmla="*/ 0 h 373"/>
                    <a:gd name="T20" fmla="*/ 1 w 1066"/>
                    <a:gd name="T21" fmla="*/ 0 h 373"/>
                    <a:gd name="T22" fmla="*/ 1 w 1066"/>
                    <a:gd name="T23" fmla="*/ 0 h 373"/>
                    <a:gd name="T24" fmla="*/ 1 w 1066"/>
                    <a:gd name="T25" fmla="*/ 0 h 373"/>
                    <a:gd name="T26" fmla="*/ 1 w 1066"/>
                    <a:gd name="T27" fmla="*/ 0 h 373"/>
                    <a:gd name="T28" fmla="*/ 1 w 1066"/>
                    <a:gd name="T29" fmla="*/ 0 h 373"/>
                    <a:gd name="T30" fmla="*/ 1 w 1066"/>
                    <a:gd name="T31" fmla="*/ 0 h 373"/>
                    <a:gd name="T32" fmla="*/ 1 w 1066"/>
                    <a:gd name="T33" fmla="*/ 0 h 373"/>
                    <a:gd name="T34" fmla="*/ 1 w 1066"/>
                    <a:gd name="T35" fmla="*/ 0 h 373"/>
                    <a:gd name="T36" fmla="*/ 1 w 1066"/>
                    <a:gd name="T37" fmla="*/ 0 h 373"/>
                    <a:gd name="T38" fmla="*/ 1 w 1066"/>
                    <a:gd name="T39" fmla="*/ 0 h 373"/>
                    <a:gd name="T40" fmla="*/ 1 w 1066"/>
                    <a:gd name="T41" fmla="*/ 0 h 373"/>
                    <a:gd name="T42" fmla="*/ 1 w 1066"/>
                    <a:gd name="T43" fmla="*/ 0 h 373"/>
                    <a:gd name="T44" fmla="*/ 1 w 1066"/>
                    <a:gd name="T45" fmla="*/ 0 h 373"/>
                    <a:gd name="T46" fmla="*/ 1 w 1066"/>
                    <a:gd name="T47" fmla="*/ 0 h 373"/>
                    <a:gd name="T48" fmla="*/ 1 w 1066"/>
                    <a:gd name="T49" fmla="*/ 0 h 373"/>
                    <a:gd name="T50" fmla="*/ 1 w 1066"/>
                    <a:gd name="T51" fmla="*/ 0 h 373"/>
                    <a:gd name="T52" fmla="*/ 1 w 1066"/>
                    <a:gd name="T53" fmla="*/ 0 h 373"/>
                    <a:gd name="T54" fmla="*/ 1 w 1066"/>
                    <a:gd name="T55" fmla="*/ 0 h 373"/>
                    <a:gd name="T56" fmla="*/ 1 w 1066"/>
                    <a:gd name="T57" fmla="*/ 0 h 373"/>
                    <a:gd name="T58" fmla="*/ 1 w 1066"/>
                    <a:gd name="T59" fmla="*/ 0 h 373"/>
                    <a:gd name="T60" fmla="*/ 1 w 1066"/>
                    <a:gd name="T61" fmla="*/ 0 h 373"/>
                    <a:gd name="T62" fmla="*/ 1 w 1066"/>
                    <a:gd name="T63" fmla="*/ 0 h 373"/>
                    <a:gd name="T64" fmla="*/ 1 w 1066"/>
                    <a:gd name="T65" fmla="*/ 0 h 373"/>
                    <a:gd name="T66" fmla="*/ 0 w 1066"/>
                    <a:gd name="T67" fmla="*/ 0 h 373"/>
                    <a:gd name="T68" fmla="*/ 1 w 1066"/>
                    <a:gd name="T69" fmla="*/ 0 h 373"/>
                    <a:gd name="T70" fmla="*/ 1 w 1066"/>
                    <a:gd name="T71" fmla="*/ 0 h 373"/>
                    <a:gd name="T72" fmla="*/ 1 w 1066"/>
                    <a:gd name="T73" fmla="*/ 0 h 373"/>
                    <a:gd name="T74" fmla="*/ 1 w 1066"/>
                    <a:gd name="T75" fmla="*/ 0 h 373"/>
                    <a:gd name="T76" fmla="*/ 1 w 1066"/>
                    <a:gd name="T77" fmla="*/ 0 h 373"/>
                    <a:gd name="T78" fmla="*/ 1 w 1066"/>
                    <a:gd name="T79" fmla="*/ 0 h 373"/>
                    <a:gd name="T80" fmla="*/ 1 w 1066"/>
                    <a:gd name="T81" fmla="*/ 0 h 373"/>
                    <a:gd name="T82" fmla="*/ 1 w 1066"/>
                    <a:gd name="T83" fmla="*/ 0 h 373"/>
                    <a:gd name="T84" fmla="*/ 1 w 1066"/>
                    <a:gd name="T85" fmla="*/ 0 h 373"/>
                    <a:gd name="T86" fmla="*/ 1 w 1066"/>
                    <a:gd name="T87" fmla="*/ 0 h 373"/>
                    <a:gd name="T88" fmla="*/ 1 w 1066"/>
                    <a:gd name="T89" fmla="*/ 0 h 373"/>
                    <a:gd name="T90" fmla="*/ 1 w 1066"/>
                    <a:gd name="T91" fmla="*/ 0 h 373"/>
                    <a:gd name="T92" fmla="*/ 1 w 1066"/>
                    <a:gd name="T93" fmla="*/ 0 h 373"/>
                    <a:gd name="T94" fmla="*/ 1 w 1066"/>
                    <a:gd name="T95" fmla="*/ 0 h 373"/>
                    <a:gd name="T96" fmla="*/ 1 w 1066"/>
                    <a:gd name="T97" fmla="*/ 0 h 373"/>
                    <a:gd name="T98" fmla="*/ 1 w 1066"/>
                    <a:gd name="T99" fmla="*/ 0 h 373"/>
                    <a:gd name="T100" fmla="*/ 1 w 1066"/>
                    <a:gd name="T101" fmla="*/ 0 h 3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6"/>
                    <a:gd name="T154" fmla="*/ 0 h 373"/>
                    <a:gd name="T155" fmla="*/ 1066 w 1066"/>
                    <a:gd name="T156" fmla="*/ 373 h 3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6" h="373">
                      <a:moveTo>
                        <a:pt x="527" y="370"/>
                      </a:moveTo>
                      <a:lnTo>
                        <a:pt x="527" y="370"/>
                      </a:lnTo>
                      <a:lnTo>
                        <a:pt x="531" y="354"/>
                      </a:lnTo>
                      <a:lnTo>
                        <a:pt x="533" y="337"/>
                      </a:lnTo>
                      <a:lnTo>
                        <a:pt x="535" y="320"/>
                      </a:lnTo>
                      <a:lnTo>
                        <a:pt x="538" y="302"/>
                      </a:lnTo>
                      <a:lnTo>
                        <a:pt x="540" y="288"/>
                      </a:lnTo>
                      <a:lnTo>
                        <a:pt x="546" y="274"/>
                      </a:lnTo>
                      <a:lnTo>
                        <a:pt x="555" y="264"/>
                      </a:lnTo>
                      <a:lnTo>
                        <a:pt x="568" y="258"/>
                      </a:lnTo>
                      <a:lnTo>
                        <a:pt x="584" y="254"/>
                      </a:lnTo>
                      <a:lnTo>
                        <a:pt x="598" y="253"/>
                      </a:lnTo>
                      <a:lnTo>
                        <a:pt x="611" y="253"/>
                      </a:lnTo>
                      <a:lnTo>
                        <a:pt x="625" y="255"/>
                      </a:lnTo>
                      <a:lnTo>
                        <a:pt x="637" y="260"/>
                      </a:lnTo>
                      <a:lnTo>
                        <a:pt x="649" y="264"/>
                      </a:lnTo>
                      <a:lnTo>
                        <a:pt x="662" y="269"/>
                      </a:lnTo>
                      <a:lnTo>
                        <a:pt x="674" y="275"/>
                      </a:lnTo>
                      <a:lnTo>
                        <a:pt x="686" y="281"/>
                      </a:lnTo>
                      <a:lnTo>
                        <a:pt x="699" y="285"/>
                      </a:lnTo>
                      <a:lnTo>
                        <a:pt x="713" y="289"/>
                      </a:lnTo>
                      <a:lnTo>
                        <a:pt x="728" y="291"/>
                      </a:lnTo>
                      <a:lnTo>
                        <a:pt x="744" y="292"/>
                      </a:lnTo>
                      <a:lnTo>
                        <a:pt x="761" y="291"/>
                      </a:lnTo>
                      <a:lnTo>
                        <a:pt x="781" y="288"/>
                      </a:lnTo>
                      <a:lnTo>
                        <a:pt x="802" y="282"/>
                      </a:lnTo>
                      <a:lnTo>
                        <a:pt x="802" y="256"/>
                      </a:lnTo>
                      <a:lnTo>
                        <a:pt x="796" y="251"/>
                      </a:lnTo>
                      <a:lnTo>
                        <a:pt x="793" y="244"/>
                      </a:lnTo>
                      <a:lnTo>
                        <a:pt x="793" y="237"/>
                      </a:lnTo>
                      <a:lnTo>
                        <a:pt x="793" y="231"/>
                      </a:lnTo>
                      <a:lnTo>
                        <a:pt x="796" y="151"/>
                      </a:lnTo>
                      <a:lnTo>
                        <a:pt x="796" y="141"/>
                      </a:lnTo>
                      <a:lnTo>
                        <a:pt x="798" y="134"/>
                      </a:lnTo>
                      <a:lnTo>
                        <a:pt x="803" y="130"/>
                      </a:lnTo>
                      <a:lnTo>
                        <a:pt x="810" y="127"/>
                      </a:lnTo>
                      <a:lnTo>
                        <a:pt x="820" y="126"/>
                      </a:lnTo>
                      <a:lnTo>
                        <a:pt x="831" y="125"/>
                      </a:lnTo>
                      <a:lnTo>
                        <a:pt x="844" y="124"/>
                      </a:lnTo>
                      <a:lnTo>
                        <a:pt x="858" y="123"/>
                      </a:lnTo>
                      <a:lnTo>
                        <a:pt x="874" y="122"/>
                      </a:lnTo>
                      <a:lnTo>
                        <a:pt x="890" y="121"/>
                      </a:lnTo>
                      <a:lnTo>
                        <a:pt x="906" y="119"/>
                      </a:lnTo>
                      <a:lnTo>
                        <a:pt x="924" y="118"/>
                      </a:lnTo>
                      <a:lnTo>
                        <a:pt x="942" y="117"/>
                      </a:lnTo>
                      <a:lnTo>
                        <a:pt x="959" y="116"/>
                      </a:lnTo>
                      <a:lnTo>
                        <a:pt x="978" y="115"/>
                      </a:lnTo>
                      <a:lnTo>
                        <a:pt x="995" y="114"/>
                      </a:lnTo>
                      <a:lnTo>
                        <a:pt x="1013" y="114"/>
                      </a:lnTo>
                      <a:lnTo>
                        <a:pt x="1031" y="113"/>
                      </a:lnTo>
                      <a:lnTo>
                        <a:pt x="1047" y="111"/>
                      </a:lnTo>
                      <a:lnTo>
                        <a:pt x="1063" y="111"/>
                      </a:lnTo>
                      <a:lnTo>
                        <a:pt x="1065" y="106"/>
                      </a:lnTo>
                      <a:lnTo>
                        <a:pt x="1066" y="99"/>
                      </a:lnTo>
                      <a:lnTo>
                        <a:pt x="1066" y="91"/>
                      </a:lnTo>
                      <a:lnTo>
                        <a:pt x="1066" y="83"/>
                      </a:lnTo>
                      <a:lnTo>
                        <a:pt x="1065" y="76"/>
                      </a:lnTo>
                      <a:lnTo>
                        <a:pt x="1064" y="69"/>
                      </a:lnTo>
                      <a:lnTo>
                        <a:pt x="1063" y="63"/>
                      </a:lnTo>
                      <a:lnTo>
                        <a:pt x="1061" y="58"/>
                      </a:lnTo>
                      <a:lnTo>
                        <a:pt x="1027" y="58"/>
                      </a:lnTo>
                      <a:lnTo>
                        <a:pt x="1019" y="47"/>
                      </a:lnTo>
                      <a:lnTo>
                        <a:pt x="895" y="32"/>
                      </a:lnTo>
                      <a:lnTo>
                        <a:pt x="906" y="8"/>
                      </a:lnTo>
                      <a:lnTo>
                        <a:pt x="893" y="0"/>
                      </a:lnTo>
                      <a:lnTo>
                        <a:pt x="872" y="28"/>
                      </a:lnTo>
                      <a:lnTo>
                        <a:pt x="840" y="27"/>
                      </a:lnTo>
                      <a:lnTo>
                        <a:pt x="829" y="48"/>
                      </a:lnTo>
                      <a:lnTo>
                        <a:pt x="800" y="47"/>
                      </a:lnTo>
                      <a:lnTo>
                        <a:pt x="783" y="107"/>
                      </a:lnTo>
                      <a:lnTo>
                        <a:pt x="778" y="116"/>
                      </a:lnTo>
                      <a:lnTo>
                        <a:pt x="774" y="122"/>
                      </a:lnTo>
                      <a:lnTo>
                        <a:pt x="768" y="125"/>
                      </a:lnTo>
                      <a:lnTo>
                        <a:pt x="762" y="126"/>
                      </a:lnTo>
                      <a:lnTo>
                        <a:pt x="567" y="157"/>
                      </a:lnTo>
                      <a:lnTo>
                        <a:pt x="520" y="65"/>
                      </a:lnTo>
                      <a:lnTo>
                        <a:pt x="330" y="161"/>
                      </a:lnTo>
                      <a:lnTo>
                        <a:pt x="287" y="185"/>
                      </a:lnTo>
                      <a:lnTo>
                        <a:pt x="266" y="190"/>
                      </a:lnTo>
                      <a:lnTo>
                        <a:pt x="246" y="194"/>
                      </a:lnTo>
                      <a:lnTo>
                        <a:pt x="227" y="199"/>
                      </a:lnTo>
                      <a:lnTo>
                        <a:pt x="208" y="203"/>
                      </a:lnTo>
                      <a:lnTo>
                        <a:pt x="190" y="208"/>
                      </a:lnTo>
                      <a:lnTo>
                        <a:pt x="171" y="213"/>
                      </a:lnTo>
                      <a:lnTo>
                        <a:pt x="153" y="217"/>
                      </a:lnTo>
                      <a:lnTo>
                        <a:pt x="136" y="223"/>
                      </a:lnTo>
                      <a:lnTo>
                        <a:pt x="118" y="228"/>
                      </a:lnTo>
                      <a:lnTo>
                        <a:pt x="101" y="233"/>
                      </a:lnTo>
                      <a:lnTo>
                        <a:pt x="84" y="238"/>
                      </a:lnTo>
                      <a:lnTo>
                        <a:pt x="67" y="244"/>
                      </a:lnTo>
                      <a:lnTo>
                        <a:pt x="49" y="250"/>
                      </a:lnTo>
                      <a:lnTo>
                        <a:pt x="33" y="254"/>
                      </a:lnTo>
                      <a:lnTo>
                        <a:pt x="16" y="260"/>
                      </a:lnTo>
                      <a:lnTo>
                        <a:pt x="0" y="266"/>
                      </a:lnTo>
                      <a:lnTo>
                        <a:pt x="2" y="275"/>
                      </a:lnTo>
                      <a:lnTo>
                        <a:pt x="8" y="283"/>
                      </a:lnTo>
                      <a:lnTo>
                        <a:pt x="16" y="289"/>
                      </a:lnTo>
                      <a:lnTo>
                        <a:pt x="26" y="292"/>
                      </a:lnTo>
                      <a:lnTo>
                        <a:pt x="38" y="294"/>
                      </a:lnTo>
                      <a:lnTo>
                        <a:pt x="49" y="297"/>
                      </a:lnTo>
                      <a:lnTo>
                        <a:pt x="60" y="297"/>
                      </a:lnTo>
                      <a:lnTo>
                        <a:pt x="69" y="296"/>
                      </a:lnTo>
                      <a:lnTo>
                        <a:pt x="83" y="292"/>
                      </a:lnTo>
                      <a:lnTo>
                        <a:pt x="98" y="289"/>
                      </a:lnTo>
                      <a:lnTo>
                        <a:pt x="112" y="283"/>
                      </a:lnTo>
                      <a:lnTo>
                        <a:pt x="125" y="277"/>
                      </a:lnTo>
                      <a:lnTo>
                        <a:pt x="139" y="270"/>
                      </a:lnTo>
                      <a:lnTo>
                        <a:pt x="153" y="263"/>
                      </a:lnTo>
                      <a:lnTo>
                        <a:pt x="167" y="256"/>
                      </a:lnTo>
                      <a:lnTo>
                        <a:pt x="181" y="250"/>
                      </a:lnTo>
                      <a:lnTo>
                        <a:pt x="194" y="243"/>
                      </a:lnTo>
                      <a:lnTo>
                        <a:pt x="208" y="237"/>
                      </a:lnTo>
                      <a:lnTo>
                        <a:pt x="222" y="232"/>
                      </a:lnTo>
                      <a:lnTo>
                        <a:pt x="235" y="229"/>
                      </a:lnTo>
                      <a:lnTo>
                        <a:pt x="249" y="225"/>
                      </a:lnTo>
                      <a:lnTo>
                        <a:pt x="262" y="225"/>
                      </a:lnTo>
                      <a:lnTo>
                        <a:pt x="275" y="225"/>
                      </a:lnTo>
                      <a:lnTo>
                        <a:pt x="289" y="229"/>
                      </a:lnTo>
                      <a:lnTo>
                        <a:pt x="302" y="237"/>
                      </a:lnTo>
                      <a:lnTo>
                        <a:pt x="310" y="251"/>
                      </a:lnTo>
                      <a:lnTo>
                        <a:pt x="312" y="268"/>
                      </a:lnTo>
                      <a:lnTo>
                        <a:pt x="312" y="289"/>
                      </a:lnTo>
                      <a:lnTo>
                        <a:pt x="310" y="311"/>
                      </a:lnTo>
                      <a:lnTo>
                        <a:pt x="307" y="332"/>
                      </a:lnTo>
                      <a:lnTo>
                        <a:pt x="305" y="354"/>
                      </a:lnTo>
                      <a:lnTo>
                        <a:pt x="305" y="373"/>
                      </a:lnTo>
                      <a:lnTo>
                        <a:pt x="318" y="373"/>
                      </a:lnTo>
                      <a:lnTo>
                        <a:pt x="332" y="373"/>
                      </a:lnTo>
                      <a:lnTo>
                        <a:pt x="345" y="372"/>
                      </a:lnTo>
                      <a:lnTo>
                        <a:pt x="358" y="372"/>
                      </a:lnTo>
                      <a:lnTo>
                        <a:pt x="372" y="372"/>
                      </a:lnTo>
                      <a:lnTo>
                        <a:pt x="386" y="372"/>
                      </a:lnTo>
                      <a:lnTo>
                        <a:pt x="400" y="372"/>
                      </a:lnTo>
                      <a:lnTo>
                        <a:pt x="413" y="372"/>
                      </a:lnTo>
                      <a:lnTo>
                        <a:pt x="427" y="370"/>
                      </a:lnTo>
                      <a:lnTo>
                        <a:pt x="442" y="370"/>
                      </a:lnTo>
                      <a:lnTo>
                        <a:pt x="456" y="370"/>
                      </a:lnTo>
                      <a:lnTo>
                        <a:pt x="470" y="370"/>
                      </a:lnTo>
                      <a:lnTo>
                        <a:pt x="485" y="370"/>
                      </a:lnTo>
                      <a:lnTo>
                        <a:pt x="499" y="370"/>
                      </a:lnTo>
                      <a:lnTo>
                        <a:pt x="512" y="370"/>
                      </a:lnTo>
                      <a:lnTo>
                        <a:pt x="527" y="37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82" name="Freeform 89"/>
                <p:cNvSpPr>
                  <a:spLocks noChangeAspect="1"/>
                </p:cNvSpPr>
                <p:nvPr/>
              </p:nvSpPr>
              <p:spPr bwMode="auto">
                <a:xfrm>
                  <a:off x="936" y="3107"/>
                  <a:ext cx="1507" cy="153"/>
                </a:xfrm>
                <a:custGeom>
                  <a:avLst/>
                  <a:gdLst>
                    <a:gd name="T0" fmla="*/ 1 w 3014"/>
                    <a:gd name="T1" fmla="*/ 1 h 306"/>
                    <a:gd name="T2" fmla="*/ 1 w 3014"/>
                    <a:gd name="T3" fmla="*/ 1 h 306"/>
                    <a:gd name="T4" fmla="*/ 1 w 3014"/>
                    <a:gd name="T5" fmla="*/ 1 h 306"/>
                    <a:gd name="T6" fmla="*/ 1 w 3014"/>
                    <a:gd name="T7" fmla="*/ 1 h 306"/>
                    <a:gd name="T8" fmla="*/ 1 w 3014"/>
                    <a:gd name="T9" fmla="*/ 1 h 306"/>
                    <a:gd name="T10" fmla="*/ 1 w 3014"/>
                    <a:gd name="T11" fmla="*/ 1 h 306"/>
                    <a:gd name="T12" fmla="*/ 1 w 3014"/>
                    <a:gd name="T13" fmla="*/ 1 h 306"/>
                    <a:gd name="T14" fmla="*/ 1 w 3014"/>
                    <a:gd name="T15" fmla="*/ 1 h 306"/>
                    <a:gd name="T16" fmla="*/ 1 w 3014"/>
                    <a:gd name="T17" fmla="*/ 1 h 306"/>
                    <a:gd name="T18" fmla="*/ 1 w 3014"/>
                    <a:gd name="T19" fmla="*/ 1 h 306"/>
                    <a:gd name="T20" fmla="*/ 1 w 3014"/>
                    <a:gd name="T21" fmla="*/ 1 h 306"/>
                    <a:gd name="T22" fmla="*/ 1 w 3014"/>
                    <a:gd name="T23" fmla="*/ 1 h 306"/>
                    <a:gd name="T24" fmla="*/ 1 w 3014"/>
                    <a:gd name="T25" fmla="*/ 1 h 306"/>
                    <a:gd name="T26" fmla="*/ 1 w 3014"/>
                    <a:gd name="T27" fmla="*/ 1 h 306"/>
                    <a:gd name="T28" fmla="*/ 1 w 3014"/>
                    <a:gd name="T29" fmla="*/ 1 h 306"/>
                    <a:gd name="T30" fmla="*/ 1 w 3014"/>
                    <a:gd name="T31" fmla="*/ 1 h 306"/>
                    <a:gd name="T32" fmla="*/ 1 w 3014"/>
                    <a:gd name="T33" fmla="*/ 1 h 306"/>
                    <a:gd name="T34" fmla="*/ 1 w 3014"/>
                    <a:gd name="T35" fmla="*/ 1 h 306"/>
                    <a:gd name="T36" fmla="*/ 1 w 3014"/>
                    <a:gd name="T37" fmla="*/ 1 h 306"/>
                    <a:gd name="T38" fmla="*/ 1 w 3014"/>
                    <a:gd name="T39" fmla="*/ 1 h 306"/>
                    <a:gd name="T40" fmla="*/ 1 w 3014"/>
                    <a:gd name="T41" fmla="*/ 1 h 306"/>
                    <a:gd name="T42" fmla="*/ 1 w 3014"/>
                    <a:gd name="T43" fmla="*/ 1 h 306"/>
                    <a:gd name="T44" fmla="*/ 1 w 3014"/>
                    <a:gd name="T45" fmla="*/ 1 h 306"/>
                    <a:gd name="T46" fmla="*/ 1 w 3014"/>
                    <a:gd name="T47" fmla="*/ 1 h 306"/>
                    <a:gd name="T48" fmla="*/ 1 w 3014"/>
                    <a:gd name="T49" fmla="*/ 1 h 306"/>
                    <a:gd name="T50" fmla="*/ 1 w 3014"/>
                    <a:gd name="T51" fmla="*/ 1 h 306"/>
                    <a:gd name="T52" fmla="*/ 1 w 3014"/>
                    <a:gd name="T53" fmla="*/ 1 h 306"/>
                    <a:gd name="T54" fmla="*/ 1 w 3014"/>
                    <a:gd name="T55" fmla="*/ 1 h 306"/>
                    <a:gd name="T56" fmla="*/ 1 w 3014"/>
                    <a:gd name="T57" fmla="*/ 1 h 306"/>
                    <a:gd name="T58" fmla="*/ 1 w 3014"/>
                    <a:gd name="T59" fmla="*/ 1 h 306"/>
                    <a:gd name="T60" fmla="*/ 1 w 3014"/>
                    <a:gd name="T61" fmla="*/ 1 h 306"/>
                    <a:gd name="T62" fmla="*/ 1 w 3014"/>
                    <a:gd name="T63" fmla="*/ 1 h 306"/>
                    <a:gd name="T64" fmla="*/ 1 w 3014"/>
                    <a:gd name="T65" fmla="*/ 1 h 306"/>
                    <a:gd name="T66" fmla="*/ 1 w 3014"/>
                    <a:gd name="T67" fmla="*/ 1 h 306"/>
                    <a:gd name="T68" fmla="*/ 1 w 3014"/>
                    <a:gd name="T69" fmla="*/ 1 h 306"/>
                    <a:gd name="T70" fmla="*/ 1 w 3014"/>
                    <a:gd name="T71" fmla="*/ 1 h 306"/>
                    <a:gd name="T72" fmla="*/ 1 w 3014"/>
                    <a:gd name="T73" fmla="*/ 1 h 306"/>
                    <a:gd name="T74" fmla="*/ 1 w 3014"/>
                    <a:gd name="T75" fmla="*/ 1 h 306"/>
                    <a:gd name="T76" fmla="*/ 1 w 3014"/>
                    <a:gd name="T77" fmla="*/ 1 h 306"/>
                    <a:gd name="T78" fmla="*/ 1 w 3014"/>
                    <a:gd name="T79" fmla="*/ 1 h 306"/>
                    <a:gd name="T80" fmla="*/ 1 w 3014"/>
                    <a:gd name="T81" fmla="*/ 1 h 306"/>
                    <a:gd name="T82" fmla="*/ 1 w 3014"/>
                    <a:gd name="T83" fmla="*/ 1 h 306"/>
                    <a:gd name="T84" fmla="*/ 1 w 3014"/>
                    <a:gd name="T85" fmla="*/ 1 h 306"/>
                    <a:gd name="T86" fmla="*/ 1 w 3014"/>
                    <a:gd name="T87" fmla="*/ 1 h 306"/>
                    <a:gd name="T88" fmla="*/ 1 w 3014"/>
                    <a:gd name="T89" fmla="*/ 1 h 306"/>
                    <a:gd name="T90" fmla="*/ 1 w 3014"/>
                    <a:gd name="T91" fmla="*/ 1 h 306"/>
                    <a:gd name="T92" fmla="*/ 1 w 3014"/>
                    <a:gd name="T93" fmla="*/ 1 h 306"/>
                    <a:gd name="T94" fmla="*/ 1 w 3014"/>
                    <a:gd name="T95" fmla="*/ 1 h 306"/>
                    <a:gd name="T96" fmla="*/ 1 w 3014"/>
                    <a:gd name="T97" fmla="*/ 1 h 306"/>
                    <a:gd name="T98" fmla="*/ 1 w 3014"/>
                    <a:gd name="T99" fmla="*/ 1 h 306"/>
                    <a:gd name="T100" fmla="*/ 1 w 3014"/>
                    <a:gd name="T101" fmla="*/ 1 h 306"/>
                    <a:gd name="T102" fmla="*/ 1 w 3014"/>
                    <a:gd name="T103" fmla="*/ 1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14"/>
                    <a:gd name="T157" fmla="*/ 0 h 306"/>
                    <a:gd name="T158" fmla="*/ 3014 w 3014"/>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14" h="306">
                      <a:moveTo>
                        <a:pt x="0" y="200"/>
                      </a:moveTo>
                      <a:lnTo>
                        <a:pt x="10" y="202"/>
                      </a:lnTo>
                      <a:lnTo>
                        <a:pt x="21" y="203"/>
                      </a:lnTo>
                      <a:lnTo>
                        <a:pt x="33" y="204"/>
                      </a:lnTo>
                      <a:lnTo>
                        <a:pt x="44" y="204"/>
                      </a:lnTo>
                      <a:lnTo>
                        <a:pt x="58" y="205"/>
                      </a:lnTo>
                      <a:lnTo>
                        <a:pt x="71" y="206"/>
                      </a:lnTo>
                      <a:lnTo>
                        <a:pt x="86" y="207"/>
                      </a:lnTo>
                      <a:lnTo>
                        <a:pt x="99" y="209"/>
                      </a:lnTo>
                      <a:lnTo>
                        <a:pt x="114" y="210"/>
                      </a:lnTo>
                      <a:lnTo>
                        <a:pt x="129" y="211"/>
                      </a:lnTo>
                      <a:lnTo>
                        <a:pt x="144" y="211"/>
                      </a:lnTo>
                      <a:lnTo>
                        <a:pt x="159" y="212"/>
                      </a:lnTo>
                      <a:lnTo>
                        <a:pt x="174" y="212"/>
                      </a:lnTo>
                      <a:lnTo>
                        <a:pt x="189" y="213"/>
                      </a:lnTo>
                      <a:lnTo>
                        <a:pt x="203" y="213"/>
                      </a:lnTo>
                      <a:lnTo>
                        <a:pt x="217" y="213"/>
                      </a:lnTo>
                      <a:lnTo>
                        <a:pt x="266" y="213"/>
                      </a:lnTo>
                      <a:lnTo>
                        <a:pt x="318" y="212"/>
                      </a:lnTo>
                      <a:lnTo>
                        <a:pt x="374" y="212"/>
                      </a:lnTo>
                      <a:lnTo>
                        <a:pt x="431" y="212"/>
                      </a:lnTo>
                      <a:lnTo>
                        <a:pt x="491" y="211"/>
                      </a:lnTo>
                      <a:lnTo>
                        <a:pt x="554" y="211"/>
                      </a:lnTo>
                      <a:lnTo>
                        <a:pt x="619" y="210"/>
                      </a:lnTo>
                      <a:lnTo>
                        <a:pt x="686" y="209"/>
                      </a:lnTo>
                      <a:lnTo>
                        <a:pt x="754" y="209"/>
                      </a:lnTo>
                      <a:lnTo>
                        <a:pt x="824" y="207"/>
                      </a:lnTo>
                      <a:lnTo>
                        <a:pt x="896" y="206"/>
                      </a:lnTo>
                      <a:lnTo>
                        <a:pt x="969" y="205"/>
                      </a:lnTo>
                      <a:lnTo>
                        <a:pt x="1044" y="205"/>
                      </a:lnTo>
                      <a:lnTo>
                        <a:pt x="1120" y="204"/>
                      </a:lnTo>
                      <a:lnTo>
                        <a:pt x="1197" y="202"/>
                      </a:lnTo>
                      <a:lnTo>
                        <a:pt x="1274" y="200"/>
                      </a:lnTo>
                      <a:lnTo>
                        <a:pt x="1354" y="199"/>
                      </a:lnTo>
                      <a:lnTo>
                        <a:pt x="1432" y="198"/>
                      </a:lnTo>
                      <a:lnTo>
                        <a:pt x="1513" y="196"/>
                      </a:lnTo>
                      <a:lnTo>
                        <a:pt x="1592" y="195"/>
                      </a:lnTo>
                      <a:lnTo>
                        <a:pt x="1673" y="192"/>
                      </a:lnTo>
                      <a:lnTo>
                        <a:pt x="1753" y="190"/>
                      </a:lnTo>
                      <a:lnTo>
                        <a:pt x="1833" y="188"/>
                      </a:lnTo>
                      <a:lnTo>
                        <a:pt x="1914" y="186"/>
                      </a:lnTo>
                      <a:lnTo>
                        <a:pt x="1993" y="183"/>
                      </a:lnTo>
                      <a:lnTo>
                        <a:pt x="2073" y="181"/>
                      </a:lnTo>
                      <a:lnTo>
                        <a:pt x="2151" y="179"/>
                      </a:lnTo>
                      <a:lnTo>
                        <a:pt x="2228" y="175"/>
                      </a:lnTo>
                      <a:lnTo>
                        <a:pt x="2305" y="173"/>
                      </a:lnTo>
                      <a:lnTo>
                        <a:pt x="2381" y="169"/>
                      </a:lnTo>
                      <a:lnTo>
                        <a:pt x="2455" y="166"/>
                      </a:lnTo>
                      <a:lnTo>
                        <a:pt x="2529" y="162"/>
                      </a:lnTo>
                      <a:lnTo>
                        <a:pt x="2531" y="145"/>
                      </a:lnTo>
                      <a:lnTo>
                        <a:pt x="2532" y="128"/>
                      </a:lnTo>
                      <a:lnTo>
                        <a:pt x="2533" y="111"/>
                      </a:lnTo>
                      <a:lnTo>
                        <a:pt x="2534" y="93"/>
                      </a:lnTo>
                      <a:lnTo>
                        <a:pt x="2534" y="76"/>
                      </a:lnTo>
                      <a:lnTo>
                        <a:pt x="2534" y="59"/>
                      </a:lnTo>
                      <a:lnTo>
                        <a:pt x="2534" y="43"/>
                      </a:lnTo>
                      <a:lnTo>
                        <a:pt x="2533" y="27"/>
                      </a:lnTo>
                      <a:lnTo>
                        <a:pt x="2605" y="43"/>
                      </a:lnTo>
                      <a:lnTo>
                        <a:pt x="2621" y="44"/>
                      </a:lnTo>
                      <a:lnTo>
                        <a:pt x="2640" y="44"/>
                      </a:lnTo>
                      <a:lnTo>
                        <a:pt x="2663" y="43"/>
                      </a:lnTo>
                      <a:lnTo>
                        <a:pt x="2689" y="42"/>
                      </a:lnTo>
                      <a:lnTo>
                        <a:pt x="2715" y="39"/>
                      </a:lnTo>
                      <a:lnTo>
                        <a:pt x="2745" y="36"/>
                      </a:lnTo>
                      <a:lnTo>
                        <a:pt x="2775" y="32"/>
                      </a:lnTo>
                      <a:lnTo>
                        <a:pt x="2805" y="29"/>
                      </a:lnTo>
                      <a:lnTo>
                        <a:pt x="2836" y="25"/>
                      </a:lnTo>
                      <a:lnTo>
                        <a:pt x="2866" y="21"/>
                      </a:lnTo>
                      <a:lnTo>
                        <a:pt x="2896" y="17"/>
                      </a:lnTo>
                      <a:lnTo>
                        <a:pt x="2924" y="13"/>
                      </a:lnTo>
                      <a:lnTo>
                        <a:pt x="2950" y="9"/>
                      </a:lnTo>
                      <a:lnTo>
                        <a:pt x="2974" y="6"/>
                      </a:lnTo>
                      <a:lnTo>
                        <a:pt x="2995" y="2"/>
                      </a:lnTo>
                      <a:lnTo>
                        <a:pt x="3014" y="0"/>
                      </a:lnTo>
                      <a:lnTo>
                        <a:pt x="2984" y="5"/>
                      </a:lnTo>
                      <a:lnTo>
                        <a:pt x="2955" y="11"/>
                      </a:lnTo>
                      <a:lnTo>
                        <a:pt x="2927" y="17"/>
                      </a:lnTo>
                      <a:lnTo>
                        <a:pt x="2901" y="24"/>
                      </a:lnTo>
                      <a:lnTo>
                        <a:pt x="2875" y="32"/>
                      </a:lnTo>
                      <a:lnTo>
                        <a:pt x="2850" y="40"/>
                      </a:lnTo>
                      <a:lnTo>
                        <a:pt x="2827" y="50"/>
                      </a:lnTo>
                      <a:lnTo>
                        <a:pt x="2803" y="60"/>
                      </a:lnTo>
                      <a:lnTo>
                        <a:pt x="2780" y="69"/>
                      </a:lnTo>
                      <a:lnTo>
                        <a:pt x="2756" y="80"/>
                      </a:lnTo>
                      <a:lnTo>
                        <a:pt x="2733" y="90"/>
                      </a:lnTo>
                      <a:lnTo>
                        <a:pt x="2708" y="99"/>
                      </a:lnTo>
                      <a:lnTo>
                        <a:pt x="2684" y="110"/>
                      </a:lnTo>
                      <a:lnTo>
                        <a:pt x="2659" y="119"/>
                      </a:lnTo>
                      <a:lnTo>
                        <a:pt x="2632" y="128"/>
                      </a:lnTo>
                      <a:lnTo>
                        <a:pt x="2606" y="137"/>
                      </a:lnTo>
                      <a:lnTo>
                        <a:pt x="2601" y="169"/>
                      </a:lnTo>
                      <a:lnTo>
                        <a:pt x="2601" y="177"/>
                      </a:lnTo>
                      <a:lnTo>
                        <a:pt x="2600" y="186"/>
                      </a:lnTo>
                      <a:lnTo>
                        <a:pt x="2595" y="191"/>
                      </a:lnTo>
                      <a:lnTo>
                        <a:pt x="2582" y="194"/>
                      </a:lnTo>
                      <a:lnTo>
                        <a:pt x="2507" y="194"/>
                      </a:lnTo>
                      <a:lnTo>
                        <a:pt x="2508" y="262"/>
                      </a:lnTo>
                      <a:lnTo>
                        <a:pt x="2318" y="306"/>
                      </a:lnTo>
                      <a:lnTo>
                        <a:pt x="2203" y="217"/>
                      </a:lnTo>
                      <a:lnTo>
                        <a:pt x="2100" y="215"/>
                      </a:lnTo>
                      <a:lnTo>
                        <a:pt x="2093" y="250"/>
                      </a:lnTo>
                      <a:lnTo>
                        <a:pt x="2079" y="247"/>
                      </a:lnTo>
                      <a:lnTo>
                        <a:pt x="2069" y="215"/>
                      </a:lnTo>
                      <a:lnTo>
                        <a:pt x="2037" y="222"/>
                      </a:lnTo>
                      <a:lnTo>
                        <a:pt x="2037" y="235"/>
                      </a:lnTo>
                      <a:lnTo>
                        <a:pt x="1949" y="238"/>
                      </a:lnTo>
                      <a:lnTo>
                        <a:pt x="1942" y="220"/>
                      </a:lnTo>
                      <a:lnTo>
                        <a:pt x="1832" y="228"/>
                      </a:lnTo>
                      <a:lnTo>
                        <a:pt x="1853" y="238"/>
                      </a:lnTo>
                      <a:lnTo>
                        <a:pt x="1995" y="256"/>
                      </a:lnTo>
                      <a:lnTo>
                        <a:pt x="1341" y="268"/>
                      </a:lnTo>
                      <a:lnTo>
                        <a:pt x="1336" y="232"/>
                      </a:lnTo>
                      <a:lnTo>
                        <a:pt x="1310" y="232"/>
                      </a:lnTo>
                      <a:lnTo>
                        <a:pt x="1282" y="232"/>
                      </a:lnTo>
                      <a:lnTo>
                        <a:pt x="1255" y="230"/>
                      </a:lnTo>
                      <a:lnTo>
                        <a:pt x="1227" y="230"/>
                      </a:lnTo>
                      <a:lnTo>
                        <a:pt x="1199" y="230"/>
                      </a:lnTo>
                      <a:lnTo>
                        <a:pt x="1172" y="230"/>
                      </a:lnTo>
                      <a:lnTo>
                        <a:pt x="1144" y="230"/>
                      </a:lnTo>
                      <a:lnTo>
                        <a:pt x="1116" y="230"/>
                      </a:lnTo>
                      <a:lnTo>
                        <a:pt x="1089" y="230"/>
                      </a:lnTo>
                      <a:lnTo>
                        <a:pt x="1061" y="230"/>
                      </a:lnTo>
                      <a:lnTo>
                        <a:pt x="1034" y="230"/>
                      </a:lnTo>
                      <a:lnTo>
                        <a:pt x="1007" y="230"/>
                      </a:lnTo>
                      <a:lnTo>
                        <a:pt x="979" y="230"/>
                      </a:lnTo>
                      <a:lnTo>
                        <a:pt x="953" y="230"/>
                      </a:lnTo>
                      <a:lnTo>
                        <a:pt x="926" y="230"/>
                      </a:lnTo>
                      <a:lnTo>
                        <a:pt x="900" y="230"/>
                      </a:lnTo>
                      <a:lnTo>
                        <a:pt x="873" y="230"/>
                      </a:lnTo>
                      <a:lnTo>
                        <a:pt x="848" y="230"/>
                      </a:lnTo>
                      <a:lnTo>
                        <a:pt x="823" y="230"/>
                      </a:lnTo>
                      <a:lnTo>
                        <a:pt x="797" y="230"/>
                      </a:lnTo>
                      <a:lnTo>
                        <a:pt x="773" y="230"/>
                      </a:lnTo>
                      <a:lnTo>
                        <a:pt x="749" y="230"/>
                      </a:lnTo>
                      <a:lnTo>
                        <a:pt x="726" y="230"/>
                      </a:lnTo>
                      <a:lnTo>
                        <a:pt x="703" y="230"/>
                      </a:lnTo>
                      <a:lnTo>
                        <a:pt x="681" y="230"/>
                      </a:lnTo>
                      <a:lnTo>
                        <a:pt x="659" y="230"/>
                      </a:lnTo>
                      <a:lnTo>
                        <a:pt x="637" y="230"/>
                      </a:lnTo>
                      <a:lnTo>
                        <a:pt x="618" y="229"/>
                      </a:lnTo>
                      <a:lnTo>
                        <a:pt x="598" y="229"/>
                      </a:lnTo>
                      <a:lnTo>
                        <a:pt x="580" y="229"/>
                      </a:lnTo>
                      <a:lnTo>
                        <a:pt x="561" y="228"/>
                      </a:lnTo>
                      <a:lnTo>
                        <a:pt x="544" y="228"/>
                      </a:lnTo>
                      <a:lnTo>
                        <a:pt x="379" y="222"/>
                      </a:lnTo>
                      <a:lnTo>
                        <a:pt x="374" y="233"/>
                      </a:lnTo>
                      <a:lnTo>
                        <a:pt x="364" y="240"/>
                      </a:lnTo>
                      <a:lnTo>
                        <a:pt x="353" y="245"/>
                      </a:lnTo>
                      <a:lnTo>
                        <a:pt x="340" y="247"/>
                      </a:lnTo>
                      <a:lnTo>
                        <a:pt x="329" y="245"/>
                      </a:lnTo>
                      <a:lnTo>
                        <a:pt x="318" y="241"/>
                      </a:lnTo>
                      <a:lnTo>
                        <a:pt x="312" y="233"/>
                      </a:lnTo>
                      <a:lnTo>
                        <a:pt x="310" y="222"/>
                      </a:lnTo>
                      <a:lnTo>
                        <a:pt x="215" y="220"/>
                      </a:lnTo>
                      <a:lnTo>
                        <a:pt x="203" y="235"/>
                      </a:lnTo>
                      <a:lnTo>
                        <a:pt x="31" y="238"/>
                      </a:lnTo>
                      <a:lnTo>
                        <a:pt x="0" y="200"/>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83" name="Freeform 90"/>
                <p:cNvSpPr>
                  <a:spLocks noChangeAspect="1"/>
                </p:cNvSpPr>
                <p:nvPr/>
              </p:nvSpPr>
              <p:spPr bwMode="auto">
                <a:xfrm>
                  <a:off x="936" y="3107"/>
                  <a:ext cx="1507" cy="153"/>
                </a:xfrm>
                <a:custGeom>
                  <a:avLst/>
                  <a:gdLst>
                    <a:gd name="T0" fmla="*/ 1 w 3014"/>
                    <a:gd name="T1" fmla="*/ 1 h 306"/>
                    <a:gd name="T2" fmla="*/ 1 w 3014"/>
                    <a:gd name="T3" fmla="*/ 1 h 306"/>
                    <a:gd name="T4" fmla="*/ 1 w 3014"/>
                    <a:gd name="T5" fmla="*/ 1 h 306"/>
                    <a:gd name="T6" fmla="*/ 1 w 3014"/>
                    <a:gd name="T7" fmla="*/ 1 h 306"/>
                    <a:gd name="T8" fmla="*/ 1 w 3014"/>
                    <a:gd name="T9" fmla="*/ 1 h 306"/>
                    <a:gd name="T10" fmla="*/ 1 w 3014"/>
                    <a:gd name="T11" fmla="*/ 1 h 306"/>
                    <a:gd name="T12" fmla="*/ 1 w 3014"/>
                    <a:gd name="T13" fmla="*/ 1 h 306"/>
                    <a:gd name="T14" fmla="*/ 1 w 3014"/>
                    <a:gd name="T15" fmla="*/ 1 h 306"/>
                    <a:gd name="T16" fmla="*/ 1 w 3014"/>
                    <a:gd name="T17" fmla="*/ 1 h 306"/>
                    <a:gd name="T18" fmla="*/ 1 w 3014"/>
                    <a:gd name="T19" fmla="*/ 1 h 306"/>
                    <a:gd name="T20" fmla="*/ 1 w 3014"/>
                    <a:gd name="T21" fmla="*/ 1 h 306"/>
                    <a:gd name="T22" fmla="*/ 1 w 3014"/>
                    <a:gd name="T23" fmla="*/ 1 h 306"/>
                    <a:gd name="T24" fmla="*/ 1 w 3014"/>
                    <a:gd name="T25" fmla="*/ 1 h 306"/>
                    <a:gd name="T26" fmla="*/ 1 w 3014"/>
                    <a:gd name="T27" fmla="*/ 1 h 306"/>
                    <a:gd name="T28" fmla="*/ 1 w 3014"/>
                    <a:gd name="T29" fmla="*/ 1 h 306"/>
                    <a:gd name="T30" fmla="*/ 1 w 3014"/>
                    <a:gd name="T31" fmla="*/ 1 h 306"/>
                    <a:gd name="T32" fmla="*/ 1 w 3014"/>
                    <a:gd name="T33" fmla="*/ 1 h 306"/>
                    <a:gd name="T34" fmla="*/ 1 w 3014"/>
                    <a:gd name="T35" fmla="*/ 1 h 306"/>
                    <a:gd name="T36" fmla="*/ 1 w 3014"/>
                    <a:gd name="T37" fmla="*/ 1 h 306"/>
                    <a:gd name="T38" fmla="*/ 1 w 3014"/>
                    <a:gd name="T39" fmla="*/ 1 h 306"/>
                    <a:gd name="T40" fmla="*/ 1 w 3014"/>
                    <a:gd name="T41" fmla="*/ 1 h 306"/>
                    <a:gd name="T42" fmla="*/ 1 w 3014"/>
                    <a:gd name="T43" fmla="*/ 1 h 306"/>
                    <a:gd name="T44" fmla="*/ 1 w 3014"/>
                    <a:gd name="T45" fmla="*/ 1 h 306"/>
                    <a:gd name="T46" fmla="*/ 1 w 3014"/>
                    <a:gd name="T47" fmla="*/ 1 h 306"/>
                    <a:gd name="T48" fmla="*/ 1 w 3014"/>
                    <a:gd name="T49" fmla="*/ 1 h 306"/>
                    <a:gd name="T50" fmla="*/ 1 w 3014"/>
                    <a:gd name="T51" fmla="*/ 0 h 306"/>
                    <a:gd name="T52" fmla="*/ 1 w 3014"/>
                    <a:gd name="T53" fmla="*/ 1 h 306"/>
                    <a:gd name="T54" fmla="*/ 1 w 3014"/>
                    <a:gd name="T55" fmla="*/ 1 h 306"/>
                    <a:gd name="T56" fmla="*/ 1 w 3014"/>
                    <a:gd name="T57" fmla="*/ 1 h 306"/>
                    <a:gd name="T58" fmla="*/ 1 w 3014"/>
                    <a:gd name="T59" fmla="*/ 1 h 306"/>
                    <a:gd name="T60" fmla="*/ 1 w 3014"/>
                    <a:gd name="T61" fmla="*/ 1 h 306"/>
                    <a:gd name="T62" fmla="*/ 1 w 3014"/>
                    <a:gd name="T63" fmla="*/ 1 h 306"/>
                    <a:gd name="T64" fmla="*/ 1 w 3014"/>
                    <a:gd name="T65" fmla="*/ 1 h 306"/>
                    <a:gd name="T66" fmla="*/ 1 w 3014"/>
                    <a:gd name="T67" fmla="*/ 1 h 306"/>
                    <a:gd name="T68" fmla="*/ 1 w 3014"/>
                    <a:gd name="T69" fmla="*/ 1 h 306"/>
                    <a:gd name="T70" fmla="*/ 1 w 3014"/>
                    <a:gd name="T71" fmla="*/ 1 h 306"/>
                    <a:gd name="T72" fmla="*/ 1 w 3014"/>
                    <a:gd name="T73" fmla="*/ 1 h 306"/>
                    <a:gd name="T74" fmla="*/ 1 w 3014"/>
                    <a:gd name="T75" fmla="*/ 1 h 306"/>
                    <a:gd name="T76" fmla="*/ 1 w 3014"/>
                    <a:gd name="T77" fmla="*/ 1 h 306"/>
                    <a:gd name="T78" fmla="*/ 1 w 3014"/>
                    <a:gd name="T79" fmla="*/ 1 h 306"/>
                    <a:gd name="T80" fmla="*/ 1 w 3014"/>
                    <a:gd name="T81" fmla="*/ 1 h 306"/>
                    <a:gd name="T82" fmla="*/ 1 w 3014"/>
                    <a:gd name="T83" fmla="*/ 1 h 306"/>
                    <a:gd name="T84" fmla="*/ 1 w 3014"/>
                    <a:gd name="T85" fmla="*/ 1 h 306"/>
                    <a:gd name="T86" fmla="*/ 1 w 3014"/>
                    <a:gd name="T87" fmla="*/ 1 h 306"/>
                    <a:gd name="T88" fmla="*/ 1 w 3014"/>
                    <a:gd name="T89" fmla="*/ 1 h 306"/>
                    <a:gd name="T90" fmla="*/ 1 w 3014"/>
                    <a:gd name="T91" fmla="*/ 1 h 306"/>
                    <a:gd name="T92" fmla="*/ 1 w 3014"/>
                    <a:gd name="T93" fmla="*/ 1 h 306"/>
                    <a:gd name="T94" fmla="*/ 1 w 3014"/>
                    <a:gd name="T95" fmla="*/ 1 h 306"/>
                    <a:gd name="T96" fmla="*/ 1 w 3014"/>
                    <a:gd name="T97" fmla="*/ 1 h 306"/>
                    <a:gd name="T98" fmla="*/ 1 w 3014"/>
                    <a:gd name="T99" fmla="*/ 1 h 306"/>
                    <a:gd name="T100" fmla="*/ 1 w 3014"/>
                    <a:gd name="T101" fmla="*/ 1 h 306"/>
                    <a:gd name="T102" fmla="*/ 1 w 3014"/>
                    <a:gd name="T103" fmla="*/ 1 h 306"/>
                    <a:gd name="T104" fmla="*/ 1 w 3014"/>
                    <a:gd name="T105" fmla="*/ 1 h 306"/>
                    <a:gd name="T106" fmla="*/ 1 w 3014"/>
                    <a:gd name="T107" fmla="*/ 1 h 306"/>
                    <a:gd name="T108" fmla="*/ 0 w 3014"/>
                    <a:gd name="T109" fmla="*/ 1 h 3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14"/>
                    <a:gd name="T166" fmla="*/ 0 h 306"/>
                    <a:gd name="T167" fmla="*/ 3014 w 3014"/>
                    <a:gd name="T168" fmla="*/ 306 h 3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14" h="306">
                      <a:moveTo>
                        <a:pt x="0" y="200"/>
                      </a:moveTo>
                      <a:lnTo>
                        <a:pt x="0" y="200"/>
                      </a:lnTo>
                      <a:lnTo>
                        <a:pt x="10" y="202"/>
                      </a:lnTo>
                      <a:lnTo>
                        <a:pt x="21" y="203"/>
                      </a:lnTo>
                      <a:lnTo>
                        <a:pt x="33" y="204"/>
                      </a:lnTo>
                      <a:lnTo>
                        <a:pt x="44" y="204"/>
                      </a:lnTo>
                      <a:lnTo>
                        <a:pt x="58" y="205"/>
                      </a:lnTo>
                      <a:lnTo>
                        <a:pt x="71" y="206"/>
                      </a:lnTo>
                      <a:lnTo>
                        <a:pt x="86" y="207"/>
                      </a:lnTo>
                      <a:lnTo>
                        <a:pt x="99" y="209"/>
                      </a:lnTo>
                      <a:lnTo>
                        <a:pt x="114" y="210"/>
                      </a:lnTo>
                      <a:lnTo>
                        <a:pt x="129" y="211"/>
                      </a:lnTo>
                      <a:lnTo>
                        <a:pt x="144" y="211"/>
                      </a:lnTo>
                      <a:lnTo>
                        <a:pt x="159" y="212"/>
                      </a:lnTo>
                      <a:lnTo>
                        <a:pt x="174" y="212"/>
                      </a:lnTo>
                      <a:lnTo>
                        <a:pt x="189" y="213"/>
                      </a:lnTo>
                      <a:lnTo>
                        <a:pt x="203" y="213"/>
                      </a:lnTo>
                      <a:lnTo>
                        <a:pt x="217" y="213"/>
                      </a:lnTo>
                      <a:lnTo>
                        <a:pt x="266" y="213"/>
                      </a:lnTo>
                      <a:lnTo>
                        <a:pt x="318" y="212"/>
                      </a:lnTo>
                      <a:lnTo>
                        <a:pt x="374" y="212"/>
                      </a:lnTo>
                      <a:lnTo>
                        <a:pt x="431" y="212"/>
                      </a:lnTo>
                      <a:lnTo>
                        <a:pt x="491" y="211"/>
                      </a:lnTo>
                      <a:lnTo>
                        <a:pt x="554" y="211"/>
                      </a:lnTo>
                      <a:lnTo>
                        <a:pt x="619" y="210"/>
                      </a:lnTo>
                      <a:lnTo>
                        <a:pt x="686" y="209"/>
                      </a:lnTo>
                      <a:lnTo>
                        <a:pt x="754" y="209"/>
                      </a:lnTo>
                      <a:lnTo>
                        <a:pt x="824" y="207"/>
                      </a:lnTo>
                      <a:lnTo>
                        <a:pt x="896" y="206"/>
                      </a:lnTo>
                      <a:lnTo>
                        <a:pt x="969" y="205"/>
                      </a:lnTo>
                      <a:lnTo>
                        <a:pt x="1044" y="205"/>
                      </a:lnTo>
                      <a:lnTo>
                        <a:pt x="1120" y="204"/>
                      </a:lnTo>
                      <a:lnTo>
                        <a:pt x="1197" y="202"/>
                      </a:lnTo>
                      <a:lnTo>
                        <a:pt x="1274" y="200"/>
                      </a:lnTo>
                      <a:lnTo>
                        <a:pt x="1354" y="199"/>
                      </a:lnTo>
                      <a:lnTo>
                        <a:pt x="1432" y="198"/>
                      </a:lnTo>
                      <a:lnTo>
                        <a:pt x="1513" y="196"/>
                      </a:lnTo>
                      <a:lnTo>
                        <a:pt x="1592" y="195"/>
                      </a:lnTo>
                      <a:lnTo>
                        <a:pt x="1673" y="192"/>
                      </a:lnTo>
                      <a:lnTo>
                        <a:pt x="1753" y="190"/>
                      </a:lnTo>
                      <a:lnTo>
                        <a:pt x="1833" y="188"/>
                      </a:lnTo>
                      <a:lnTo>
                        <a:pt x="1914" y="186"/>
                      </a:lnTo>
                      <a:lnTo>
                        <a:pt x="1993" y="183"/>
                      </a:lnTo>
                      <a:lnTo>
                        <a:pt x="2073" y="181"/>
                      </a:lnTo>
                      <a:lnTo>
                        <a:pt x="2151" y="179"/>
                      </a:lnTo>
                      <a:lnTo>
                        <a:pt x="2228" y="175"/>
                      </a:lnTo>
                      <a:lnTo>
                        <a:pt x="2305" y="173"/>
                      </a:lnTo>
                      <a:lnTo>
                        <a:pt x="2381" y="169"/>
                      </a:lnTo>
                      <a:lnTo>
                        <a:pt x="2455" y="166"/>
                      </a:lnTo>
                      <a:lnTo>
                        <a:pt x="2529" y="162"/>
                      </a:lnTo>
                      <a:lnTo>
                        <a:pt x="2531" y="145"/>
                      </a:lnTo>
                      <a:lnTo>
                        <a:pt x="2532" y="128"/>
                      </a:lnTo>
                      <a:lnTo>
                        <a:pt x="2533" y="111"/>
                      </a:lnTo>
                      <a:lnTo>
                        <a:pt x="2534" y="93"/>
                      </a:lnTo>
                      <a:lnTo>
                        <a:pt x="2534" y="76"/>
                      </a:lnTo>
                      <a:lnTo>
                        <a:pt x="2534" y="59"/>
                      </a:lnTo>
                      <a:lnTo>
                        <a:pt x="2534" y="43"/>
                      </a:lnTo>
                      <a:lnTo>
                        <a:pt x="2533" y="27"/>
                      </a:lnTo>
                      <a:lnTo>
                        <a:pt x="2605" y="43"/>
                      </a:lnTo>
                      <a:lnTo>
                        <a:pt x="2621" y="44"/>
                      </a:lnTo>
                      <a:lnTo>
                        <a:pt x="2640" y="44"/>
                      </a:lnTo>
                      <a:lnTo>
                        <a:pt x="2663" y="43"/>
                      </a:lnTo>
                      <a:lnTo>
                        <a:pt x="2689" y="42"/>
                      </a:lnTo>
                      <a:lnTo>
                        <a:pt x="2715" y="39"/>
                      </a:lnTo>
                      <a:lnTo>
                        <a:pt x="2745" y="36"/>
                      </a:lnTo>
                      <a:lnTo>
                        <a:pt x="2775" y="32"/>
                      </a:lnTo>
                      <a:lnTo>
                        <a:pt x="2805" y="29"/>
                      </a:lnTo>
                      <a:lnTo>
                        <a:pt x="2836" y="25"/>
                      </a:lnTo>
                      <a:lnTo>
                        <a:pt x="2866" y="21"/>
                      </a:lnTo>
                      <a:lnTo>
                        <a:pt x="2896" y="17"/>
                      </a:lnTo>
                      <a:lnTo>
                        <a:pt x="2924" y="13"/>
                      </a:lnTo>
                      <a:lnTo>
                        <a:pt x="2950" y="9"/>
                      </a:lnTo>
                      <a:lnTo>
                        <a:pt x="2974" y="6"/>
                      </a:lnTo>
                      <a:lnTo>
                        <a:pt x="2995" y="2"/>
                      </a:lnTo>
                      <a:lnTo>
                        <a:pt x="3014" y="0"/>
                      </a:lnTo>
                      <a:lnTo>
                        <a:pt x="2984" y="5"/>
                      </a:lnTo>
                      <a:lnTo>
                        <a:pt x="2955" y="11"/>
                      </a:lnTo>
                      <a:lnTo>
                        <a:pt x="2927" y="17"/>
                      </a:lnTo>
                      <a:lnTo>
                        <a:pt x="2901" y="24"/>
                      </a:lnTo>
                      <a:lnTo>
                        <a:pt x="2875" y="32"/>
                      </a:lnTo>
                      <a:lnTo>
                        <a:pt x="2850" y="40"/>
                      </a:lnTo>
                      <a:lnTo>
                        <a:pt x="2827" y="50"/>
                      </a:lnTo>
                      <a:lnTo>
                        <a:pt x="2803" y="60"/>
                      </a:lnTo>
                      <a:lnTo>
                        <a:pt x="2780" y="69"/>
                      </a:lnTo>
                      <a:lnTo>
                        <a:pt x="2756" y="80"/>
                      </a:lnTo>
                      <a:lnTo>
                        <a:pt x="2733" y="90"/>
                      </a:lnTo>
                      <a:lnTo>
                        <a:pt x="2708" y="99"/>
                      </a:lnTo>
                      <a:lnTo>
                        <a:pt x="2684" y="110"/>
                      </a:lnTo>
                      <a:lnTo>
                        <a:pt x="2659" y="119"/>
                      </a:lnTo>
                      <a:lnTo>
                        <a:pt x="2632" y="128"/>
                      </a:lnTo>
                      <a:lnTo>
                        <a:pt x="2606" y="137"/>
                      </a:lnTo>
                      <a:lnTo>
                        <a:pt x="2601" y="169"/>
                      </a:lnTo>
                      <a:lnTo>
                        <a:pt x="2601" y="177"/>
                      </a:lnTo>
                      <a:lnTo>
                        <a:pt x="2600" y="186"/>
                      </a:lnTo>
                      <a:lnTo>
                        <a:pt x="2595" y="191"/>
                      </a:lnTo>
                      <a:lnTo>
                        <a:pt x="2582" y="194"/>
                      </a:lnTo>
                      <a:lnTo>
                        <a:pt x="2507" y="194"/>
                      </a:lnTo>
                      <a:lnTo>
                        <a:pt x="2508" y="262"/>
                      </a:lnTo>
                      <a:lnTo>
                        <a:pt x="2318" y="306"/>
                      </a:lnTo>
                      <a:lnTo>
                        <a:pt x="2203" y="217"/>
                      </a:lnTo>
                      <a:lnTo>
                        <a:pt x="2100" y="215"/>
                      </a:lnTo>
                      <a:lnTo>
                        <a:pt x="2093" y="250"/>
                      </a:lnTo>
                      <a:lnTo>
                        <a:pt x="2079" y="247"/>
                      </a:lnTo>
                      <a:lnTo>
                        <a:pt x="2069" y="215"/>
                      </a:lnTo>
                      <a:lnTo>
                        <a:pt x="2037" y="222"/>
                      </a:lnTo>
                      <a:lnTo>
                        <a:pt x="2037" y="235"/>
                      </a:lnTo>
                      <a:lnTo>
                        <a:pt x="1949" y="238"/>
                      </a:lnTo>
                      <a:lnTo>
                        <a:pt x="1942" y="220"/>
                      </a:lnTo>
                      <a:lnTo>
                        <a:pt x="1832" y="228"/>
                      </a:lnTo>
                      <a:lnTo>
                        <a:pt x="1853" y="238"/>
                      </a:lnTo>
                      <a:lnTo>
                        <a:pt x="1995" y="256"/>
                      </a:lnTo>
                      <a:lnTo>
                        <a:pt x="1341" y="268"/>
                      </a:lnTo>
                      <a:lnTo>
                        <a:pt x="1336" y="232"/>
                      </a:lnTo>
                      <a:lnTo>
                        <a:pt x="1310" y="232"/>
                      </a:lnTo>
                      <a:lnTo>
                        <a:pt x="1282" y="232"/>
                      </a:lnTo>
                      <a:lnTo>
                        <a:pt x="1255" y="230"/>
                      </a:lnTo>
                      <a:lnTo>
                        <a:pt x="1227" y="230"/>
                      </a:lnTo>
                      <a:lnTo>
                        <a:pt x="1199" y="230"/>
                      </a:lnTo>
                      <a:lnTo>
                        <a:pt x="1172" y="230"/>
                      </a:lnTo>
                      <a:lnTo>
                        <a:pt x="1144" y="230"/>
                      </a:lnTo>
                      <a:lnTo>
                        <a:pt x="1116" y="230"/>
                      </a:lnTo>
                      <a:lnTo>
                        <a:pt x="1089" y="230"/>
                      </a:lnTo>
                      <a:lnTo>
                        <a:pt x="1061" y="230"/>
                      </a:lnTo>
                      <a:lnTo>
                        <a:pt x="1034" y="230"/>
                      </a:lnTo>
                      <a:lnTo>
                        <a:pt x="1007" y="230"/>
                      </a:lnTo>
                      <a:lnTo>
                        <a:pt x="979" y="230"/>
                      </a:lnTo>
                      <a:lnTo>
                        <a:pt x="953" y="230"/>
                      </a:lnTo>
                      <a:lnTo>
                        <a:pt x="926" y="230"/>
                      </a:lnTo>
                      <a:lnTo>
                        <a:pt x="900" y="230"/>
                      </a:lnTo>
                      <a:lnTo>
                        <a:pt x="873" y="230"/>
                      </a:lnTo>
                      <a:lnTo>
                        <a:pt x="848" y="230"/>
                      </a:lnTo>
                      <a:lnTo>
                        <a:pt x="823" y="230"/>
                      </a:lnTo>
                      <a:lnTo>
                        <a:pt x="797" y="230"/>
                      </a:lnTo>
                      <a:lnTo>
                        <a:pt x="773" y="230"/>
                      </a:lnTo>
                      <a:lnTo>
                        <a:pt x="749" y="230"/>
                      </a:lnTo>
                      <a:lnTo>
                        <a:pt x="726" y="230"/>
                      </a:lnTo>
                      <a:lnTo>
                        <a:pt x="703" y="230"/>
                      </a:lnTo>
                      <a:lnTo>
                        <a:pt x="681" y="230"/>
                      </a:lnTo>
                      <a:lnTo>
                        <a:pt x="659" y="230"/>
                      </a:lnTo>
                      <a:lnTo>
                        <a:pt x="637" y="230"/>
                      </a:lnTo>
                      <a:lnTo>
                        <a:pt x="618" y="229"/>
                      </a:lnTo>
                      <a:lnTo>
                        <a:pt x="598" y="229"/>
                      </a:lnTo>
                      <a:lnTo>
                        <a:pt x="580" y="229"/>
                      </a:lnTo>
                      <a:lnTo>
                        <a:pt x="561" y="228"/>
                      </a:lnTo>
                      <a:lnTo>
                        <a:pt x="544" y="228"/>
                      </a:lnTo>
                      <a:lnTo>
                        <a:pt x="379" y="222"/>
                      </a:lnTo>
                      <a:lnTo>
                        <a:pt x="374" y="233"/>
                      </a:lnTo>
                      <a:lnTo>
                        <a:pt x="364" y="240"/>
                      </a:lnTo>
                      <a:lnTo>
                        <a:pt x="353" y="245"/>
                      </a:lnTo>
                      <a:lnTo>
                        <a:pt x="340" y="247"/>
                      </a:lnTo>
                      <a:lnTo>
                        <a:pt x="329" y="245"/>
                      </a:lnTo>
                      <a:lnTo>
                        <a:pt x="318" y="241"/>
                      </a:lnTo>
                      <a:lnTo>
                        <a:pt x="312" y="233"/>
                      </a:lnTo>
                      <a:lnTo>
                        <a:pt x="310" y="222"/>
                      </a:lnTo>
                      <a:lnTo>
                        <a:pt x="215" y="220"/>
                      </a:lnTo>
                      <a:lnTo>
                        <a:pt x="203" y="235"/>
                      </a:lnTo>
                      <a:lnTo>
                        <a:pt x="31" y="238"/>
                      </a:lnTo>
                      <a:lnTo>
                        <a:pt x="0" y="200"/>
                      </a:lnTo>
                    </a:path>
                  </a:pathLst>
                </a:custGeom>
                <a:noFill/>
                <a:ln w="0" cap="sq">
                  <a:solidFill>
                    <a:srgbClr val="D1E0D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84" name="Freeform 91"/>
                <p:cNvSpPr>
                  <a:spLocks noChangeAspect="1"/>
                </p:cNvSpPr>
                <p:nvPr/>
              </p:nvSpPr>
              <p:spPr bwMode="auto">
                <a:xfrm>
                  <a:off x="1285" y="3039"/>
                  <a:ext cx="909" cy="172"/>
                </a:xfrm>
                <a:custGeom>
                  <a:avLst/>
                  <a:gdLst>
                    <a:gd name="T0" fmla="*/ 0 w 1819"/>
                    <a:gd name="T1" fmla="*/ 1 h 344"/>
                    <a:gd name="T2" fmla="*/ 0 w 1819"/>
                    <a:gd name="T3" fmla="*/ 1 h 344"/>
                    <a:gd name="T4" fmla="*/ 0 w 1819"/>
                    <a:gd name="T5" fmla="*/ 1 h 344"/>
                    <a:gd name="T6" fmla="*/ 0 w 1819"/>
                    <a:gd name="T7" fmla="*/ 1 h 344"/>
                    <a:gd name="T8" fmla="*/ 0 w 1819"/>
                    <a:gd name="T9" fmla="*/ 1 h 344"/>
                    <a:gd name="T10" fmla="*/ 0 w 1819"/>
                    <a:gd name="T11" fmla="*/ 1 h 344"/>
                    <a:gd name="T12" fmla="*/ 0 w 1819"/>
                    <a:gd name="T13" fmla="*/ 1 h 344"/>
                    <a:gd name="T14" fmla="*/ 0 w 1819"/>
                    <a:gd name="T15" fmla="*/ 1 h 344"/>
                    <a:gd name="T16" fmla="*/ 0 w 1819"/>
                    <a:gd name="T17" fmla="*/ 1 h 344"/>
                    <a:gd name="T18" fmla="*/ 0 w 1819"/>
                    <a:gd name="T19" fmla="*/ 1 h 344"/>
                    <a:gd name="T20" fmla="*/ 0 w 1819"/>
                    <a:gd name="T21" fmla="*/ 1 h 344"/>
                    <a:gd name="T22" fmla="*/ 0 w 1819"/>
                    <a:gd name="T23" fmla="*/ 1 h 344"/>
                    <a:gd name="T24" fmla="*/ 0 w 1819"/>
                    <a:gd name="T25" fmla="*/ 1 h 344"/>
                    <a:gd name="T26" fmla="*/ 0 w 1819"/>
                    <a:gd name="T27" fmla="*/ 1 h 344"/>
                    <a:gd name="T28" fmla="*/ 0 w 1819"/>
                    <a:gd name="T29" fmla="*/ 1 h 344"/>
                    <a:gd name="T30" fmla="*/ 0 w 1819"/>
                    <a:gd name="T31" fmla="*/ 1 h 344"/>
                    <a:gd name="T32" fmla="*/ 0 w 1819"/>
                    <a:gd name="T33" fmla="*/ 1 h 344"/>
                    <a:gd name="T34" fmla="*/ 0 w 1819"/>
                    <a:gd name="T35" fmla="*/ 1 h 344"/>
                    <a:gd name="T36" fmla="*/ 0 w 1819"/>
                    <a:gd name="T37" fmla="*/ 1 h 344"/>
                    <a:gd name="T38" fmla="*/ 0 w 1819"/>
                    <a:gd name="T39" fmla="*/ 1 h 344"/>
                    <a:gd name="T40" fmla="*/ 0 w 1819"/>
                    <a:gd name="T41" fmla="*/ 1 h 344"/>
                    <a:gd name="T42" fmla="*/ 0 w 1819"/>
                    <a:gd name="T43" fmla="*/ 1 h 344"/>
                    <a:gd name="T44" fmla="*/ 0 w 1819"/>
                    <a:gd name="T45" fmla="*/ 1 h 344"/>
                    <a:gd name="T46" fmla="*/ 0 w 1819"/>
                    <a:gd name="T47" fmla="*/ 1 h 344"/>
                    <a:gd name="T48" fmla="*/ 0 w 1819"/>
                    <a:gd name="T49" fmla="*/ 1 h 344"/>
                    <a:gd name="T50" fmla="*/ 0 w 1819"/>
                    <a:gd name="T51" fmla="*/ 1 h 344"/>
                    <a:gd name="T52" fmla="*/ 0 w 1819"/>
                    <a:gd name="T53" fmla="*/ 1 h 344"/>
                    <a:gd name="T54" fmla="*/ 0 w 1819"/>
                    <a:gd name="T55" fmla="*/ 1 h 344"/>
                    <a:gd name="T56" fmla="*/ 0 w 1819"/>
                    <a:gd name="T57" fmla="*/ 1 h 344"/>
                    <a:gd name="T58" fmla="*/ 0 w 1819"/>
                    <a:gd name="T59" fmla="*/ 1 h 344"/>
                    <a:gd name="T60" fmla="*/ 0 w 1819"/>
                    <a:gd name="T61" fmla="*/ 1 h 344"/>
                    <a:gd name="T62" fmla="*/ 0 w 1819"/>
                    <a:gd name="T63" fmla="*/ 1 h 344"/>
                    <a:gd name="T64" fmla="*/ 0 w 1819"/>
                    <a:gd name="T65" fmla="*/ 1 h 344"/>
                    <a:gd name="T66" fmla="*/ 0 w 1819"/>
                    <a:gd name="T67" fmla="*/ 1 h 344"/>
                    <a:gd name="T68" fmla="*/ 0 w 1819"/>
                    <a:gd name="T69" fmla="*/ 1 h 344"/>
                    <a:gd name="T70" fmla="*/ 0 w 1819"/>
                    <a:gd name="T71" fmla="*/ 1 h 344"/>
                    <a:gd name="T72" fmla="*/ 0 w 1819"/>
                    <a:gd name="T73" fmla="*/ 1 h 344"/>
                    <a:gd name="T74" fmla="*/ 0 w 1819"/>
                    <a:gd name="T75" fmla="*/ 1 h 344"/>
                    <a:gd name="T76" fmla="*/ 0 w 1819"/>
                    <a:gd name="T77" fmla="*/ 1 h 344"/>
                    <a:gd name="T78" fmla="*/ 0 w 1819"/>
                    <a:gd name="T79" fmla="*/ 1 h 344"/>
                    <a:gd name="T80" fmla="*/ 0 w 1819"/>
                    <a:gd name="T81" fmla="*/ 1 h 344"/>
                    <a:gd name="T82" fmla="*/ 0 w 1819"/>
                    <a:gd name="T83" fmla="*/ 1 h 344"/>
                    <a:gd name="T84" fmla="*/ 0 w 1819"/>
                    <a:gd name="T85" fmla="*/ 1 h 344"/>
                    <a:gd name="T86" fmla="*/ 0 w 1819"/>
                    <a:gd name="T87" fmla="*/ 1 h 344"/>
                    <a:gd name="T88" fmla="*/ 0 w 1819"/>
                    <a:gd name="T89" fmla="*/ 1 h 344"/>
                    <a:gd name="T90" fmla="*/ 0 w 1819"/>
                    <a:gd name="T91" fmla="*/ 0 h 344"/>
                    <a:gd name="T92" fmla="*/ 0 w 1819"/>
                    <a:gd name="T93" fmla="*/ 1 h 344"/>
                    <a:gd name="T94" fmla="*/ 0 w 1819"/>
                    <a:gd name="T95" fmla="*/ 1 h 344"/>
                    <a:gd name="T96" fmla="*/ 0 w 1819"/>
                    <a:gd name="T97" fmla="*/ 1 h 344"/>
                    <a:gd name="T98" fmla="*/ 0 w 1819"/>
                    <a:gd name="T99" fmla="*/ 1 h 344"/>
                    <a:gd name="T100" fmla="*/ 0 w 1819"/>
                    <a:gd name="T101" fmla="*/ 1 h 344"/>
                    <a:gd name="T102" fmla="*/ 0 w 1819"/>
                    <a:gd name="T103" fmla="*/ 1 h 344"/>
                    <a:gd name="T104" fmla="*/ 0 w 1819"/>
                    <a:gd name="T105" fmla="*/ 1 h 344"/>
                    <a:gd name="T106" fmla="*/ 0 w 1819"/>
                    <a:gd name="T107" fmla="*/ 1 h 344"/>
                    <a:gd name="T108" fmla="*/ 0 w 1819"/>
                    <a:gd name="T109" fmla="*/ 1 h 3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19"/>
                    <a:gd name="T166" fmla="*/ 0 h 344"/>
                    <a:gd name="T167" fmla="*/ 1819 w 1819"/>
                    <a:gd name="T168" fmla="*/ 344 h 3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19" h="344">
                      <a:moveTo>
                        <a:pt x="1450" y="312"/>
                      </a:moveTo>
                      <a:lnTo>
                        <a:pt x="1448" y="286"/>
                      </a:lnTo>
                      <a:lnTo>
                        <a:pt x="1452" y="257"/>
                      </a:lnTo>
                      <a:lnTo>
                        <a:pt x="1457" y="228"/>
                      </a:lnTo>
                      <a:lnTo>
                        <a:pt x="1464" y="201"/>
                      </a:lnTo>
                      <a:lnTo>
                        <a:pt x="1471" y="177"/>
                      </a:lnTo>
                      <a:lnTo>
                        <a:pt x="1475" y="156"/>
                      </a:lnTo>
                      <a:lnTo>
                        <a:pt x="1473" y="141"/>
                      </a:lnTo>
                      <a:lnTo>
                        <a:pt x="1467" y="134"/>
                      </a:lnTo>
                      <a:lnTo>
                        <a:pt x="1443" y="129"/>
                      </a:lnTo>
                      <a:lnTo>
                        <a:pt x="1420" y="125"/>
                      </a:lnTo>
                      <a:lnTo>
                        <a:pt x="1397" y="121"/>
                      </a:lnTo>
                      <a:lnTo>
                        <a:pt x="1374" y="118"/>
                      </a:lnTo>
                      <a:lnTo>
                        <a:pt x="1351" y="116"/>
                      </a:lnTo>
                      <a:lnTo>
                        <a:pt x="1328" y="114"/>
                      </a:lnTo>
                      <a:lnTo>
                        <a:pt x="1305" y="113"/>
                      </a:lnTo>
                      <a:lnTo>
                        <a:pt x="1283" y="113"/>
                      </a:lnTo>
                      <a:lnTo>
                        <a:pt x="1260" y="113"/>
                      </a:lnTo>
                      <a:lnTo>
                        <a:pt x="1237" y="114"/>
                      </a:lnTo>
                      <a:lnTo>
                        <a:pt x="1214" y="116"/>
                      </a:lnTo>
                      <a:lnTo>
                        <a:pt x="1191" y="118"/>
                      </a:lnTo>
                      <a:lnTo>
                        <a:pt x="1168" y="121"/>
                      </a:lnTo>
                      <a:lnTo>
                        <a:pt x="1145" y="125"/>
                      </a:lnTo>
                      <a:lnTo>
                        <a:pt x="1122" y="129"/>
                      </a:lnTo>
                      <a:lnTo>
                        <a:pt x="1099" y="134"/>
                      </a:lnTo>
                      <a:lnTo>
                        <a:pt x="1094" y="136"/>
                      </a:lnTo>
                      <a:lnTo>
                        <a:pt x="1091" y="141"/>
                      </a:lnTo>
                      <a:lnTo>
                        <a:pt x="1090" y="147"/>
                      </a:lnTo>
                      <a:lnTo>
                        <a:pt x="1089" y="155"/>
                      </a:lnTo>
                      <a:lnTo>
                        <a:pt x="1088" y="164"/>
                      </a:lnTo>
                      <a:lnTo>
                        <a:pt x="1088" y="175"/>
                      </a:lnTo>
                      <a:lnTo>
                        <a:pt x="1089" y="187"/>
                      </a:lnTo>
                      <a:lnTo>
                        <a:pt x="1089" y="201"/>
                      </a:lnTo>
                      <a:lnTo>
                        <a:pt x="1090" y="215"/>
                      </a:lnTo>
                      <a:lnTo>
                        <a:pt x="1090" y="230"/>
                      </a:lnTo>
                      <a:lnTo>
                        <a:pt x="1090" y="245"/>
                      </a:lnTo>
                      <a:lnTo>
                        <a:pt x="1089" y="261"/>
                      </a:lnTo>
                      <a:lnTo>
                        <a:pt x="1086" y="277"/>
                      </a:lnTo>
                      <a:lnTo>
                        <a:pt x="1084" y="293"/>
                      </a:lnTo>
                      <a:lnTo>
                        <a:pt x="1079" y="309"/>
                      </a:lnTo>
                      <a:lnTo>
                        <a:pt x="1074" y="324"/>
                      </a:lnTo>
                      <a:lnTo>
                        <a:pt x="1053" y="324"/>
                      </a:lnTo>
                      <a:lnTo>
                        <a:pt x="1032" y="325"/>
                      </a:lnTo>
                      <a:lnTo>
                        <a:pt x="1010" y="325"/>
                      </a:lnTo>
                      <a:lnTo>
                        <a:pt x="990" y="326"/>
                      </a:lnTo>
                      <a:lnTo>
                        <a:pt x="969" y="326"/>
                      </a:lnTo>
                      <a:lnTo>
                        <a:pt x="948" y="327"/>
                      </a:lnTo>
                      <a:lnTo>
                        <a:pt x="927" y="327"/>
                      </a:lnTo>
                      <a:lnTo>
                        <a:pt x="907" y="327"/>
                      </a:lnTo>
                      <a:lnTo>
                        <a:pt x="886" y="329"/>
                      </a:lnTo>
                      <a:lnTo>
                        <a:pt x="865" y="329"/>
                      </a:lnTo>
                      <a:lnTo>
                        <a:pt x="845" y="330"/>
                      </a:lnTo>
                      <a:lnTo>
                        <a:pt x="824" y="330"/>
                      </a:lnTo>
                      <a:lnTo>
                        <a:pt x="803" y="331"/>
                      </a:lnTo>
                      <a:lnTo>
                        <a:pt x="782" y="331"/>
                      </a:lnTo>
                      <a:lnTo>
                        <a:pt x="763" y="332"/>
                      </a:lnTo>
                      <a:lnTo>
                        <a:pt x="742" y="332"/>
                      </a:lnTo>
                      <a:lnTo>
                        <a:pt x="739" y="314"/>
                      </a:lnTo>
                      <a:lnTo>
                        <a:pt x="736" y="294"/>
                      </a:lnTo>
                      <a:lnTo>
                        <a:pt x="734" y="277"/>
                      </a:lnTo>
                      <a:lnTo>
                        <a:pt x="729" y="262"/>
                      </a:lnTo>
                      <a:lnTo>
                        <a:pt x="722" y="251"/>
                      </a:lnTo>
                      <a:lnTo>
                        <a:pt x="712" y="243"/>
                      </a:lnTo>
                      <a:lnTo>
                        <a:pt x="696" y="242"/>
                      </a:lnTo>
                      <a:lnTo>
                        <a:pt x="673" y="248"/>
                      </a:lnTo>
                      <a:lnTo>
                        <a:pt x="658" y="247"/>
                      </a:lnTo>
                      <a:lnTo>
                        <a:pt x="641" y="246"/>
                      </a:lnTo>
                      <a:lnTo>
                        <a:pt x="623" y="246"/>
                      </a:lnTo>
                      <a:lnTo>
                        <a:pt x="605" y="245"/>
                      </a:lnTo>
                      <a:lnTo>
                        <a:pt x="585" y="245"/>
                      </a:lnTo>
                      <a:lnTo>
                        <a:pt x="565" y="245"/>
                      </a:lnTo>
                      <a:lnTo>
                        <a:pt x="543" y="243"/>
                      </a:lnTo>
                      <a:lnTo>
                        <a:pt x="520" y="242"/>
                      </a:lnTo>
                      <a:lnTo>
                        <a:pt x="516" y="250"/>
                      </a:lnTo>
                      <a:lnTo>
                        <a:pt x="514" y="261"/>
                      </a:lnTo>
                      <a:lnTo>
                        <a:pt x="512" y="272"/>
                      </a:lnTo>
                      <a:lnTo>
                        <a:pt x="509" y="285"/>
                      </a:lnTo>
                      <a:lnTo>
                        <a:pt x="508" y="297"/>
                      </a:lnTo>
                      <a:lnTo>
                        <a:pt x="506" y="311"/>
                      </a:lnTo>
                      <a:lnTo>
                        <a:pt x="502" y="324"/>
                      </a:lnTo>
                      <a:lnTo>
                        <a:pt x="499" y="337"/>
                      </a:lnTo>
                      <a:lnTo>
                        <a:pt x="466" y="337"/>
                      </a:lnTo>
                      <a:lnTo>
                        <a:pt x="433" y="338"/>
                      </a:lnTo>
                      <a:lnTo>
                        <a:pt x="401" y="338"/>
                      </a:lnTo>
                      <a:lnTo>
                        <a:pt x="369" y="339"/>
                      </a:lnTo>
                      <a:lnTo>
                        <a:pt x="337" y="339"/>
                      </a:lnTo>
                      <a:lnTo>
                        <a:pt x="304" y="340"/>
                      </a:lnTo>
                      <a:lnTo>
                        <a:pt x="273" y="340"/>
                      </a:lnTo>
                      <a:lnTo>
                        <a:pt x="241" y="340"/>
                      </a:lnTo>
                      <a:lnTo>
                        <a:pt x="210" y="341"/>
                      </a:lnTo>
                      <a:lnTo>
                        <a:pt x="180" y="341"/>
                      </a:lnTo>
                      <a:lnTo>
                        <a:pt x="149" y="342"/>
                      </a:lnTo>
                      <a:lnTo>
                        <a:pt x="119" y="342"/>
                      </a:lnTo>
                      <a:lnTo>
                        <a:pt x="89" y="342"/>
                      </a:lnTo>
                      <a:lnTo>
                        <a:pt x="59" y="344"/>
                      </a:lnTo>
                      <a:lnTo>
                        <a:pt x="29" y="344"/>
                      </a:lnTo>
                      <a:lnTo>
                        <a:pt x="0" y="344"/>
                      </a:lnTo>
                      <a:lnTo>
                        <a:pt x="5" y="327"/>
                      </a:lnTo>
                      <a:lnTo>
                        <a:pt x="7" y="310"/>
                      </a:lnTo>
                      <a:lnTo>
                        <a:pt x="9" y="293"/>
                      </a:lnTo>
                      <a:lnTo>
                        <a:pt x="11" y="276"/>
                      </a:lnTo>
                      <a:lnTo>
                        <a:pt x="14" y="261"/>
                      </a:lnTo>
                      <a:lnTo>
                        <a:pt x="20" y="247"/>
                      </a:lnTo>
                      <a:lnTo>
                        <a:pt x="28" y="236"/>
                      </a:lnTo>
                      <a:lnTo>
                        <a:pt x="41" y="230"/>
                      </a:lnTo>
                      <a:lnTo>
                        <a:pt x="57" y="226"/>
                      </a:lnTo>
                      <a:lnTo>
                        <a:pt x="72" y="225"/>
                      </a:lnTo>
                      <a:lnTo>
                        <a:pt x="85" y="226"/>
                      </a:lnTo>
                      <a:lnTo>
                        <a:pt x="98" y="228"/>
                      </a:lnTo>
                      <a:lnTo>
                        <a:pt x="111" y="232"/>
                      </a:lnTo>
                      <a:lnTo>
                        <a:pt x="123" y="236"/>
                      </a:lnTo>
                      <a:lnTo>
                        <a:pt x="135" y="242"/>
                      </a:lnTo>
                      <a:lnTo>
                        <a:pt x="148" y="248"/>
                      </a:lnTo>
                      <a:lnTo>
                        <a:pt x="160" y="253"/>
                      </a:lnTo>
                      <a:lnTo>
                        <a:pt x="173" y="257"/>
                      </a:lnTo>
                      <a:lnTo>
                        <a:pt x="187" y="262"/>
                      </a:lnTo>
                      <a:lnTo>
                        <a:pt x="202" y="264"/>
                      </a:lnTo>
                      <a:lnTo>
                        <a:pt x="218" y="265"/>
                      </a:lnTo>
                      <a:lnTo>
                        <a:pt x="235" y="264"/>
                      </a:lnTo>
                      <a:lnTo>
                        <a:pt x="255" y="260"/>
                      </a:lnTo>
                      <a:lnTo>
                        <a:pt x="276" y="254"/>
                      </a:lnTo>
                      <a:lnTo>
                        <a:pt x="276" y="228"/>
                      </a:lnTo>
                      <a:lnTo>
                        <a:pt x="270" y="223"/>
                      </a:lnTo>
                      <a:lnTo>
                        <a:pt x="267" y="216"/>
                      </a:lnTo>
                      <a:lnTo>
                        <a:pt x="267" y="209"/>
                      </a:lnTo>
                      <a:lnTo>
                        <a:pt x="267" y="204"/>
                      </a:lnTo>
                      <a:lnTo>
                        <a:pt x="270" y="124"/>
                      </a:lnTo>
                      <a:lnTo>
                        <a:pt x="270" y="114"/>
                      </a:lnTo>
                      <a:lnTo>
                        <a:pt x="272" y="108"/>
                      </a:lnTo>
                      <a:lnTo>
                        <a:pt x="277" y="103"/>
                      </a:lnTo>
                      <a:lnTo>
                        <a:pt x="284" y="101"/>
                      </a:lnTo>
                      <a:lnTo>
                        <a:pt x="294" y="99"/>
                      </a:lnTo>
                      <a:lnTo>
                        <a:pt x="305" y="98"/>
                      </a:lnTo>
                      <a:lnTo>
                        <a:pt x="318" y="97"/>
                      </a:lnTo>
                      <a:lnTo>
                        <a:pt x="332" y="95"/>
                      </a:lnTo>
                      <a:lnTo>
                        <a:pt x="348" y="94"/>
                      </a:lnTo>
                      <a:lnTo>
                        <a:pt x="364" y="93"/>
                      </a:lnTo>
                      <a:lnTo>
                        <a:pt x="380" y="91"/>
                      </a:lnTo>
                      <a:lnTo>
                        <a:pt x="398" y="90"/>
                      </a:lnTo>
                      <a:lnTo>
                        <a:pt x="416" y="89"/>
                      </a:lnTo>
                      <a:lnTo>
                        <a:pt x="433" y="88"/>
                      </a:lnTo>
                      <a:lnTo>
                        <a:pt x="452" y="87"/>
                      </a:lnTo>
                      <a:lnTo>
                        <a:pt x="469" y="86"/>
                      </a:lnTo>
                      <a:lnTo>
                        <a:pt x="487" y="86"/>
                      </a:lnTo>
                      <a:lnTo>
                        <a:pt x="505" y="85"/>
                      </a:lnTo>
                      <a:lnTo>
                        <a:pt x="521" y="83"/>
                      </a:lnTo>
                      <a:lnTo>
                        <a:pt x="537" y="83"/>
                      </a:lnTo>
                      <a:lnTo>
                        <a:pt x="539" y="78"/>
                      </a:lnTo>
                      <a:lnTo>
                        <a:pt x="540" y="71"/>
                      </a:lnTo>
                      <a:lnTo>
                        <a:pt x="540" y="63"/>
                      </a:lnTo>
                      <a:lnTo>
                        <a:pt x="540" y="55"/>
                      </a:lnTo>
                      <a:lnTo>
                        <a:pt x="539" y="48"/>
                      </a:lnTo>
                      <a:lnTo>
                        <a:pt x="538" y="41"/>
                      </a:lnTo>
                      <a:lnTo>
                        <a:pt x="537" y="35"/>
                      </a:lnTo>
                      <a:lnTo>
                        <a:pt x="535" y="30"/>
                      </a:lnTo>
                      <a:lnTo>
                        <a:pt x="665" y="33"/>
                      </a:lnTo>
                      <a:lnTo>
                        <a:pt x="668" y="42"/>
                      </a:lnTo>
                      <a:lnTo>
                        <a:pt x="669" y="50"/>
                      </a:lnTo>
                      <a:lnTo>
                        <a:pt x="668" y="57"/>
                      </a:lnTo>
                      <a:lnTo>
                        <a:pt x="667" y="63"/>
                      </a:lnTo>
                      <a:lnTo>
                        <a:pt x="665" y="68"/>
                      </a:lnTo>
                      <a:lnTo>
                        <a:pt x="664" y="73"/>
                      </a:lnTo>
                      <a:lnTo>
                        <a:pt x="665" y="75"/>
                      </a:lnTo>
                      <a:lnTo>
                        <a:pt x="668" y="78"/>
                      </a:lnTo>
                      <a:lnTo>
                        <a:pt x="691" y="76"/>
                      </a:lnTo>
                      <a:lnTo>
                        <a:pt x="712" y="75"/>
                      </a:lnTo>
                      <a:lnTo>
                        <a:pt x="732" y="74"/>
                      </a:lnTo>
                      <a:lnTo>
                        <a:pt x="751" y="73"/>
                      </a:lnTo>
                      <a:lnTo>
                        <a:pt x="770" y="73"/>
                      </a:lnTo>
                      <a:lnTo>
                        <a:pt x="788" y="72"/>
                      </a:lnTo>
                      <a:lnTo>
                        <a:pt x="807" y="72"/>
                      </a:lnTo>
                      <a:lnTo>
                        <a:pt x="826" y="71"/>
                      </a:lnTo>
                      <a:lnTo>
                        <a:pt x="830" y="67"/>
                      </a:lnTo>
                      <a:lnTo>
                        <a:pt x="831" y="63"/>
                      </a:lnTo>
                      <a:lnTo>
                        <a:pt x="832" y="59"/>
                      </a:lnTo>
                      <a:lnTo>
                        <a:pt x="832" y="55"/>
                      </a:lnTo>
                      <a:lnTo>
                        <a:pt x="832" y="51"/>
                      </a:lnTo>
                      <a:lnTo>
                        <a:pt x="831" y="45"/>
                      </a:lnTo>
                      <a:lnTo>
                        <a:pt x="831" y="41"/>
                      </a:lnTo>
                      <a:lnTo>
                        <a:pt x="830" y="35"/>
                      </a:lnTo>
                      <a:lnTo>
                        <a:pt x="888" y="35"/>
                      </a:lnTo>
                      <a:lnTo>
                        <a:pt x="901" y="35"/>
                      </a:lnTo>
                      <a:lnTo>
                        <a:pt x="914" y="36"/>
                      </a:lnTo>
                      <a:lnTo>
                        <a:pt x="925" y="36"/>
                      </a:lnTo>
                      <a:lnTo>
                        <a:pt x="938" y="36"/>
                      </a:lnTo>
                      <a:lnTo>
                        <a:pt x="949" y="36"/>
                      </a:lnTo>
                      <a:lnTo>
                        <a:pt x="961" y="36"/>
                      </a:lnTo>
                      <a:lnTo>
                        <a:pt x="972" y="36"/>
                      </a:lnTo>
                      <a:lnTo>
                        <a:pt x="985" y="35"/>
                      </a:lnTo>
                      <a:lnTo>
                        <a:pt x="995" y="35"/>
                      </a:lnTo>
                      <a:lnTo>
                        <a:pt x="1007" y="35"/>
                      </a:lnTo>
                      <a:lnTo>
                        <a:pt x="1018" y="34"/>
                      </a:lnTo>
                      <a:lnTo>
                        <a:pt x="1030" y="34"/>
                      </a:lnTo>
                      <a:lnTo>
                        <a:pt x="1041" y="34"/>
                      </a:lnTo>
                      <a:lnTo>
                        <a:pt x="1052" y="33"/>
                      </a:lnTo>
                      <a:lnTo>
                        <a:pt x="1063" y="33"/>
                      </a:lnTo>
                      <a:lnTo>
                        <a:pt x="1074" y="32"/>
                      </a:lnTo>
                      <a:lnTo>
                        <a:pt x="1073" y="36"/>
                      </a:lnTo>
                      <a:lnTo>
                        <a:pt x="1071" y="42"/>
                      </a:lnTo>
                      <a:lnTo>
                        <a:pt x="1069" y="49"/>
                      </a:lnTo>
                      <a:lnTo>
                        <a:pt x="1067" y="55"/>
                      </a:lnTo>
                      <a:lnTo>
                        <a:pt x="1066" y="60"/>
                      </a:lnTo>
                      <a:lnTo>
                        <a:pt x="1066" y="65"/>
                      </a:lnTo>
                      <a:lnTo>
                        <a:pt x="1067" y="68"/>
                      </a:lnTo>
                      <a:lnTo>
                        <a:pt x="1069" y="71"/>
                      </a:lnTo>
                      <a:lnTo>
                        <a:pt x="1078" y="72"/>
                      </a:lnTo>
                      <a:lnTo>
                        <a:pt x="1088" y="72"/>
                      </a:lnTo>
                      <a:lnTo>
                        <a:pt x="1098" y="73"/>
                      </a:lnTo>
                      <a:lnTo>
                        <a:pt x="1109" y="73"/>
                      </a:lnTo>
                      <a:lnTo>
                        <a:pt x="1121" y="74"/>
                      </a:lnTo>
                      <a:lnTo>
                        <a:pt x="1132" y="74"/>
                      </a:lnTo>
                      <a:lnTo>
                        <a:pt x="1144" y="75"/>
                      </a:lnTo>
                      <a:lnTo>
                        <a:pt x="1157" y="76"/>
                      </a:lnTo>
                      <a:lnTo>
                        <a:pt x="1169" y="76"/>
                      </a:lnTo>
                      <a:lnTo>
                        <a:pt x="1183" y="78"/>
                      </a:lnTo>
                      <a:lnTo>
                        <a:pt x="1196" y="79"/>
                      </a:lnTo>
                      <a:lnTo>
                        <a:pt x="1209" y="79"/>
                      </a:lnTo>
                      <a:lnTo>
                        <a:pt x="1222" y="80"/>
                      </a:lnTo>
                      <a:lnTo>
                        <a:pt x="1235" y="81"/>
                      </a:lnTo>
                      <a:lnTo>
                        <a:pt x="1248" y="81"/>
                      </a:lnTo>
                      <a:lnTo>
                        <a:pt x="1260" y="82"/>
                      </a:lnTo>
                      <a:lnTo>
                        <a:pt x="1469" y="114"/>
                      </a:lnTo>
                      <a:lnTo>
                        <a:pt x="1464" y="93"/>
                      </a:lnTo>
                      <a:lnTo>
                        <a:pt x="1463" y="74"/>
                      </a:lnTo>
                      <a:lnTo>
                        <a:pt x="1465" y="58"/>
                      </a:lnTo>
                      <a:lnTo>
                        <a:pt x="1469" y="43"/>
                      </a:lnTo>
                      <a:lnTo>
                        <a:pt x="1471" y="32"/>
                      </a:lnTo>
                      <a:lnTo>
                        <a:pt x="1473" y="20"/>
                      </a:lnTo>
                      <a:lnTo>
                        <a:pt x="1472" y="10"/>
                      </a:lnTo>
                      <a:lnTo>
                        <a:pt x="1468" y="0"/>
                      </a:lnTo>
                      <a:lnTo>
                        <a:pt x="1486" y="0"/>
                      </a:lnTo>
                      <a:lnTo>
                        <a:pt x="1506" y="2"/>
                      </a:lnTo>
                      <a:lnTo>
                        <a:pt x="1524" y="2"/>
                      </a:lnTo>
                      <a:lnTo>
                        <a:pt x="1544" y="3"/>
                      </a:lnTo>
                      <a:lnTo>
                        <a:pt x="1562" y="4"/>
                      </a:lnTo>
                      <a:lnTo>
                        <a:pt x="1582" y="5"/>
                      </a:lnTo>
                      <a:lnTo>
                        <a:pt x="1600" y="5"/>
                      </a:lnTo>
                      <a:lnTo>
                        <a:pt x="1620" y="6"/>
                      </a:lnTo>
                      <a:lnTo>
                        <a:pt x="1639" y="9"/>
                      </a:lnTo>
                      <a:lnTo>
                        <a:pt x="1658" y="10"/>
                      </a:lnTo>
                      <a:lnTo>
                        <a:pt x="1677" y="11"/>
                      </a:lnTo>
                      <a:lnTo>
                        <a:pt x="1697" y="12"/>
                      </a:lnTo>
                      <a:lnTo>
                        <a:pt x="1715" y="13"/>
                      </a:lnTo>
                      <a:lnTo>
                        <a:pt x="1735" y="14"/>
                      </a:lnTo>
                      <a:lnTo>
                        <a:pt x="1753" y="15"/>
                      </a:lnTo>
                      <a:lnTo>
                        <a:pt x="1773" y="17"/>
                      </a:lnTo>
                      <a:lnTo>
                        <a:pt x="1775" y="35"/>
                      </a:lnTo>
                      <a:lnTo>
                        <a:pt x="1781" y="50"/>
                      </a:lnTo>
                      <a:lnTo>
                        <a:pt x="1789" y="63"/>
                      </a:lnTo>
                      <a:lnTo>
                        <a:pt x="1797" y="74"/>
                      </a:lnTo>
                      <a:lnTo>
                        <a:pt x="1805" y="85"/>
                      </a:lnTo>
                      <a:lnTo>
                        <a:pt x="1812" y="94"/>
                      </a:lnTo>
                      <a:lnTo>
                        <a:pt x="1817" y="105"/>
                      </a:lnTo>
                      <a:lnTo>
                        <a:pt x="1819" y="117"/>
                      </a:lnTo>
                      <a:lnTo>
                        <a:pt x="1817" y="126"/>
                      </a:lnTo>
                      <a:lnTo>
                        <a:pt x="1811" y="133"/>
                      </a:lnTo>
                      <a:lnTo>
                        <a:pt x="1802" y="137"/>
                      </a:lnTo>
                      <a:lnTo>
                        <a:pt x="1792" y="142"/>
                      </a:lnTo>
                      <a:lnTo>
                        <a:pt x="1781" y="146"/>
                      </a:lnTo>
                      <a:lnTo>
                        <a:pt x="1768" y="147"/>
                      </a:lnTo>
                      <a:lnTo>
                        <a:pt x="1758" y="149"/>
                      </a:lnTo>
                      <a:lnTo>
                        <a:pt x="1748" y="150"/>
                      </a:lnTo>
                      <a:lnTo>
                        <a:pt x="1718" y="159"/>
                      </a:lnTo>
                      <a:lnTo>
                        <a:pt x="1698" y="174"/>
                      </a:lnTo>
                      <a:lnTo>
                        <a:pt x="1687" y="193"/>
                      </a:lnTo>
                      <a:lnTo>
                        <a:pt x="1677" y="215"/>
                      </a:lnTo>
                      <a:lnTo>
                        <a:pt x="1669" y="238"/>
                      </a:lnTo>
                      <a:lnTo>
                        <a:pt x="1659" y="262"/>
                      </a:lnTo>
                      <a:lnTo>
                        <a:pt x="1643" y="285"/>
                      </a:lnTo>
                      <a:lnTo>
                        <a:pt x="1616" y="307"/>
                      </a:lnTo>
                      <a:lnTo>
                        <a:pt x="1596" y="308"/>
                      </a:lnTo>
                      <a:lnTo>
                        <a:pt x="1576" y="308"/>
                      </a:lnTo>
                      <a:lnTo>
                        <a:pt x="1555" y="309"/>
                      </a:lnTo>
                      <a:lnTo>
                        <a:pt x="1534" y="309"/>
                      </a:lnTo>
                      <a:lnTo>
                        <a:pt x="1514" y="310"/>
                      </a:lnTo>
                      <a:lnTo>
                        <a:pt x="1493" y="311"/>
                      </a:lnTo>
                      <a:lnTo>
                        <a:pt x="1471" y="311"/>
                      </a:lnTo>
                      <a:lnTo>
                        <a:pt x="1450" y="312"/>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85" name="Freeform 92"/>
                <p:cNvSpPr>
                  <a:spLocks noChangeAspect="1"/>
                </p:cNvSpPr>
                <p:nvPr/>
              </p:nvSpPr>
              <p:spPr bwMode="auto">
                <a:xfrm>
                  <a:off x="1285" y="3039"/>
                  <a:ext cx="909" cy="172"/>
                </a:xfrm>
                <a:custGeom>
                  <a:avLst/>
                  <a:gdLst>
                    <a:gd name="T0" fmla="*/ 0 w 1819"/>
                    <a:gd name="T1" fmla="*/ 1 h 344"/>
                    <a:gd name="T2" fmla="*/ 0 w 1819"/>
                    <a:gd name="T3" fmla="*/ 1 h 344"/>
                    <a:gd name="T4" fmla="*/ 0 w 1819"/>
                    <a:gd name="T5" fmla="*/ 1 h 344"/>
                    <a:gd name="T6" fmla="*/ 0 w 1819"/>
                    <a:gd name="T7" fmla="*/ 1 h 344"/>
                    <a:gd name="T8" fmla="*/ 0 w 1819"/>
                    <a:gd name="T9" fmla="*/ 1 h 344"/>
                    <a:gd name="T10" fmla="*/ 0 w 1819"/>
                    <a:gd name="T11" fmla="*/ 1 h 344"/>
                    <a:gd name="T12" fmla="*/ 0 w 1819"/>
                    <a:gd name="T13" fmla="*/ 1 h 344"/>
                    <a:gd name="T14" fmla="*/ 0 w 1819"/>
                    <a:gd name="T15" fmla="*/ 1 h 344"/>
                    <a:gd name="T16" fmla="*/ 0 w 1819"/>
                    <a:gd name="T17" fmla="*/ 1 h 344"/>
                    <a:gd name="T18" fmla="*/ 0 w 1819"/>
                    <a:gd name="T19" fmla="*/ 1 h 344"/>
                    <a:gd name="T20" fmla="*/ 0 w 1819"/>
                    <a:gd name="T21" fmla="*/ 1 h 344"/>
                    <a:gd name="T22" fmla="*/ 0 w 1819"/>
                    <a:gd name="T23" fmla="*/ 1 h 344"/>
                    <a:gd name="T24" fmla="*/ 0 w 1819"/>
                    <a:gd name="T25" fmla="*/ 1 h 344"/>
                    <a:gd name="T26" fmla="*/ 0 w 1819"/>
                    <a:gd name="T27" fmla="*/ 1 h 344"/>
                    <a:gd name="T28" fmla="*/ 0 w 1819"/>
                    <a:gd name="T29" fmla="*/ 1 h 344"/>
                    <a:gd name="T30" fmla="*/ 0 w 1819"/>
                    <a:gd name="T31" fmla="*/ 1 h 344"/>
                    <a:gd name="T32" fmla="*/ 0 w 1819"/>
                    <a:gd name="T33" fmla="*/ 1 h 344"/>
                    <a:gd name="T34" fmla="*/ 0 w 1819"/>
                    <a:gd name="T35" fmla="*/ 1 h 344"/>
                    <a:gd name="T36" fmla="*/ 0 w 1819"/>
                    <a:gd name="T37" fmla="*/ 1 h 344"/>
                    <a:gd name="T38" fmla="*/ 0 w 1819"/>
                    <a:gd name="T39" fmla="*/ 1 h 344"/>
                    <a:gd name="T40" fmla="*/ 0 w 1819"/>
                    <a:gd name="T41" fmla="*/ 1 h 344"/>
                    <a:gd name="T42" fmla="*/ 0 w 1819"/>
                    <a:gd name="T43" fmla="*/ 1 h 344"/>
                    <a:gd name="T44" fmla="*/ 0 w 1819"/>
                    <a:gd name="T45" fmla="*/ 1 h 344"/>
                    <a:gd name="T46" fmla="*/ 0 w 1819"/>
                    <a:gd name="T47" fmla="*/ 1 h 344"/>
                    <a:gd name="T48" fmla="*/ 0 w 1819"/>
                    <a:gd name="T49" fmla="*/ 1 h 344"/>
                    <a:gd name="T50" fmla="*/ 0 w 1819"/>
                    <a:gd name="T51" fmla="*/ 1 h 344"/>
                    <a:gd name="T52" fmla="*/ 0 w 1819"/>
                    <a:gd name="T53" fmla="*/ 1 h 344"/>
                    <a:gd name="T54" fmla="*/ 0 w 1819"/>
                    <a:gd name="T55" fmla="*/ 1 h 344"/>
                    <a:gd name="T56" fmla="*/ 0 w 1819"/>
                    <a:gd name="T57" fmla="*/ 1 h 344"/>
                    <a:gd name="T58" fmla="*/ 0 w 1819"/>
                    <a:gd name="T59" fmla="*/ 1 h 344"/>
                    <a:gd name="T60" fmla="*/ 0 w 1819"/>
                    <a:gd name="T61" fmla="*/ 1 h 344"/>
                    <a:gd name="T62" fmla="*/ 0 w 1819"/>
                    <a:gd name="T63" fmla="*/ 1 h 344"/>
                    <a:gd name="T64" fmla="*/ 0 w 1819"/>
                    <a:gd name="T65" fmla="*/ 1 h 344"/>
                    <a:gd name="T66" fmla="*/ 0 w 1819"/>
                    <a:gd name="T67" fmla="*/ 1 h 344"/>
                    <a:gd name="T68" fmla="*/ 0 w 1819"/>
                    <a:gd name="T69" fmla="*/ 1 h 344"/>
                    <a:gd name="T70" fmla="*/ 0 w 1819"/>
                    <a:gd name="T71" fmla="*/ 1 h 344"/>
                    <a:gd name="T72" fmla="*/ 0 w 1819"/>
                    <a:gd name="T73" fmla="*/ 1 h 344"/>
                    <a:gd name="T74" fmla="*/ 0 w 1819"/>
                    <a:gd name="T75" fmla="*/ 1 h 344"/>
                    <a:gd name="T76" fmla="*/ 0 w 1819"/>
                    <a:gd name="T77" fmla="*/ 1 h 344"/>
                    <a:gd name="T78" fmla="*/ 0 w 1819"/>
                    <a:gd name="T79" fmla="*/ 1 h 344"/>
                    <a:gd name="T80" fmla="*/ 0 w 1819"/>
                    <a:gd name="T81" fmla="*/ 1 h 344"/>
                    <a:gd name="T82" fmla="*/ 0 w 1819"/>
                    <a:gd name="T83" fmla="*/ 1 h 344"/>
                    <a:gd name="T84" fmla="*/ 0 w 1819"/>
                    <a:gd name="T85" fmla="*/ 1 h 344"/>
                    <a:gd name="T86" fmla="*/ 0 w 1819"/>
                    <a:gd name="T87" fmla="*/ 1 h 344"/>
                    <a:gd name="T88" fmla="*/ 0 w 1819"/>
                    <a:gd name="T89" fmla="*/ 1 h 344"/>
                    <a:gd name="T90" fmla="*/ 0 w 1819"/>
                    <a:gd name="T91" fmla="*/ 1 h 344"/>
                    <a:gd name="T92" fmla="*/ 0 w 1819"/>
                    <a:gd name="T93" fmla="*/ 1 h 344"/>
                    <a:gd name="T94" fmla="*/ 0 w 1819"/>
                    <a:gd name="T95" fmla="*/ 1 h 344"/>
                    <a:gd name="T96" fmla="*/ 0 w 1819"/>
                    <a:gd name="T97" fmla="*/ 1 h 344"/>
                    <a:gd name="T98" fmla="*/ 0 w 1819"/>
                    <a:gd name="T99" fmla="*/ 1 h 344"/>
                    <a:gd name="T100" fmla="*/ 0 w 1819"/>
                    <a:gd name="T101" fmla="*/ 1 h 344"/>
                    <a:gd name="T102" fmla="*/ 0 w 1819"/>
                    <a:gd name="T103" fmla="*/ 1 h 344"/>
                    <a:gd name="T104" fmla="*/ 0 w 1819"/>
                    <a:gd name="T105" fmla="*/ 1 h 344"/>
                    <a:gd name="T106" fmla="*/ 0 w 1819"/>
                    <a:gd name="T107" fmla="*/ 1 h 344"/>
                    <a:gd name="T108" fmla="*/ 0 w 1819"/>
                    <a:gd name="T109" fmla="*/ 1 h 344"/>
                    <a:gd name="T110" fmla="*/ 0 w 1819"/>
                    <a:gd name="T111" fmla="*/ 1 h 344"/>
                    <a:gd name="T112" fmla="*/ 0 w 1819"/>
                    <a:gd name="T113" fmla="*/ 1 h 344"/>
                    <a:gd name="T114" fmla="*/ 0 w 1819"/>
                    <a:gd name="T115" fmla="*/ 1 h 344"/>
                    <a:gd name="T116" fmla="*/ 0 w 1819"/>
                    <a:gd name="T117" fmla="*/ 1 h 344"/>
                    <a:gd name="T118" fmla="*/ 0 w 1819"/>
                    <a:gd name="T119" fmla="*/ 1 h 3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19"/>
                    <a:gd name="T181" fmla="*/ 0 h 344"/>
                    <a:gd name="T182" fmla="*/ 1819 w 1819"/>
                    <a:gd name="T183" fmla="*/ 344 h 3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19" h="344">
                      <a:moveTo>
                        <a:pt x="1450" y="312"/>
                      </a:moveTo>
                      <a:lnTo>
                        <a:pt x="1450" y="312"/>
                      </a:lnTo>
                      <a:lnTo>
                        <a:pt x="1448" y="286"/>
                      </a:lnTo>
                      <a:lnTo>
                        <a:pt x="1452" y="257"/>
                      </a:lnTo>
                      <a:lnTo>
                        <a:pt x="1457" y="228"/>
                      </a:lnTo>
                      <a:lnTo>
                        <a:pt x="1464" y="201"/>
                      </a:lnTo>
                      <a:lnTo>
                        <a:pt x="1471" y="177"/>
                      </a:lnTo>
                      <a:lnTo>
                        <a:pt x="1475" y="156"/>
                      </a:lnTo>
                      <a:lnTo>
                        <a:pt x="1473" y="141"/>
                      </a:lnTo>
                      <a:lnTo>
                        <a:pt x="1467" y="134"/>
                      </a:lnTo>
                      <a:lnTo>
                        <a:pt x="1443" y="129"/>
                      </a:lnTo>
                      <a:lnTo>
                        <a:pt x="1420" y="125"/>
                      </a:lnTo>
                      <a:lnTo>
                        <a:pt x="1397" y="121"/>
                      </a:lnTo>
                      <a:lnTo>
                        <a:pt x="1374" y="118"/>
                      </a:lnTo>
                      <a:lnTo>
                        <a:pt x="1351" y="116"/>
                      </a:lnTo>
                      <a:lnTo>
                        <a:pt x="1328" y="114"/>
                      </a:lnTo>
                      <a:lnTo>
                        <a:pt x="1305" y="113"/>
                      </a:lnTo>
                      <a:lnTo>
                        <a:pt x="1283" y="113"/>
                      </a:lnTo>
                      <a:lnTo>
                        <a:pt x="1260" y="113"/>
                      </a:lnTo>
                      <a:lnTo>
                        <a:pt x="1237" y="114"/>
                      </a:lnTo>
                      <a:lnTo>
                        <a:pt x="1214" y="116"/>
                      </a:lnTo>
                      <a:lnTo>
                        <a:pt x="1191" y="118"/>
                      </a:lnTo>
                      <a:lnTo>
                        <a:pt x="1168" y="121"/>
                      </a:lnTo>
                      <a:lnTo>
                        <a:pt x="1145" y="125"/>
                      </a:lnTo>
                      <a:lnTo>
                        <a:pt x="1122" y="129"/>
                      </a:lnTo>
                      <a:lnTo>
                        <a:pt x="1099" y="134"/>
                      </a:lnTo>
                      <a:lnTo>
                        <a:pt x="1094" y="136"/>
                      </a:lnTo>
                      <a:lnTo>
                        <a:pt x="1091" y="141"/>
                      </a:lnTo>
                      <a:lnTo>
                        <a:pt x="1090" y="147"/>
                      </a:lnTo>
                      <a:lnTo>
                        <a:pt x="1089" y="155"/>
                      </a:lnTo>
                      <a:lnTo>
                        <a:pt x="1088" y="164"/>
                      </a:lnTo>
                      <a:lnTo>
                        <a:pt x="1088" y="175"/>
                      </a:lnTo>
                      <a:lnTo>
                        <a:pt x="1089" y="187"/>
                      </a:lnTo>
                      <a:lnTo>
                        <a:pt x="1089" y="201"/>
                      </a:lnTo>
                      <a:lnTo>
                        <a:pt x="1090" y="215"/>
                      </a:lnTo>
                      <a:lnTo>
                        <a:pt x="1090" y="230"/>
                      </a:lnTo>
                      <a:lnTo>
                        <a:pt x="1090" y="245"/>
                      </a:lnTo>
                      <a:lnTo>
                        <a:pt x="1089" y="261"/>
                      </a:lnTo>
                      <a:lnTo>
                        <a:pt x="1086" y="277"/>
                      </a:lnTo>
                      <a:lnTo>
                        <a:pt x="1084" y="293"/>
                      </a:lnTo>
                      <a:lnTo>
                        <a:pt x="1079" y="309"/>
                      </a:lnTo>
                      <a:lnTo>
                        <a:pt x="1074" y="324"/>
                      </a:lnTo>
                      <a:lnTo>
                        <a:pt x="1053" y="324"/>
                      </a:lnTo>
                      <a:lnTo>
                        <a:pt x="1032" y="325"/>
                      </a:lnTo>
                      <a:lnTo>
                        <a:pt x="1010" y="325"/>
                      </a:lnTo>
                      <a:lnTo>
                        <a:pt x="990" y="326"/>
                      </a:lnTo>
                      <a:lnTo>
                        <a:pt x="969" y="326"/>
                      </a:lnTo>
                      <a:lnTo>
                        <a:pt x="948" y="327"/>
                      </a:lnTo>
                      <a:lnTo>
                        <a:pt x="927" y="327"/>
                      </a:lnTo>
                      <a:lnTo>
                        <a:pt x="907" y="327"/>
                      </a:lnTo>
                      <a:lnTo>
                        <a:pt x="886" y="329"/>
                      </a:lnTo>
                      <a:lnTo>
                        <a:pt x="865" y="329"/>
                      </a:lnTo>
                      <a:lnTo>
                        <a:pt x="845" y="330"/>
                      </a:lnTo>
                      <a:lnTo>
                        <a:pt x="824" y="330"/>
                      </a:lnTo>
                      <a:lnTo>
                        <a:pt x="803" y="331"/>
                      </a:lnTo>
                      <a:lnTo>
                        <a:pt x="782" y="331"/>
                      </a:lnTo>
                      <a:lnTo>
                        <a:pt x="763" y="332"/>
                      </a:lnTo>
                      <a:lnTo>
                        <a:pt x="742" y="332"/>
                      </a:lnTo>
                      <a:lnTo>
                        <a:pt x="739" y="314"/>
                      </a:lnTo>
                      <a:lnTo>
                        <a:pt x="736" y="294"/>
                      </a:lnTo>
                      <a:lnTo>
                        <a:pt x="734" y="277"/>
                      </a:lnTo>
                      <a:lnTo>
                        <a:pt x="729" y="262"/>
                      </a:lnTo>
                      <a:lnTo>
                        <a:pt x="722" y="251"/>
                      </a:lnTo>
                      <a:lnTo>
                        <a:pt x="712" y="243"/>
                      </a:lnTo>
                      <a:lnTo>
                        <a:pt x="696" y="242"/>
                      </a:lnTo>
                      <a:lnTo>
                        <a:pt x="673" y="248"/>
                      </a:lnTo>
                      <a:lnTo>
                        <a:pt x="658" y="247"/>
                      </a:lnTo>
                      <a:lnTo>
                        <a:pt x="641" y="246"/>
                      </a:lnTo>
                      <a:lnTo>
                        <a:pt x="623" y="246"/>
                      </a:lnTo>
                      <a:lnTo>
                        <a:pt x="605" y="245"/>
                      </a:lnTo>
                      <a:lnTo>
                        <a:pt x="585" y="245"/>
                      </a:lnTo>
                      <a:lnTo>
                        <a:pt x="565" y="245"/>
                      </a:lnTo>
                      <a:lnTo>
                        <a:pt x="543" y="243"/>
                      </a:lnTo>
                      <a:lnTo>
                        <a:pt x="520" y="242"/>
                      </a:lnTo>
                      <a:lnTo>
                        <a:pt x="516" y="250"/>
                      </a:lnTo>
                      <a:lnTo>
                        <a:pt x="514" y="261"/>
                      </a:lnTo>
                      <a:lnTo>
                        <a:pt x="512" y="272"/>
                      </a:lnTo>
                      <a:lnTo>
                        <a:pt x="509" y="285"/>
                      </a:lnTo>
                      <a:lnTo>
                        <a:pt x="508" y="297"/>
                      </a:lnTo>
                      <a:lnTo>
                        <a:pt x="506" y="311"/>
                      </a:lnTo>
                      <a:lnTo>
                        <a:pt x="502" y="324"/>
                      </a:lnTo>
                      <a:lnTo>
                        <a:pt x="499" y="337"/>
                      </a:lnTo>
                      <a:lnTo>
                        <a:pt x="466" y="337"/>
                      </a:lnTo>
                      <a:lnTo>
                        <a:pt x="433" y="338"/>
                      </a:lnTo>
                      <a:lnTo>
                        <a:pt x="401" y="338"/>
                      </a:lnTo>
                      <a:lnTo>
                        <a:pt x="369" y="339"/>
                      </a:lnTo>
                      <a:lnTo>
                        <a:pt x="337" y="339"/>
                      </a:lnTo>
                      <a:lnTo>
                        <a:pt x="304" y="340"/>
                      </a:lnTo>
                      <a:lnTo>
                        <a:pt x="273" y="340"/>
                      </a:lnTo>
                      <a:lnTo>
                        <a:pt x="241" y="340"/>
                      </a:lnTo>
                      <a:lnTo>
                        <a:pt x="210" y="341"/>
                      </a:lnTo>
                      <a:lnTo>
                        <a:pt x="180" y="341"/>
                      </a:lnTo>
                      <a:lnTo>
                        <a:pt x="149" y="342"/>
                      </a:lnTo>
                      <a:lnTo>
                        <a:pt x="119" y="342"/>
                      </a:lnTo>
                      <a:lnTo>
                        <a:pt x="89" y="342"/>
                      </a:lnTo>
                      <a:lnTo>
                        <a:pt x="59" y="344"/>
                      </a:lnTo>
                      <a:lnTo>
                        <a:pt x="29" y="344"/>
                      </a:lnTo>
                      <a:lnTo>
                        <a:pt x="0" y="344"/>
                      </a:lnTo>
                      <a:lnTo>
                        <a:pt x="5" y="327"/>
                      </a:lnTo>
                      <a:lnTo>
                        <a:pt x="7" y="310"/>
                      </a:lnTo>
                      <a:lnTo>
                        <a:pt x="9" y="293"/>
                      </a:lnTo>
                      <a:lnTo>
                        <a:pt x="11" y="276"/>
                      </a:lnTo>
                      <a:lnTo>
                        <a:pt x="14" y="261"/>
                      </a:lnTo>
                      <a:lnTo>
                        <a:pt x="20" y="247"/>
                      </a:lnTo>
                      <a:lnTo>
                        <a:pt x="28" y="236"/>
                      </a:lnTo>
                      <a:lnTo>
                        <a:pt x="41" y="230"/>
                      </a:lnTo>
                      <a:lnTo>
                        <a:pt x="57" y="226"/>
                      </a:lnTo>
                      <a:lnTo>
                        <a:pt x="72" y="225"/>
                      </a:lnTo>
                      <a:lnTo>
                        <a:pt x="85" y="226"/>
                      </a:lnTo>
                      <a:lnTo>
                        <a:pt x="98" y="228"/>
                      </a:lnTo>
                      <a:lnTo>
                        <a:pt x="111" y="232"/>
                      </a:lnTo>
                      <a:lnTo>
                        <a:pt x="123" y="236"/>
                      </a:lnTo>
                      <a:lnTo>
                        <a:pt x="135" y="242"/>
                      </a:lnTo>
                      <a:lnTo>
                        <a:pt x="148" y="248"/>
                      </a:lnTo>
                      <a:lnTo>
                        <a:pt x="160" y="253"/>
                      </a:lnTo>
                      <a:lnTo>
                        <a:pt x="173" y="257"/>
                      </a:lnTo>
                      <a:lnTo>
                        <a:pt x="187" y="262"/>
                      </a:lnTo>
                      <a:lnTo>
                        <a:pt x="202" y="264"/>
                      </a:lnTo>
                      <a:lnTo>
                        <a:pt x="218" y="265"/>
                      </a:lnTo>
                      <a:lnTo>
                        <a:pt x="235" y="264"/>
                      </a:lnTo>
                      <a:lnTo>
                        <a:pt x="255" y="260"/>
                      </a:lnTo>
                      <a:lnTo>
                        <a:pt x="276" y="254"/>
                      </a:lnTo>
                      <a:lnTo>
                        <a:pt x="276" y="228"/>
                      </a:lnTo>
                      <a:lnTo>
                        <a:pt x="270" y="223"/>
                      </a:lnTo>
                      <a:lnTo>
                        <a:pt x="267" y="216"/>
                      </a:lnTo>
                      <a:lnTo>
                        <a:pt x="267" y="209"/>
                      </a:lnTo>
                      <a:lnTo>
                        <a:pt x="267" y="204"/>
                      </a:lnTo>
                      <a:lnTo>
                        <a:pt x="270" y="124"/>
                      </a:lnTo>
                      <a:lnTo>
                        <a:pt x="270" y="114"/>
                      </a:lnTo>
                      <a:lnTo>
                        <a:pt x="272" y="108"/>
                      </a:lnTo>
                      <a:lnTo>
                        <a:pt x="277" y="103"/>
                      </a:lnTo>
                      <a:lnTo>
                        <a:pt x="284" y="101"/>
                      </a:lnTo>
                      <a:lnTo>
                        <a:pt x="294" y="99"/>
                      </a:lnTo>
                      <a:lnTo>
                        <a:pt x="305" y="98"/>
                      </a:lnTo>
                      <a:lnTo>
                        <a:pt x="318" y="97"/>
                      </a:lnTo>
                      <a:lnTo>
                        <a:pt x="332" y="95"/>
                      </a:lnTo>
                      <a:lnTo>
                        <a:pt x="348" y="94"/>
                      </a:lnTo>
                      <a:lnTo>
                        <a:pt x="364" y="93"/>
                      </a:lnTo>
                      <a:lnTo>
                        <a:pt x="380" y="91"/>
                      </a:lnTo>
                      <a:lnTo>
                        <a:pt x="398" y="90"/>
                      </a:lnTo>
                      <a:lnTo>
                        <a:pt x="416" y="89"/>
                      </a:lnTo>
                      <a:lnTo>
                        <a:pt x="433" y="88"/>
                      </a:lnTo>
                      <a:lnTo>
                        <a:pt x="452" y="87"/>
                      </a:lnTo>
                      <a:lnTo>
                        <a:pt x="469" y="86"/>
                      </a:lnTo>
                      <a:lnTo>
                        <a:pt x="487" y="86"/>
                      </a:lnTo>
                      <a:lnTo>
                        <a:pt x="505" y="85"/>
                      </a:lnTo>
                      <a:lnTo>
                        <a:pt x="521" y="83"/>
                      </a:lnTo>
                      <a:lnTo>
                        <a:pt x="537" y="83"/>
                      </a:lnTo>
                      <a:lnTo>
                        <a:pt x="539" y="78"/>
                      </a:lnTo>
                      <a:lnTo>
                        <a:pt x="540" y="71"/>
                      </a:lnTo>
                      <a:lnTo>
                        <a:pt x="540" y="63"/>
                      </a:lnTo>
                      <a:lnTo>
                        <a:pt x="540" y="55"/>
                      </a:lnTo>
                      <a:lnTo>
                        <a:pt x="539" y="48"/>
                      </a:lnTo>
                      <a:lnTo>
                        <a:pt x="538" y="41"/>
                      </a:lnTo>
                      <a:lnTo>
                        <a:pt x="537" y="35"/>
                      </a:lnTo>
                      <a:lnTo>
                        <a:pt x="535" y="30"/>
                      </a:lnTo>
                      <a:lnTo>
                        <a:pt x="665" y="33"/>
                      </a:lnTo>
                      <a:lnTo>
                        <a:pt x="668" y="42"/>
                      </a:lnTo>
                      <a:lnTo>
                        <a:pt x="669" y="50"/>
                      </a:lnTo>
                      <a:lnTo>
                        <a:pt x="668" y="57"/>
                      </a:lnTo>
                      <a:lnTo>
                        <a:pt x="667" y="63"/>
                      </a:lnTo>
                      <a:lnTo>
                        <a:pt x="665" y="68"/>
                      </a:lnTo>
                      <a:lnTo>
                        <a:pt x="664" y="73"/>
                      </a:lnTo>
                      <a:lnTo>
                        <a:pt x="665" y="75"/>
                      </a:lnTo>
                      <a:lnTo>
                        <a:pt x="668" y="78"/>
                      </a:lnTo>
                      <a:lnTo>
                        <a:pt x="691" y="76"/>
                      </a:lnTo>
                      <a:lnTo>
                        <a:pt x="712" y="75"/>
                      </a:lnTo>
                      <a:lnTo>
                        <a:pt x="732" y="74"/>
                      </a:lnTo>
                      <a:lnTo>
                        <a:pt x="751" y="73"/>
                      </a:lnTo>
                      <a:lnTo>
                        <a:pt x="770" y="73"/>
                      </a:lnTo>
                      <a:lnTo>
                        <a:pt x="788" y="72"/>
                      </a:lnTo>
                      <a:lnTo>
                        <a:pt x="807" y="72"/>
                      </a:lnTo>
                      <a:lnTo>
                        <a:pt x="826" y="71"/>
                      </a:lnTo>
                      <a:lnTo>
                        <a:pt x="830" y="67"/>
                      </a:lnTo>
                      <a:lnTo>
                        <a:pt x="831" y="63"/>
                      </a:lnTo>
                      <a:lnTo>
                        <a:pt x="832" y="59"/>
                      </a:lnTo>
                      <a:lnTo>
                        <a:pt x="832" y="55"/>
                      </a:lnTo>
                      <a:lnTo>
                        <a:pt x="832" y="51"/>
                      </a:lnTo>
                      <a:lnTo>
                        <a:pt x="831" y="45"/>
                      </a:lnTo>
                      <a:lnTo>
                        <a:pt x="831" y="41"/>
                      </a:lnTo>
                      <a:lnTo>
                        <a:pt x="830" y="35"/>
                      </a:lnTo>
                      <a:lnTo>
                        <a:pt x="888" y="35"/>
                      </a:lnTo>
                      <a:lnTo>
                        <a:pt x="901" y="35"/>
                      </a:lnTo>
                      <a:lnTo>
                        <a:pt x="914" y="36"/>
                      </a:lnTo>
                      <a:lnTo>
                        <a:pt x="925" y="36"/>
                      </a:lnTo>
                      <a:lnTo>
                        <a:pt x="938" y="36"/>
                      </a:lnTo>
                      <a:lnTo>
                        <a:pt x="949" y="36"/>
                      </a:lnTo>
                      <a:lnTo>
                        <a:pt x="961" y="36"/>
                      </a:lnTo>
                      <a:lnTo>
                        <a:pt x="972" y="36"/>
                      </a:lnTo>
                      <a:lnTo>
                        <a:pt x="985" y="35"/>
                      </a:lnTo>
                      <a:lnTo>
                        <a:pt x="995" y="35"/>
                      </a:lnTo>
                      <a:lnTo>
                        <a:pt x="1007" y="35"/>
                      </a:lnTo>
                      <a:lnTo>
                        <a:pt x="1018" y="34"/>
                      </a:lnTo>
                      <a:lnTo>
                        <a:pt x="1030" y="34"/>
                      </a:lnTo>
                      <a:lnTo>
                        <a:pt x="1041" y="34"/>
                      </a:lnTo>
                      <a:lnTo>
                        <a:pt x="1052" y="33"/>
                      </a:lnTo>
                      <a:lnTo>
                        <a:pt x="1063" y="33"/>
                      </a:lnTo>
                      <a:lnTo>
                        <a:pt x="1074" y="32"/>
                      </a:lnTo>
                      <a:lnTo>
                        <a:pt x="1073" y="36"/>
                      </a:lnTo>
                      <a:lnTo>
                        <a:pt x="1071" y="42"/>
                      </a:lnTo>
                      <a:lnTo>
                        <a:pt x="1069" y="49"/>
                      </a:lnTo>
                      <a:lnTo>
                        <a:pt x="1067" y="55"/>
                      </a:lnTo>
                      <a:lnTo>
                        <a:pt x="1066" y="60"/>
                      </a:lnTo>
                      <a:lnTo>
                        <a:pt x="1066" y="65"/>
                      </a:lnTo>
                      <a:lnTo>
                        <a:pt x="1067" y="68"/>
                      </a:lnTo>
                      <a:lnTo>
                        <a:pt x="1069" y="71"/>
                      </a:lnTo>
                      <a:lnTo>
                        <a:pt x="1078" y="72"/>
                      </a:lnTo>
                      <a:lnTo>
                        <a:pt x="1088" y="72"/>
                      </a:lnTo>
                      <a:lnTo>
                        <a:pt x="1098" y="73"/>
                      </a:lnTo>
                      <a:lnTo>
                        <a:pt x="1109" y="73"/>
                      </a:lnTo>
                      <a:lnTo>
                        <a:pt x="1121" y="74"/>
                      </a:lnTo>
                      <a:lnTo>
                        <a:pt x="1132" y="74"/>
                      </a:lnTo>
                      <a:lnTo>
                        <a:pt x="1144" y="75"/>
                      </a:lnTo>
                      <a:lnTo>
                        <a:pt x="1157" y="76"/>
                      </a:lnTo>
                      <a:lnTo>
                        <a:pt x="1169" y="76"/>
                      </a:lnTo>
                      <a:lnTo>
                        <a:pt x="1183" y="78"/>
                      </a:lnTo>
                      <a:lnTo>
                        <a:pt x="1196" y="79"/>
                      </a:lnTo>
                      <a:lnTo>
                        <a:pt x="1209" y="79"/>
                      </a:lnTo>
                      <a:lnTo>
                        <a:pt x="1222" y="80"/>
                      </a:lnTo>
                      <a:lnTo>
                        <a:pt x="1235" y="81"/>
                      </a:lnTo>
                      <a:lnTo>
                        <a:pt x="1248" y="81"/>
                      </a:lnTo>
                      <a:lnTo>
                        <a:pt x="1260" y="82"/>
                      </a:lnTo>
                      <a:lnTo>
                        <a:pt x="1469" y="114"/>
                      </a:lnTo>
                      <a:lnTo>
                        <a:pt x="1464" y="93"/>
                      </a:lnTo>
                      <a:lnTo>
                        <a:pt x="1463" y="74"/>
                      </a:lnTo>
                      <a:lnTo>
                        <a:pt x="1465" y="58"/>
                      </a:lnTo>
                      <a:lnTo>
                        <a:pt x="1469" y="43"/>
                      </a:lnTo>
                      <a:lnTo>
                        <a:pt x="1471" y="32"/>
                      </a:lnTo>
                      <a:lnTo>
                        <a:pt x="1473" y="20"/>
                      </a:lnTo>
                      <a:lnTo>
                        <a:pt x="1472" y="10"/>
                      </a:lnTo>
                      <a:lnTo>
                        <a:pt x="1468" y="0"/>
                      </a:lnTo>
                      <a:lnTo>
                        <a:pt x="1486" y="0"/>
                      </a:lnTo>
                      <a:lnTo>
                        <a:pt x="1506" y="2"/>
                      </a:lnTo>
                      <a:lnTo>
                        <a:pt x="1524" y="2"/>
                      </a:lnTo>
                      <a:lnTo>
                        <a:pt x="1544" y="3"/>
                      </a:lnTo>
                      <a:lnTo>
                        <a:pt x="1562" y="4"/>
                      </a:lnTo>
                      <a:lnTo>
                        <a:pt x="1582" y="5"/>
                      </a:lnTo>
                      <a:lnTo>
                        <a:pt x="1600" y="5"/>
                      </a:lnTo>
                      <a:lnTo>
                        <a:pt x="1620" y="6"/>
                      </a:lnTo>
                      <a:lnTo>
                        <a:pt x="1639" y="9"/>
                      </a:lnTo>
                      <a:lnTo>
                        <a:pt x="1658" y="10"/>
                      </a:lnTo>
                      <a:lnTo>
                        <a:pt x="1677" y="11"/>
                      </a:lnTo>
                      <a:lnTo>
                        <a:pt x="1697" y="12"/>
                      </a:lnTo>
                      <a:lnTo>
                        <a:pt x="1715" y="13"/>
                      </a:lnTo>
                      <a:lnTo>
                        <a:pt x="1735" y="14"/>
                      </a:lnTo>
                      <a:lnTo>
                        <a:pt x="1753" y="15"/>
                      </a:lnTo>
                      <a:lnTo>
                        <a:pt x="1773" y="17"/>
                      </a:lnTo>
                      <a:lnTo>
                        <a:pt x="1775" y="35"/>
                      </a:lnTo>
                      <a:lnTo>
                        <a:pt x="1781" y="50"/>
                      </a:lnTo>
                      <a:lnTo>
                        <a:pt x="1789" y="63"/>
                      </a:lnTo>
                      <a:lnTo>
                        <a:pt x="1797" y="74"/>
                      </a:lnTo>
                      <a:lnTo>
                        <a:pt x="1805" y="85"/>
                      </a:lnTo>
                      <a:lnTo>
                        <a:pt x="1812" y="94"/>
                      </a:lnTo>
                      <a:lnTo>
                        <a:pt x="1817" y="105"/>
                      </a:lnTo>
                      <a:lnTo>
                        <a:pt x="1819" y="117"/>
                      </a:lnTo>
                      <a:lnTo>
                        <a:pt x="1817" y="126"/>
                      </a:lnTo>
                      <a:lnTo>
                        <a:pt x="1811" y="133"/>
                      </a:lnTo>
                      <a:lnTo>
                        <a:pt x="1802" y="137"/>
                      </a:lnTo>
                      <a:lnTo>
                        <a:pt x="1792" y="142"/>
                      </a:lnTo>
                      <a:lnTo>
                        <a:pt x="1781" y="146"/>
                      </a:lnTo>
                      <a:lnTo>
                        <a:pt x="1768" y="147"/>
                      </a:lnTo>
                      <a:lnTo>
                        <a:pt x="1758" y="149"/>
                      </a:lnTo>
                      <a:lnTo>
                        <a:pt x="1748" y="150"/>
                      </a:lnTo>
                      <a:lnTo>
                        <a:pt x="1718" y="159"/>
                      </a:lnTo>
                      <a:lnTo>
                        <a:pt x="1698" y="174"/>
                      </a:lnTo>
                      <a:lnTo>
                        <a:pt x="1687" y="193"/>
                      </a:lnTo>
                      <a:lnTo>
                        <a:pt x="1677" y="215"/>
                      </a:lnTo>
                      <a:lnTo>
                        <a:pt x="1669" y="238"/>
                      </a:lnTo>
                      <a:lnTo>
                        <a:pt x="1659" y="262"/>
                      </a:lnTo>
                      <a:lnTo>
                        <a:pt x="1643" y="285"/>
                      </a:lnTo>
                      <a:lnTo>
                        <a:pt x="1616" y="307"/>
                      </a:lnTo>
                      <a:lnTo>
                        <a:pt x="1596" y="308"/>
                      </a:lnTo>
                      <a:lnTo>
                        <a:pt x="1576" y="308"/>
                      </a:lnTo>
                      <a:lnTo>
                        <a:pt x="1555" y="309"/>
                      </a:lnTo>
                      <a:lnTo>
                        <a:pt x="1534" y="309"/>
                      </a:lnTo>
                      <a:lnTo>
                        <a:pt x="1514" y="310"/>
                      </a:lnTo>
                      <a:lnTo>
                        <a:pt x="1493" y="311"/>
                      </a:lnTo>
                      <a:lnTo>
                        <a:pt x="1471" y="311"/>
                      </a:lnTo>
                      <a:lnTo>
                        <a:pt x="1450" y="312"/>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86" name="Freeform 93"/>
                <p:cNvSpPr>
                  <a:spLocks noChangeAspect="1"/>
                </p:cNvSpPr>
                <p:nvPr/>
              </p:nvSpPr>
              <p:spPr bwMode="auto">
                <a:xfrm>
                  <a:off x="2244" y="2924"/>
                  <a:ext cx="101" cy="85"/>
                </a:xfrm>
                <a:custGeom>
                  <a:avLst/>
                  <a:gdLst>
                    <a:gd name="T0" fmla="*/ 0 w 203"/>
                    <a:gd name="T1" fmla="*/ 0 h 170"/>
                    <a:gd name="T2" fmla="*/ 0 w 203"/>
                    <a:gd name="T3" fmla="*/ 1 h 170"/>
                    <a:gd name="T4" fmla="*/ 0 w 203"/>
                    <a:gd name="T5" fmla="*/ 1 h 170"/>
                    <a:gd name="T6" fmla="*/ 0 w 203"/>
                    <a:gd name="T7" fmla="*/ 1 h 170"/>
                    <a:gd name="T8" fmla="*/ 0 w 203"/>
                    <a:gd name="T9" fmla="*/ 1 h 170"/>
                    <a:gd name="T10" fmla="*/ 0 w 203"/>
                    <a:gd name="T11" fmla="*/ 1 h 170"/>
                    <a:gd name="T12" fmla="*/ 0 w 203"/>
                    <a:gd name="T13" fmla="*/ 1 h 170"/>
                    <a:gd name="T14" fmla="*/ 0 w 203"/>
                    <a:gd name="T15" fmla="*/ 1 h 170"/>
                    <a:gd name="T16" fmla="*/ 0 w 203"/>
                    <a:gd name="T17" fmla="*/ 1 h 170"/>
                    <a:gd name="T18" fmla="*/ 0 w 203"/>
                    <a:gd name="T19" fmla="*/ 1 h 170"/>
                    <a:gd name="T20" fmla="*/ 0 w 203"/>
                    <a:gd name="T21" fmla="*/ 1 h 170"/>
                    <a:gd name="T22" fmla="*/ 0 w 203"/>
                    <a:gd name="T23" fmla="*/ 1 h 170"/>
                    <a:gd name="T24" fmla="*/ 0 w 203"/>
                    <a:gd name="T25" fmla="*/ 1 h 170"/>
                    <a:gd name="T26" fmla="*/ 0 w 203"/>
                    <a:gd name="T27" fmla="*/ 1 h 170"/>
                    <a:gd name="T28" fmla="*/ 0 w 203"/>
                    <a:gd name="T29" fmla="*/ 1 h 170"/>
                    <a:gd name="T30" fmla="*/ 0 w 203"/>
                    <a:gd name="T31" fmla="*/ 1 h 170"/>
                    <a:gd name="T32" fmla="*/ 0 w 203"/>
                    <a:gd name="T33" fmla="*/ 1 h 170"/>
                    <a:gd name="T34" fmla="*/ 0 w 203"/>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
                    <a:gd name="T55" fmla="*/ 0 h 170"/>
                    <a:gd name="T56" fmla="*/ 203 w 203"/>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 h="170">
                      <a:moveTo>
                        <a:pt x="138" y="0"/>
                      </a:moveTo>
                      <a:lnTo>
                        <a:pt x="166" y="13"/>
                      </a:lnTo>
                      <a:lnTo>
                        <a:pt x="185" y="31"/>
                      </a:lnTo>
                      <a:lnTo>
                        <a:pt x="198" y="52"/>
                      </a:lnTo>
                      <a:lnTo>
                        <a:pt x="203" y="75"/>
                      </a:lnTo>
                      <a:lnTo>
                        <a:pt x="202" y="98"/>
                      </a:lnTo>
                      <a:lnTo>
                        <a:pt x="192" y="120"/>
                      </a:lnTo>
                      <a:lnTo>
                        <a:pt x="177" y="139"/>
                      </a:lnTo>
                      <a:lnTo>
                        <a:pt x="157" y="155"/>
                      </a:lnTo>
                      <a:lnTo>
                        <a:pt x="128" y="168"/>
                      </a:lnTo>
                      <a:lnTo>
                        <a:pt x="106" y="170"/>
                      </a:lnTo>
                      <a:lnTo>
                        <a:pt x="89" y="166"/>
                      </a:lnTo>
                      <a:lnTo>
                        <a:pt x="74" y="154"/>
                      </a:lnTo>
                      <a:lnTo>
                        <a:pt x="60" y="142"/>
                      </a:lnTo>
                      <a:lnTo>
                        <a:pt x="45" y="130"/>
                      </a:lnTo>
                      <a:lnTo>
                        <a:pt x="25" y="122"/>
                      </a:lnTo>
                      <a:lnTo>
                        <a:pt x="0" y="120"/>
                      </a:lnTo>
                      <a:lnTo>
                        <a:pt x="138" y="0"/>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87" name="Freeform 94"/>
                <p:cNvSpPr>
                  <a:spLocks noChangeAspect="1"/>
                </p:cNvSpPr>
                <p:nvPr/>
              </p:nvSpPr>
              <p:spPr bwMode="auto">
                <a:xfrm>
                  <a:off x="2244" y="2924"/>
                  <a:ext cx="101" cy="85"/>
                </a:xfrm>
                <a:custGeom>
                  <a:avLst/>
                  <a:gdLst>
                    <a:gd name="T0" fmla="*/ 0 w 203"/>
                    <a:gd name="T1" fmla="*/ 0 h 170"/>
                    <a:gd name="T2" fmla="*/ 0 w 203"/>
                    <a:gd name="T3" fmla="*/ 0 h 170"/>
                    <a:gd name="T4" fmla="*/ 0 w 203"/>
                    <a:gd name="T5" fmla="*/ 1 h 170"/>
                    <a:gd name="T6" fmla="*/ 0 w 203"/>
                    <a:gd name="T7" fmla="*/ 1 h 170"/>
                    <a:gd name="T8" fmla="*/ 0 w 203"/>
                    <a:gd name="T9" fmla="*/ 1 h 170"/>
                    <a:gd name="T10" fmla="*/ 0 w 203"/>
                    <a:gd name="T11" fmla="*/ 1 h 170"/>
                    <a:gd name="T12" fmla="*/ 0 w 203"/>
                    <a:gd name="T13" fmla="*/ 1 h 170"/>
                    <a:gd name="T14" fmla="*/ 0 w 203"/>
                    <a:gd name="T15" fmla="*/ 1 h 170"/>
                    <a:gd name="T16" fmla="*/ 0 w 203"/>
                    <a:gd name="T17" fmla="*/ 1 h 170"/>
                    <a:gd name="T18" fmla="*/ 0 w 203"/>
                    <a:gd name="T19" fmla="*/ 1 h 170"/>
                    <a:gd name="T20" fmla="*/ 0 w 203"/>
                    <a:gd name="T21" fmla="*/ 1 h 170"/>
                    <a:gd name="T22" fmla="*/ 0 w 203"/>
                    <a:gd name="T23" fmla="*/ 1 h 170"/>
                    <a:gd name="T24" fmla="*/ 0 w 203"/>
                    <a:gd name="T25" fmla="*/ 1 h 170"/>
                    <a:gd name="T26" fmla="*/ 0 w 203"/>
                    <a:gd name="T27" fmla="*/ 1 h 170"/>
                    <a:gd name="T28" fmla="*/ 0 w 203"/>
                    <a:gd name="T29" fmla="*/ 1 h 170"/>
                    <a:gd name="T30" fmla="*/ 0 w 203"/>
                    <a:gd name="T31" fmla="*/ 1 h 170"/>
                    <a:gd name="T32" fmla="*/ 0 w 203"/>
                    <a:gd name="T33" fmla="*/ 1 h 170"/>
                    <a:gd name="T34" fmla="*/ 0 w 203"/>
                    <a:gd name="T35" fmla="*/ 1 h 170"/>
                    <a:gd name="T36" fmla="*/ 0 w 203"/>
                    <a:gd name="T37" fmla="*/ 1 h 170"/>
                    <a:gd name="T38" fmla="*/ 0 w 203"/>
                    <a:gd name="T39" fmla="*/ 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
                    <a:gd name="T61" fmla="*/ 0 h 170"/>
                    <a:gd name="T62" fmla="*/ 203 w 203"/>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 h="170">
                      <a:moveTo>
                        <a:pt x="138" y="0"/>
                      </a:moveTo>
                      <a:lnTo>
                        <a:pt x="138" y="0"/>
                      </a:lnTo>
                      <a:lnTo>
                        <a:pt x="166" y="13"/>
                      </a:lnTo>
                      <a:lnTo>
                        <a:pt x="185" y="31"/>
                      </a:lnTo>
                      <a:lnTo>
                        <a:pt x="198" y="52"/>
                      </a:lnTo>
                      <a:lnTo>
                        <a:pt x="203" y="75"/>
                      </a:lnTo>
                      <a:lnTo>
                        <a:pt x="202" y="98"/>
                      </a:lnTo>
                      <a:lnTo>
                        <a:pt x="192" y="120"/>
                      </a:lnTo>
                      <a:lnTo>
                        <a:pt x="177" y="139"/>
                      </a:lnTo>
                      <a:lnTo>
                        <a:pt x="157" y="155"/>
                      </a:lnTo>
                      <a:lnTo>
                        <a:pt x="128" y="168"/>
                      </a:lnTo>
                      <a:lnTo>
                        <a:pt x="106" y="170"/>
                      </a:lnTo>
                      <a:lnTo>
                        <a:pt x="89" y="166"/>
                      </a:lnTo>
                      <a:lnTo>
                        <a:pt x="74" y="154"/>
                      </a:lnTo>
                      <a:lnTo>
                        <a:pt x="60" y="142"/>
                      </a:lnTo>
                      <a:lnTo>
                        <a:pt x="45" y="130"/>
                      </a:lnTo>
                      <a:lnTo>
                        <a:pt x="25" y="122"/>
                      </a:lnTo>
                      <a:lnTo>
                        <a:pt x="0" y="120"/>
                      </a:lnTo>
                      <a:lnTo>
                        <a:pt x="138" y="0"/>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88" name="Freeform 95"/>
                <p:cNvSpPr>
                  <a:spLocks noChangeAspect="1"/>
                </p:cNvSpPr>
                <p:nvPr/>
              </p:nvSpPr>
              <p:spPr bwMode="auto">
                <a:xfrm>
                  <a:off x="2373" y="2907"/>
                  <a:ext cx="87" cy="148"/>
                </a:xfrm>
                <a:custGeom>
                  <a:avLst/>
                  <a:gdLst>
                    <a:gd name="T0" fmla="*/ 1 w 174"/>
                    <a:gd name="T1" fmla="*/ 1 h 295"/>
                    <a:gd name="T2" fmla="*/ 1 w 174"/>
                    <a:gd name="T3" fmla="*/ 1 h 295"/>
                    <a:gd name="T4" fmla="*/ 1 w 174"/>
                    <a:gd name="T5" fmla="*/ 1 h 295"/>
                    <a:gd name="T6" fmla="*/ 1 w 174"/>
                    <a:gd name="T7" fmla="*/ 1 h 295"/>
                    <a:gd name="T8" fmla="*/ 1 w 174"/>
                    <a:gd name="T9" fmla="*/ 1 h 295"/>
                    <a:gd name="T10" fmla="*/ 1 w 174"/>
                    <a:gd name="T11" fmla="*/ 1 h 295"/>
                    <a:gd name="T12" fmla="*/ 1 w 174"/>
                    <a:gd name="T13" fmla="*/ 1 h 295"/>
                    <a:gd name="T14" fmla="*/ 1 w 174"/>
                    <a:gd name="T15" fmla="*/ 1 h 295"/>
                    <a:gd name="T16" fmla="*/ 0 w 174"/>
                    <a:gd name="T17" fmla="*/ 1 h 295"/>
                    <a:gd name="T18" fmla="*/ 1 w 174"/>
                    <a:gd name="T19" fmla="*/ 1 h 295"/>
                    <a:gd name="T20" fmla="*/ 1 w 174"/>
                    <a:gd name="T21" fmla="*/ 1 h 295"/>
                    <a:gd name="T22" fmla="*/ 1 w 174"/>
                    <a:gd name="T23" fmla="*/ 1 h 295"/>
                    <a:gd name="T24" fmla="*/ 1 w 174"/>
                    <a:gd name="T25" fmla="*/ 1 h 295"/>
                    <a:gd name="T26" fmla="*/ 1 w 174"/>
                    <a:gd name="T27" fmla="*/ 1 h 295"/>
                    <a:gd name="T28" fmla="*/ 1 w 174"/>
                    <a:gd name="T29" fmla="*/ 1 h 295"/>
                    <a:gd name="T30" fmla="*/ 1 w 174"/>
                    <a:gd name="T31" fmla="*/ 1 h 295"/>
                    <a:gd name="T32" fmla="*/ 1 w 174"/>
                    <a:gd name="T33" fmla="*/ 1 h 295"/>
                    <a:gd name="T34" fmla="*/ 1 w 174"/>
                    <a:gd name="T35" fmla="*/ 1 h 295"/>
                    <a:gd name="T36" fmla="*/ 1 w 174"/>
                    <a:gd name="T37" fmla="*/ 1 h 295"/>
                    <a:gd name="T38" fmla="*/ 1 w 174"/>
                    <a:gd name="T39" fmla="*/ 1 h 295"/>
                    <a:gd name="T40" fmla="*/ 1 w 174"/>
                    <a:gd name="T41" fmla="*/ 1 h 295"/>
                    <a:gd name="T42" fmla="*/ 1 w 174"/>
                    <a:gd name="T43" fmla="*/ 1 h 295"/>
                    <a:gd name="T44" fmla="*/ 1 w 174"/>
                    <a:gd name="T45" fmla="*/ 1 h 295"/>
                    <a:gd name="T46" fmla="*/ 1 w 174"/>
                    <a:gd name="T47" fmla="*/ 1 h 295"/>
                    <a:gd name="T48" fmla="*/ 1 w 174"/>
                    <a:gd name="T49" fmla="*/ 1 h 295"/>
                    <a:gd name="T50" fmla="*/ 1 w 174"/>
                    <a:gd name="T51" fmla="*/ 1 h 295"/>
                    <a:gd name="T52" fmla="*/ 1 w 174"/>
                    <a:gd name="T53" fmla="*/ 1 h 295"/>
                    <a:gd name="T54" fmla="*/ 1 w 174"/>
                    <a:gd name="T55" fmla="*/ 1 h 295"/>
                    <a:gd name="T56" fmla="*/ 1 w 174"/>
                    <a:gd name="T57" fmla="*/ 1 h 295"/>
                    <a:gd name="T58" fmla="*/ 1 w 174"/>
                    <a:gd name="T59" fmla="*/ 1 h 295"/>
                    <a:gd name="T60" fmla="*/ 1 w 174"/>
                    <a:gd name="T61" fmla="*/ 1 h 295"/>
                    <a:gd name="T62" fmla="*/ 1 w 174"/>
                    <a:gd name="T63" fmla="*/ 1 h 295"/>
                    <a:gd name="T64" fmla="*/ 1 w 174"/>
                    <a:gd name="T65" fmla="*/ 0 h 295"/>
                    <a:gd name="T66" fmla="*/ 1 w 174"/>
                    <a:gd name="T67" fmla="*/ 1 h 2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4"/>
                    <a:gd name="T103" fmla="*/ 0 h 295"/>
                    <a:gd name="T104" fmla="*/ 174 w 174"/>
                    <a:gd name="T105" fmla="*/ 295 h 2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4" h="295">
                      <a:moveTo>
                        <a:pt x="132" y="292"/>
                      </a:moveTo>
                      <a:lnTo>
                        <a:pt x="111" y="292"/>
                      </a:lnTo>
                      <a:lnTo>
                        <a:pt x="89" y="293"/>
                      </a:lnTo>
                      <a:lnTo>
                        <a:pt x="66" y="295"/>
                      </a:lnTo>
                      <a:lnTo>
                        <a:pt x="44" y="293"/>
                      </a:lnTo>
                      <a:lnTo>
                        <a:pt x="26" y="292"/>
                      </a:lnTo>
                      <a:lnTo>
                        <a:pt x="11" y="286"/>
                      </a:lnTo>
                      <a:lnTo>
                        <a:pt x="3" y="278"/>
                      </a:lnTo>
                      <a:lnTo>
                        <a:pt x="0" y="265"/>
                      </a:lnTo>
                      <a:lnTo>
                        <a:pt x="3" y="248"/>
                      </a:lnTo>
                      <a:lnTo>
                        <a:pt x="4" y="232"/>
                      </a:lnTo>
                      <a:lnTo>
                        <a:pt x="6" y="216"/>
                      </a:lnTo>
                      <a:lnTo>
                        <a:pt x="8" y="200"/>
                      </a:lnTo>
                      <a:lnTo>
                        <a:pt x="11" y="184"/>
                      </a:lnTo>
                      <a:lnTo>
                        <a:pt x="13" y="168"/>
                      </a:lnTo>
                      <a:lnTo>
                        <a:pt x="15" y="152"/>
                      </a:lnTo>
                      <a:lnTo>
                        <a:pt x="19" y="136"/>
                      </a:lnTo>
                      <a:lnTo>
                        <a:pt x="22" y="120"/>
                      </a:lnTo>
                      <a:lnTo>
                        <a:pt x="26" y="105"/>
                      </a:lnTo>
                      <a:lnTo>
                        <a:pt x="30" y="90"/>
                      </a:lnTo>
                      <a:lnTo>
                        <a:pt x="35" y="75"/>
                      </a:lnTo>
                      <a:lnTo>
                        <a:pt x="41" y="61"/>
                      </a:lnTo>
                      <a:lnTo>
                        <a:pt x="46" y="48"/>
                      </a:lnTo>
                      <a:lnTo>
                        <a:pt x="53" y="34"/>
                      </a:lnTo>
                      <a:lnTo>
                        <a:pt x="61" y="23"/>
                      </a:lnTo>
                      <a:lnTo>
                        <a:pt x="70" y="15"/>
                      </a:lnTo>
                      <a:lnTo>
                        <a:pt x="82" y="9"/>
                      </a:lnTo>
                      <a:lnTo>
                        <a:pt x="97" y="6"/>
                      </a:lnTo>
                      <a:lnTo>
                        <a:pt x="113" y="4"/>
                      </a:lnTo>
                      <a:lnTo>
                        <a:pt x="129" y="3"/>
                      </a:lnTo>
                      <a:lnTo>
                        <a:pt x="145" y="3"/>
                      </a:lnTo>
                      <a:lnTo>
                        <a:pt x="160" y="2"/>
                      </a:lnTo>
                      <a:lnTo>
                        <a:pt x="174" y="0"/>
                      </a:lnTo>
                      <a:lnTo>
                        <a:pt x="132" y="292"/>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89" name="Freeform 96"/>
                <p:cNvSpPr>
                  <a:spLocks noChangeAspect="1"/>
                </p:cNvSpPr>
                <p:nvPr/>
              </p:nvSpPr>
              <p:spPr bwMode="auto">
                <a:xfrm>
                  <a:off x="2373" y="2907"/>
                  <a:ext cx="87" cy="148"/>
                </a:xfrm>
                <a:custGeom>
                  <a:avLst/>
                  <a:gdLst>
                    <a:gd name="T0" fmla="*/ 1 w 174"/>
                    <a:gd name="T1" fmla="*/ 1 h 295"/>
                    <a:gd name="T2" fmla="*/ 1 w 174"/>
                    <a:gd name="T3" fmla="*/ 1 h 295"/>
                    <a:gd name="T4" fmla="*/ 1 w 174"/>
                    <a:gd name="T5" fmla="*/ 1 h 295"/>
                    <a:gd name="T6" fmla="*/ 1 w 174"/>
                    <a:gd name="T7" fmla="*/ 1 h 295"/>
                    <a:gd name="T8" fmla="*/ 1 w 174"/>
                    <a:gd name="T9" fmla="*/ 1 h 295"/>
                    <a:gd name="T10" fmla="*/ 1 w 174"/>
                    <a:gd name="T11" fmla="*/ 1 h 295"/>
                    <a:gd name="T12" fmla="*/ 1 w 174"/>
                    <a:gd name="T13" fmla="*/ 1 h 295"/>
                    <a:gd name="T14" fmla="*/ 1 w 174"/>
                    <a:gd name="T15" fmla="*/ 1 h 295"/>
                    <a:gd name="T16" fmla="*/ 1 w 174"/>
                    <a:gd name="T17" fmla="*/ 1 h 295"/>
                    <a:gd name="T18" fmla="*/ 0 w 174"/>
                    <a:gd name="T19" fmla="*/ 1 h 295"/>
                    <a:gd name="T20" fmla="*/ 0 w 174"/>
                    <a:gd name="T21" fmla="*/ 1 h 295"/>
                    <a:gd name="T22" fmla="*/ 1 w 174"/>
                    <a:gd name="T23" fmla="*/ 1 h 295"/>
                    <a:gd name="T24" fmla="*/ 1 w 174"/>
                    <a:gd name="T25" fmla="*/ 1 h 295"/>
                    <a:gd name="T26" fmla="*/ 1 w 174"/>
                    <a:gd name="T27" fmla="*/ 1 h 295"/>
                    <a:gd name="T28" fmla="*/ 1 w 174"/>
                    <a:gd name="T29" fmla="*/ 1 h 295"/>
                    <a:gd name="T30" fmla="*/ 1 w 174"/>
                    <a:gd name="T31" fmla="*/ 1 h 295"/>
                    <a:gd name="T32" fmla="*/ 1 w 174"/>
                    <a:gd name="T33" fmla="*/ 1 h 295"/>
                    <a:gd name="T34" fmla="*/ 1 w 174"/>
                    <a:gd name="T35" fmla="*/ 1 h 295"/>
                    <a:gd name="T36" fmla="*/ 1 w 174"/>
                    <a:gd name="T37" fmla="*/ 1 h 295"/>
                    <a:gd name="T38" fmla="*/ 1 w 174"/>
                    <a:gd name="T39" fmla="*/ 1 h 295"/>
                    <a:gd name="T40" fmla="*/ 1 w 174"/>
                    <a:gd name="T41" fmla="*/ 1 h 295"/>
                    <a:gd name="T42" fmla="*/ 1 w 174"/>
                    <a:gd name="T43" fmla="*/ 1 h 295"/>
                    <a:gd name="T44" fmla="*/ 1 w 174"/>
                    <a:gd name="T45" fmla="*/ 1 h 295"/>
                    <a:gd name="T46" fmla="*/ 1 w 174"/>
                    <a:gd name="T47" fmla="*/ 1 h 295"/>
                    <a:gd name="T48" fmla="*/ 1 w 174"/>
                    <a:gd name="T49" fmla="*/ 1 h 295"/>
                    <a:gd name="T50" fmla="*/ 1 w 174"/>
                    <a:gd name="T51" fmla="*/ 1 h 295"/>
                    <a:gd name="T52" fmla="*/ 1 w 174"/>
                    <a:gd name="T53" fmla="*/ 1 h 295"/>
                    <a:gd name="T54" fmla="*/ 1 w 174"/>
                    <a:gd name="T55" fmla="*/ 1 h 295"/>
                    <a:gd name="T56" fmla="*/ 1 w 174"/>
                    <a:gd name="T57" fmla="*/ 1 h 295"/>
                    <a:gd name="T58" fmla="*/ 1 w 174"/>
                    <a:gd name="T59" fmla="*/ 1 h 295"/>
                    <a:gd name="T60" fmla="*/ 1 w 174"/>
                    <a:gd name="T61" fmla="*/ 1 h 295"/>
                    <a:gd name="T62" fmla="*/ 1 w 174"/>
                    <a:gd name="T63" fmla="*/ 1 h 295"/>
                    <a:gd name="T64" fmla="*/ 1 w 174"/>
                    <a:gd name="T65" fmla="*/ 1 h 295"/>
                    <a:gd name="T66" fmla="*/ 1 w 174"/>
                    <a:gd name="T67" fmla="*/ 1 h 295"/>
                    <a:gd name="T68" fmla="*/ 1 w 174"/>
                    <a:gd name="T69" fmla="*/ 1 h 295"/>
                    <a:gd name="T70" fmla="*/ 1 w 174"/>
                    <a:gd name="T71" fmla="*/ 0 h 295"/>
                    <a:gd name="T72" fmla="*/ 1 w 174"/>
                    <a:gd name="T73" fmla="*/ 1 h 2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4"/>
                    <a:gd name="T112" fmla="*/ 0 h 295"/>
                    <a:gd name="T113" fmla="*/ 174 w 174"/>
                    <a:gd name="T114" fmla="*/ 295 h 2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4" h="295">
                      <a:moveTo>
                        <a:pt x="132" y="292"/>
                      </a:moveTo>
                      <a:lnTo>
                        <a:pt x="132" y="292"/>
                      </a:lnTo>
                      <a:lnTo>
                        <a:pt x="111" y="292"/>
                      </a:lnTo>
                      <a:lnTo>
                        <a:pt x="89" y="293"/>
                      </a:lnTo>
                      <a:lnTo>
                        <a:pt x="66" y="295"/>
                      </a:lnTo>
                      <a:lnTo>
                        <a:pt x="44" y="293"/>
                      </a:lnTo>
                      <a:lnTo>
                        <a:pt x="26" y="292"/>
                      </a:lnTo>
                      <a:lnTo>
                        <a:pt x="11" y="286"/>
                      </a:lnTo>
                      <a:lnTo>
                        <a:pt x="3" y="278"/>
                      </a:lnTo>
                      <a:lnTo>
                        <a:pt x="0" y="265"/>
                      </a:lnTo>
                      <a:lnTo>
                        <a:pt x="3" y="248"/>
                      </a:lnTo>
                      <a:lnTo>
                        <a:pt x="4" y="232"/>
                      </a:lnTo>
                      <a:lnTo>
                        <a:pt x="6" y="216"/>
                      </a:lnTo>
                      <a:lnTo>
                        <a:pt x="8" y="200"/>
                      </a:lnTo>
                      <a:lnTo>
                        <a:pt x="11" y="184"/>
                      </a:lnTo>
                      <a:lnTo>
                        <a:pt x="13" y="168"/>
                      </a:lnTo>
                      <a:lnTo>
                        <a:pt x="15" y="152"/>
                      </a:lnTo>
                      <a:lnTo>
                        <a:pt x="19" y="136"/>
                      </a:lnTo>
                      <a:lnTo>
                        <a:pt x="22" y="120"/>
                      </a:lnTo>
                      <a:lnTo>
                        <a:pt x="26" y="105"/>
                      </a:lnTo>
                      <a:lnTo>
                        <a:pt x="30" y="90"/>
                      </a:lnTo>
                      <a:lnTo>
                        <a:pt x="35" y="75"/>
                      </a:lnTo>
                      <a:lnTo>
                        <a:pt x="41" y="61"/>
                      </a:lnTo>
                      <a:lnTo>
                        <a:pt x="46" y="48"/>
                      </a:lnTo>
                      <a:lnTo>
                        <a:pt x="53" y="34"/>
                      </a:lnTo>
                      <a:lnTo>
                        <a:pt x="61" y="23"/>
                      </a:lnTo>
                      <a:lnTo>
                        <a:pt x="70" y="15"/>
                      </a:lnTo>
                      <a:lnTo>
                        <a:pt x="82" y="9"/>
                      </a:lnTo>
                      <a:lnTo>
                        <a:pt x="97" y="6"/>
                      </a:lnTo>
                      <a:lnTo>
                        <a:pt x="113" y="4"/>
                      </a:lnTo>
                      <a:lnTo>
                        <a:pt x="129" y="3"/>
                      </a:lnTo>
                      <a:lnTo>
                        <a:pt x="145" y="3"/>
                      </a:lnTo>
                      <a:lnTo>
                        <a:pt x="160" y="2"/>
                      </a:lnTo>
                      <a:lnTo>
                        <a:pt x="174" y="0"/>
                      </a:lnTo>
                      <a:lnTo>
                        <a:pt x="132" y="292"/>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90" name="Freeform 97"/>
                <p:cNvSpPr>
                  <a:spLocks noChangeAspect="1"/>
                </p:cNvSpPr>
                <p:nvPr/>
              </p:nvSpPr>
              <p:spPr bwMode="auto">
                <a:xfrm>
                  <a:off x="793" y="3138"/>
                  <a:ext cx="384" cy="75"/>
                </a:xfrm>
                <a:custGeom>
                  <a:avLst/>
                  <a:gdLst>
                    <a:gd name="T0" fmla="*/ 1 w 768"/>
                    <a:gd name="T1" fmla="*/ 1 h 150"/>
                    <a:gd name="T2" fmla="*/ 1 w 768"/>
                    <a:gd name="T3" fmla="*/ 1 h 150"/>
                    <a:gd name="T4" fmla="*/ 1 w 768"/>
                    <a:gd name="T5" fmla="*/ 1 h 150"/>
                    <a:gd name="T6" fmla="*/ 1 w 768"/>
                    <a:gd name="T7" fmla="*/ 1 h 150"/>
                    <a:gd name="T8" fmla="*/ 1 w 768"/>
                    <a:gd name="T9" fmla="*/ 1 h 150"/>
                    <a:gd name="T10" fmla="*/ 1 w 768"/>
                    <a:gd name="T11" fmla="*/ 1 h 150"/>
                    <a:gd name="T12" fmla="*/ 1 w 768"/>
                    <a:gd name="T13" fmla="*/ 1 h 150"/>
                    <a:gd name="T14" fmla="*/ 1 w 768"/>
                    <a:gd name="T15" fmla="*/ 1 h 150"/>
                    <a:gd name="T16" fmla="*/ 1 w 768"/>
                    <a:gd name="T17" fmla="*/ 1 h 150"/>
                    <a:gd name="T18" fmla="*/ 1 w 768"/>
                    <a:gd name="T19" fmla="*/ 1 h 150"/>
                    <a:gd name="T20" fmla="*/ 1 w 768"/>
                    <a:gd name="T21" fmla="*/ 1 h 150"/>
                    <a:gd name="T22" fmla="*/ 1 w 768"/>
                    <a:gd name="T23" fmla="*/ 1 h 150"/>
                    <a:gd name="T24" fmla="*/ 1 w 768"/>
                    <a:gd name="T25" fmla="*/ 1 h 150"/>
                    <a:gd name="T26" fmla="*/ 1 w 768"/>
                    <a:gd name="T27" fmla="*/ 1 h 150"/>
                    <a:gd name="T28" fmla="*/ 1 w 768"/>
                    <a:gd name="T29" fmla="*/ 1 h 150"/>
                    <a:gd name="T30" fmla="*/ 1 w 768"/>
                    <a:gd name="T31" fmla="*/ 1 h 150"/>
                    <a:gd name="T32" fmla="*/ 1 w 768"/>
                    <a:gd name="T33" fmla="*/ 1 h 150"/>
                    <a:gd name="T34" fmla="*/ 1 w 768"/>
                    <a:gd name="T35" fmla="*/ 1 h 150"/>
                    <a:gd name="T36" fmla="*/ 1 w 768"/>
                    <a:gd name="T37" fmla="*/ 1 h 150"/>
                    <a:gd name="T38" fmla="*/ 1 w 768"/>
                    <a:gd name="T39" fmla="*/ 1 h 150"/>
                    <a:gd name="T40" fmla="*/ 1 w 768"/>
                    <a:gd name="T41" fmla="*/ 1 h 150"/>
                    <a:gd name="T42" fmla="*/ 1 w 768"/>
                    <a:gd name="T43" fmla="*/ 1 h 150"/>
                    <a:gd name="T44" fmla="*/ 1 w 768"/>
                    <a:gd name="T45" fmla="*/ 1 h 150"/>
                    <a:gd name="T46" fmla="*/ 1 w 768"/>
                    <a:gd name="T47" fmla="*/ 1 h 150"/>
                    <a:gd name="T48" fmla="*/ 1 w 768"/>
                    <a:gd name="T49" fmla="*/ 1 h 150"/>
                    <a:gd name="T50" fmla="*/ 1 w 768"/>
                    <a:gd name="T51" fmla="*/ 1 h 150"/>
                    <a:gd name="T52" fmla="*/ 1 w 768"/>
                    <a:gd name="T53" fmla="*/ 1 h 150"/>
                    <a:gd name="T54" fmla="*/ 1 w 768"/>
                    <a:gd name="T55" fmla="*/ 1 h 150"/>
                    <a:gd name="T56" fmla="*/ 1 w 768"/>
                    <a:gd name="T57" fmla="*/ 1 h 150"/>
                    <a:gd name="T58" fmla="*/ 1 w 768"/>
                    <a:gd name="T59" fmla="*/ 1 h 150"/>
                    <a:gd name="T60" fmla="*/ 1 w 768"/>
                    <a:gd name="T61" fmla="*/ 1 h 150"/>
                    <a:gd name="T62" fmla="*/ 0 w 768"/>
                    <a:gd name="T63" fmla="*/ 1 h 150"/>
                    <a:gd name="T64" fmla="*/ 1 w 768"/>
                    <a:gd name="T65" fmla="*/ 1 h 150"/>
                    <a:gd name="T66" fmla="*/ 1 w 768"/>
                    <a:gd name="T67" fmla="*/ 1 h 150"/>
                    <a:gd name="T68" fmla="*/ 1 w 768"/>
                    <a:gd name="T69" fmla="*/ 1 h 150"/>
                    <a:gd name="T70" fmla="*/ 1 w 768"/>
                    <a:gd name="T71" fmla="*/ 1 h 150"/>
                    <a:gd name="T72" fmla="*/ 1 w 768"/>
                    <a:gd name="T73" fmla="*/ 1 h 150"/>
                    <a:gd name="T74" fmla="*/ 1 w 768"/>
                    <a:gd name="T75" fmla="*/ 1 h 150"/>
                    <a:gd name="T76" fmla="*/ 1 w 768"/>
                    <a:gd name="T77" fmla="*/ 1 h 150"/>
                    <a:gd name="T78" fmla="*/ 1 w 768"/>
                    <a:gd name="T79" fmla="*/ 1 h 150"/>
                    <a:gd name="T80" fmla="*/ 1 w 768"/>
                    <a:gd name="T81" fmla="*/ 1 h 150"/>
                    <a:gd name="T82" fmla="*/ 1 w 768"/>
                    <a:gd name="T83" fmla="*/ 1 h 150"/>
                    <a:gd name="T84" fmla="*/ 1 w 768"/>
                    <a:gd name="T85" fmla="*/ 1 h 150"/>
                    <a:gd name="T86" fmla="*/ 1 w 768"/>
                    <a:gd name="T87" fmla="*/ 1 h 150"/>
                    <a:gd name="T88" fmla="*/ 1 w 768"/>
                    <a:gd name="T89" fmla="*/ 1 h 150"/>
                    <a:gd name="T90" fmla="*/ 1 w 768"/>
                    <a:gd name="T91" fmla="*/ 1 h 150"/>
                    <a:gd name="T92" fmla="*/ 1 w 768"/>
                    <a:gd name="T93" fmla="*/ 1 h 150"/>
                    <a:gd name="T94" fmla="*/ 1 w 768"/>
                    <a:gd name="T95" fmla="*/ 1 h 150"/>
                    <a:gd name="T96" fmla="*/ 1 w 768"/>
                    <a:gd name="T97" fmla="*/ 1 h 150"/>
                    <a:gd name="T98" fmla="*/ 1 w 768"/>
                    <a:gd name="T99" fmla="*/ 1 h 150"/>
                    <a:gd name="T100" fmla="*/ 1 w 768"/>
                    <a:gd name="T101" fmla="*/ 1 h 150"/>
                    <a:gd name="T102" fmla="*/ 1 w 768"/>
                    <a:gd name="T103" fmla="*/ 1 h 150"/>
                    <a:gd name="T104" fmla="*/ 1 w 768"/>
                    <a:gd name="T105" fmla="*/ 1 h 150"/>
                    <a:gd name="T106" fmla="*/ 1 w 768"/>
                    <a:gd name="T107" fmla="*/ 1 h 150"/>
                    <a:gd name="T108" fmla="*/ 1 w 768"/>
                    <a:gd name="T109" fmla="*/ 1 h 150"/>
                    <a:gd name="T110" fmla="*/ 1 w 768"/>
                    <a:gd name="T111" fmla="*/ 1 h 1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8"/>
                    <a:gd name="T169" fmla="*/ 0 h 150"/>
                    <a:gd name="T170" fmla="*/ 768 w 768"/>
                    <a:gd name="T171" fmla="*/ 150 h 1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8" h="150">
                      <a:moveTo>
                        <a:pt x="760" y="148"/>
                      </a:moveTo>
                      <a:lnTo>
                        <a:pt x="760" y="129"/>
                      </a:lnTo>
                      <a:lnTo>
                        <a:pt x="762" y="107"/>
                      </a:lnTo>
                      <a:lnTo>
                        <a:pt x="766" y="86"/>
                      </a:lnTo>
                      <a:lnTo>
                        <a:pt x="768" y="64"/>
                      </a:lnTo>
                      <a:lnTo>
                        <a:pt x="768" y="44"/>
                      </a:lnTo>
                      <a:lnTo>
                        <a:pt x="765" y="26"/>
                      </a:lnTo>
                      <a:lnTo>
                        <a:pt x="758" y="13"/>
                      </a:lnTo>
                      <a:lnTo>
                        <a:pt x="745" y="5"/>
                      </a:lnTo>
                      <a:lnTo>
                        <a:pt x="731" y="1"/>
                      </a:lnTo>
                      <a:lnTo>
                        <a:pt x="717" y="0"/>
                      </a:lnTo>
                      <a:lnTo>
                        <a:pt x="705" y="1"/>
                      </a:lnTo>
                      <a:lnTo>
                        <a:pt x="691" y="4"/>
                      </a:lnTo>
                      <a:lnTo>
                        <a:pt x="677" y="7"/>
                      </a:lnTo>
                      <a:lnTo>
                        <a:pt x="663" y="13"/>
                      </a:lnTo>
                      <a:lnTo>
                        <a:pt x="649" y="19"/>
                      </a:lnTo>
                      <a:lnTo>
                        <a:pt x="637" y="25"/>
                      </a:lnTo>
                      <a:lnTo>
                        <a:pt x="623" y="31"/>
                      </a:lnTo>
                      <a:lnTo>
                        <a:pt x="609" y="38"/>
                      </a:lnTo>
                      <a:lnTo>
                        <a:pt x="595" y="45"/>
                      </a:lnTo>
                      <a:lnTo>
                        <a:pt x="581" y="52"/>
                      </a:lnTo>
                      <a:lnTo>
                        <a:pt x="568" y="58"/>
                      </a:lnTo>
                      <a:lnTo>
                        <a:pt x="554" y="64"/>
                      </a:lnTo>
                      <a:lnTo>
                        <a:pt x="539" y="67"/>
                      </a:lnTo>
                      <a:lnTo>
                        <a:pt x="525" y="71"/>
                      </a:lnTo>
                      <a:lnTo>
                        <a:pt x="516" y="72"/>
                      </a:lnTo>
                      <a:lnTo>
                        <a:pt x="505" y="72"/>
                      </a:lnTo>
                      <a:lnTo>
                        <a:pt x="494" y="69"/>
                      </a:lnTo>
                      <a:lnTo>
                        <a:pt x="482" y="67"/>
                      </a:lnTo>
                      <a:lnTo>
                        <a:pt x="472" y="64"/>
                      </a:lnTo>
                      <a:lnTo>
                        <a:pt x="464" y="58"/>
                      </a:lnTo>
                      <a:lnTo>
                        <a:pt x="458" y="50"/>
                      </a:lnTo>
                      <a:lnTo>
                        <a:pt x="456" y="41"/>
                      </a:lnTo>
                      <a:lnTo>
                        <a:pt x="443" y="45"/>
                      </a:lnTo>
                      <a:lnTo>
                        <a:pt x="429" y="49"/>
                      </a:lnTo>
                      <a:lnTo>
                        <a:pt x="417" y="53"/>
                      </a:lnTo>
                      <a:lnTo>
                        <a:pt x="404" y="58"/>
                      </a:lnTo>
                      <a:lnTo>
                        <a:pt x="390" y="63"/>
                      </a:lnTo>
                      <a:lnTo>
                        <a:pt x="377" y="66"/>
                      </a:lnTo>
                      <a:lnTo>
                        <a:pt x="364" y="71"/>
                      </a:lnTo>
                      <a:lnTo>
                        <a:pt x="350" y="75"/>
                      </a:lnTo>
                      <a:lnTo>
                        <a:pt x="336" y="80"/>
                      </a:lnTo>
                      <a:lnTo>
                        <a:pt x="322" y="83"/>
                      </a:lnTo>
                      <a:lnTo>
                        <a:pt x="308" y="88"/>
                      </a:lnTo>
                      <a:lnTo>
                        <a:pt x="295" y="92"/>
                      </a:lnTo>
                      <a:lnTo>
                        <a:pt x="280" y="97"/>
                      </a:lnTo>
                      <a:lnTo>
                        <a:pt x="266" y="100"/>
                      </a:lnTo>
                      <a:lnTo>
                        <a:pt x="251" y="105"/>
                      </a:lnTo>
                      <a:lnTo>
                        <a:pt x="236" y="110"/>
                      </a:lnTo>
                      <a:lnTo>
                        <a:pt x="239" y="110"/>
                      </a:lnTo>
                      <a:lnTo>
                        <a:pt x="235" y="110"/>
                      </a:lnTo>
                      <a:lnTo>
                        <a:pt x="224" y="111"/>
                      </a:lnTo>
                      <a:lnTo>
                        <a:pt x="208" y="112"/>
                      </a:lnTo>
                      <a:lnTo>
                        <a:pt x="189" y="113"/>
                      </a:lnTo>
                      <a:lnTo>
                        <a:pt x="166" y="114"/>
                      </a:lnTo>
                      <a:lnTo>
                        <a:pt x="140" y="117"/>
                      </a:lnTo>
                      <a:lnTo>
                        <a:pt x="115" y="118"/>
                      </a:lnTo>
                      <a:lnTo>
                        <a:pt x="88" y="120"/>
                      </a:lnTo>
                      <a:lnTo>
                        <a:pt x="64" y="122"/>
                      </a:lnTo>
                      <a:lnTo>
                        <a:pt x="42" y="125"/>
                      </a:lnTo>
                      <a:lnTo>
                        <a:pt x="24" y="126"/>
                      </a:lnTo>
                      <a:lnTo>
                        <a:pt x="10" y="128"/>
                      </a:lnTo>
                      <a:lnTo>
                        <a:pt x="1" y="130"/>
                      </a:lnTo>
                      <a:lnTo>
                        <a:pt x="0" y="132"/>
                      </a:lnTo>
                      <a:lnTo>
                        <a:pt x="5" y="133"/>
                      </a:lnTo>
                      <a:lnTo>
                        <a:pt x="10" y="133"/>
                      </a:lnTo>
                      <a:lnTo>
                        <a:pt x="19" y="133"/>
                      </a:lnTo>
                      <a:lnTo>
                        <a:pt x="34" y="133"/>
                      </a:lnTo>
                      <a:lnTo>
                        <a:pt x="53" y="134"/>
                      </a:lnTo>
                      <a:lnTo>
                        <a:pt x="73" y="134"/>
                      </a:lnTo>
                      <a:lnTo>
                        <a:pt x="96" y="135"/>
                      </a:lnTo>
                      <a:lnTo>
                        <a:pt x="122" y="135"/>
                      </a:lnTo>
                      <a:lnTo>
                        <a:pt x="147" y="135"/>
                      </a:lnTo>
                      <a:lnTo>
                        <a:pt x="172" y="136"/>
                      </a:lnTo>
                      <a:lnTo>
                        <a:pt x="198" y="136"/>
                      </a:lnTo>
                      <a:lnTo>
                        <a:pt x="221" y="137"/>
                      </a:lnTo>
                      <a:lnTo>
                        <a:pt x="242" y="137"/>
                      </a:lnTo>
                      <a:lnTo>
                        <a:pt x="259" y="138"/>
                      </a:lnTo>
                      <a:lnTo>
                        <a:pt x="273" y="138"/>
                      </a:lnTo>
                      <a:lnTo>
                        <a:pt x="282" y="138"/>
                      </a:lnTo>
                      <a:lnTo>
                        <a:pt x="285" y="138"/>
                      </a:lnTo>
                      <a:lnTo>
                        <a:pt x="295" y="140"/>
                      </a:lnTo>
                      <a:lnTo>
                        <a:pt x="306" y="141"/>
                      </a:lnTo>
                      <a:lnTo>
                        <a:pt x="316" y="141"/>
                      </a:lnTo>
                      <a:lnTo>
                        <a:pt x="329" y="142"/>
                      </a:lnTo>
                      <a:lnTo>
                        <a:pt x="342" y="143"/>
                      </a:lnTo>
                      <a:lnTo>
                        <a:pt x="356" y="144"/>
                      </a:lnTo>
                      <a:lnTo>
                        <a:pt x="369" y="145"/>
                      </a:lnTo>
                      <a:lnTo>
                        <a:pt x="384" y="145"/>
                      </a:lnTo>
                      <a:lnTo>
                        <a:pt x="399" y="147"/>
                      </a:lnTo>
                      <a:lnTo>
                        <a:pt x="413" y="148"/>
                      </a:lnTo>
                      <a:lnTo>
                        <a:pt x="428" y="148"/>
                      </a:lnTo>
                      <a:lnTo>
                        <a:pt x="444" y="149"/>
                      </a:lnTo>
                      <a:lnTo>
                        <a:pt x="458" y="149"/>
                      </a:lnTo>
                      <a:lnTo>
                        <a:pt x="473" y="150"/>
                      </a:lnTo>
                      <a:lnTo>
                        <a:pt x="488" y="150"/>
                      </a:lnTo>
                      <a:lnTo>
                        <a:pt x="502" y="150"/>
                      </a:lnTo>
                      <a:lnTo>
                        <a:pt x="516" y="150"/>
                      </a:lnTo>
                      <a:lnTo>
                        <a:pt x="531" y="150"/>
                      </a:lnTo>
                      <a:lnTo>
                        <a:pt x="546" y="150"/>
                      </a:lnTo>
                      <a:lnTo>
                        <a:pt x="561" y="150"/>
                      </a:lnTo>
                      <a:lnTo>
                        <a:pt x="576" y="150"/>
                      </a:lnTo>
                      <a:lnTo>
                        <a:pt x="592" y="149"/>
                      </a:lnTo>
                      <a:lnTo>
                        <a:pt x="608" y="149"/>
                      </a:lnTo>
                      <a:lnTo>
                        <a:pt x="624" y="149"/>
                      </a:lnTo>
                      <a:lnTo>
                        <a:pt x="640" y="149"/>
                      </a:lnTo>
                      <a:lnTo>
                        <a:pt x="656" y="149"/>
                      </a:lnTo>
                      <a:lnTo>
                        <a:pt x="674" y="148"/>
                      </a:lnTo>
                      <a:lnTo>
                        <a:pt x="690" y="148"/>
                      </a:lnTo>
                      <a:lnTo>
                        <a:pt x="707" y="148"/>
                      </a:lnTo>
                      <a:lnTo>
                        <a:pt x="724" y="148"/>
                      </a:lnTo>
                      <a:lnTo>
                        <a:pt x="743" y="148"/>
                      </a:lnTo>
                      <a:lnTo>
                        <a:pt x="760" y="148"/>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591" name="Freeform 98"/>
                <p:cNvSpPr>
                  <a:spLocks noChangeAspect="1"/>
                </p:cNvSpPr>
                <p:nvPr/>
              </p:nvSpPr>
              <p:spPr bwMode="auto">
                <a:xfrm>
                  <a:off x="793" y="3138"/>
                  <a:ext cx="384" cy="75"/>
                </a:xfrm>
                <a:custGeom>
                  <a:avLst/>
                  <a:gdLst>
                    <a:gd name="T0" fmla="*/ 1 w 768"/>
                    <a:gd name="T1" fmla="*/ 1 h 150"/>
                    <a:gd name="T2" fmla="*/ 1 w 768"/>
                    <a:gd name="T3" fmla="*/ 1 h 150"/>
                    <a:gd name="T4" fmla="*/ 1 w 768"/>
                    <a:gd name="T5" fmla="*/ 1 h 150"/>
                    <a:gd name="T6" fmla="*/ 1 w 768"/>
                    <a:gd name="T7" fmla="*/ 1 h 150"/>
                    <a:gd name="T8" fmla="*/ 1 w 768"/>
                    <a:gd name="T9" fmla="*/ 1 h 150"/>
                    <a:gd name="T10" fmla="*/ 1 w 768"/>
                    <a:gd name="T11" fmla="*/ 1 h 150"/>
                    <a:gd name="T12" fmla="*/ 1 w 768"/>
                    <a:gd name="T13" fmla="*/ 1 h 150"/>
                    <a:gd name="T14" fmla="*/ 1 w 768"/>
                    <a:gd name="T15" fmla="*/ 1 h 150"/>
                    <a:gd name="T16" fmla="*/ 1 w 768"/>
                    <a:gd name="T17" fmla="*/ 1 h 150"/>
                    <a:gd name="T18" fmla="*/ 1 w 768"/>
                    <a:gd name="T19" fmla="*/ 1 h 150"/>
                    <a:gd name="T20" fmla="*/ 1 w 768"/>
                    <a:gd name="T21" fmla="*/ 1 h 150"/>
                    <a:gd name="T22" fmla="*/ 1 w 768"/>
                    <a:gd name="T23" fmla="*/ 1 h 150"/>
                    <a:gd name="T24" fmla="*/ 1 w 768"/>
                    <a:gd name="T25" fmla="*/ 1 h 150"/>
                    <a:gd name="T26" fmla="*/ 1 w 768"/>
                    <a:gd name="T27" fmla="*/ 1 h 150"/>
                    <a:gd name="T28" fmla="*/ 1 w 768"/>
                    <a:gd name="T29" fmla="*/ 1 h 150"/>
                    <a:gd name="T30" fmla="*/ 1 w 768"/>
                    <a:gd name="T31" fmla="*/ 1 h 150"/>
                    <a:gd name="T32" fmla="*/ 1 w 768"/>
                    <a:gd name="T33" fmla="*/ 1 h 150"/>
                    <a:gd name="T34" fmla="*/ 1 w 768"/>
                    <a:gd name="T35" fmla="*/ 1 h 150"/>
                    <a:gd name="T36" fmla="*/ 1 w 768"/>
                    <a:gd name="T37" fmla="*/ 1 h 150"/>
                    <a:gd name="T38" fmla="*/ 1 w 768"/>
                    <a:gd name="T39" fmla="*/ 1 h 150"/>
                    <a:gd name="T40" fmla="*/ 1 w 768"/>
                    <a:gd name="T41" fmla="*/ 1 h 150"/>
                    <a:gd name="T42" fmla="*/ 1 w 768"/>
                    <a:gd name="T43" fmla="*/ 1 h 150"/>
                    <a:gd name="T44" fmla="*/ 1 w 768"/>
                    <a:gd name="T45" fmla="*/ 1 h 150"/>
                    <a:gd name="T46" fmla="*/ 1 w 768"/>
                    <a:gd name="T47" fmla="*/ 1 h 150"/>
                    <a:gd name="T48" fmla="*/ 1 w 768"/>
                    <a:gd name="T49" fmla="*/ 1 h 150"/>
                    <a:gd name="T50" fmla="*/ 1 w 768"/>
                    <a:gd name="T51" fmla="*/ 1 h 150"/>
                    <a:gd name="T52" fmla="*/ 1 w 768"/>
                    <a:gd name="T53" fmla="*/ 1 h 150"/>
                    <a:gd name="T54" fmla="*/ 1 w 768"/>
                    <a:gd name="T55" fmla="*/ 1 h 150"/>
                    <a:gd name="T56" fmla="*/ 1 w 768"/>
                    <a:gd name="T57" fmla="*/ 1 h 150"/>
                    <a:gd name="T58" fmla="*/ 1 w 768"/>
                    <a:gd name="T59" fmla="*/ 1 h 150"/>
                    <a:gd name="T60" fmla="*/ 1 w 768"/>
                    <a:gd name="T61" fmla="*/ 1 h 150"/>
                    <a:gd name="T62" fmla="*/ 1 w 768"/>
                    <a:gd name="T63" fmla="*/ 1 h 150"/>
                    <a:gd name="T64" fmla="*/ 1 w 768"/>
                    <a:gd name="T65" fmla="*/ 1 h 150"/>
                    <a:gd name="T66" fmla="*/ 1 w 768"/>
                    <a:gd name="T67" fmla="*/ 1 h 150"/>
                    <a:gd name="T68" fmla="*/ 1 w 768"/>
                    <a:gd name="T69" fmla="*/ 1 h 150"/>
                    <a:gd name="T70" fmla="*/ 1 w 768"/>
                    <a:gd name="T71" fmla="*/ 1 h 150"/>
                    <a:gd name="T72" fmla="*/ 1 w 768"/>
                    <a:gd name="T73" fmla="*/ 1 h 150"/>
                    <a:gd name="T74" fmla="*/ 1 w 768"/>
                    <a:gd name="T75" fmla="*/ 1 h 150"/>
                    <a:gd name="T76" fmla="*/ 1 w 768"/>
                    <a:gd name="T77" fmla="*/ 1 h 150"/>
                    <a:gd name="T78" fmla="*/ 1 w 768"/>
                    <a:gd name="T79" fmla="*/ 1 h 150"/>
                    <a:gd name="T80" fmla="*/ 1 w 768"/>
                    <a:gd name="T81" fmla="*/ 1 h 150"/>
                    <a:gd name="T82" fmla="*/ 1 w 768"/>
                    <a:gd name="T83" fmla="*/ 1 h 150"/>
                    <a:gd name="T84" fmla="*/ 1 w 768"/>
                    <a:gd name="T85" fmla="*/ 1 h 150"/>
                    <a:gd name="T86" fmla="*/ 1 w 768"/>
                    <a:gd name="T87" fmla="*/ 1 h 150"/>
                    <a:gd name="T88" fmla="*/ 1 w 768"/>
                    <a:gd name="T89" fmla="*/ 1 h 150"/>
                    <a:gd name="T90" fmla="*/ 1 w 768"/>
                    <a:gd name="T91" fmla="*/ 1 h 150"/>
                    <a:gd name="T92" fmla="*/ 1 w 768"/>
                    <a:gd name="T93" fmla="*/ 1 h 150"/>
                    <a:gd name="T94" fmla="*/ 1 w 768"/>
                    <a:gd name="T95" fmla="*/ 1 h 150"/>
                    <a:gd name="T96" fmla="*/ 1 w 768"/>
                    <a:gd name="T97" fmla="*/ 1 h 150"/>
                    <a:gd name="T98" fmla="*/ 1 w 768"/>
                    <a:gd name="T99" fmla="*/ 1 h 150"/>
                    <a:gd name="T100" fmla="*/ 1 w 768"/>
                    <a:gd name="T101" fmla="*/ 1 h 150"/>
                    <a:gd name="T102" fmla="*/ 1 w 768"/>
                    <a:gd name="T103" fmla="*/ 1 h 150"/>
                    <a:gd name="T104" fmla="*/ 1 w 768"/>
                    <a:gd name="T105" fmla="*/ 1 h 150"/>
                    <a:gd name="T106" fmla="*/ 1 w 768"/>
                    <a:gd name="T107" fmla="*/ 1 h 150"/>
                    <a:gd name="T108" fmla="*/ 1 w 768"/>
                    <a:gd name="T109" fmla="*/ 1 h 150"/>
                    <a:gd name="T110" fmla="*/ 1 w 768"/>
                    <a:gd name="T111" fmla="*/ 1 h 150"/>
                    <a:gd name="T112" fmla="*/ 1 w 768"/>
                    <a:gd name="T113" fmla="*/ 1 h 150"/>
                    <a:gd name="T114" fmla="*/ 1 w 768"/>
                    <a:gd name="T115" fmla="*/ 1 h 150"/>
                    <a:gd name="T116" fmla="*/ 1 w 768"/>
                    <a:gd name="T117" fmla="*/ 1 h 150"/>
                    <a:gd name="T118" fmla="*/ 1 w 768"/>
                    <a:gd name="T119" fmla="*/ 1 h 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68"/>
                    <a:gd name="T181" fmla="*/ 0 h 150"/>
                    <a:gd name="T182" fmla="*/ 768 w 768"/>
                    <a:gd name="T183" fmla="*/ 150 h 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68" h="150">
                      <a:moveTo>
                        <a:pt x="760" y="148"/>
                      </a:moveTo>
                      <a:lnTo>
                        <a:pt x="760" y="148"/>
                      </a:lnTo>
                      <a:lnTo>
                        <a:pt x="760" y="129"/>
                      </a:lnTo>
                      <a:lnTo>
                        <a:pt x="762" y="107"/>
                      </a:lnTo>
                      <a:lnTo>
                        <a:pt x="766" y="86"/>
                      </a:lnTo>
                      <a:lnTo>
                        <a:pt x="768" y="64"/>
                      </a:lnTo>
                      <a:lnTo>
                        <a:pt x="768" y="44"/>
                      </a:lnTo>
                      <a:lnTo>
                        <a:pt x="765" y="26"/>
                      </a:lnTo>
                      <a:lnTo>
                        <a:pt x="758" y="13"/>
                      </a:lnTo>
                      <a:lnTo>
                        <a:pt x="745" y="5"/>
                      </a:lnTo>
                      <a:lnTo>
                        <a:pt x="731" y="1"/>
                      </a:lnTo>
                      <a:lnTo>
                        <a:pt x="717" y="0"/>
                      </a:lnTo>
                      <a:lnTo>
                        <a:pt x="705" y="1"/>
                      </a:lnTo>
                      <a:lnTo>
                        <a:pt x="691" y="4"/>
                      </a:lnTo>
                      <a:lnTo>
                        <a:pt x="677" y="7"/>
                      </a:lnTo>
                      <a:lnTo>
                        <a:pt x="663" y="13"/>
                      </a:lnTo>
                      <a:lnTo>
                        <a:pt x="649" y="19"/>
                      </a:lnTo>
                      <a:lnTo>
                        <a:pt x="637" y="25"/>
                      </a:lnTo>
                      <a:lnTo>
                        <a:pt x="623" y="31"/>
                      </a:lnTo>
                      <a:lnTo>
                        <a:pt x="609" y="38"/>
                      </a:lnTo>
                      <a:lnTo>
                        <a:pt x="595" y="45"/>
                      </a:lnTo>
                      <a:lnTo>
                        <a:pt x="581" y="52"/>
                      </a:lnTo>
                      <a:lnTo>
                        <a:pt x="568" y="58"/>
                      </a:lnTo>
                      <a:lnTo>
                        <a:pt x="554" y="64"/>
                      </a:lnTo>
                      <a:lnTo>
                        <a:pt x="539" y="67"/>
                      </a:lnTo>
                      <a:lnTo>
                        <a:pt x="525" y="71"/>
                      </a:lnTo>
                      <a:lnTo>
                        <a:pt x="516" y="72"/>
                      </a:lnTo>
                      <a:lnTo>
                        <a:pt x="505" y="72"/>
                      </a:lnTo>
                      <a:lnTo>
                        <a:pt x="494" y="69"/>
                      </a:lnTo>
                      <a:lnTo>
                        <a:pt x="482" y="67"/>
                      </a:lnTo>
                      <a:lnTo>
                        <a:pt x="472" y="64"/>
                      </a:lnTo>
                      <a:lnTo>
                        <a:pt x="464" y="58"/>
                      </a:lnTo>
                      <a:lnTo>
                        <a:pt x="458" y="50"/>
                      </a:lnTo>
                      <a:lnTo>
                        <a:pt x="456" y="41"/>
                      </a:lnTo>
                      <a:lnTo>
                        <a:pt x="443" y="45"/>
                      </a:lnTo>
                      <a:lnTo>
                        <a:pt x="429" y="49"/>
                      </a:lnTo>
                      <a:lnTo>
                        <a:pt x="417" y="53"/>
                      </a:lnTo>
                      <a:lnTo>
                        <a:pt x="404" y="58"/>
                      </a:lnTo>
                      <a:lnTo>
                        <a:pt x="390" y="63"/>
                      </a:lnTo>
                      <a:lnTo>
                        <a:pt x="377" y="66"/>
                      </a:lnTo>
                      <a:lnTo>
                        <a:pt x="364" y="71"/>
                      </a:lnTo>
                      <a:lnTo>
                        <a:pt x="350" y="75"/>
                      </a:lnTo>
                      <a:lnTo>
                        <a:pt x="336" y="80"/>
                      </a:lnTo>
                      <a:lnTo>
                        <a:pt x="322" y="83"/>
                      </a:lnTo>
                      <a:lnTo>
                        <a:pt x="308" y="88"/>
                      </a:lnTo>
                      <a:lnTo>
                        <a:pt x="295" y="92"/>
                      </a:lnTo>
                      <a:lnTo>
                        <a:pt x="280" y="97"/>
                      </a:lnTo>
                      <a:lnTo>
                        <a:pt x="266" y="100"/>
                      </a:lnTo>
                      <a:lnTo>
                        <a:pt x="251" y="105"/>
                      </a:lnTo>
                      <a:lnTo>
                        <a:pt x="236" y="110"/>
                      </a:lnTo>
                      <a:lnTo>
                        <a:pt x="239" y="110"/>
                      </a:lnTo>
                      <a:lnTo>
                        <a:pt x="235" y="110"/>
                      </a:lnTo>
                      <a:lnTo>
                        <a:pt x="224" y="111"/>
                      </a:lnTo>
                      <a:lnTo>
                        <a:pt x="208" y="112"/>
                      </a:lnTo>
                      <a:lnTo>
                        <a:pt x="189" y="113"/>
                      </a:lnTo>
                      <a:lnTo>
                        <a:pt x="166" y="114"/>
                      </a:lnTo>
                      <a:lnTo>
                        <a:pt x="140" y="117"/>
                      </a:lnTo>
                      <a:lnTo>
                        <a:pt x="115" y="118"/>
                      </a:lnTo>
                      <a:lnTo>
                        <a:pt x="88" y="120"/>
                      </a:lnTo>
                      <a:lnTo>
                        <a:pt x="64" y="122"/>
                      </a:lnTo>
                      <a:lnTo>
                        <a:pt x="42" y="125"/>
                      </a:lnTo>
                      <a:lnTo>
                        <a:pt x="24" y="126"/>
                      </a:lnTo>
                      <a:lnTo>
                        <a:pt x="10" y="128"/>
                      </a:lnTo>
                      <a:lnTo>
                        <a:pt x="1" y="130"/>
                      </a:lnTo>
                      <a:lnTo>
                        <a:pt x="0" y="132"/>
                      </a:lnTo>
                      <a:lnTo>
                        <a:pt x="5" y="133"/>
                      </a:lnTo>
                      <a:lnTo>
                        <a:pt x="10" y="133"/>
                      </a:lnTo>
                      <a:lnTo>
                        <a:pt x="19" y="133"/>
                      </a:lnTo>
                      <a:lnTo>
                        <a:pt x="34" y="133"/>
                      </a:lnTo>
                      <a:lnTo>
                        <a:pt x="53" y="134"/>
                      </a:lnTo>
                      <a:lnTo>
                        <a:pt x="73" y="134"/>
                      </a:lnTo>
                      <a:lnTo>
                        <a:pt x="96" y="135"/>
                      </a:lnTo>
                      <a:lnTo>
                        <a:pt x="122" y="135"/>
                      </a:lnTo>
                      <a:lnTo>
                        <a:pt x="147" y="135"/>
                      </a:lnTo>
                      <a:lnTo>
                        <a:pt x="172" y="136"/>
                      </a:lnTo>
                      <a:lnTo>
                        <a:pt x="198" y="136"/>
                      </a:lnTo>
                      <a:lnTo>
                        <a:pt x="221" y="137"/>
                      </a:lnTo>
                      <a:lnTo>
                        <a:pt x="242" y="137"/>
                      </a:lnTo>
                      <a:lnTo>
                        <a:pt x="259" y="138"/>
                      </a:lnTo>
                      <a:lnTo>
                        <a:pt x="273" y="138"/>
                      </a:lnTo>
                      <a:lnTo>
                        <a:pt x="282" y="138"/>
                      </a:lnTo>
                      <a:lnTo>
                        <a:pt x="285" y="138"/>
                      </a:lnTo>
                      <a:lnTo>
                        <a:pt x="295" y="140"/>
                      </a:lnTo>
                      <a:lnTo>
                        <a:pt x="306" y="141"/>
                      </a:lnTo>
                      <a:lnTo>
                        <a:pt x="316" y="141"/>
                      </a:lnTo>
                      <a:lnTo>
                        <a:pt x="329" y="142"/>
                      </a:lnTo>
                      <a:lnTo>
                        <a:pt x="342" y="143"/>
                      </a:lnTo>
                      <a:lnTo>
                        <a:pt x="356" y="144"/>
                      </a:lnTo>
                      <a:lnTo>
                        <a:pt x="369" y="145"/>
                      </a:lnTo>
                      <a:lnTo>
                        <a:pt x="384" y="145"/>
                      </a:lnTo>
                      <a:lnTo>
                        <a:pt x="399" y="147"/>
                      </a:lnTo>
                      <a:lnTo>
                        <a:pt x="413" y="148"/>
                      </a:lnTo>
                      <a:lnTo>
                        <a:pt x="428" y="148"/>
                      </a:lnTo>
                      <a:lnTo>
                        <a:pt x="444" y="149"/>
                      </a:lnTo>
                      <a:lnTo>
                        <a:pt x="458" y="149"/>
                      </a:lnTo>
                      <a:lnTo>
                        <a:pt x="473" y="150"/>
                      </a:lnTo>
                      <a:lnTo>
                        <a:pt x="488" y="150"/>
                      </a:lnTo>
                      <a:lnTo>
                        <a:pt x="502" y="150"/>
                      </a:lnTo>
                      <a:lnTo>
                        <a:pt x="516" y="150"/>
                      </a:lnTo>
                      <a:lnTo>
                        <a:pt x="531" y="150"/>
                      </a:lnTo>
                      <a:lnTo>
                        <a:pt x="546" y="150"/>
                      </a:lnTo>
                      <a:lnTo>
                        <a:pt x="561" y="150"/>
                      </a:lnTo>
                      <a:lnTo>
                        <a:pt x="576" y="150"/>
                      </a:lnTo>
                      <a:lnTo>
                        <a:pt x="592" y="149"/>
                      </a:lnTo>
                      <a:lnTo>
                        <a:pt x="608" y="149"/>
                      </a:lnTo>
                      <a:lnTo>
                        <a:pt x="624" y="149"/>
                      </a:lnTo>
                      <a:lnTo>
                        <a:pt x="640" y="149"/>
                      </a:lnTo>
                      <a:lnTo>
                        <a:pt x="656" y="149"/>
                      </a:lnTo>
                      <a:lnTo>
                        <a:pt x="674" y="148"/>
                      </a:lnTo>
                      <a:lnTo>
                        <a:pt x="690" y="148"/>
                      </a:lnTo>
                      <a:lnTo>
                        <a:pt x="707" y="148"/>
                      </a:lnTo>
                      <a:lnTo>
                        <a:pt x="724" y="148"/>
                      </a:lnTo>
                      <a:lnTo>
                        <a:pt x="743" y="148"/>
                      </a:lnTo>
                      <a:lnTo>
                        <a:pt x="760" y="148"/>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92" name="Freeform 99"/>
                <p:cNvSpPr>
                  <a:spLocks noChangeAspect="1"/>
                </p:cNvSpPr>
                <p:nvPr/>
              </p:nvSpPr>
              <p:spPr bwMode="auto">
                <a:xfrm>
                  <a:off x="1187" y="3059"/>
                  <a:ext cx="113" cy="59"/>
                </a:xfrm>
                <a:custGeom>
                  <a:avLst/>
                  <a:gdLst>
                    <a:gd name="T0" fmla="*/ 1 w 224"/>
                    <a:gd name="T1" fmla="*/ 0 h 117"/>
                    <a:gd name="T2" fmla="*/ 1 w 224"/>
                    <a:gd name="T3" fmla="*/ 1 h 117"/>
                    <a:gd name="T4" fmla="*/ 1 w 224"/>
                    <a:gd name="T5" fmla="*/ 1 h 117"/>
                    <a:gd name="T6" fmla="*/ 0 w 224"/>
                    <a:gd name="T7" fmla="*/ 1 h 117"/>
                    <a:gd name="T8" fmla="*/ 0 60000 65536"/>
                    <a:gd name="T9" fmla="*/ 0 60000 65536"/>
                    <a:gd name="T10" fmla="*/ 0 60000 65536"/>
                    <a:gd name="T11" fmla="*/ 0 60000 65536"/>
                    <a:gd name="T12" fmla="*/ 0 w 224"/>
                    <a:gd name="T13" fmla="*/ 0 h 117"/>
                    <a:gd name="T14" fmla="*/ 224 w 224"/>
                    <a:gd name="T15" fmla="*/ 117 h 117"/>
                  </a:gdLst>
                  <a:ahLst/>
                  <a:cxnLst>
                    <a:cxn ang="T8">
                      <a:pos x="T0" y="T1"/>
                    </a:cxn>
                    <a:cxn ang="T9">
                      <a:pos x="T2" y="T3"/>
                    </a:cxn>
                    <a:cxn ang="T10">
                      <a:pos x="T4" y="T5"/>
                    </a:cxn>
                    <a:cxn ang="T11">
                      <a:pos x="T6" y="T7"/>
                    </a:cxn>
                  </a:cxnLst>
                  <a:rect l="T12" t="T13" r="T14" b="T15"/>
                  <a:pathLst>
                    <a:path w="224" h="117">
                      <a:moveTo>
                        <a:pt x="182" y="0"/>
                      </a:moveTo>
                      <a:lnTo>
                        <a:pt x="224" y="83"/>
                      </a:lnTo>
                      <a:lnTo>
                        <a:pt x="15" y="117"/>
                      </a:lnTo>
                      <a:lnTo>
                        <a:pt x="0" y="93"/>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93" name="Freeform 100"/>
                <p:cNvSpPr>
                  <a:spLocks noChangeAspect="1"/>
                </p:cNvSpPr>
                <p:nvPr/>
              </p:nvSpPr>
              <p:spPr bwMode="auto">
                <a:xfrm>
                  <a:off x="792" y="2832"/>
                  <a:ext cx="1687" cy="427"/>
                </a:xfrm>
                <a:custGeom>
                  <a:avLst/>
                  <a:gdLst>
                    <a:gd name="T0" fmla="*/ 1 w 3374"/>
                    <a:gd name="T1" fmla="*/ 1 h 854"/>
                    <a:gd name="T2" fmla="*/ 1 w 3374"/>
                    <a:gd name="T3" fmla="*/ 1 h 854"/>
                    <a:gd name="T4" fmla="*/ 1 w 3374"/>
                    <a:gd name="T5" fmla="*/ 1 h 854"/>
                    <a:gd name="T6" fmla="*/ 1 w 3374"/>
                    <a:gd name="T7" fmla="*/ 1 h 854"/>
                    <a:gd name="T8" fmla="*/ 1 w 3374"/>
                    <a:gd name="T9" fmla="*/ 1 h 854"/>
                    <a:gd name="T10" fmla="*/ 1 w 3374"/>
                    <a:gd name="T11" fmla="*/ 0 h 854"/>
                    <a:gd name="T12" fmla="*/ 1 w 3374"/>
                    <a:gd name="T13" fmla="*/ 1 h 854"/>
                    <a:gd name="T14" fmla="*/ 1 w 3374"/>
                    <a:gd name="T15" fmla="*/ 1 h 854"/>
                    <a:gd name="T16" fmla="*/ 1 w 3374"/>
                    <a:gd name="T17" fmla="*/ 1 h 854"/>
                    <a:gd name="T18" fmla="*/ 1 w 3374"/>
                    <a:gd name="T19" fmla="*/ 1 h 854"/>
                    <a:gd name="T20" fmla="*/ 1 w 3374"/>
                    <a:gd name="T21" fmla="*/ 1 h 854"/>
                    <a:gd name="T22" fmla="*/ 1 w 3374"/>
                    <a:gd name="T23" fmla="*/ 1 h 854"/>
                    <a:gd name="T24" fmla="*/ 1 w 3374"/>
                    <a:gd name="T25" fmla="*/ 1 h 854"/>
                    <a:gd name="T26" fmla="*/ 1 w 3374"/>
                    <a:gd name="T27" fmla="*/ 1 h 854"/>
                    <a:gd name="T28" fmla="*/ 1 w 3374"/>
                    <a:gd name="T29" fmla="*/ 1 h 854"/>
                    <a:gd name="T30" fmla="*/ 1 w 3374"/>
                    <a:gd name="T31" fmla="*/ 1 h 854"/>
                    <a:gd name="T32" fmla="*/ 1 w 3374"/>
                    <a:gd name="T33" fmla="*/ 1 h 854"/>
                    <a:gd name="T34" fmla="*/ 1 w 3374"/>
                    <a:gd name="T35" fmla="*/ 1 h 854"/>
                    <a:gd name="T36" fmla="*/ 1 w 3374"/>
                    <a:gd name="T37" fmla="*/ 1 h 854"/>
                    <a:gd name="T38" fmla="*/ 1 w 3374"/>
                    <a:gd name="T39" fmla="*/ 1 h 854"/>
                    <a:gd name="T40" fmla="*/ 1 w 3374"/>
                    <a:gd name="T41" fmla="*/ 1 h 854"/>
                    <a:gd name="T42" fmla="*/ 1 w 3374"/>
                    <a:gd name="T43" fmla="*/ 1 h 854"/>
                    <a:gd name="T44" fmla="*/ 1 w 3374"/>
                    <a:gd name="T45" fmla="*/ 1 h 854"/>
                    <a:gd name="T46" fmla="*/ 1 w 3374"/>
                    <a:gd name="T47" fmla="*/ 1 h 854"/>
                    <a:gd name="T48" fmla="*/ 1 w 3374"/>
                    <a:gd name="T49" fmla="*/ 1 h 854"/>
                    <a:gd name="T50" fmla="*/ 1 w 3374"/>
                    <a:gd name="T51" fmla="*/ 1 h 854"/>
                    <a:gd name="T52" fmla="*/ 1 w 3374"/>
                    <a:gd name="T53" fmla="*/ 1 h 854"/>
                    <a:gd name="T54" fmla="*/ 1 w 3374"/>
                    <a:gd name="T55" fmla="*/ 1 h 854"/>
                    <a:gd name="T56" fmla="*/ 1 w 3374"/>
                    <a:gd name="T57" fmla="*/ 1 h 854"/>
                    <a:gd name="T58" fmla="*/ 1 w 3374"/>
                    <a:gd name="T59" fmla="*/ 1 h 854"/>
                    <a:gd name="T60" fmla="*/ 1 w 3374"/>
                    <a:gd name="T61" fmla="*/ 1 h 854"/>
                    <a:gd name="T62" fmla="*/ 1 w 3374"/>
                    <a:gd name="T63" fmla="*/ 1 h 854"/>
                    <a:gd name="T64" fmla="*/ 1 w 3374"/>
                    <a:gd name="T65" fmla="*/ 1 h 854"/>
                    <a:gd name="T66" fmla="*/ 1 w 3374"/>
                    <a:gd name="T67" fmla="*/ 1 h 854"/>
                    <a:gd name="T68" fmla="*/ 1 w 3374"/>
                    <a:gd name="T69" fmla="*/ 1 h 854"/>
                    <a:gd name="T70" fmla="*/ 1 w 3374"/>
                    <a:gd name="T71" fmla="*/ 1 h 854"/>
                    <a:gd name="T72" fmla="*/ 1 w 3374"/>
                    <a:gd name="T73" fmla="*/ 1 h 854"/>
                    <a:gd name="T74" fmla="*/ 1 w 3374"/>
                    <a:gd name="T75" fmla="*/ 1 h 854"/>
                    <a:gd name="T76" fmla="*/ 1 w 3374"/>
                    <a:gd name="T77" fmla="*/ 1 h 854"/>
                    <a:gd name="T78" fmla="*/ 1 w 3374"/>
                    <a:gd name="T79" fmla="*/ 1 h 854"/>
                    <a:gd name="T80" fmla="*/ 1 w 3374"/>
                    <a:gd name="T81" fmla="*/ 1 h 854"/>
                    <a:gd name="T82" fmla="*/ 1 w 3374"/>
                    <a:gd name="T83" fmla="*/ 1 h 854"/>
                    <a:gd name="T84" fmla="*/ 1 w 3374"/>
                    <a:gd name="T85" fmla="*/ 1 h 854"/>
                    <a:gd name="T86" fmla="*/ 1 w 3374"/>
                    <a:gd name="T87" fmla="*/ 1 h 854"/>
                    <a:gd name="T88" fmla="*/ 1 w 3374"/>
                    <a:gd name="T89" fmla="*/ 1 h 854"/>
                    <a:gd name="T90" fmla="*/ 1 w 3374"/>
                    <a:gd name="T91" fmla="*/ 1 h 854"/>
                    <a:gd name="T92" fmla="*/ 1 w 3374"/>
                    <a:gd name="T93" fmla="*/ 1 h 854"/>
                    <a:gd name="T94" fmla="*/ 1 w 3374"/>
                    <a:gd name="T95" fmla="*/ 1 h 854"/>
                    <a:gd name="T96" fmla="*/ 1 w 3374"/>
                    <a:gd name="T97" fmla="*/ 1 h 854"/>
                    <a:gd name="T98" fmla="*/ 1 w 3374"/>
                    <a:gd name="T99" fmla="*/ 1 h 854"/>
                    <a:gd name="T100" fmla="*/ 1 w 3374"/>
                    <a:gd name="T101" fmla="*/ 1 h 854"/>
                    <a:gd name="T102" fmla="*/ 1 w 3374"/>
                    <a:gd name="T103" fmla="*/ 1 h 854"/>
                    <a:gd name="T104" fmla="*/ 1 w 3374"/>
                    <a:gd name="T105" fmla="*/ 1 h 854"/>
                    <a:gd name="T106" fmla="*/ 1 w 3374"/>
                    <a:gd name="T107" fmla="*/ 1 h 8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74"/>
                    <a:gd name="T163" fmla="*/ 0 h 854"/>
                    <a:gd name="T164" fmla="*/ 3374 w 3374"/>
                    <a:gd name="T165" fmla="*/ 854 h 8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74" h="854">
                      <a:moveTo>
                        <a:pt x="3299" y="548"/>
                      </a:moveTo>
                      <a:lnTo>
                        <a:pt x="3299" y="548"/>
                      </a:lnTo>
                      <a:lnTo>
                        <a:pt x="3315" y="546"/>
                      </a:lnTo>
                      <a:lnTo>
                        <a:pt x="3329" y="542"/>
                      </a:lnTo>
                      <a:lnTo>
                        <a:pt x="3342" y="539"/>
                      </a:lnTo>
                      <a:lnTo>
                        <a:pt x="3351" y="534"/>
                      </a:lnTo>
                      <a:lnTo>
                        <a:pt x="3359" y="530"/>
                      </a:lnTo>
                      <a:lnTo>
                        <a:pt x="3364" y="525"/>
                      </a:lnTo>
                      <a:lnTo>
                        <a:pt x="3367" y="519"/>
                      </a:lnTo>
                      <a:lnTo>
                        <a:pt x="3367" y="513"/>
                      </a:lnTo>
                      <a:lnTo>
                        <a:pt x="3364" y="508"/>
                      </a:lnTo>
                      <a:lnTo>
                        <a:pt x="3357" y="504"/>
                      </a:lnTo>
                      <a:lnTo>
                        <a:pt x="3348" y="501"/>
                      </a:lnTo>
                      <a:lnTo>
                        <a:pt x="3336" y="499"/>
                      </a:lnTo>
                      <a:lnTo>
                        <a:pt x="3322" y="496"/>
                      </a:lnTo>
                      <a:lnTo>
                        <a:pt x="3310" y="495"/>
                      </a:lnTo>
                      <a:lnTo>
                        <a:pt x="3296" y="493"/>
                      </a:lnTo>
                      <a:lnTo>
                        <a:pt x="3284" y="492"/>
                      </a:lnTo>
                      <a:lnTo>
                        <a:pt x="3337" y="127"/>
                      </a:lnTo>
                      <a:lnTo>
                        <a:pt x="3374" y="119"/>
                      </a:lnTo>
                      <a:lnTo>
                        <a:pt x="3341" y="109"/>
                      </a:lnTo>
                      <a:lnTo>
                        <a:pt x="3356" y="1"/>
                      </a:lnTo>
                      <a:lnTo>
                        <a:pt x="3246" y="0"/>
                      </a:lnTo>
                      <a:lnTo>
                        <a:pt x="3113" y="112"/>
                      </a:lnTo>
                      <a:lnTo>
                        <a:pt x="3041" y="122"/>
                      </a:lnTo>
                      <a:lnTo>
                        <a:pt x="3098" y="128"/>
                      </a:lnTo>
                      <a:lnTo>
                        <a:pt x="2758" y="429"/>
                      </a:lnTo>
                      <a:lnTo>
                        <a:pt x="2738" y="428"/>
                      </a:lnTo>
                      <a:lnTo>
                        <a:pt x="2720" y="427"/>
                      </a:lnTo>
                      <a:lnTo>
                        <a:pt x="2700" y="426"/>
                      </a:lnTo>
                      <a:lnTo>
                        <a:pt x="2681" y="425"/>
                      </a:lnTo>
                      <a:lnTo>
                        <a:pt x="2662" y="424"/>
                      </a:lnTo>
                      <a:lnTo>
                        <a:pt x="2643" y="423"/>
                      </a:lnTo>
                      <a:lnTo>
                        <a:pt x="2624" y="421"/>
                      </a:lnTo>
                      <a:lnTo>
                        <a:pt x="2605" y="419"/>
                      </a:lnTo>
                      <a:lnTo>
                        <a:pt x="2586" y="418"/>
                      </a:lnTo>
                      <a:lnTo>
                        <a:pt x="2567" y="418"/>
                      </a:lnTo>
                      <a:lnTo>
                        <a:pt x="2548" y="417"/>
                      </a:lnTo>
                      <a:lnTo>
                        <a:pt x="2529" y="416"/>
                      </a:lnTo>
                      <a:lnTo>
                        <a:pt x="2510" y="414"/>
                      </a:lnTo>
                      <a:lnTo>
                        <a:pt x="2491" y="414"/>
                      </a:lnTo>
                      <a:lnTo>
                        <a:pt x="2472" y="413"/>
                      </a:lnTo>
                      <a:lnTo>
                        <a:pt x="2453" y="413"/>
                      </a:lnTo>
                      <a:lnTo>
                        <a:pt x="2417" y="413"/>
                      </a:lnTo>
                      <a:lnTo>
                        <a:pt x="2382" y="414"/>
                      </a:lnTo>
                      <a:lnTo>
                        <a:pt x="2348" y="416"/>
                      </a:lnTo>
                      <a:lnTo>
                        <a:pt x="2314" y="418"/>
                      </a:lnTo>
                      <a:lnTo>
                        <a:pt x="2280" y="421"/>
                      </a:lnTo>
                      <a:lnTo>
                        <a:pt x="2246" y="425"/>
                      </a:lnTo>
                      <a:lnTo>
                        <a:pt x="2212" y="428"/>
                      </a:lnTo>
                      <a:lnTo>
                        <a:pt x="2179" y="433"/>
                      </a:lnTo>
                      <a:lnTo>
                        <a:pt x="2143" y="436"/>
                      </a:lnTo>
                      <a:lnTo>
                        <a:pt x="2107" y="440"/>
                      </a:lnTo>
                      <a:lnTo>
                        <a:pt x="2071" y="443"/>
                      </a:lnTo>
                      <a:lnTo>
                        <a:pt x="2033" y="446"/>
                      </a:lnTo>
                      <a:lnTo>
                        <a:pt x="1995" y="448"/>
                      </a:lnTo>
                      <a:lnTo>
                        <a:pt x="1956" y="449"/>
                      </a:lnTo>
                      <a:lnTo>
                        <a:pt x="1915" y="450"/>
                      </a:lnTo>
                      <a:lnTo>
                        <a:pt x="1872" y="449"/>
                      </a:lnTo>
                      <a:lnTo>
                        <a:pt x="1485" y="443"/>
                      </a:lnTo>
                      <a:lnTo>
                        <a:pt x="1477" y="433"/>
                      </a:lnTo>
                      <a:lnTo>
                        <a:pt x="1353" y="418"/>
                      </a:lnTo>
                      <a:lnTo>
                        <a:pt x="1364" y="394"/>
                      </a:lnTo>
                      <a:lnTo>
                        <a:pt x="1350" y="386"/>
                      </a:lnTo>
                      <a:lnTo>
                        <a:pt x="1330" y="413"/>
                      </a:lnTo>
                      <a:lnTo>
                        <a:pt x="1299" y="413"/>
                      </a:lnTo>
                      <a:lnTo>
                        <a:pt x="1287" y="433"/>
                      </a:lnTo>
                      <a:lnTo>
                        <a:pt x="1258" y="432"/>
                      </a:lnTo>
                      <a:lnTo>
                        <a:pt x="1241" y="492"/>
                      </a:lnTo>
                      <a:lnTo>
                        <a:pt x="1236" y="502"/>
                      </a:lnTo>
                      <a:lnTo>
                        <a:pt x="1232" y="508"/>
                      </a:lnTo>
                      <a:lnTo>
                        <a:pt x="1226" y="510"/>
                      </a:lnTo>
                      <a:lnTo>
                        <a:pt x="1221" y="511"/>
                      </a:lnTo>
                      <a:lnTo>
                        <a:pt x="1024" y="543"/>
                      </a:lnTo>
                      <a:lnTo>
                        <a:pt x="977" y="450"/>
                      </a:lnTo>
                      <a:lnTo>
                        <a:pt x="787" y="546"/>
                      </a:lnTo>
                      <a:lnTo>
                        <a:pt x="743" y="571"/>
                      </a:lnTo>
                      <a:lnTo>
                        <a:pt x="708" y="579"/>
                      </a:lnTo>
                      <a:lnTo>
                        <a:pt x="673" y="586"/>
                      </a:lnTo>
                      <a:lnTo>
                        <a:pt x="640" y="595"/>
                      </a:lnTo>
                      <a:lnTo>
                        <a:pt x="609" y="603"/>
                      </a:lnTo>
                      <a:lnTo>
                        <a:pt x="577" y="612"/>
                      </a:lnTo>
                      <a:lnTo>
                        <a:pt x="546" y="622"/>
                      </a:lnTo>
                      <a:lnTo>
                        <a:pt x="516" y="631"/>
                      </a:lnTo>
                      <a:lnTo>
                        <a:pt x="486" y="640"/>
                      </a:lnTo>
                      <a:lnTo>
                        <a:pt x="457" y="649"/>
                      </a:lnTo>
                      <a:lnTo>
                        <a:pt x="428" y="660"/>
                      </a:lnTo>
                      <a:lnTo>
                        <a:pt x="398" y="670"/>
                      </a:lnTo>
                      <a:lnTo>
                        <a:pt x="367" y="679"/>
                      </a:lnTo>
                      <a:lnTo>
                        <a:pt x="336" y="690"/>
                      </a:lnTo>
                      <a:lnTo>
                        <a:pt x="304" y="700"/>
                      </a:lnTo>
                      <a:lnTo>
                        <a:pt x="271" y="709"/>
                      </a:lnTo>
                      <a:lnTo>
                        <a:pt x="238" y="720"/>
                      </a:lnTo>
                      <a:lnTo>
                        <a:pt x="240" y="720"/>
                      </a:lnTo>
                      <a:lnTo>
                        <a:pt x="237" y="720"/>
                      </a:lnTo>
                      <a:lnTo>
                        <a:pt x="225" y="721"/>
                      </a:lnTo>
                      <a:lnTo>
                        <a:pt x="209" y="722"/>
                      </a:lnTo>
                      <a:lnTo>
                        <a:pt x="189" y="723"/>
                      </a:lnTo>
                      <a:lnTo>
                        <a:pt x="166" y="725"/>
                      </a:lnTo>
                      <a:lnTo>
                        <a:pt x="141" y="726"/>
                      </a:lnTo>
                      <a:lnTo>
                        <a:pt x="116" y="729"/>
                      </a:lnTo>
                      <a:lnTo>
                        <a:pt x="90" y="730"/>
                      </a:lnTo>
                      <a:lnTo>
                        <a:pt x="65" y="732"/>
                      </a:lnTo>
                      <a:lnTo>
                        <a:pt x="43" y="735"/>
                      </a:lnTo>
                      <a:lnTo>
                        <a:pt x="25" y="737"/>
                      </a:lnTo>
                      <a:lnTo>
                        <a:pt x="11" y="738"/>
                      </a:lnTo>
                      <a:lnTo>
                        <a:pt x="2" y="740"/>
                      </a:lnTo>
                      <a:lnTo>
                        <a:pt x="0" y="741"/>
                      </a:lnTo>
                      <a:lnTo>
                        <a:pt x="6" y="743"/>
                      </a:lnTo>
                      <a:lnTo>
                        <a:pt x="11" y="743"/>
                      </a:lnTo>
                      <a:lnTo>
                        <a:pt x="21" y="744"/>
                      </a:lnTo>
                      <a:lnTo>
                        <a:pt x="35" y="744"/>
                      </a:lnTo>
                      <a:lnTo>
                        <a:pt x="53" y="744"/>
                      </a:lnTo>
                      <a:lnTo>
                        <a:pt x="74" y="745"/>
                      </a:lnTo>
                      <a:lnTo>
                        <a:pt x="98" y="745"/>
                      </a:lnTo>
                      <a:lnTo>
                        <a:pt x="122" y="745"/>
                      </a:lnTo>
                      <a:lnTo>
                        <a:pt x="148" y="746"/>
                      </a:lnTo>
                      <a:lnTo>
                        <a:pt x="174" y="746"/>
                      </a:lnTo>
                      <a:lnTo>
                        <a:pt x="198" y="747"/>
                      </a:lnTo>
                      <a:lnTo>
                        <a:pt x="222" y="747"/>
                      </a:lnTo>
                      <a:lnTo>
                        <a:pt x="242" y="747"/>
                      </a:lnTo>
                      <a:lnTo>
                        <a:pt x="260" y="748"/>
                      </a:lnTo>
                      <a:lnTo>
                        <a:pt x="273" y="748"/>
                      </a:lnTo>
                      <a:lnTo>
                        <a:pt x="283" y="748"/>
                      </a:lnTo>
                      <a:lnTo>
                        <a:pt x="286" y="748"/>
                      </a:lnTo>
                      <a:lnTo>
                        <a:pt x="317" y="786"/>
                      </a:lnTo>
                      <a:lnTo>
                        <a:pt x="489" y="783"/>
                      </a:lnTo>
                      <a:lnTo>
                        <a:pt x="500" y="768"/>
                      </a:lnTo>
                      <a:lnTo>
                        <a:pt x="595" y="771"/>
                      </a:lnTo>
                      <a:lnTo>
                        <a:pt x="597" y="782"/>
                      </a:lnTo>
                      <a:lnTo>
                        <a:pt x="604" y="790"/>
                      </a:lnTo>
                      <a:lnTo>
                        <a:pt x="614" y="794"/>
                      </a:lnTo>
                      <a:lnTo>
                        <a:pt x="626" y="796"/>
                      </a:lnTo>
                      <a:lnTo>
                        <a:pt x="639" y="794"/>
                      </a:lnTo>
                      <a:lnTo>
                        <a:pt x="650" y="789"/>
                      </a:lnTo>
                      <a:lnTo>
                        <a:pt x="659" y="782"/>
                      </a:lnTo>
                      <a:lnTo>
                        <a:pt x="665" y="771"/>
                      </a:lnTo>
                      <a:lnTo>
                        <a:pt x="830" y="777"/>
                      </a:lnTo>
                      <a:lnTo>
                        <a:pt x="847" y="777"/>
                      </a:lnTo>
                      <a:lnTo>
                        <a:pt x="864" y="778"/>
                      </a:lnTo>
                      <a:lnTo>
                        <a:pt x="884" y="778"/>
                      </a:lnTo>
                      <a:lnTo>
                        <a:pt x="903" y="778"/>
                      </a:lnTo>
                      <a:lnTo>
                        <a:pt x="923" y="778"/>
                      </a:lnTo>
                      <a:lnTo>
                        <a:pt x="944" y="778"/>
                      </a:lnTo>
                      <a:lnTo>
                        <a:pt x="966" y="779"/>
                      </a:lnTo>
                      <a:lnTo>
                        <a:pt x="988" y="779"/>
                      </a:lnTo>
                      <a:lnTo>
                        <a:pt x="1011" y="779"/>
                      </a:lnTo>
                      <a:lnTo>
                        <a:pt x="1035" y="779"/>
                      </a:lnTo>
                      <a:lnTo>
                        <a:pt x="1058" y="779"/>
                      </a:lnTo>
                      <a:lnTo>
                        <a:pt x="1083" y="779"/>
                      </a:lnTo>
                      <a:lnTo>
                        <a:pt x="1107" y="779"/>
                      </a:lnTo>
                      <a:lnTo>
                        <a:pt x="1133" y="779"/>
                      </a:lnTo>
                      <a:lnTo>
                        <a:pt x="1159" y="778"/>
                      </a:lnTo>
                      <a:lnTo>
                        <a:pt x="1184" y="778"/>
                      </a:lnTo>
                      <a:lnTo>
                        <a:pt x="1211" y="778"/>
                      </a:lnTo>
                      <a:lnTo>
                        <a:pt x="1237" y="778"/>
                      </a:lnTo>
                      <a:lnTo>
                        <a:pt x="1265" y="778"/>
                      </a:lnTo>
                      <a:lnTo>
                        <a:pt x="1292" y="778"/>
                      </a:lnTo>
                      <a:lnTo>
                        <a:pt x="1319" y="778"/>
                      </a:lnTo>
                      <a:lnTo>
                        <a:pt x="1347" y="778"/>
                      </a:lnTo>
                      <a:lnTo>
                        <a:pt x="1375" y="778"/>
                      </a:lnTo>
                      <a:lnTo>
                        <a:pt x="1402" y="778"/>
                      </a:lnTo>
                      <a:lnTo>
                        <a:pt x="1430" y="778"/>
                      </a:lnTo>
                      <a:lnTo>
                        <a:pt x="1457" y="778"/>
                      </a:lnTo>
                      <a:lnTo>
                        <a:pt x="1485" y="778"/>
                      </a:lnTo>
                      <a:lnTo>
                        <a:pt x="1513" y="778"/>
                      </a:lnTo>
                      <a:lnTo>
                        <a:pt x="1539" y="778"/>
                      </a:lnTo>
                      <a:lnTo>
                        <a:pt x="1567" y="779"/>
                      </a:lnTo>
                      <a:lnTo>
                        <a:pt x="1595" y="779"/>
                      </a:lnTo>
                      <a:lnTo>
                        <a:pt x="1621" y="779"/>
                      </a:lnTo>
                      <a:lnTo>
                        <a:pt x="1627" y="816"/>
                      </a:lnTo>
                      <a:lnTo>
                        <a:pt x="2281" y="805"/>
                      </a:lnTo>
                      <a:lnTo>
                        <a:pt x="2138" y="786"/>
                      </a:lnTo>
                      <a:lnTo>
                        <a:pt x="2117" y="776"/>
                      </a:lnTo>
                      <a:lnTo>
                        <a:pt x="2228" y="768"/>
                      </a:lnTo>
                      <a:lnTo>
                        <a:pt x="2235" y="786"/>
                      </a:lnTo>
                      <a:lnTo>
                        <a:pt x="2323" y="783"/>
                      </a:lnTo>
                      <a:lnTo>
                        <a:pt x="2323" y="770"/>
                      </a:lnTo>
                      <a:lnTo>
                        <a:pt x="2355" y="764"/>
                      </a:lnTo>
                      <a:lnTo>
                        <a:pt x="2365" y="796"/>
                      </a:lnTo>
                      <a:lnTo>
                        <a:pt x="2379" y="798"/>
                      </a:lnTo>
                      <a:lnTo>
                        <a:pt x="2385" y="764"/>
                      </a:lnTo>
                      <a:lnTo>
                        <a:pt x="2488" y="764"/>
                      </a:lnTo>
                      <a:lnTo>
                        <a:pt x="2604" y="854"/>
                      </a:lnTo>
                      <a:lnTo>
                        <a:pt x="2794" y="809"/>
                      </a:lnTo>
                      <a:lnTo>
                        <a:pt x="2792" y="741"/>
                      </a:lnTo>
                      <a:lnTo>
                        <a:pt x="2867" y="741"/>
                      </a:lnTo>
                      <a:lnTo>
                        <a:pt x="2881" y="739"/>
                      </a:lnTo>
                      <a:lnTo>
                        <a:pt x="2886" y="733"/>
                      </a:lnTo>
                      <a:lnTo>
                        <a:pt x="2887" y="725"/>
                      </a:lnTo>
                      <a:lnTo>
                        <a:pt x="2887" y="717"/>
                      </a:lnTo>
                      <a:lnTo>
                        <a:pt x="2892" y="685"/>
                      </a:lnTo>
                      <a:lnTo>
                        <a:pt x="2918" y="676"/>
                      </a:lnTo>
                      <a:lnTo>
                        <a:pt x="2945" y="667"/>
                      </a:lnTo>
                      <a:lnTo>
                        <a:pt x="2970" y="657"/>
                      </a:lnTo>
                      <a:lnTo>
                        <a:pt x="2994" y="647"/>
                      </a:lnTo>
                      <a:lnTo>
                        <a:pt x="3018" y="638"/>
                      </a:lnTo>
                      <a:lnTo>
                        <a:pt x="3041" y="627"/>
                      </a:lnTo>
                      <a:lnTo>
                        <a:pt x="3065" y="617"/>
                      </a:lnTo>
                      <a:lnTo>
                        <a:pt x="3088" y="608"/>
                      </a:lnTo>
                      <a:lnTo>
                        <a:pt x="3113" y="598"/>
                      </a:lnTo>
                      <a:lnTo>
                        <a:pt x="3136" y="588"/>
                      </a:lnTo>
                      <a:lnTo>
                        <a:pt x="3161" y="580"/>
                      </a:lnTo>
                      <a:lnTo>
                        <a:pt x="3186" y="572"/>
                      </a:lnTo>
                      <a:lnTo>
                        <a:pt x="3213" y="565"/>
                      </a:lnTo>
                      <a:lnTo>
                        <a:pt x="3241" y="558"/>
                      </a:lnTo>
                      <a:lnTo>
                        <a:pt x="3269" y="553"/>
                      </a:lnTo>
                      <a:lnTo>
                        <a:pt x="3299" y="54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94" name="Freeform 101"/>
                <p:cNvSpPr>
                  <a:spLocks noChangeAspect="1"/>
                </p:cNvSpPr>
                <p:nvPr/>
              </p:nvSpPr>
              <p:spPr bwMode="auto">
                <a:xfrm>
                  <a:off x="1163" y="3108"/>
                  <a:ext cx="148" cy="19"/>
                </a:xfrm>
                <a:custGeom>
                  <a:avLst/>
                  <a:gdLst>
                    <a:gd name="T0" fmla="*/ 1 w 296"/>
                    <a:gd name="T1" fmla="*/ 0 h 38"/>
                    <a:gd name="T2" fmla="*/ 1 w 296"/>
                    <a:gd name="T3" fmla="*/ 1 h 38"/>
                    <a:gd name="T4" fmla="*/ 1 w 296"/>
                    <a:gd name="T5" fmla="*/ 1 h 38"/>
                    <a:gd name="T6" fmla="*/ 1 w 296"/>
                    <a:gd name="T7" fmla="*/ 1 h 38"/>
                    <a:gd name="T8" fmla="*/ 1 w 296"/>
                    <a:gd name="T9" fmla="*/ 1 h 38"/>
                    <a:gd name="T10" fmla="*/ 1 w 296"/>
                    <a:gd name="T11" fmla="*/ 1 h 38"/>
                    <a:gd name="T12" fmla="*/ 1 w 296"/>
                    <a:gd name="T13" fmla="*/ 1 h 38"/>
                    <a:gd name="T14" fmla="*/ 1 w 296"/>
                    <a:gd name="T15" fmla="*/ 1 h 38"/>
                    <a:gd name="T16" fmla="*/ 0 w 296"/>
                    <a:gd name="T17" fmla="*/ 1 h 38"/>
                    <a:gd name="T18" fmla="*/ 1 w 296"/>
                    <a:gd name="T19" fmla="*/ 1 h 38"/>
                    <a:gd name="T20" fmla="*/ 1 w 296"/>
                    <a:gd name="T21" fmla="*/ 1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6"/>
                    <a:gd name="T34" fmla="*/ 0 h 38"/>
                    <a:gd name="T35" fmla="*/ 296 w 296"/>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6" h="38">
                      <a:moveTo>
                        <a:pt x="296" y="0"/>
                      </a:moveTo>
                      <a:lnTo>
                        <a:pt x="25" y="38"/>
                      </a:lnTo>
                      <a:lnTo>
                        <a:pt x="22" y="38"/>
                      </a:lnTo>
                      <a:lnTo>
                        <a:pt x="17" y="38"/>
                      </a:lnTo>
                      <a:lnTo>
                        <a:pt x="12" y="38"/>
                      </a:lnTo>
                      <a:lnTo>
                        <a:pt x="7" y="36"/>
                      </a:lnTo>
                      <a:lnTo>
                        <a:pt x="2" y="34"/>
                      </a:lnTo>
                      <a:lnTo>
                        <a:pt x="0" y="31"/>
                      </a:lnTo>
                      <a:lnTo>
                        <a:pt x="1" y="26"/>
                      </a:lnTo>
                      <a:lnTo>
                        <a:pt x="5"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95" name="Freeform 102"/>
                <p:cNvSpPr>
                  <a:spLocks noChangeAspect="1"/>
                </p:cNvSpPr>
                <p:nvPr/>
              </p:nvSpPr>
              <p:spPr bwMode="auto">
                <a:xfrm>
                  <a:off x="1622" y="3233"/>
                  <a:ext cx="79" cy="8"/>
                </a:xfrm>
                <a:custGeom>
                  <a:avLst/>
                  <a:gdLst>
                    <a:gd name="T0" fmla="*/ 0 w 159"/>
                    <a:gd name="T1" fmla="*/ 0 h 17"/>
                    <a:gd name="T2" fmla="*/ 0 w 159"/>
                    <a:gd name="T3" fmla="*/ 0 h 17"/>
                    <a:gd name="T4" fmla="*/ 0 w 159"/>
                    <a:gd name="T5" fmla="*/ 0 h 17"/>
                    <a:gd name="T6" fmla="*/ 0 w 159"/>
                    <a:gd name="T7" fmla="*/ 0 h 17"/>
                    <a:gd name="T8" fmla="*/ 0 60000 65536"/>
                    <a:gd name="T9" fmla="*/ 0 60000 65536"/>
                    <a:gd name="T10" fmla="*/ 0 60000 65536"/>
                    <a:gd name="T11" fmla="*/ 0 60000 65536"/>
                    <a:gd name="T12" fmla="*/ 0 w 159"/>
                    <a:gd name="T13" fmla="*/ 0 h 17"/>
                    <a:gd name="T14" fmla="*/ 159 w 159"/>
                    <a:gd name="T15" fmla="*/ 17 h 17"/>
                  </a:gdLst>
                  <a:ahLst/>
                  <a:cxnLst>
                    <a:cxn ang="T8">
                      <a:pos x="T0" y="T1"/>
                    </a:cxn>
                    <a:cxn ang="T9">
                      <a:pos x="T2" y="T3"/>
                    </a:cxn>
                    <a:cxn ang="T10">
                      <a:pos x="T4" y="T5"/>
                    </a:cxn>
                    <a:cxn ang="T11">
                      <a:pos x="T6" y="T7"/>
                    </a:cxn>
                  </a:cxnLst>
                  <a:rect l="T12" t="T13" r="T14" b="T15"/>
                  <a:pathLst>
                    <a:path w="159" h="17">
                      <a:moveTo>
                        <a:pt x="0" y="17"/>
                      </a:moveTo>
                      <a:lnTo>
                        <a:pt x="16" y="0"/>
                      </a:lnTo>
                      <a:lnTo>
                        <a:pt x="141" y="2"/>
                      </a:lnTo>
                      <a:lnTo>
                        <a:pt x="159"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96" name="Freeform 103"/>
                <p:cNvSpPr>
                  <a:spLocks noChangeAspect="1"/>
                </p:cNvSpPr>
                <p:nvPr/>
              </p:nvSpPr>
              <p:spPr bwMode="auto">
                <a:xfrm>
                  <a:off x="1741" y="3231"/>
                  <a:ext cx="76" cy="10"/>
                </a:xfrm>
                <a:custGeom>
                  <a:avLst/>
                  <a:gdLst>
                    <a:gd name="T0" fmla="*/ 0 w 153"/>
                    <a:gd name="T1" fmla="*/ 1 h 18"/>
                    <a:gd name="T2" fmla="*/ 0 w 153"/>
                    <a:gd name="T3" fmla="*/ 1 h 18"/>
                    <a:gd name="T4" fmla="*/ 0 w 153"/>
                    <a:gd name="T5" fmla="*/ 0 h 18"/>
                    <a:gd name="T6" fmla="*/ 0 w 153"/>
                    <a:gd name="T7" fmla="*/ 1 h 18"/>
                    <a:gd name="T8" fmla="*/ 0 60000 65536"/>
                    <a:gd name="T9" fmla="*/ 0 60000 65536"/>
                    <a:gd name="T10" fmla="*/ 0 60000 65536"/>
                    <a:gd name="T11" fmla="*/ 0 60000 65536"/>
                    <a:gd name="T12" fmla="*/ 0 w 153"/>
                    <a:gd name="T13" fmla="*/ 0 h 18"/>
                    <a:gd name="T14" fmla="*/ 153 w 153"/>
                    <a:gd name="T15" fmla="*/ 18 h 18"/>
                  </a:gdLst>
                  <a:ahLst/>
                  <a:cxnLst>
                    <a:cxn ang="T8">
                      <a:pos x="T0" y="T1"/>
                    </a:cxn>
                    <a:cxn ang="T9">
                      <a:pos x="T2" y="T3"/>
                    </a:cxn>
                    <a:cxn ang="T10">
                      <a:pos x="T4" y="T5"/>
                    </a:cxn>
                    <a:cxn ang="T11">
                      <a:pos x="T6" y="T7"/>
                    </a:cxn>
                  </a:cxnLst>
                  <a:rect l="T12" t="T13" r="T14" b="T15"/>
                  <a:pathLst>
                    <a:path w="153" h="18">
                      <a:moveTo>
                        <a:pt x="0" y="18"/>
                      </a:moveTo>
                      <a:lnTo>
                        <a:pt x="21" y="1"/>
                      </a:lnTo>
                      <a:lnTo>
                        <a:pt x="129" y="0"/>
                      </a:lnTo>
                      <a:lnTo>
                        <a:pt x="153" y="1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97" name="Freeform 104"/>
                <p:cNvSpPr>
                  <a:spLocks noChangeAspect="1"/>
                </p:cNvSpPr>
                <p:nvPr/>
              </p:nvSpPr>
              <p:spPr bwMode="auto">
                <a:xfrm>
                  <a:off x="1331" y="3206"/>
                  <a:ext cx="77" cy="14"/>
                </a:xfrm>
                <a:custGeom>
                  <a:avLst/>
                  <a:gdLst>
                    <a:gd name="T0" fmla="*/ 0 w 155"/>
                    <a:gd name="T1" fmla="*/ 0 h 28"/>
                    <a:gd name="T2" fmla="*/ 0 w 155"/>
                    <a:gd name="T3" fmla="*/ 0 h 28"/>
                    <a:gd name="T4" fmla="*/ 0 w 155"/>
                    <a:gd name="T5" fmla="*/ 0 h 28"/>
                    <a:gd name="T6" fmla="*/ 0 w 155"/>
                    <a:gd name="T7" fmla="*/ 1 h 28"/>
                    <a:gd name="T8" fmla="*/ 0 w 155"/>
                    <a:gd name="T9" fmla="*/ 1 h 28"/>
                    <a:gd name="T10" fmla="*/ 0 w 155"/>
                    <a:gd name="T11" fmla="*/ 1 h 28"/>
                    <a:gd name="T12" fmla="*/ 0 w 155"/>
                    <a:gd name="T13" fmla="*/ 1 h 28"/>
                    <a:gd name="T14" fmla="*/ 0 w 155"/>
                    <a:gd name="T15" fmla="*/ 1 h 28"/>
                    <a:gd name="T16" fmla="*/ 0 w 155"/>
                    <a:gd name="T17" fmla="*/ 1 h 28"/>
                    <a:gd name="T18" fmla="*/ 0 w 155"/>
                    <a:gd name="T19" fmla="*/ 1 h 28"/>
                    <a:gd name="T20" fmla="*/ 0 w 155"/>
                    <a:gd name="T21" fmla="*/ 1 h 28"/>
                    <a:gd name="T22" fmla="*/ 0 w 155"/>
                    <a:gd name="T23" fmla="*/ 1 h 28"/>
                    <a:gd name="T24" fmla="*/ 0 w 155"/>
                    <a:gd name="T25" fmla="*/ 1 h 28"/>
                    <a:gd name="T26" fmla="*/ 0 w 155"/>
                    <a:gd name="T27" fmla="*/ 1 h 28"/>
                    <a:gd name="T28" fmla="*/ 0 w 155"/>
                    <a:gd name="T29" fmla="*/ 1 h 28"/>
                    <a:gd name="T30" fmla="*/ 0 w 155"/>
                    <a:gd name="T31" fmla="*/ 1 h 28"/>
                    <a:gd name="T32" fmla="*/ 0 w 155"/>
                    <a:gd name="T33" fmla="*/ 1 h 28"/>
                    <a:gd name="T34" fmla="*/ 0 w 155"/>
                    <a:gd name="T35" fmla="*/ 1 h 28"/>
                    <a:gd name="T36" fmla="*/ 0 w 155"/>
                    <a:gd name="T37" fmla="*/ 1 h 28"/>
                    <a:gd name="T38" fmla="*/ 0 w 155"/>
                    <a:gd name="T39" fmla="*/ 1 h 28"/>
                    <a:gd name="T40" fmla="*/ 0 w 155"/>
                    <a:gd name="T41" fmla="*/ 1 h 28"/>
                    <a:gd name="T42" fmla="*/ 0 w 155"/>
                    <a:gd name="T43" fmla="*/ 1 h 28"/>
                    <a:gd name="T44" fmla="*/ 0 w 155"/>
                    <a:gd name="T45" fmla="*/ 1 h 28"/>
                    <a:gd name="T46" fmla="*/ 0 w 155"/>
                    <a:gd name="T47" fmla="*/ 1 h 28"/>
                    <a:gd name="T48" fmla="*/ 0 w 155"/>
                    <a:gd name="T49" fmla="*/ 1 h 28"/>
                    <a:gd name="T50" fmla="*/ 0 w 155"/>
                    <a:gd name="T51" fmla="*/ 1 h 28"/>
                    <a:gd name="T52" fmla="*/ 0 w 155"/>
                    <a:gd name="T53" fmla="*/ 1 h 28"/>
                    <a:gd name="T54" fmla="*/ 0 w 155"/>
                    <a:gd name="T55" fmla="*/ 1 h 28"/>
                    <a:gd name="T56" fmla="*/ 0 w 155"/>
                    <a:gd name="T57" fmla="*/ 1 h 28"/>
                    <a:gd name="T58" fmla="*/ 0 w 155"/>
                    <a:gd name="T59" fmla="*/ 1 h 28"/>
                    <a:gd name="T60" fmla="*/ 0 w 155"/>
                    <a:gd name="T61" fmla="*/ 1 h 28"/>
                    <a:gd name="T62" fmla="*/ 0 w 155"/>
                    <a:gd name="T63" fmla="*/ 1 h 28"/>
                    <a:gd name="T64" fmla="*/ 0 w 155"/>
                    <a:gd name="T65" fmla="*/ 1 h 28"/>
                    <a:gd name="T66" fmla="*/ 0 w 155"/>
                    <a:gd name="T67" fmla="*/ 1 h 28"/>
                    <a:gd name="T68" fmla="*/ 0 w 155"/>
                    <a:gd name="T69" fmla="*/ 1 h 28"/>
                    <a:gd name="T70" fmla="*/ 0 w 155"/>
                    <a:gd name="T71" fmla="*/ 0 h 28"/>
                    <a:gd name="T72" fmla="*/ 0 w 155"/>
                    <a:gd name="T73" fmla="*/ 0 h 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5"/>
                    <a:gd name="T112" fmla="*/ 0 h 28"/>
                    <a:gd name="T113" fmla="*/ 155 w 155"/>
                    <a:gd name="T114" fmla="*/ 28 h 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5" h="28">
                      <a:moveTo>
                        <a:pt x="80" y="0"/>
                      </a:moveTo>
                      <a:lnTo>
                        <a:pt x="80" y="0"/>
                      </a:lnTo>
                      <a:lnTo>
                        <a:pt x="94" y="0"/>
                      </a:lnTo>
                      <a:lnTo>
                        <a:pt x="107" y="1"/>
                      </a:lnTo>
                      <a:lnTo>
                        <a:pt x="120" y="3"/>
                      </a:lnTo>
                      <a:lnTo>
                        <a:pt x="132" y="4"/>
                      </a:lnTo>
                      <a:lnTo>
                        <a:pt x="141" y="5"/>
                      </a:lnTo>
                      <a:lnTo>
                        <a:pt x="148" y="7"/>
                      </a:lnTo>
                      <a:lnTo>
                        <a:pt x="154" y="11"/>
                      </a:lnTo>
                      <a:lnTo>
                        <a:pt x="155" y="13"/>
                      </a:lnTo>
                      <a:lnTo>
                        <a:pt x="154" y="16"/>
                      </a:lnTo>
                      <a:lnTo>
                        <a:pt x="148" y="19"/>
                      </a:lnTo>
                      <a:lnTo>
                        <a:pt x="141" y="21"/>
                      </a:lnTo>
                      <a:lnTo>
                        <a:pt x="132" y="23"/>
                      </a:lnTo>
                      <a:lnTo>
                        <a:pt x="120" y="25"/>
                      </a:lnTo>
                      <a:lnTo>
                        <a:pt x="107" y="27"/>
                      </a:lnTo>
                      <a:lnTo>
                        <a:pt x="94" y="27"/>
                      </a:lnTo>
                      <a:lnTo>
                        <a:pt x="80" y="27"/>
                      </a:lnTo>
                      <a:lnTo>
                        <a:pt x="65" y="27"/>
                      </a:lnTo>
                      <a:lnTo>
                        <a:pt x="51" y="28"/>
                      </a:lnTo>
                      <a:lnTo>
                        <a:pt x="37" y="28"/>
                      </a:lnTo>
                      <a:lnTo>
                        <a:pt x="25" y="28"/>
                      </a:lnTo>
                      <a:lnTo>
                        <a:pt x="14" y="28"/>
                      </a:lnTo>
                      <a:lnTo>
                        <a:pt x="7" y="27"/>
                      </a:lnTo>
                      <a:lnTo>
                        <a:pt x="2" y="25"/>
                      </a:lnTo>
                      <a:lnTo>
                        <a:pt x="0" y="20"/>
                      </a:lnTo>
                      <a:lnTo>
                        <a:pt x="3" y="15"/>
                      </a:lnTo>
                      <a:lnTo>
                        <a:pt x="7" y="11"/>
                      </a:lnTo>
                      <a:lnTo>
                        <a:pt x="15" y="7"/>
                      </a:lnTo>
                      <a:lnTo>
                        <a:pt x="26" y="5"/>
                      </a:lnTo>
                      <a:lnTo>
                        <a:pt x="37" y="3"/>
                      </a:lnTo>
                      <a:lnTo>
                        <a:pt x="51" y="1"/>
                      </a:lnTo>
                      <a:lnTo>
                        <a:pt x="65" y="0"/>
                      </a:lnTo>
                      <a:lnTo>
                        <a:pt x="8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98" name="Freeform 105"/>
                <p:cNvSpPr>
                  <a:spLocks noChangeAspect="1"/>
                </p:cNvSpPr>
                <p:nvPr/>
              </p:nvSpPr>
              <p:spPr bwMode="auto">
                <a:xfrm>
                  <a:off x="1325" y="3199"/>
                  <a:ext cx="214" cy="22"/>
                </a:xfrm>
                <a:custGeom>
                  <a:avLst/>
                  <a:gdLst>
                    <a:gd name="T0" fmla="*/ 1 w 428"/>
                    <a:gd name="T1" fmla="*/ 0 h 45"/>
                    <a:gd name="T2" fmla="*/ 1 w 428"/>
                    <a:gd name="T3" fmla="*/ 0 h 45"/>
                    <a:gd name="T4" fmla="*/ 1 w 428"/>
                    <a:gd name="T5" fmla="*/ 0 h 45"/>
                    <a:gd name="T6" fmla="*/ 1 w 428"/>
                    <a:gd name="T7" fmla="*/ 0 h 45"/>
                    <a:gd name="T8" fmla="*/ 1 w 428"/>
                    <a:gd name="T9" fmla="*/ 0 h 45"/>
                    <a:gd name="T10" fmla="*/ 0 w 428"/>
                    <a:gd name="T11" fmla="*/ 0 h 45"/>
                    <a:gd name="T12" fmla="*/ 0 w 428"/>
                    <a:gd name="T13" fmla="*/ 0 h 45"/>
                    <a:gd name="T14" fmla="*/ 1 w 428"/>
                    <a:gd name="T15" fmla="*/ 0 h 45"/>
                    <a:gd name="T16" fmla="*/ 1 w 428"/>
                    <a:gd name="T17" fmla="*/ 0 h 45"/>
                    <a:gd name="T18" fmla="*/ 1 w 428"/>
                    <a:gd name="T19" fmla="*/ 0 h 45"/>
                    <a:gd name="T20" fmla="*/ 1 w 428"/>
                    <a:gd name="T21" fmla="*/ 0 h 45"/>
                    <a:gd name="T22" fmla="*/ 1 w 428"/>
                    <a:gd name="T23" fmla="*/ 0 h 45"/>
                    <a:gd name="T24" fmla="*/ 1 w 428"/>
                    <a:gd name="T25" fmla="*/ 0 h 45"/>
                    <a:gd name="T26" fmla="*/ 1 w 428"/>
                    <a:gd name="T27" fmla="*/ 0 h 45"/>
                    <a:gd name="T28" fmla="*/ 1 w 428"/>
                    <a:gd name="T29" fmla="*/ 0 h 45"/>
                    <a:gd name="T30" fmla="*/ 1 w 428"/>
                    <a:gd name="T31" fmla="*/ 0 h 45"/>
                    <a:gd name="T32" fmla="*/ 1 w 428"/>
                    <a:gd name="T33" fmla="*/ 0 h 45"/>
                    <a:gd name="T34" fmla="*/ 1 w 428"/>
                    <a:gd name="T35" fmla="*/ 0 h 45"/>
                    <a:gd name="T36" fmla="*/ 1 w 428"/>
                    <a:gd name="T37" fmla="*/ 0 h 45"/>
                    <a:gd name="T38" fmla="*/ 1 w 428"/>
                    <a:gd name="T39" fmla="*/ 0 h 45"/>
                    <a:gd name="T40" fmla="*/ 1 w 428"/>
                    <a:gd name="T41" fmla="*/ 0 h 45"/>
                    <a:gd name="T42" fmla="*/ 1 w 428"/>
                    <a:gd name="T43" fmla="*/ 0 h 45"/>
                    <a:gd name="T44" fmla="*/ 1 w 428"/>
                    <a:gd name="T45" fmla="*/ 0 h 45"/>
                    <a:gd name="T46" fmla="*/ 1 w 428"/>
                    <a:gd name="T47" fmla="*/ 0 h 45"/>
                    <a:gd name="T48" fmla="*/ 1 w 428"/>
                    <a:gd name="T49" fmla="*/ 0 h 45"/>
                    <a:gd name="T50" fmla="*/ 1 w 428"/>
                    <a:gd name="T51" fmla="*/ 0 h 45"/>
                    <a:gd name="T52" fmla="*/ 1 w 428"/>
                    <a:gd name="T53" fmla="*/ 0 h 45"/>
                    <a:gd name="T54" fmla="*/ 1 w 428"/>
                    <a:gd name="T55" fmla="*/ 0 h 45"/>
                    <a:gd name="T56" fmla="*/ 1 w 428"/>
                    <a:gd name="T57" fmla="*/ 0 h 45"/>
                    <a:gd name="T58" fmla="*/ 1 w 428"/>
                    <a:gd name="T59" fmla="*/ 0 h 45"/>
                    <a:gd name="T60" fmla="*/ 1 w 428"/>
                    <a:gd name="T61" fmla="*/ 0 h 45"/>
                    <a:gd name="T62" fmla="*/ 1 w 428"/>
                    <a:gd name="T63" fmla="*/ 0 h 45"/>
                    <a:gd name="T64" fmla="*/ 1 w 428"/>
                    <a:gd name="T65" fmla="*/ 0 h 45"/>
                    <a:gd name="T66" fmla="*/ 1 w 428"/>
                    <a:gd name="T67" fmla="*/ 0 h 45"/>
                    <a:gd name="T68" fmla="*/ 1 w 428"/>
                    <a:gd name="T69" fmla="*/ 0 h 45"/>
                    <a:gd name="T70" fmla="*/ 1 w 428"/>
                    <a:gd name="T71" fmla="*/ 0 h 45"/>
                    <a:gd name="T72" fmla="*/ 1 w 428"/>
                    <a:gd name="T73" fmla="*/ 0 h 45"/>
                    <a:gd name="T74" fmla="*/ 1 w 428"/>
                    <a:gd name="T75" fmla="*/ 0 h 45"/>
                    <a:gd name="T76" fmla="*/ 1 w 428"/>
                    <a:gd name="T77" fmla="*/ 0 h 45"/>
                    <a:gd name="T78" fmla="*/ 1 w 428"/>
                    <a:gd name="T79" fmla="*/ 0 h 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8"/>
                    <a:gd name="T121" fmla="*/ 0 h 45"/>
                    <a:gd name="T122" fmla="*/ 428 w 428"/>
                    <a:gd name="T123" fmla="*/ 45 h 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8" h="45">
                      <a:moveTo>
                        <a:pt x="23" y="45"/>
                      </a:moveTo>
                      <a:lnTo>
                        <a:pt x="23" y="45"/>
                      </a:lnTo>
                      <a:lnTo>
                        <a:pt x="13" y="42"/>
                      </a:lnTo>
                      <a:lnTo>
                        <a:pt x="6" y="38"/>
                      </a:lnTo>
                      <a:lnTo>
                        <a:pt x="1" y="36"/>
                      </a:lnTo>
                      <a:lnTo>
                        <a:pt x="0" y="33"/>
                      </a:lnTo>
                      <a:lnTo>
                        <a:pt x="1" y="29"/>
                      </a:lnTo>
                      <a:lnTo>
                        <a:pt x="4" y="26"/>
                      </a:lnTo>
                      <a:lnTo>
                        <a:pt x="9" y="22"/>
                      </a:lnTo>
                      <a:lnTo>
                        <a:pt x="16" y="19"/>
                      </a:lnTo>
                      <a:lnTo>
                        <a:pt x="25" y="16"/>
                      </a:lnTo>
                      <a:lnTo>
                        <a:pt x="36" y="13"/>
                      </a:lnTo>
                      <a:lnTo>
                        <a:pt x="48" y="11"/>
                      </a:lnTo>
                      <a:lnTo>
                        <a:pt x="61" y="8"/>
                      </a:lnTo>
                      <a:lnTo>
                        <a:pt x="76" y="6"/>
                      </a:lnTo>
                      <a:lnTo>
                        <a:pt x="92" y="5"/>
                      </a:lnTo>
                      <a:lnTo>
                        <a:pt x="109" y="4"/>
                      </a:lnTo>
                      <a:lnTo>
                        <a:pt x="128" y="3"/>
                      </a:lnTo>
                      <a:lnTo>
                        <a:pt x="147" y="2"/>
                      </a:lnTo>
                      <a:lnTo>
                        <a:pt x="167" y="0"/>
                      </a:lnTo>
                      <a:lnTo>
                        <a:pt x="188" y="0"/>
                      </a:lnTo>
                      <a:lnTo>
                        <a:pt x="208" y="0"/>
                      </a:lnTo>
                      <a:lnTo>
                        <a:pt x="230" y="2"/>
                      </a:lnTo>
                      <a:lnTo>
                        <a:pt x="251" y="2"/>
                      </a:lnTo>
                      <a:lnTo>
                        <a:pt x="271" y="3"/>
                      </a:lnTo>
                      <a:lnTo>
                        <a:pt x="290" y="4"/>
                      </a:lnTo>
                      <a:lnTo>
                        <a:pt x="309" y="6"/>
                      </a:lnTo>
                      <a:lnTo>
                        <a:pt x="326" y="7"/>
                      </a:lnTo>
                      <a:lnTo>
                        <a:pt x="342" y="10"/>
                      </a:lnTo>
                      <a:lnTo>
                        <a:pt x="357" y="11"/>
                      </a:lnTo>
                      <a:lnTo>
                        <a:pt x="371" y="13"/>
                      </a:lnTo>
                      <a:lnTo>
                        <a:pt x="385" y="15"/>
                      </a:lnTo>
                      <a:lnTo>
                        <a:pt x="395" y="18"/>
                      </a:lnTo>
                      <a:lnTo>
                        <a:pt x="405" y="20"/>
                      </a:lnTo>
                      <a:lnTo>
                        <a:pt x="413" y="22"/>
                      </a:lnTo>
                      <a:lnTo>
                        <a:pt x="420" y="23"/>
                      </a:lnTo>
                      <a:lnTo>
                        <a:pt x="425" y="26"/>
                      </a:lnTo>
                      <a:lnTo>
                        <a:pt x="428" y="2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599" name="Freeform 106"/>
                <p:cNvSpPr>
                  <a:spLocks noChangeAspect="1"/>
                </p:cNvSpPr>
                <p:nvPr/>
              </p:nvSpPr>
              <p:spPr bwMode="auto">
                <a:xfrm>
                  <a:off x="1103" y="3168"/>
                  <a:ext cx="15" cy="9"/>
                </a:xfrm>
                <a:custGeom>
                  <a:avLst/>
                  <a:gdLst>
                    <a:gd name="T0" fmla="*/ 0 w 30"/>
                    <a:gd name="T1" fmla="*/ 0 h 20"/>
                    <a:gd name="T2" fmla="*/ 1 w 30"/>
                    <a:gd name="T3" fmla="*/ 0 h 20"/>
                    <a:gd name="T4" fmla="*/ 1 w 30"/>
                    <a:gd name="T5" fmla="*/ 0 h 20"/>
                    <a:gd name="T6" fmla="*/ 0 w 30"/>
                    <a:gd name="T7" fmla="*/ 0 h 20"/>
                    <a:gd name="T8" fmla="*/ 0 60000 65536"/>
                    <a:gd name="T9" fmla="*/ 0 60000 65536"/>
                    <a:gd name="T10" fmla="*/ 0 60000 65536"/>
                    <a:gd name="T11" fmla="*/ 0 60000 65536"/>
                    <a:gd name="T12" fmla="*/ 0 w 30"/>
                    <a:gd name="T13" fmla="*/ 0 h 20"/>
                    <a:gd name="T14" fmla="*/ 30 w 30"/>
                    <a:gd name="T15" fmla="*/ 20 h 20"/>
                  </a:gdLst>
                  <a:ahLst/>
                  <a:cxnLst>
                    <a:cxn ang="T8">
                      <a:pos x="T0" y="T1"/>
                    </a:cxn>
                    <a:cxn ang="T9">
                      <a:pos x="T2" y="T3"/>
                    </a:cxn>
                    <a:cxn ang="T10">
                      <a:pos x="T4" y="T5"/>
                    </a:cxn>
                    <a:cxn ang="T11">
                      <a:pos x="T6" y="T7"/>
                    </a:cxn>
                  </a:cxnLst>
                  <a:rect l="T12" t="T13" r="T14" b="T15"/>
                  <a:pathLst>
                    <a:path w="30" h="20">
                      <a:moveTo>
                        <a:pt x="0" y="11"/>
                      </a:moveTo>
                      <a:lnTo>
                        <a:pt x="30" y="0"/>
                      </a:lnTo>
                      <a:lnTo>
                        <a:pt x="29" y="20"/>
                      </a:lnTo>
                      <a:lnTo>
                        <a:pt x="0" y="1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0" name="Freeform 107"/>
                <p:cNvSpPr>
                  <a:spLocks noChangeAspect="1"/>
                </p:cNvSpPr>
                <p:nvPr/>
              </p:nvSpPr>
              <p:spPr bwMode="auto">
                <a:xfrm>
                  <a:off x="1046" y="3138"/>
                  <a:ext cx="84" cy="74"/>
                </a:xfrm>
                <a:custGeom>
                  <a:avLst/>
                  <a:gdLst>
                    <a:gd name="T0" fmla="*/ 1 w 167"/>
                    <a:gd name="T1" fmla="*/ 0 h 149"/>
                    <a:gd name="T2" fmla="*/ 1 w 167"/>
                    <a:gd name="T3" fmla="*/ 0 h 149"/>
                    <a:gd name="T4" fmla="*/ 1 w 167"/>
                    <a:gd name="T5" fmla="*/ 0 h 149"/>
                    <a:gd name="T6" fmla="*/ 1 w 167"/>
                    <a:gd name="T7" fmla="*/ 0 h 149"/>
                    <a:gd name="T8" fmla="*/ 1 w 167"/>
                    <a:gd name="T9" fmla="*/ 0 h 149"/>
                    <a:gd name="T10" fmla="*/ 1 w 167"/>
                    <a:gd name="T11" fmla="*/ 0 h 149"/>
                    <a:gd name="T12" fmla="*/ 0 w 167"/>
                    <a:gd name="T13" fmla="*/ 0 h 149"/>
                    <a:gd name="T14" fmla="*/ 1 w 167"/>
                    <a:gd name="T15" fmla="*/ 0 h 149"/>
                    <a:gd name="T16" fmla="*/ 1 w 167"/>
                    <a:gd name="T17" fmla="*/ 0 h 149"/>
                    <a:gd name="T18" fmla="*/ 1 w 167"/>
                    <a:gd name="T19" fmla="*/ 0 h 149"/>
                    <a:gd name="T20" fmla="*/ 1 w 167"/>
                    <a:gd name="T21" fmla="*/ 0 h 149"/>
                    <a:gd name="T22" fmla="*/ 1 w 167"/>
                    <a:gd name="T23" fmla="*/ 0 h 149"/>
                    <a:gd name="T24" fmla="*/ 1 w 167"/>
                    <a:gd name="T25" fmla="*/ 0 h 149"/>
                    <a:gd name="T26" fmla="*/ 1 w 167"/>
                    <a:gd name="T27" fmla="*/ 0 h 149"/>
                    <a:gd name="T28" fmla="*/ 1 w 167"/>
                    <a:gd name="T29" fmla="*/ 0 h 149"/>
                    <a:gd name="T30" fmla="*/ 1 w 167"/>
                    <a:gd name="T31" fmla="*/ 0 h 149"/>
                    <a:gd name="T32" fmla="*/ 1 w 167"/>
                    <a:gd name="T33" fmla="*/ 0 h 149"/>
                    <a:gd name="T34" fmla="*/ 1 w 167"/>
                    <a:gd name="T35" fmla="*/ 0 h 149"/>
                    <a:gd name="T36" fmla="*/ 1 w 167"/>
                    <a:gd name="T37" fmla="*/ 0 h 149"/>
                    <a:gd name="T38" fmla="*/ 1 w 167"/>
                    <a:gd name="T39" fmla="*/ 0 h 1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149"/>
                    <a:gd name="T62" fmla="*/ 167 w 167"/>
                    <a:gd name="T63" fmla="*/ 149 h 1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149">
                      <a:moveTo>
                        <a:pt x="158" y="149"/>
                      </a:moveTo>
                      <a:lnTo>
                        <a:pt x="8" y="148"/>
                      </a:lnTo>
                      <a:lnTo>
                        <a:pt x="5" y="147"/>
                      </a:lnTo>
                      <a:lnTo>
                        <a:pt x="3" y="143"/>
                      </a:lnTo>
                      <a:lnTo>
                        <a:pt x="1" y="141"/>
                      </a:lnTo>
                      <a:lnTo>
                        <a:pt x="0" y="140"/>
                      </a:lnTo>
                      <a:lnTo>
                        <a:pt x="1" y="34"/>
                      </a:lnTo>
                      <a:lnTo>
                        <a:pt x="162" y="0"/>
                      </a:lnTo>
                      <a:lnTo>
                        <a:pt x="163" y="0"/>
                      </a:lnTo>
                      <a:lnTo>
                        <a:pt x="165" y="1"/>
                      </a:lnTo>
                      <a:lnTo>
                        <a:pt x="166" y="4"/>
                      </a:lnTo>
                      <a:lnTo>
                        <a:pt x="167" y="6"/>
                      </a:lnTo>
                      <a:lnTo>
                        <a:pt x="166" y="141"/>
                      </a:lnTo>
                      <a:lnTo>
                        <a:pt x="165" y="143"/>
                      </a:lnTo>
                      <a:lnTo>
                        <a:pt x="164" y="145"/>
                      </a:lnTo>
                      <a:lnTo>
                        <a:pt x="162" y="148"/>
                      </a:lnTo>
                      <a:lnTo>
                        <a:pt x="158" y="14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1" name="Freeform 108"/>
                <p:cNvSpPr>
                  <a:spLocks noChangeAspect="1"/>
                </p:cNvSpPr>
                <p:nvPr/>
              </p:nvSpPr>
              <p:spPr bwMode="auto">
                <a:xfrm>
                  <a:off x="1133" y="3127"/>
                  <a:ext cx="47" cy="86"/>
                </a:xfrm>
                <a:custGeom>
                  <a:avLst/>
                  <a:gdLst>
                    <a:gd name="T0" fmla="*/ 0 w 96"/>
                    <a:gd name="T1" fmla="*/ 1 h 172"/>
                    <a:gd name="T2" fmla="*/ 0 w 96"/>
                    <a:gd name="T3" fmla="*/ 1 h 172"/>
                    <a:gd name="T4" fmla="*/ 0 w 96"/>
                    <a:gd name="T5" fmla="*/ 1 h 172"/>
                    <a:gd name="T6" fmla="*/ 0 w 96"/>
                    <a:gd name="T7" fmla="*/ 1 h 172"/>
                    <a:gd name="T8" fmla="*/ 0 w 96"/>
                    <a:gd name="T9" fmla="*/ 1 h 172"/>
                    <a:gd name="T10" fmla="*/ 0 w 96"/>
                    <a:gd name="T11" fmla="*/ 1 h 172"/>
                    <a:gd name="T12" fmla="*/ 0 w 96"/>
                    <a:gd name="T13" fmla="*/ 1 h 172"/>
                    <a:gd name="T14" fmla="*/ 0 w 96"/>
                    <a:gd name="T15" fmla="*/ 1 h 172"/>
                    <a:gd name="T16" fmla="*/ 0 w 96"/>
                    <a:gd name="T17" fmla="*/ 1 h 172"/>
                    <a:gd name="T18" fmla="*/ 0 w 96"/>
                    <a:gd name="T19" fmla="*/ 1 h 172"/>
                    <a:gd name="T20" fmla="*/ 0 w 96"/>
                    <a:gd name="T21" fmla="*/ 1 h 172"/>
                    <a:gd name="T22" fmla="*/ 0 w 96"/>
                    <a:gd name="T23" fmla="*/ 1 h 172"/>
                    <a:gd name="T24" fmla="*/ 0 w 96"/>
                    <a:gd name="T25" fmla="*/ 1 h 172"/>
                    <a:gd name="T26" fmla="*/ 0 w 96"/>
                    <a:gd name="T27" fmla="*/ 0 h 172"/>
                    <a:gd name="T28" fmla="*/ 0 w 96"/>
                    <a:gd name="T29" fmla="*/ 0 h 172"/>
                    <a:gd name="T30" fmla="*/ 0 w 96"/>
                    <a:gd name="T31" fmla="*/ 1 h 172"/>
                    <a:gd name="T32" fmla="*/ 0 w 96"/>
                    <a:gd name="T33" fmla="*/ 1 h 172"/>
                    <a:gd name="T34" fmla="*/ 0 w 96"/>
                    <a:gd name="T35" fmla="*/ 1 h 172"/>
                    <a:gd name="T36" fmla="*/ 0 w 96"/>
                    <a:gd name="T37" fmla="*/ 1 h 172"/>
                    <a:gd name="T38" fmla="*/ 0 w 96"/>
                    <a:gd name="T39" fmla="*/ 1 h 172"/>
                    <a:gd name="T40" fmla="*/ 0 w 96"/>
                    <a:gd name="T41" fmla="*/ 1 h 172"/>
                    <a:gd name="T42" fmla="*/ 0 w 96"/>
                    <a:gd name="T43" fmla="*/ 1 h 172"/>
                    <a:gd name="T44" fmla="*/ 0 w 96"/>
                    <a:gd name="T45" fmla="*/ 1 h 172"/>
                    <a:gd name="T46" fmla="*/ 0 w 96"/>
                    <a:gd name="T47" fmla="*/ 1 h 172"/>
                    <a:gd name="T48" fmla="*/ 0 w 96"/>
                    <a:gd name="T49" fmla="*/ 1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2"/>
                    <a:gd name="T77" fmla="*/ 96 w 96"/>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2">
                      <a:moveTo>
                        <a:pt x="87" y="172"/>
                      </a:moveTo>
                      <a:lnTo>
                        <a:pt x="8" y="171"/>
                      </a:lnTo>
                      <a:lnTo>
                        <a:pt x="6" y="170"/>
                      </a:lnTo>
                      <a:lnTo>
                        <a:pt x="2" y="167"/>
                      </a:lnTo>
                      <a:lnTo>
                        <a:pt x="1" y="165"/>
                      </a:lnTo>
                      <a:lnTo>
                        <a:pt x="0" y="164"/>
                      </a:lnTo>
                      <a:lnTo>
                        <a:pt x="1" y="26"/>
                      </a:lnTo>
                      <a:lnTo>
                        <a:pt x="2" y="25"/>
                      </a:lnTo>
                      <a:lnTo>
                        <a:pt x="6" y="22"/>
                      </a:lnTo>
                      <a:lnTo>
                        <a:pt x="9" y="20"/>
                      </a:lnTo>
                      <a:lnTo>
                        <a:pt x="10" y="19"/>
                      </a:lnTo>
                      <a:lnTo>
                        <a:pt x="88" y="0"/>
                      </a:lnTo>
                      <a:lnTo>
                        <a:pt x="89" y="2"/>
                      </a:lnTo>
                      <a:lnTo>
                        <a:pt x="92" y="5"/>
                      </a:lnTo>
                      <a:lnTo>
                        <a:pt x="95" y="7"/>
                      </a:lnTo>
                      <a:lnTo>
                        <a:pt x="96" y="10"/>
                      </a:lnTo>
                      <a:lnTo>
                        <a:pt x="95" y="164"/>
                      </a:lnTo>
                      <a:lnTo>
                        <a:pt x="93" y="166"/>
                      </a:lnTo>
                      <a:lnTo>
                        <a:pt x="92" y="169"/>
                      </a:lnTo>
                      <a:lnTo>
                        <a:pt x="90" y="171"/>
                      </a:lnTo>
                      <a:lnTo>
                        <a:pt x="87" y="172"/>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2" name="Freeform 109"/>
                <p:cNvSpPr>
                  <a:spLocks noChangeAspect="1"/>
                </p:cNvSpPr>
                <p:nvPr/>
              </p:nvSpPr>
              <p:spPr bwMode="auto">
                <a:xfrm>
                  <a:off x="1331" y="3178"/>
                  <a:ext cx="35" cy="19"/>
                </a:xfrm>
                <a:custGeom>
                  <a:avLst/>
                  <a:gdLst>
                    <a:gd name="T0" fmla="*/ 0 w 72"/>
                    <a:gd name="T1" fmla="*/ 0 h 38"/>
                    <a:gd name="T2" fmla="*/ 0 w 72"/>
                    <a:gd name="T3" fmla="*/ 0 h 38"/>
                    <a:gd name="T4" fmla="*/ 0 w 72"/>
                    <a:gd name="T5" fmla="*/ 1 h 38"/>
                    <a:gd name="T6" fmla="*/ 0 w 72"/>
                    <a:gd name="T7" fmla="*/ 1 h 38"/>
                    <a:gd name="T8" fmla="*/ 0 w 72"/>
                    <a:gd name="T9" fmla="*/ 0 h 38"/>
                    <a:gd name="T10" fmla="*/ 0 60000 65536"/>
                    <a:gd name="T11" fmla="*/ 0 60000 65536"/>
                    <a:gd name="T12" fmla="*/ 0 60000 65536"/>
                    <a:gd name="T13" fmla="*/ 0 60000 65536"/>
                    <a:gd name="T14" fmla="*/ 0 60000 65536"/>
                    <a:gd name="T15" fmla="*/ 0 w 72"/>
                    <a:gd name="T16" fmla="*/ 0 h 38"/>
                    <a:gd name="T17" fmla="*/ 72 w 72"/>
                    <a:gd name="T18" fmla="*/ 38 h 38"/>
                  </a:gdLst>
                  <a:ahLst/>
                  <a:cxnLst>
                    <a:cxn ang="T10">
                      <a:pos x="T0" y="T1"/>
                    </a:cxn>
                    <a:cxn ang="T11">
                      <a:pos x="T2" y="T3"/>
                    </a:cxn>
                    <a:cxn ang="T12">
                      <a:pos x="T4" y="T5"/>
                    </a:cxn>
                    <a:cxn ang="T13">
                      <a:pos x="T6" y="T7"/>
                    </a:cxn>
                    <a:cxn ang="T14">
                      <a:pos x="T8" y="T9"/>
                    </a:cxn>
                  </a:cxnLst>
                  <a:rect l="T15" t="T16" r="T17" b="T18"/>
                  <a:pathLst>
                    <a:path w="72" h="38">
                      <a:moveTo>
                        <a:pt x="2" y="0"/>
                      </a:moveTo>
                      <a:lnTo>
                        <a:pt x="72" y="0"/>
                      </a:lnTo>
                      <a:lnTo>
                        <a:pt x="72" y="38"/>
                      </a:lnTo>
                      <a:lnTo>
                        <a:pt x="0" y="37"/>
                      </a:lnTo>
                      <a:lnTo>
                        <a:pt x="2"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3" name="Rectangle 110"/>
                <p:cNvSpPr>
                  <a:spLocks noChangeAspect="1" noChangeArrowheads="1"/>
                </p:cNvSpPr>
                <p:nvPr/>
              </p:nvSpPr>
              <p:spPr bwMode="auto">
                <a:xfrm>
                  <a:off x="1293" y="3185"/>
                  <a:ext cx="20" cy="13"/>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4" name="Rectangle 111"/>
                <p:cNvSpPr>
                  <a:spLocks noChangeAspect="1" noChangeArrowheads="1"/>
                </p:cNvSpPr>
                <p:nvPr/>
              </p:nvSpPr>
              <p:spPr bwMode="auto">
                <a:xfrm>
                  <a:off x="1293" y="3208"/>
                  <a:ext cx="20" cy="13"/>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5" name="Freeform 112"/>
                <p:cNvSpPr>
                  <a:spLocks noChangeAspect="1"/>
                </p:cNvSpPr>
                <p:nvPr/>
              </p:nvSpPr>
              <p:spPr bwMode="auto">
                <a:xfrm>
                  <a:off x="1207" y="3176"/>
                  <a:ext cx="78" cy="30"/>
                </a:xfrm>
                <a:custGeom>
                  <a:avLst/>
                  <a:gdLst>
                    <a:gd name="T0" fmla="*/ 1 w 155"/>
                    <a:gd name="T1" fmla="*/ 0 h 59"/>
                    <a:gd name="T2" fmla="*/ 1 w 155"/>
                    <a:gd name="T3" fmla="*/ 1 h 59"/>
                    <a:gd name="T4" fmla="*/ 1 w 155"/>
                    <a:gd name="T5" fmla="*/ 1 h 59"/>
                    <a:gd name="T6" fmla="*/ 1 w 155"/>
                    <a:gd name="T7" fmla="*/ 1 h 59"/>
                    <a:gd name="T8" fmla="*/ 0 w 155"/>
                    <a:gd name="T9" fmla="*/ 1 h 59"/>
                    <a:gd name="T10" fmla="*/ 1 w 155"/>
                    <a:gd name="T11" fmla="*/ 0 h 59"/>
                    <a:gd name="T12" fmla="*/ 0 60000 65536"/>
                    <a:gd name="T13" fmla="*/ 0 60000 65536"/>
                    <a:gd name="T14" fmla="*/ 0 60000 65536"/>
                    <a:gd name="T15" fmla="*/ 0 60000 65536"/>
                    <a:gd name="T16" fmla="*/ 0 60000 65536"/>
                    <a:gd name="T17" fmla="*/ 0 60000 65536"/>
                    <a:gd name="T18" fmla="*/ 0 w 155"/>
                    <a:gd name="T19" fmla="*/ 0 h 59"/>
                    <a:gd name="T20" fmla="*/ 155 w 155"/>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55" h="59">
                      <a:moveTo>
                        <a:pt x="25" y="0"/>
                      </a:moveTo>
                      <a:lnTo>
                        <a:pt x="155" y="2"/>
                      </a:lnTo>
                      <a:lnTo>
                        <a:pt x="154" y="59"/>
                      </a:lnTo>
                      <a:lnTo>
                        <a:pt x="11" y="57"/>
                      </a:lnTo>
                      <a:lnTo>
                        <a:pt x="0" y="35"/>
                      </a:lnTo>
                      <a:lnTo>
                        <a:pt x="25"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6" name="Freeform 113"/>
                <p:cNvSpPr>
                  <a:spLocks noChangeAspect="1"/>
                </p:cNvSpPr>
                <p:nvPr/>
              </p:nvSpPr>
              <p:spPr bwMode="auto">
                <a:xfrm>
                  <a:off x="1187" y="3142"/>
                  <a:ext cx="15" cy="22"/>
                </a:xfrm>
                <a:custGeom>
                  <a:avLst/>
                  <a:gdLst>
                    <a:gd name="T0" fmla="*/ 0 w 29"/>
                    <a:gd name="T1" fmla="*/ 0 h 44"/>
                    <a:gd name="T2" fmla="*/ 1 w 29"/>
                    <a:gd name="T3" fmla="*/ 0 h 44"/>
                    <a:gd name="T4" fmla="*/ 1 w 29"/>
                    <a:gd name="T5" fmla="*/ 1 h 44"/>
                    <a:gd name="T6" fmla="*/ 0 w 29"/>
                    <a:gd name="T7" fmla="*/ 1 h 44"/>
                    <a:gd name="T8" fmla="*/ 0 w 29"/>
                    <a:gd name="T9" fmla="*/ 0 h 44"/>
                    <a:gd name="T10" fmla="*/ 0 60000 65536"/>
                    <a:gd name="T11" fmla="*/ 0 60000 65536"/>
                    <a:gd name="T12" fmla="*/ 0 60000 65536"/>
                    <a:gd name="T13" fmla="*/ 0 60000 65536"/>
                    <a:gd name="T14" fmla="*/ 0 60000 65536"/>
                    <a:gd name="T15" fmla="*/ 0 w 29"/>
                    <a:gd name="T16" fmla="*/ 0 h 44"/>
                    <a:gd name="T17" fmla="*/ 29 w 29"/>
                    <a:gd name="T18" fmla="*/ 44 h 44"/>
                  </a:gdLst>
                  <a:ahLst/>
                  <a:cxnLst>
                    <a:cxn ang="T10">
                      <a:pos x="T0" y="T1"/>
                    </a:cxn>
                    <a:cxn ang="T11">
                      <a:pos x="T2" y="T3"/>
                    </a:cxn>
                    <a:cxn ang="T12">
                      <a:pos x="T4" y="T5"/>
                    </a:cxn>
                    <a:cxn ang="T13">
                      <a:pos x="T6" y="T7"/>
                    </a:cxn>
                    <a:cxn ang="T14">
                      <a:pos x="T8" y="T9"/>
                    </a:cxn>
                  </a:cxnLst>
                  <a:rect l="T15" t="T16" r="T17" b="T18"/>
                  <a:pathLst>
                    <a:path w="29" h="44">
                      <a:moveTo>
                        <a:pt x="0" y="0"/>
                      </a:moveTo>
                      <a:lnTo>
                        <a:pt x="29" y="0"/>
                      </a:lnTo>
                      <a:lnTo>
                        <a:pt x="28" y="44"/>
                      </a:lnTo>
                      <a:lnTo>
                        <a:pt x="0" y="44"/>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7" name="Freeform 114"/>
                <p:cNvSpPr>
                  <a:spLocks noChangeAspect="1"/>
                </p:cNvSpPr>
                <p:nvPr/>
              </p:nvSpPr>
              <p:spPr bwMode="auto">
                <a:xfrm>
                  <a:off x="938" y="3208"/>
                  <a:ext cx="105" cy="10"/>
                </a:xfrm>
                <a:custGeom>
                  <a:avLst/>
                  <a:gdLst>
                    <a:gd name="T0" fmla="*/ 1 w 209"/>
                    <a:gd name="T1" fmla="*/ 1 h 19"/>
                    <a:gd name="T2" fmla="*/ 1 w 209"/>
                    <a:gd name="T3" fmla="*/ 1 h 19"/>
                    <a:gd name="T4" fmla="*/ 1 w 209"/>
                    <a:gd name="T5" fmla="*/ 1 h 19"/>
                    <a:gd name="T6" fmla="*/ 1 w 209"/>
                    <a:gd name="T7" fmla="*/ 1 h 19"/>
                    <a:gd name="T8" fmla="*/ 1 w 209"/>
                    <a:gd name="T9" fmla="*/ 1 h 19"/>
                    <a:gd name="T10" fmla="*/ 1 w 209"/>
                    <a:gd name="T11" fmla="*/ 1 h 19"/>
                    <a:gd name="T12" fmla="*/ 1 w 209"/>
                    <a:gd name="T13" fmla="*/ 1 h 19"/>
                    <a:gd name="T14" fmla="*/ 1 w 209"/>
                    <a:gd name="T15" fmla="*/ 1 h 19"/>
                    <a:gd name="T16" fmla="*/ 1 w 209"/>
                    <a:gd name="T17" fmla="*/ 1 h 19"/>
                    <a:gd name="T18" fmla="*/ 1 w 209"/>
                    <a:gd name="T19" fmla="*/ 1 h 19"/>
                    <a:gd name="T20" fmla="*/ 1 w 209"/>
                    <a:gd name="T21" fmla="*/ 1 h 19"/>
                    <a:gd name="T22" fmla="*/ 1 w 209"/>
                    <a:gd name="T23" fmla="*/ 1 h 19"/>
                    <a:gd name="T24" fmla="*/ 1 w 209"/>
                    <a:gd name="T25" fmla="*/ 1 h 19"/>
                    <a:gd name="T26" fmla="*/ 1 w 209"/>
                    <a:gd name="T27" fmla="*/ 1 h 19"/>
                    <a:gd name="T28" fmla="*/ 1 w 209"/>
                    <a:gd name="T29" fmla="*/ 1 h 19"/>
                    <a:gd name="T30" fmla="*/ 1 w 209"/>
                    <a:gd name="T31" fmla="*/ 1 h 19"/>
                    <a:gd name="T32" fmla="*/ 1 w 209"/>
                    <a:gd name="T33" fmla="*/ 1 h 19"/>
                    <a:gd name="T34" fmla="*/ 0 w 209"/>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9"/>
                    <a:gd name="T55" fmla="*/ 0 h 19"/>
                    <a:gd name="T56" fmla="*/ 209 w 209"/>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9" h="19">
                      <a:moveTo>
                        <a:pt x="209" y="19"/>
                      </a:moveTo>
                      <a:lnTo>
                        <a:pt x="209" y="19"/>
                      </a:lnTo>
                      <a:lnTo>
                        <a:pt x="204" y="19"/>
                      </a:lnTo>
                      <a:lnTo>
                        <a:pt x="194" y="18"/>
                      </a:lnTo>
                      <a:lnTo>
                        <a:pt x="183" y="17"/>
                      </a:lnTo>
                      <a:lnTo>
                        <a:pt x="170" y="16"/>
                      </a:lnTo>
                      <a:lnTo>
                        <a:pt x="155" y="16"/>
                      </a:lnTo>
                      <a:lnTo>
                        <a:pt x="139" y="15"/>
                      </a:lnTo>
                      <a:lnTo>
                        <a:pt x="122" y="14"/>
                      </a:lnTo>
                      <a:lnTo>
                        <a:pt x="105" y="11"/>
                      </a:lnTo>
                      <a:lnTo>
                        <a:pt x="87" y="10"/>
                      </a:lnTo>
                      <a:lnTo>
                        <a:pt x="71" y="9"/>
                      </a:lnTo>
                      <a:lnTo>
                        <a:pt x="55" y="8"/>
                      </a:lnTo>
                      <a:lnTo>
                        <a:pt x="40" y="6"/>
                      </a:lnTo>
                      <a:lnTo>
                        <a:pt x="26" y="4"/>
                      </a:lnTo>
                      <a:lnTo>
                        <a:pt x="16" y="3"/>
                      </a:lnTo>
                      <a:lnTo>
                        <a:pt x="7" y="1"/>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8" name="Freeform 115"/>
                <p:cNvSpPr>
                  <a:spLocks noChangeAspect="1"/>
                </p:cNvSpPr>
                <p:nvPr/>
              </p:nvSpPr>
              <p:spPr bwMode="auto">
                <a:xfrm>
                  <a:off x="1026" y="3181"/>
                  <a:ext cx="14" cy="17"/>
                </a:xfrm>
                <a:custGeom>
                  <a:avLst/>
                  <a:gdLst>
                    <a:gd name="T0" fmla="*/ 1 w 28"/>
                    <a:gd name="T1" fmla="*/ 0 h 32"/>
                    <a:gd name="T2" fmla="*/ 1 w 28"/>
                    <a:gd name="T3" fmla="*/ 0 h 32"/>
                    <a:gd name="T4" fmla="*/ 1 w 28"/>
                    <a:gd name="T5" fmla="*/ 1 h 32"/>
                    <a:gd name="T6" fmla="*/ 0 w 28"/>
                    <a:gd name="T7" fmla="*/ 1 h 32"/>
                    <a:gd name="T8" fmla="*/ 1 w 28"/>
                    <a:gd name="T9" fmla="*/ 0 h 32"/>
                    <a:gd name="T10" fmla="*/ 0 60000 65536"/>
                    <a:gd name="T11" fmla="*/ 0 60000 65536"/>
                    <a:gd name="T12" fmla="*/ 0 60000 65536"/>
                    <a:gd name="T13" fmla="*/ 0 60000 65536"/>
                    <a:gd name="T14" fmla="*/ 0 60000 65536"/>
                    <a:gd name="T15" fmla="*/ 0 w 28"/>
                    <a:gd name="T16" fmla="*/ 0 h 32"/>
                    <a:gd name="T17" fmla="*/ 28 w 28"/>
                    <a:gd name="T18" fmla="*/ 32 h 32"/>
                  </a:gdLst>
                  <a:ahLst/>
                  <a:cxnLst>
                    <a:cxn ang="T10">
                      <a:pos x="T0" y="T1"/>
                    </a:cxn>
                    <a:cxn ang="T11">
                      <a:pos x="T2" y="T3"/>
                    </a:cxn>
                    <a:cxn ang="T12">
                      <a:pos x="T4" y="T5"/>
                    </a:cxn>
                    <a:cxn ang="T13">
                      <a:pos x="T6" y="T7"/>
                    </a:cxn>
                    <a:cxn ang="T14">
                      <a:pos x="T8" y="T9"/>
                    </a:cxn>
                  </a:cxnLst>
                  <a:rect l="T15" t="T16" r="T17" b="T18"/>
                  <a:pathLst>
                    <a:path w="28" h="32">
                      <a:moveTo>
                        <a:pt x="1" y="0"/>
                      </a:moveTo>
                      <a:lnTo>
                        <a:pt x="28" y="0"/>
                      </a:lnTo>
                      <a:lnTo>
                        <a:pt x="27" y="32"/>
                      </a:lnTo>
                      <a:lnTo>
                        <a:pt x="0" y="32"/>
                      </a:lnTo>
                      <a:lnTo>
                        <a:pt x="1"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09" name="Line 116"/>
                <p:cNvSpPr>
                  <a:spLocks noChangeAspect="1" noChangeShapeType="1"/>
                </p:cNvSpPr>
                <p:nvPr/>
              </p:nvSpPr>
              <p:spPr bwMode="auto">
                <a:xfrm flipH="1" flipV="1">
                  <a:off x="1091" y="3218"/>
                  <a:ext cx="35"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10" name="Line 117"/>
                <p:cNvSpPr>
                  <a:spLocks noChangeAspect="1" noChangeShapeType="1"/>
                </p:cNvSpPr>
                <p:nvPr/>
              </p:nvSpPr>
              <p:spPr bwMode="auto">
                <a:xfrm flipV="1">
                  <a:off x="1916" y="3151"/>
                  <a:ext cx="1" cy="2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11" name="Line 118"/>
                <p:cNvSpPr>
                  <a:spLocks noChangeAspect="1" noChangeShapeType="1"/>
                </p:cNvSpPr>
                <p:nvPr/>
              </p:nvSpPr>
              <p:spPr bwMode="auto">
                <a:xfrm>
                  <a:off x="1423" y="3154"/>
                  <a:ext cx="1" cy="6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12" name="Line 119"/>
                <p:cNvSpPr>
                  <a:spLocks noChangeAspect="1" noChangeShapeType="1"/>
                </p:cNvSpPr>
                <p:nvPr/>
              </p:nvSpPr>
              <p:spPr bwMode="auto">
                <a:xfrm flipV="1">
                  <a:off x="1571" y="3149"/>
                  <a:ext cx="13"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13" name="Line 120"/>
                <p:cNvSpPr>
                  <a:spLocks noChangeAspect="1" noChangeShapeType="1"/>
                </p:cNvSpPr>
                <p:nvPr/>
              </p:nvSpPr>
              <p:spPr bwMode="auto">
                <a:xfrm flipV="1">
                  <a:off x="1600" y="3147"/>
                  <a:ext cx="8"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14" name="Line 121"/>
                <p:cNvSpPr>
                  <a:spLocks noChangeAspect="1" noChangeShapeType="1"/>
                </p:cNvSpPr>
                <p:nvPr/>
              </p:nvSpPr>
              <p:spPr bwMode="auto">
                <a:xfrm flipV="1">
                  <a:off x="1529" y="3181"/>
                  <a:ext cx="107"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15" name="Line 122"/>
                <p:cNvSpPr>
                  <a:spLocks noChangeAspect="1" noChangeShapeType="1"/>
                </p:cNvSpPr>
                <p:nvPr/>
              </p:nvSpPr>
              <p:spPr bwMode="auto">
                <a:xfrm>
                  <a:off x="1615" y="3203"/>
                  <a:ext cx="23"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16" name="Line 123"/>
                <p:cNvSpPr>
                  <a:spLocks noChangeAspect="1" noChangeShapeType="1"/>
                </p:cNvSpPr>
                <p:nvPr/>
              </p:nvSpPr>
              <p:spPr bwMode="auto">
                <a:xfrm flipH="1">
                  <a:off x="1614" y="3181"/>
                  <a:ext cx="1" cy="4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17" name="Line 124"/>
                <p:cNvSpPr>
                  <a:spLocks noChangeAspect="1" noChangeShapeType="1"/>
                </p:cNvSpPr>
                <p:nvPr/>
              </p:nvSpPr>
              <p:spPr bwMode="auto">
                <a:xfrm flipH="1">
                  <a:off x="1533" y="3091"/>
                  <a:ext cx="1" cy="6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18" name="Freeform 125"/>
                <p:cNvSpPr>
                  <a:spLocks noChangeAspect="1"/>
                </p:cNvSpPr>
                <p:nvPr/>
              </p:nvSpPr>
              <p:spPr bwMode="auto">
                <a:xfrm>
                  <a:off x="1518" y="3148"/>
                  <a:ext cx="120" cy="73"/>
                </a:xfrm>
                <a:custGeom>
                  <a:avLst/>
                  <a:gdLst>
                    <a:gd name="T0" fmla="*/ 1 w 238"/>
                    <a:gd name="T1" fmla="*/ 1 h 146"/>
                    <a:gd name="T2" fmla="*/ 1 w 238"/>
                    <a:gd name="T3" fmla="*/ 0 h 146"/>
                    <a:gd name="T4" fmla="*/ 1 w 238"/>
                    <a:gd name="T5" fmla="*/ 0 h 146"/>
                    <a:gd name="T6" fmla="*/ 1 w 238"/>
                    <a:gd name="T7" fmla="*/ 1 h 146"/>
                    <a:gd name="T8" fmla="*/ 1 w 238"/>
                    <a:gd name="T9" fmla="*/ 1 h 146"/>
                    <a:gd name="T10" fmla="*/ 0 w 238"/>
                    <a:gd name="T11" fmla="*/ 1 h 146"/>
                    <a:gd name="T12" fmla="*/ 0 w 238"/>
                    <a:gd name="T13" fmla="*/ 1 h 146"/>
                    <a:gd name="T14" fmla="*/ 0 60000 65536"/>
                    <a:gd name="T15" fmla="*/ 0 60000 65536"/>
                    <a:gd name="T16" fmla="*/ 0 60000 65536"/>
                    <a:gd name="T17" fmla="*/ 0 60000 65536"/>
                    <a:gd name="T18" fmla="*/ 0 60000 65536"/>
                    <a:gd name="T19" fmla="*/ 0 60000 65536"/>
                    <a:gd name="T20" fmla="*/ 0 60000 65536"/>
                    <a:gd name="T21" fmla="*/ 0 w 238"/>
                    <a:gd name="T22" fmla="*/ 0 h 146"/>
                    <a:gd name="T23" fmla="*/ 238 w 238"/>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146">
                      <a:moveTo>
                        <a:pt x="238" y="144"/>
                      </a:moveTo>
                      <a:lnTo>
                        <a:pt x="238" y="0"/>
                      </a:lnTo>
                      <a:lnTo>
                        <a:pt x="41" y="0"/>
                      </a:lnTo>
                      <a:lnTo>
                        <a:pt x="23" y="25"/>
                      </a:lnTo>
                      <a:lnTo>
                        <a:pt x="22" y="68"/>
                      </a:lnTo>
                      <a:lnTo>
                        <a:pt x="0" y="106"/>
                      </a:lnTo>
                      <a:lnTo>
                        <a:pt x="0" y="14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19" name="Line 126"/>
                <p:cNvSpPr>
                  <a:spLocks noChangeAspect="1" noChangeShapeType="1"/>
                </p:cNvSpPr>
                <p:nvPr/>
              </p:nvSpPr>
              <p:spPr bwMode="auto">
                <a:xfrm flipV="1">
                  <a:off x="1643" y="3055"/>
                  <a:ext cx="1" cy="1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20" name="Line 127"/>
                <p:cNvSpPr>
                  <a:spLocks noChangeAspect="1" noChangeShapeType="1"/>
                </p:cNvSpPr>
                <p:nvPr/>
              </p:nvSpPr>
              <p:spPr bwMode="auto">
                <a:xfrm flipV="1">
                  <a:off x="1609" y="3070"/>
                  <a:ext cx="43"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21" name="Line 128"/>
                <p:cNvSpPr>
                  <a:spLocks noChangeAspect="1" noChangeShapeType="1"/>
                </p:cNvSpPr>
                <p:nvPr/>
              </p:nvSpPr>
              <p:spPr bwMode="auto">
                <a:xfrm flipH="1">
                  <a:off x="1609" y="3055"/>
                  <a:ext cx="1" cy="2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22" name="Line 129"/>
                <p:cNvSpPr>
                  <a:spLocks noChangeAspect="1" noChangeShapeType="1"/>
                </p:cNvSpPr>
                <p:nvPr/>
              </p:nvSpPr>
              <p:spPr bwMode="auto">
                <a:xfrm flipH="1">
                  <a:off x="1535" y="3055"/>
                  <a:ext cx="1" cy="2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23" name="Freeform 130"/>
                <p:cNvSpPr>
                  <a:spLocks noChangeAspect="1"/>
                </p:cNvSpPr>
                <p:nvPr/>
              </p:nvSpPr>
              <p:spPr bwMode="auto">
                <a:xfrm>
                  <a:off x="2231" y="3012"/>
                  <a:ext cx="25" cy="28"/>
                </a:xfrm>
                <a:custGeom>
                  <a:avLst/>
                  <a:gdLst>
                    <a:gd name="T0" fmla="*/ 1 w 49"/>
                    <a:gd name="T1" fmla="*/ 0 h 57"/>
                    <a:gd name="T2" fmla="*/ 1 w 49"/>
                    <a:gd name="T3" fmla="*/ 0 h 57"/>
                    <a:gd name="T4" fmla="*/ 1 w 49"/>
                    <a:gd name="T5" fmla="*/ 0 h 57"/>
                    <a:gd name="T6" fmla="*/ 0 w 49"/>
                    <a:gd name="T7" fmla="*/ 0 h 57"/>
                    <a:gd name="T8" fmla="*/ 1 w 49"/>
                    <a:gd name="T9" fmla="*/ 0 h 57"/>
                    <a:gd name="T10" fmla="*/ 0 60000 65536"/>
                    <a:gd name="T11" fmla="*/ 0 60000 65536"/>
                    <a:gd name="T12" fmla="*/ 0 60000 65536"/>
                    <a:gd name="T13" fmla="*/ 0 60000 65536"/>
                    <a:gd name="T14" fmla="*/ 0 60000 65536"/>
                    <a:gd name="T15" fmla="*/ 0 w 49"/>
                    <a:gd name="T16" fmla="*/ 0 h 57"/>
                    <a:gd name="T17" fmla="*/ 49 w 49"/>
                    <a:gd name="T18" fmla="*/ 57 h 57"/>
                  </a:gdLst>
                  <a:ahLst/>
                  <a:cxnLst>
                    <a:cxn ang="T10">
                      <a:pos x="T0" y="T1"/>
                    </a:cxn>
                    <a:cxn ang="T11">
                      <a:pos x="T2" y="T3"/>
                    </a:cxn>
                    <a:cxn ang="T12">
                      <a:pos x="T4" y="T5"/>
                    </a:cxn>
                    <a:cxn ang="T13">
                      <a:pos x="T6" y="T7"/>
                    </a:cxn>
                    <a:cxn ang="T14">
                      <a:pos x="T8" y="T9"/>
                    </a:cxn>
                  </a:cxnLst>
                  <a:rect l="T15" t="T16" r="T17" b="T18"/>
                  <a:pathLst>
                    <a:path w="49" h="57">
                      <a:moveTo>
                        <a:pt x="3" y="0"/>
                      </a:moveTo>
                      <a:lnTo>
                        <a:pt x="49" y="13"/>
                      </a:lnTo>
                      <a:lnTo>
                        <a:pt x="35" y="57"/>
                      </a:lnTo>
                      <a:lnTo>
                        <a:pt x="0" y="45"/>
                      </a:lnTo>
                      <a:lnTo>
                        <a:pt x="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24" name="Freeform 131"/>
                <p:cNvSpPr>
                  <a:spLocks noChangeAspect="1"/>
                </p:cNvSpPr>
                <p:nvPr/>
              </p:nvSpPr>
              <p:spPr bwMode="auto">
                <a:xfrm>
                  <a:off x="2356" y="2906"/>
                  <a:ext cx="38" cy="22"/>
                </a:xfrm>
                <a:custGeom>
                  <a:avLst/>
                  <a:gdLst>
                    <a:gd name="T0" fmla="*/ 0 w 76"/>
                    <a:gd name="T1" fmla="*/ 0 h 43"/>
                    <a:gd name="T2" fmla="*/ 1 w 76"/>
                    <a:gd name="T3" fmla="*/ 1 h 43"/>
                    <a:gd name="T4" fmla="*/ 1 w 76"/>
                    <a:gd name="T5" fmla="*/ 1 h 43"/>
                    <a:gd name="T6" fmla="*/ 1 w 76"/>
                    <a:gd name="T7" fmla="*/ 1 h 43"/>
                    <a:gd name="T8" fmla="*/ 1 w 76"/>
                    <a:gd name="T9" fmla="*/ 1 h 43"/>
                    <a:gd name="T10" fmla="*/ 0 w 76"/>
                    <a:gd name="T11" fmla="*/ 0 h 43"/>
                    <a:gd name="T12" fmla="*/ 0 60000 65536"/>
                    <a:gd name="T13" fmla="*/ 0 60000 65536"/>
                    <a:gd name="T14" fmla="*/ 0 60000 65536"/>
                    <a:gd name="T15" fmla="*/ 0 60000 65536"/>
                    <a:gd name="T16" fmla="*/ 0 60000 65536"/>
                    <a:gd name="T17" fmla="*/ 0 60000 65536"/>
                    <a:gd name="T18" fmla="*/ 0 w 76"/>
                    <a:gd name="T19" fmla="*/ 0 h 43"/>
                    <a:gd name="T20" fmla="*/ 76 w 76"/>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76" h="43">
                      <a:moveTo>
                        <a:pt x="0" y="0"/>
                      </a:moveTo>
                      <a:lnTo>
                        <a:pt x="1" y="19"/>
                      </a:lnTo>
                      <a:lnTo>
                        <a:pt x="61" y="43"/>
                      </a:lnTo>
                      <a:lnTo>
                        <a:pt x="73" y="26"/>
                      </a:lnTo>
                      <a:lnTo>
                        <a:pt x="76" y="4"/>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25" name="Line 132"/>
                <p:cNvSpPr>
                  <a:spLocks noChangeAspect="1" noChangeShapeType="1"/>
                </p:cNvSpPr>
                <p:nvPr/>
              </p:nvSpPr>
              <p:spPr bwMode="auto">
                <a:xfrm>
                  <a:off x="2373" y="2871"/>
                  <a:ext cx="95"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26" name="Freeform 133"/>
                <p:cNvSpPr>
                  <a:spLocks noChangeAspect="1"/>
                </p:cNvSpPr>
                <p:nvPr/>
              </p:nvSpPr>
              <p:spPr bwMode="auto">
                <a:xfrm>
                  <a:off x="2376" y="2915"/>
                  <a:ext cx="83" cy="139"/>
                </a:xfrm>
                <a:custGeom>
                  <a:avLst/>
                  <a:gdLst>
                    <a:gd name="T0" fmla="*/ 1 w 166"/>
                    <a:gd name="T1" fmla="*/ 1 h 277"/>
                    <a:gd name="T2" fmla="*/ 1 w 166"/>
                    <a:gd name="T3" fmla="*/ 0 h 277"/>
                    <a:gd name="T4" fmla="*/ 0 w 166"/>
                    <a:gd name="T5" fmla="*/ 1 h 277"/>
                    <a:gd name="T6" fmla="*/ 0 60000 65536"/>
                    <a:gd name="T7" fmla="*/ 0 60000 65536"/>
                    <a:gd name="T8" fmla="*/ 0 60000 65536"/>
                    <a:gd name="T9" fmla="*/ 0 w 166"/>
                    <a:gd name="T10" fmla="*/ 0 h 277"/>
                    <a:gd name="T11" fmla="*/ 166 w 166"/>
                    <a:gd name="T12" fmla="*/ 277 h 277"/>
                  </a:gdLst>
                  <a:ahLst/>
                  <a:cxnLst>
                    <a:cxn ang="T6">
                      <a:pos x="T0" y="T1"/>
                    </a:cxn>
                    <a:cxn ang="T7">
                      <a:pos x="T2" y="T3"/>
                    </a:cxn>
                    <a:cxn ang="T8">
                      <a:pos x="T4" y="T5"/>
                    </a:cxn>
                  </a:cxnLst>
                  <a:rect l="T9" t="T10" r="T11" b="T12"/>
                  <a:pathLst>
                    <a:path w="166" h="277">
                      <a:moveTo>
                        <a:pt x="166" y="1"/>
                      </a:moveTo>
                      <a:lnTo>
                        <a:pt x="66" y="0"/>
                      </a:lnTo>
                      <a:lnTo>
                        <a:pt x="0" y="27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27" name="Line 134"/>
                <p:cNvSpPr>
                  <a:spLocks noChangeAspect="1" noChangeShapeType="1"/>
                </p:cNvSpPr>
                <p:nvPr/>
              </p:nvSpPr>
              <p:spPr bwMode="auto">
                <a:xfrm flipV="1">
                  <a:off x="2193" y="2876"/>
                  <a:ext cx="188" cy="17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28" name="Freeform 135"/>
                <p:cNvSpPr>
                  <a:spLocks noChangeAspect="1"/>
                </p:cNvSpPr>
                <p:nvPr/>
              </p:nvSpPr>
              <p:spPr bwMode="auto">
                <a:xfrm>
                  <a:off x="2170" y="3047"/>
                  <a:ext cx="268" cy="10"/>
                </a:xfrm>
                <a:custGeom>
                  <a:avLst/>
                  <a:gdLst>
                    <a:gd name="T0" fmla="*/ 0 w 535"/>
                    <a:gd name="T1" fmla="*/ 0 h 19"/>
                    <a:gd name="T2" fmla="*/ 0 w 535"/>
                    <a:gd name="T3" fmla="*/ 0 h 19"/>
                    <a:gd name="T4" fmla="*/ 1 w 535"/>
                    <a:gd name="T5" fmla="*/ 1 h 19"/>
                    <a:gd name="T6" fmla="*/ 1 w 535"/>
                    <a:gd name="T7" fmla="*/ 1 h 19"/>
                    <a:gd name="T8" fmla="*/ 1 w 535"/>
                    <a:gd name="T9" fmla="*/ 1 h 19"/>
                    <a:gd name="T10" fmla="*/ 1 w 535"/>
                    <a:gd name="T11" fmla="*/ 1 h 19"/>
                    <a:gd name="T12" fmla="*/ 1 w 535"/>
                    <a:gd name="T13" fmla="*/ 1 h 19"/>
                    <a:gd name="T14" fmla="*/ 1 w 535"/>
                    <a:gd name="T15" fmla="*/ 1 h 19"/>
                    <a:gd name="T16" fmla="*/ 1 w 535"/>
                    <a:gd name="T17" fmla="*/ 1 h 19"/>
                    <a:gd name="T18" fmla="*/ 1 w 535"/>
                    <a:gd name="T19" fmla="*/ 1 h 19"/>
                    <a:gd name="T20" fmla="*/ 1 w 535"/>
                    <a:gd name="T21" fmla="*/ 1 h 19"/>
                    <a:gd name="T22" fmla="*/ 1 w 535"/>
                    <a:gd name="T23" fmla="*/ 1 h 19"/>
                    <a:gd name="T24" fmla="*/ 1 w 535"/>
                    <a:gd name="T25" fmla="*/ 1 h 19"/>
                    <a:gd name="T26" fmla="*/ 1 w 535"/>
                    <a:gd name="T27" fmla="*/ 1 h 19"/>
                    <a:gd name="T28" fmla="*/ 1 w 535"/>
                    <a:gd name="T29" fmla="*/ 1 h 19"/>
                    <a:gd name="T30" fmla="*/ 1 w 535"/>
                    <a:gd name="T31" fmla="*/ 1 h 19"/>
                    <a:gd name="T32" fmla="*/ 1 w 535"/>
                    <a:gd name="T33" fmla="*/ 1 h 19"/>
                    <a:gd name="T34" fmla="*/ 1 w 535"/>
                    <a:gd name="T35" fmla="*/ 1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5"/>
                    <a:gd name="T55" fmla="*/ 0 h 19"/>
                    <a:gd name="T56" fmla="*/ 535 w 535"/>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5" h="19">
                      <a:moveTo>
                        <a:pt x="0" y="0"/>
                      </a:moveTo>
                      <a:lnTo>
                        <a:pt x="0" y="0"/>
                      </a:lnTo>
                      <a:lnTo>
                        <a:pt x="33" y="2"/>
                      </a:lnTo>
                      <a:lnTo>
                        <a:pt x="68" y="4"/>
                      </a:lnTo>
                      <a:lnTo>
                        <a:pt x="101" y="6"/>
                      </a:lnTo>
                      <a:lnTo>
                        <a:pt x="135" y="8"/>
                      </a:lnTo>
                      <a:lnTo>
                        <a:pt x="168" y="9"/>
                      </a:lnTo>
                      <a:lnTo>
                        <a:pt x="201" y="10"/>
                      </a:lnTo>
                      <a:lnTo>
                        <a:pt x="235" y="11"/>
                      </a:lnTo>
                      <a:lnTo>
                        <a:pt x="268" y="12"/>
                      </a:lnTo>
                      <a:lnTo>
                        <a:pt x="302" y="12"/>
                      </a:lnTo>
                      <a:lnTo>
                        <a:pt x="335" y="13"/>
                      </a:lnTo>
                      <a:lnTo>
                        <a:pt x="368" y="15"/>
                      </a:lnTo>
                      <a:lnTo>
                        <a:pt x="402" y="15"/>
                      </a:lnTo>
                      <a:lnTo>
                        <a:pt x="435" y="16"/>
                      </a:lnTo>
                      <a:lnTo>
                        <a:pt x="469" y="17"/>
                      </a:lnTo>
                      <a:lnTo>
                        <a:pt x="502" y="18"/>
                      </a:lnTo>
                      <a:lnTo>
                        <a:pt x="535"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29" name="Freeform 136"/>
                <p:cNvSpPr>
                  <a:spLocks noChangeAspect="1"/>
                </p:cNvSpPr>
                <p:nvPr/>
              </p:nvSpPr>
              <p:spPr bwMode="auto">
                <a:xfrm>
                  <a:off x="2341" y="2888"/>
                  <a:ext cx="8" cy="9"/>
                </a:xfrm>
                <a:custGeom>
                  <a:avLst/>
                  <a:gdLst>
                    <a:gd name="T0" fmla="*/ 1 w 15"/>
                    <a:gd name="T1" fmla="*/ 0 h 17"/>
                    <a:gd name="T2" fmla="*/ 1 w 15"/>
                    <a:gd name="T3" fmla="*/ 0 h 17"/>
                    <a:gd name="T4" fmla="*/ 1 w 15"/>
                    <a:gd name="T5" fmla="*/ 1 h 17"/>
                    <a:gd name="T6" fmla="*/ 1 w 15"/>
                    <a:gd name="T7" fmla="*/ 1 h 17"/>
                    <a:gd name="T8" fmla="*/ 1 w 15"/>
                    <a:gd name="T9" fmla="*/ 1 h 17"/>
                    <a:gd name="T10" fmla="*/ 0 w 15"/>
                    <a:gd name="T11" fmla="*/ 1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15" y="0"/>
                      </a:moveTo>
                      <a:lnTo>
                        <a:pt x="15" y="0"/>
                      </a:lnTo>
                      <a:lnTo>
                        <a:pt x="13" y="3"/>
                      </a:lnTo>
                      <a:lnTo>
                        <a:pt x="8" y="9"/>
                      </a:lnTo>
                      <a:lnTo>
                        <a:pt x="2" y="14"/>
                      </a:lnTo>
                      <a:lnTo>
                        <a:pt x="0" y="1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30" name="Line 137"/>
                <p:cNvSpPr>
                  <a:spLocks noChangeAspect="1" noChangeShapeType="1"/>
                </p:cNvSpPr>
                <p:nvPr/>
              </p:nvSpPr>
              <p:spPr bwMode="auto">
                <a:xfrm>
                  <a:off x="2343" y="2897"/>
                  <a:ext cx="118" cy="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31" name="Line 138"/>
                <p:cNvSpPr>
                  <a:spLocks noChangeAspect="1" noChangeShapeType="1"/>
                </p:cNvSpPr>
                <p:nvPr/>
              </p:nvSpPr>
              <p:spPr bwMode="auto">
                <a:xfrm>
                  <a:off x="2369" y="2875"/>
                  <a:ext cx="9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32" name="Line 139"/>
                <p:cNvSpPr>
                  <a:spLocks noChangeAspect="1" noChangeShapeType="1"/>
                </p:cNvSpPr>
                <p:nvPr/>
              </p:nvSpPr>
              <p:spPr bwMode="auto">
                <a:xfrm>
                  <a:off x="1972" y="3215"/>
                  <a:ext cx="13"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33" name="Line 140"/>
                <p:cNvSpPr>
                  <a:spLocks noChangeAspect="1" noChangeShapeType="1"/>
                </p:cNvSpPr>
                <p:nvPr/>
              </p:nvSpPr>
              <p:spPr bwMode="auto">
                <a:xfrm flipV="1">
                  <a:off x="1909" y="3215"/>
                  <a:ext cx="47"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34" name="Freeform 141"/>
                <p:cNvSpPr>
                  <a:spLocks noChangeAspect="1"/>
                </p:cNvSpPr>
                <p:nvPr/>
              </p:nvSpPr>
              <p:spPr bwMode="auto">
                <a:xfrm>
                  <a:off x="2017" y="3123"/>
                  <a:ext cx="7" cy="91"/>
                </a:xfrm>
                <a:custGeom>
                  <a:avLst/>
                  <a:gdLst>
                    <a:gd name="T0" fmla="*/ 0 w 13"/>
                    <a:gd name="T1" fmla="*/ 1 h 180"/>
                    <a:gd name="T2" fmla="*/ 0 w 13"/>
                    <a:gd name="T3" fmla="*/ 1 h 180"/>
                    <a:gd name="T4" fmla="*/ 1 w 13"/>
                    <a:gd name="T5" fmla="*/ 1 h 180"/>
                    <a:gd name="T6" fmla="*/ 1 w 13"/>
                    <a:gd name="T7" fmla="*/ 1 h 180"/>
                    <a:gd name="T8" fmla="*/ 1 w 13"/>
                    <a:gd name="T9" fmla="*/ 1 h 180"/>
                    <a:gd name="T10" fmla="*/ 1 w 13"/>
                    <a:gd name="T11" fmla="*/ 1 h 180"/>
                    <a:gd name="T12" fmla="*/ 1 w 13"/>
                    <a:gd name="T13" fmla="*/ 1 h 180"/>
                    <a:gd name="T14" fmla="*/ 1 w 13"/>
                    <a:gd name="T15" fmla="*/ 1 h 180"/>
                    <a:gd name="T16" fmla="*/ 1 w 13"/>
                    <a:gd name="T17" fmla="*/ 1 h 180"/>
                    <a:gd name="T18" fmla="*/ 1 w 13"/>
                    <a:gd name="T19" fmla="*/ 0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80"/>
                    <a:gd name="T32" fmla="*/ 13 w 13"/>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80">
                      <a:moveTo>
                        <a:pt x="0" y="180"/>
                      </a:moveTo>
                      <a:lnTo>
                        <a:pt x="0" y="180"/>
                      </a:lnTo>
                      <a:lnTo>
                        <a:pt x="2" y="157"/>
                      </a:lnTo>
                      <a:lnTo>
                        <a:pt x="3" y="135"/>
                      </a:lnTo>
                      <a:lnTo>
                        <a:pt x="4" y="112"/>
                      </a:lnTo>
                      <a:lnTo>
                        <a:pt x="6" y="89"/>
                      </a:lnTo>
                      <a:lnTo>
                        <a:pt x="7" y="67"/>
                      </a:lnTo>
                      <a:lnTo>
                        <a:pt x="10" y="44"/>
                      </a:lnTo>
                      <a:lnTo>
                        <a:pt x="11" y="23"/>
                      </a:lnTo>
                      <a:lnTo>
                        <a:pt x="1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35" name="Freeform 142"/>
                <p:cNvSpPr>
                  <a:spLocks noChangeAspect="1"/>
                </p:cNvSpPr>
                <p:nvPr/>
              </p:nvSpPr>
              <p:spPr bwMode="auto">
                <a:xfrm>
                  <a:off x="2034" y="3204"/>
                  <a:ext cx="161" cy="11"/>
                </a:xfrm>
                <a:custGeom>
                  <a:avLst/>
                  <a:gdLst>
                    <a:gd name="T0" fmla="*/ 1 w 321"/>
                    <a:gd name="T1" fmla="*/ 1 h 22"/>
                    <a:gd name="T2" fmla="*/ 0 w 321"/>
                    <a:gd name="T3" fmla="*/ 1 h 22"/>
                    <a:gd name="T4" fmla="*/ 0 w 321"/>
                    <a:gd name="T5" fmla="*/ 1 h 22"/>
                    <a:gd name="T6" fmla="*/ 1 w 321"/>
                    <a:gd name="T7" fmla="*/ 1 h 22"/>
                    <a:gd name="T8" fmla="*/ 1 w 321"/>
                    <a:gd name="T9" fmla="*/ 1 h 22"/>
                    <a:gd name="T10" fmla="*/ 1 w 321"/>
                    <a:gd name="T11" fmla="*/ 1 h 22"/>
                    <a:gd name="T12" fmla="*/ 1 w 321"/>
                    <a:gd name="T13" fmla="*/ 1 h 22"/>
                    <a:gd name="T14" fmla="*/ 1 w 321"/>
                    <a:gd name="T15" fmla="*/ 1 h 22"/>
                    <a:gd name="T16" fmla="*/ 1 w 321"/>
                    <a:gd name="T17" fmla="*/ 1 h 22"/>
                    <a:gd name="T18" fmla="*/ 1 w 321"/>
                    <a:gd name="T19" fmla="*/ 1 h 22"/>
                    <a:gd name="T20" fmla="*/ 1 w 321"/>
                    <a:gd name="T21" fmla="*/ 1 h 22"/>
                    <a:gd name="T22" fmla="*/ 1 w 321"/>
                    <a:gd name="T23" fmla="*/ 1 h 22"/>
                    <a:gd name="T24" fmla="*/ 1 w 321"/>
                    <a:gd name="T25" fmla="*/ 1 h 22"/>
                    <a:gd name="T26" fmla="*/ 1 w 321"/>
                    <a:gd name="T27" fmla="*/ 1 h 22"/>
                    <a:gd name="T28" fmla="*/ 1 w 321"/>
                    <a:gd name="T29" fmla="*/ 0 h 22"/>
                    <a:gd name="T30" fmla="*/ 1 w 321"/>
                    <a:gd name="T31" fmla="*/ 0 h 22"/>
                    <a:gd name="T32" fmla="*/ 1 w 321"/>
                    <a:gd name="T33" fmla="*/ 0 h 22"/>
                    <a:gd name="T34" fmla="*/ 1 w 321"/>
                    <a:gd name="T35" fmla="*/ 0 h 22"/>
                    <a:gd name="T36" fmla="*/ 1 w 321"/>
                    <a:gd name="T37" fmla="*/ 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1"/>
                    <a:gd name="T58" fmla="*/ 0 h 22"/>
                    <a:gd name="T59" fmla="*/ 321 w 32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1" h="22">
                      <a:moveTo>
                        <a:pt x="5" y="22"/>
                      </a:moveTo>
                      <a:lnTo>
                        <a:pt x="0" y="8"/>
                      </a:lnTo>
                      <a:lnTo>
                        <a:pt x="18" y="9"/>
                      </a:lnTo>
                      <a:lnTo>
                        <a:pt x="38" y="10"/>
                      </a:lnTo>
                      <a:lnTo>
                        <a:pt x="58" y="10"/>
                      </a:lnTo>
                      <a:lnTo>
                        <a:pt x="78" y="9"/>
                      </a:lnTo>
                      <a:lnTo>
                        <a:pt x="98" y="9"/>
                      </a:lnTo>
                      <a:lnTo>
                        <a:pt x="119" y="8"/>
                      </a:lnTo>
                      <a:lnTo>
                        <a:pt x="139" y="7"/>
                      </a:lnTo>
                      <a:lnTo>
                        <a:pt x="161" y="4"/>
                      </a:lnTo>
                      <a:lnTo>
                        <a:pt x="182" y="3"/>
                      </a:lnTo>
                      <a:lnTo>
                        <a:pt x="203" y="2"/>
                      </a:lnTo>
                      <a:lnTo>
                        <a:pt x="223" y="1"/>
                      </a:lnTo>
                      <a:lnTo>
                        <a:pt x="243" y="0"/>
                      </a:lnTo>
                      <a:lnTo>
                        <a:pt x="264" y="0"/>
                      </a:lnTo>
                      <a:lnTo>
                        <a:pt x="283" y="0"/>
                      </a:lnTo>
                      <a:lnTo>
                        <a:pt x="303" y="0"/>
                      </a:lnTo>
                      <a:lnTo>
                        <a:pt x="321" y="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36" name="Freeform 143"/>
                <p:cNvSpPr>
                  <a:spLocks noChangeAspect="1"/>
                </p:cNvSpPr>
                <p:nvPr/>
              </p:nvSpPr>
              <p:spPr bwMode="auto">
                <a:xfrm>
                  <a:off x="2199" y="3188"/>
                  <a:ext cx="2" cy="15"/>
                </a:xfrm>
                <a:custGeom>
                  <a:avLst/>
                  <a:gdLst>
                    <a:gd name="T0" fmla="*/ 0 w 4"/>
                    <a:gd name="T1" fmla="*/ 0 h 32"/>
                    <a:gd name="T2" fmla="*/ 0 w 4"/>
                    <a:gd name="T3" fmla="*/ 0 h 32"/>
                    <a:gd name="T4" fmla="*/ 1 w 4"/>
                    <a:gd name="T5" fmla="*/ 0 h 32"/>
                    <a:gd name="T6" fmla="*/ 1 w 4"/>
                    <a:gd name="T7" fmla="*/ 0 h 32"/>
                    <a:gd name="T8" fmla="*/ 1 w 4"/>
                    <a:gd name="T9" fmla="*/ 0 h 32"/>
                    <a:gd name="T10" fmla="*/ 1 w 4"/>
                    <a:gd name="T11" fmla="*/ 0 h 32"/>
                    <a:gd name="T12" fmla="*/ 0 60000 65536"/>
                    <a:gd name="T13" fmla="*/ 0 60000 65536"/>
                    <a:gd name="T14" fmla="*/ 0 60000 65536"/>
                    <a:gd name="T15" fmla="*/ 0 60000 65536"/>
                    <a:gd name="T16" fmla="*/ 0 60000 65536"/>
                    <a:gd name="T17" fmla="*/ 0 60000 65536"/>
                    <a:gd name="T18" fmla="*/ 0 w 4"/>
                    <a:gd name="T19" fmla="*/ 0 h 32"/>
                    <a:gd name="T20" fmla="*/ 4 w 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 h="32">
                      <a:moveTo>
                        <a:pt x="0" y="32"/>
                      </a:moveTo>
                      <a:lnTo>
                        <a:pt x="0" y="32"/>
                      </a:lnTo>
                      <a:lnTo>
                        <a:pt x="2" y="24"/>
                      </a:lnTo>
                      <a:lnTo>
                        <a:pt x="3" y="15"/>
                      </a:lnTo>
                      <a:lnTo>
                        <a:pt x="3" y="9"/>
                      </a:lnTo>
                      <a:lnTo>
                        <a:pt x="4"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37" name="Freeform 144"/>
                <p:cNvSpPr>
                  <a:spLocks noChangeAspect="1"/>
                </p:cNvSpPr>
                <p:nvPr/>
              </p:nvSpPr>
              <p:spPr bwMode="auto">
                <a:xfrm>
                  <a:off x="2213" y="3125"/>
                  <a:ext cx="6" cy="78"/>
                </a:xfrm>
                <a:custGeom>
                  <a:avLst/>
                  <a:gdLst>
                    <a:gd name="T0" fmla="*/ 0 w 12"/>
                    <a:gd name="T1" fmla="*/ 1 h 155"/>
                    <a:gd name="T2" fmla="*/ 0 w 12"/>
                    <a:gd name="T3" fmla="*/ 1 h 155"/>
                    <a:gd name="T4" fmla="*/ 1 w 12"/>
                    <a:gd name="T5" fmla="*/ 1 h 155"/>
                    <a:gd name="T6" fmla="*/ 1 w 12"/>
                    <a:gd name="T7" fmla="*/ 1 h 155"/>
                    <a:gd name="T8" fmla="*/ 1 w 12"/>
                    <a:gd name="T9" fmla="*/ 1 h 155"/>
                    <a:gd name="T10" fmla="*/ 1 w 12"/>
                    <a:gd name="T11" fmla="*/ 1 h 155"/>
                    <a:gd name="T12" fmla="*/ 1 w 12"/>
                    <a:gd name="T13" fmla="*/ 1 h 155"/>
                    <a:gd name="T14" fmla="*/ 1 w 12"/>
                    <a:gd name="T15" fmla="*/ 1 h 155"/>
                    <a:gd name="T16" fmla="*/ 1 w 12"/>
                    <a:gd name="T17" fmla="*/ 1 h 155"/>
                    <a:gd name="T18" fmla="*/ 1 w 12"/>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55"/>
                    <a:gd name="T32" fmla="*/ 12 w 12"/>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55">
                      <a:moveTo>
                        <a:pt x="0" y="155"/>
                      </a:moveTo>
                      <a:lnTo>
                        <a:pt x="0" y="155"/>
                      </a:lnTo>
                      <a:lnTo>
                        <a:pt x="2" y="140"/>
                      </a:lnTo>
                      <a:lnTo>
                        <a:pt x="5" y="124"/>
                      </a:lnTo>
                      <a:lnTo>
                        <a:pt x="7" y="105"/>
                      </a:lnTo>
                      <a:lnTo>
                        <a:pt x="9" y="84"/>
                      </a:lnTo>
                      <a:lnTo>
                        <a:pt x="10" y="63"/>
                      </a:lnTo>
                      <a:lnTo>
                        <a:pt x="12" y="41"/>
                      </a:lnTo>
                      <a:lnTo>
                        <a:pt x="12" y="21"/>
                      </a:lnTo>
                      <a:lnTo>
                        <a:pt x="12"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38" name="Freeform 145"/>
                <p:cNvSpPr>
                  <a:spLocks noChangeAspect="1"/>
                </p:cNvSpPr>
                <p:nvPr/>
              </p:nvSpPr>
              <p:spPr bwMode="auto">
                <a:xfrm>
                  <a:off x="2151" y="3122"/>
                  <a:ext cx="30" cy="15"/>
                </a:xfrm>
                <a:custGeom>
                  <a:avLst/>
                  <a:gdLst>
                    <a:gd name="T0" fmla="*/ 1 w 60"/>
                    <a:gd name="T1" fmla="*/ 0 h 30"/>
                    <a:gd name="T2" fmla="*/ 1 w 60"/>
                    <a:gd name="T3" fmla="*/ 1 h 30"/>
                    <a:gd name="T4" fmla="*/ 1 w 60"/>
                    <a:gd name="T5" fmla="*/ 1 h 30"/>
                    <a:gd name="T6" fmla="*/ 0 w 60"/>
                    <a:gd name="T7" fmla="*/ 1 h 30"/>
                    <a:gd name="T8" fmla="*/ 1 w 60"/>
                    <a:gd name="T9" fmla="*/ 0 h 30"/>
                    <a:gd name="T10" fmla="*/ 0 60000 65536"/>
                    <a:gd name="T11" fmla="*/ 0 60000 65536"/>
                    <a:gd name="T12" fmla="*/ 0 60000 65536"/>
                    <a:gd name="T13" fmla="*/ 0 60000 65536"/>
                    <a:gd name="T14" fmla="*/ 0 60000 65536"/>
                    <a:gd name="T15" fmla="*/ 0 w 60"/>
                    <a:gd name="T16" fmla="*/ 0 h 30"/>
                    <a:gd name="T17" fmla="*/ 60 w 60"/>
                    <a:gd name="T18" fmla="*/ 30 h 30"/>
                  </a:gdLst>
                  <a:ahLst/>
                  <a:cxnLst>
                    <a:cxn ang="T10">
                      <a:pos x="T0" y="T1"/>
                    </a:cxn>
                    <a:cxn ang="T11">
                      <a:pos x="T2" y="T3"/>
                    </a:cxn>
                    <a:cxn ang="T12">
                      <a:pos x="T4" y="T5"/>
                    </a:cxn>
                    <a:cxn ang="T13">
                      <a:pos x="T6" y="T7"/>
                    </a:cxn>
                    <a:cxn ang="T14">
                      <a:pos x="T8" y="T9"/>
                    </a:cxn>
                  </a:cxnLst>
                  <a:rect l="T15" t="T16" r="T17" b="T18"/>
                  <a:pathLst>
                    <a:path w="60" h="30">
                      <a:moveTo>
                        <a:pt x="1" y="0"/>
                      </a:moveTo>
                      <a:lnTo>
                        <a:pt x="60" y="8"/>
                      </a:lnTo>
                      <a:lnTo>
                        <a:pt x="41" y="30"/>
                      </a:lnTo>
                      <a:lnTo>
                        <a:pt x="0" y="22"/>
                      </a:lnTo>
                      <a:lnTo>
                        <a:pt x="1"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39" name="Freeform 146"/>
                <p:cNvSpPr>
                  <a:spLocks noChangeAspect="1"/>
                </p:cNvSpPr>
                <p:nvPr/>
              </p:nvSpPr>
              <p:spPr bwMode="auto">
                <a:xfrm>
                  <a:off x="2144" y="3142"/>
                  <a:ext cx="23" cy="17"/>
                </a:xfrm>
                <a:custGeom>
                  <a:avLst/>
                  <a:gdLst>
                    <a:gd name="T0" fmla="*/ 1 w 46"/>
                    <a:gd name="T1" fmla="*/ 0 h 33"/>
                    <a:gd name="T2" fmla="*/ 1 w 46"/>
                    <a:gd name="T3" fmla="*/ 1 h 33"/>
                    <a:gd name="T4" fmla="*/ 1 w 46"/>
                    <a:gd name="T5" fmla="*/ 1 h 33"/>
                    <a:gd name="T6" fmla="*/ 0 w 46"/>
                    <a:gd name="T7" fmla="*/ 1 h 33"/>
                    <a:gd name="T8" fmla="*/ 1 w 46"/>
                    <a:gd name="T9" fmla="*/ 0 h 33"/>
                    <a:gd name="T10" fmla="*/ 0 60000 65536"/>
                    <a:gd name="T11" fmla="*/ 0 60000 65536"/>
                    <a:gd name="T12" fmla="*/ 0 60000 65536"/>
                    <a:gd name="T13" fmla="*/ 0 60000 65536"/>
                    <a:gd name="T14" fmla="*/ 0 60000 65536"/>
                    <a:gd name="T15" fmla="*/ 0 w 46"/>
                    <a:gd name="T16" fmla="*/ 0 h 33"/>
                    <a:gd name="T17" fmla="*/ 46 w 46"/>
                    <a:gd name="T18" fmla="*/ 33 h 33"/>
                  </a:gdLst>
                  <a:ahLst/>
                  <a:cxnLst>
                    <a:cxn ang="T10">
                      <a:pos x="T0" y="T1"/>
                    </a:cxn>
                    <a:cxn ang="T11">
                      <a:pos x="T2" y="T3"/>
                    </a:cxn>
                    <a:cxn ang="T12">
                      <a:pos x="T4" y="T5"/>
                    </a:cxn>
                    <a:cxn ang="T13">
                      <a:pos x="T6" y="T7"/>
                    </a:cxn>
                    <a:cxn ang="T14">
                      <a:pos x="T8" y="T9"/>
                    </a:cxn>
                  </a:cxnLst>
                  <a:rect l="T15" t="T16" r="T17" b="T18"/>
                  <a:pathLst>
                    <a:path w="46" h="33">
                      <a:moveTo>
                        <a:pt x="3" y="0"/>
                      </a:moveTo>
                      <a:lnTo>
                        <a:pt x="46" y="4"/>
                      </a:lnTo>
                      <a:lnTo>
                        <a:pt x="41" y="33"/>
                      </a:lnTo>
                      <a:lnTo>
                        <a:pt x="0" y="25"/>
                      </a:lnTo>
                      <a:lnTo>
                        <a:pt x="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40" name="Freeform 147"/>
                <p:cNvSpPr>
                  <a:spLocks noChangeAspect="1"/>
                </p:cNvSpPr>
                <p:nvPr/>
              </p:nvSpPr>
              <p:spPr bwMode="auto">
                <a:xfrm>
                  <a:off x="2055" y="3185"/>
                  <a:ext cx="27" cy="14"/>
                </a:xfrm>
                <a:custGeom>
                  <a:avLst/>
                  <a:gdLst>
                    <a:gd name="T0" fmla="*/ 0 w 53"/>
                    <a:gd name="T1" fmla="*/ 0 h 28"/>
                    <a:gd name="T2" fmla="*/ 1 w 53"/>
                    <a:gd name="T3" fmla="*/ 0 h 28"/>
                    <a:gd name="T4" fmla="*/ 1 w 53"/>
                    <a:gd name="T5" fmla="*/ 1 h 28"/>
                    <a:gd name="T6" fmla="*/ 0 w 53"/>
                    <a:gd name="T7" fmla="*/ 1 h 28"/>
                    <a:gd name="T8" fmla="*/ 0 w 53"/>
                    <a:gd name="T9" fmla="*/ 0 h 28"/>
                    <a:gd name="T10" fmla="*/ 0 60000 65536"/>
                    <a:gd name="T11" fmla="*/ 0 60000 65536"/>
                    <a:gd name="T12" fmla="*/ 0 60000 65536"/>
                    <a:gd name="T13" fmla="*/ 0 60000 65536"/>
                    <a:gd name="T14" fmla="*/ 0 60000 65536"/>
                    <a:gd name="T15" fmla="*/ 0 w 53"/>
                    <a:gd name="T16" fmla="*/ 0 h 28"/>
                    <a:gd name="T17" fmla="*/ 53 w 53"/>
                    <a:gd name="T18" fmla="*/ 28 h 28"/>
                  </a:gdLst>
                  <a:ahLst/>
                  <a:cxnLst>
                    <a:cxn ang="T10">
                      <a:pos x="T0" y="T1"/>
                    </a:cxn>
                    <a:cxn ang="T11">
                      <a:pos x="T2" y="T3"/>
                    </a:cxn>
                    <a:cxn ang="T12">
                      <a:pos x="T4" y="T5"/>
                    </a:cxn>
                    <a:cxn ang="T13">
                      <a:pos x="T6" y="T7"/>
                    </a:cxn>
                    <a:cxn ang="T14">
                      <a:pos x="T8" y="T9"/>
                    </a:cxn>
                  </a:cxnLst>
                  <a:rect l="T15" t="T16" r="T17" b="T18"/>
                  <a:pathLst>
                    <a:path w="53" h="28">
                      <a:moveTo>
                        <a:pt x="0" y="0"/>
                      </a:moveTo>
                      <a:lnTo>
                        <a:pt x="53" y="0"/>
                      </a:lnTo>
                      <a:lnTo>
                        <a:pt x="53" y="28"/>
                      </a:lnTo>
                      <a:lnTo>
                        <a:pt x="0" y="26"/>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41" name="Freeform 148"/>
                <p:cNvSpPr>
                  <a:spLocks noChangeAspect="1"/>
                </p:cNvSpPr>
                <p:nvPr/>
              </p:nvSpPr>
              <p:spPr bwMode="auto">
                <a:xfrm>
                  <a:off x="2239" y="3127"/>
                  <a:ext cx="113" cy="35"/>
                </a:xfrm>
                <a:custGeom>
                  <a:avLst/>
                  <a:gdLst>
                    <a:gd name="T0" fmla="*/ 0 w 226"/>
                    <a:gd name="T1" fmla="*/ 0 h 72"/>
                    <a:gd name="T2" fmla="*/ 0 w 226"/>
                    <a:gd name="T3" fmla="*/ 0 h 72"/>
                    <a:gd name="T4" fmla="*/ 1 w 226"/>
                    <a:gd name="T5" fmla="*/ 0 h 72"/>
                    <a:gd name="T6" fmla="*/ 1 w 226"/>
                    <a:gd name="T7" fmla="*/ 0 h 72"/>
                    <a:gd name="T8" fmla="*/ 1 w 226"/>
                    <a:gd name="T9" fmla="*/ 0 h 72"/>
                    <a:gd name="T10" fmla="*/ 1 w 226"/>
                    <a:gd name="T11" fmla="*/ 0 h 72"/>
                    <a:gd name="T12" fmla="*/ 1 w 226"/>
                    <a:gd name="T13" fmla="*/ 0 h 72"/>
                    <a:gd name="T14" fmla="*/ 1 w 226"/>
                    <a:gd name="T15" fmla="*/ 0 h 72"/>
                    <a:gd name="T16" fmla="*/ 1 w 226"/>
                    <a:gd name="T17" fmla="*/ 0 h 72"/>
                    <a:gd name="T18" fmla="*/ 1 w 226"/>
                    <a:gd name="T19" fmla="*/ 0 h 72"/>
                    <a:gd name="T20" fmla="*/ 1 w 226"/>
                    <a:gd name="T21" fmla="*/ 0 h 72"/>
                    <a:gd name="T22" fmla="*/ 1 w 226"/>
                    <a:gd name="T23" fmla="*/ 0 h 72"/>
                    <a:gd name="T24" fmla="*/ 1 w 226"/>
                    <a:gd name="T25" fmla="*/ 0 h 72"/>
                    <a:gd name="T26" fmla="*/ 1 w 226"/>
                    <a:gd name="T27" fmla="*/ 0 h 72"/>
                    <a:gd name="T28" fmla="*/ 1 w 226"/>
                    <a:gd name="T29" fmla="*/ 0 h 72"/>
                    <a:gd name="T30" fmla="*/ 1 w 226"/>
                    <a:gd name="T31" fmla="*/ 0 h 72"/>
                    <a:gd name="T32" fmla="*/ 1 w 226"/>
                    <a:gd name="T33" fmla="*/ 0 h 72"/>
                    <a:gd name="T34" fmla="*/ 1 w 226"/>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6"/>
                    <a:gd name="T55" fmla="*/ 0 h 72"/>
                    <a:gd name="T56" fmla="*/ 226 w 226"/>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6" h="72">
                      <a:moveTo>
                        <a:pt x="0" y="72"/>
                      </a:moveTo>
                      <a:lnTo>
                        <a:pt x="0" y="72"/>
                      </a:lnTo>
                      <a:lnTo>
                        <a:pt x="16" y="68"/>
                      </a:lnTo>
                      <a:lnTo>
                        <a:pt x="31" y="65"/>
                      </a:lnTo>
                      <a:lnTo>
                        <a:pt x="46" y="61"/>
                      </a:lnTo>
                      <a:lnTo>
                        <a:pt x="61" y="58"/>
                      </a:lnTo>
                      <a:lnTo>
                        <a:pt x="76" y="53"/>
                      </a:lnTo>
                      <a:lnTo>
                        <a:pt x="91" y="50"/>
                      </a:lnTo>
                      <a:lnTo>
                        <a:pt x="105" y="45"/>
                      </a:lnTo>
                      <a:lnTo>
                        <a:pt x="119" y="41"/>
                      </a:lnTo>
                      <a:lnTo>
                        <a:pt x="132" y="37"/>
                      </a:lnTo>
                      <a:lnTo>
                        <a:pt x="146" y="33"/>
                      </a:lnTo>
                      <a:lnTo>
                        <a:pt x="160" y="27"/>
                      </a:lnTo>
                      <a:lnTo>
                        <a:pt x="174" y="22"/>
                      </a:lnTo>
                      <a:lnTo>
                        <a:pt x="187" y="17"/>
                      </a:lnTo>
                      <a:lnTo>
                        <a:pt x="200" y="12"/>
                      </a:lnTo>
                      <a:lnTo>
                        <a:pt x="213" y="6"/>
                      </a:lnTo>
                      <a:lnTo>
                        <a:pt x="226"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42" name="Freeform 149"/>
                <p:cNvSpPr>
                  <a:spLocks noChangeAspect="1"/>
                </p:cNvSpPr>
                <p:nvPr/>
              </p:nvSpPr>
              <p:spPr bwMode="auto">
                <a:xfrm>
                  <a:off x="2058" y="3054"/>
                  <a:ext cx="20" cy="6"/>
                </a:xfrm>
                <a:custGeom>
                  <a:avLst/>
                  <a:gdLst>
                    <a:gd name="T0" fmla="*/ 1 w 40"/>
                    <a:gd name="T1" fmla="*/ 0 h 12"/>
                    <a:gd name="T2" fmla="*/ 1 w 40"/>
                    <a:gd name="T3" fmla="*/ 0 h 12"/>
                    <a:gd name="T4" fmla="*/ 1 w 40"/>
                    <a:gd name="T5" fmla="*/ 0 h 12"/>
                    <a:gd name="T6" fmla="*/ 1 w 40"/>
                    <a:gd name="T7" fmla="*/ 1 h 12"/>
                    <a:gd name="T8" fmla="*/ 1 w 40"/>
                    <a:gd name="T9" fmla="*/ 1 h 12"/>
                    <a:gd name="T10" fmla="*/ 1 w 40"/>
                    <a:gd name="T11" fmla="*/ 1 h 12"/>
                    <a:gd name="T12" fmla="*/ 1 w 40"/>
                    <a:gd name="T13" fmla="*/ 1 h 12"/>
                    <a:gd name="T14" fmla="*/ 1 w 40"/>
                    <a:gd name="T15" fmla="*/ 1 h 12"/>
                    <a:gd name="T16" fmla="*/ 1 w 40"/>
                    <a:gd name="T17" fmla="*/ 1 h 12"/>
                    <a:gd name="T18" fmla="*/ 1 w 40"/>
                    <a:gd name="T19" fmla="*/ 1 h 12"/>
                    <a:gd name="T20" fmla="*/ 1 w 40"/>
                    <a:gd name="T21" fmla="*/ 1 h 12"/>
                    <a:gd name="T22" fmla="*/ 1 w 40"/>
                    <a:gd name="T23" fmla="*/ 1 h 12"/>
                    <a:gd name="T24" fmla="*/ 1 w 40"/>
                    <a:gd name="T25" fmla="*/ 1 h 12"/>
                    <a:gd name="T26" fmla="*/ 1 w 40"/>
                    <a:gd name="T27" fmla="*/ 1 h 12"/>
                    <a:gd name="T28" fmla="*/ 1 w 40"/>
                    <a:gd name="T29" fmla="*/ 1 h 12"/>
                    <a:gd name="T30" fmla="*/ 0 w 40"/>
                    <a:gd name="T31" fmla="*/ 1 h 12"/>
                    <a:gd name="T32" fmla="*/ 0 w 40"/>
                    <a:gd name="T33" fmla="*/ 1 h 12"/>
                    <a:gd name="T34" fmla="*/ 1 w 40"/>
                    <a:gd name="T35" fmla="*/ 1 h 12"/>
                    <a:gd name="T36" fmla="*/ 1 w 40"/>
                    <a:gd name="T37" fmla="*/ 1 h 12"/>
                    <a:gd name="T38" fmla="*/ 1 w 40"/>
                    <a:gd name="T39" fmla="*/ 0 h 12"/>
                    <a:gd name="T40" fmla="*/ 1 w 40"/>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2"/>
                    <a:gd name="T65" fmla="*/ 40 w 40"/>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2">
                      <a:moveTo>
                        <a:pt x="20" y="0"/>
                      </a:moveTo>
                      <a:lnTo>
                        <a:pt x="20" y="0"/>
                      </a:lnTo>
                      <a:lnTo>
                        <a:pt x="28" y="0"/>
                      </a:lnTo>
                      <a:lnTo>
                        <a:pt x="35" y="2"/>
                      </a:lnTo>
                      <a:lnTo>
                        <a:pt x="39" y="4"/>
                      </a:lnTo>
                      <a:lnTo>
                        <a:pt x="40" y="5"/>
                      </a:lnTo>
                      <a:lnTo>
                        <a:pt x="38" y="7"/>
                      </a:lnTo>
                      <a:lnTo>
                        <a:pt x="34" y="10"/>
                      </a:lnTo>
                      <a:lnTo>
                        <a:pt x="28" y="11"/>
                      </a:lnTo>
                      <a:lnTo>
                        <a:pt x="20" y="12"/>
                      </a:lnTo>
                      <a:lnTo>
                        <a:pt x="12" y="11"/>
                      </a:lnTo>
                      <a:lnTo>
                        <a:pt x="6" y="8"/>
                      </a:lnTo>
                      <a:lnTo>
                        <a:pt x="1" y="6"/>
                      </a:lnTo>
                      <a:lnTo>
                        <a:pt x="0" y="4"/>
                      </a:lnTo>
                      <a:lnTo>
                        <a:pt x="1" y="3"/>
                      </a:lnTo>
                      <a:lnTo>
                        <a:pt x="6" y="2"/>
                      </a:lnTo>
                      <a:lnTo>
                        <a:pt x="13" y="0"/>
                      </a:lnTo>
                      <a:lnTo>
                        <a:pt x="2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43" name="Freeform 150"/>
                <p:cNvSpPr>
                  <a:spLocks noChangeAspect="1"/>
                </p:cNvSpPr>
                <p:nvPr/>
              </p:nvSpPr>
              <p:spPr bwMode="auto">
                <a:xfrm>
                  <a:off x="1950" y="3069"/>
                  <a:ext cx="488" cy="11"/>
                </a:xfrm>
                <a:custGeom>
                  <a:avLst/>
                  <a:gdLst>
                    <a:gd name="T0" fmla="*/ 1 w 975"/>
                    <a:gd name="T1" fmla="*/ 1 h 21"/>
                    <a:gd name="T2" fmla="*/ 1 w 975"/>
                    <a:gd name="T3" fmla="*/ 1 h 21"/>
                    <a:gd name="T4" fmla="*/ 1 w 975"/>
                    <a:gd name="T5" fmla="*/ 1 h 21"/>
                    <a:gd name="T6" fmla="*/ 1 w 975"/>
                    <a:gd name="T7" fmla="*/ 1 h 21"/>
                    <a:gd name="T8" fmla="*/ 1 w 975"/>
                    <a:gd name="T9" fmla="*/ 1 h 21"/>
                    <a:gd name="T10" fmla="*/ 1 w 975"/>
                    <a:gd name="T11" fmla="*/ 1 h 21"/>
                    <a:gd name="T12" fmla="*/ 1 w 975"/>
                    <a:gd name="T13" fmla="*/ 1 h 21"/>
                    <a:gd name="T14" fmla="*/ 1 w 975"/>
                    <a:gd name="T15" fmla="*/ 1 h 21"/>
                    <a:gd name="T16" fmla="*/ 1 w 975"/>
                    <a:gd name="T17" fmla="*/ 1 h 21"/>
                    <a:gd name="T18" fmla="*/ 1 w 975"/>
                    <a:gd name="T19" fmla="*/ 0 h 21"/>
                    <a:gd name="T20" fmla="*/ 1 w 975"/>
                    <a:gd name="T21" fmla="*/ 0 h 21"/>
                    <a:gd name="T22" fmla="*/ 1 w 975"/>
                    <a:gd name="T23" fmla="*/ 0 h 21"/>
                    <a:gd name="T24" fmla="*/ 1 w 975"/>
                    <a:gd name="T25" fmla="*/ 0 h 21"/>
                    <a:gd name="T26" fmla="*/ 1 w 975"/>
                    <a:gd name="T27" fmla="*/ 0 h 21"/>
                    <a:gd name="T28" fmla="*/ 1 w 975"/>
                    <a:gd name="T29" fmla="*/ 0 h 21"/>
                    <a:gd name="T30" fmla="*/ 1 w 975"/>
                    <a:gd name="T31" fmla="*/ 1 h 21"/>
                    <a:gd name="T32" fmla="*/ 1 w 975"/>
                    <a:gd name="T33" fmla="*/ 1 h 21"/>
                    <a:gd name="T34" fmla="*/ 1 w 975"/>
                    <a:gd name="T35" fmla="*/ 1 h 21"/>
                    <a:gd name="T36" fmla="*/ 1 w 975"/>
                    <a:gd name="T37" fmla="*/ 1 h 21"/>
                    <a:gd name="T38" fmla="*/ 1 w 975"/>
                    <a:gd name="T39" fmla="*/ 1 h 21"/>
                    <a:gd name="T40" fmla="*/ 1 w 975"/>
                    <a:gd name="T41" fmla="*/ 1 h 21"/>
                    <a:gd name="T42" fmla="*/ 1 w 975"/>
                    <a:gd name="T43" fmla="*/ 1 h 21"/>
                    <a:gd name="T44" fmla="*/ 1 w 975"/>
                    <a:gd name="T45" fmla="*/ 1 h 21"/>
                    <a:gd name="T46" fmla="*/ 1 w 975"/>
                    <a:gd name="T47" fmla="*/ 1 h 21"/>
                    <a:gd name="T48" fmla="*/ 1 w 975"/>
                    <a:gd name="T49" fmla="*/ 1 h 21"/>
                    <a:gd name="T50" fmla="*/ 1 w 975"/>
                    <a:gd name="T51" fmla="*/ 1 h 21"/>
                    <a:gd name="T52" fmla="*/ 1 w 975"/>
                    <a:gd name="T53" fmla="*/ 1 h 21"/>
                    <a:gd name="T54" fmla="*/ 1 w 975"/>
                    <a:gd name="T55" fmla="*/ 1 h 21"/>
                    <a:gd name="T56" fmla="*/ 1 w 975"/>
                    <a:gd name="T57" fmla="*/ 1 h 21"/>
                    <a:gd name="T58" fmla="*/ 1 w 975"/>
                    <a:gd name="T59" fmla="*/ 1 h 21"/>
                    <a:gd name="T60" fmla="*/ 1 w 975"/>
                    <a:gd name="T61" fmla="*/ 1 h 21"/>
                    <a:gd name="T62" fmla="*/ 1 w 975"/>
                    <a:gd name="T63" fmla="*/ 1 h 21"/>
                    <a:gd name="T64" fmla="*/ 1 w 975"/>
                    <a:gd name="T65" fmla="*/ 1 h 21"/>
                    <a:gd name="T66" fmla="*/ 1 w 975"/>
                    <a:gd name="T67" fmla="*/ 1 h 21"/>
                    <a:gd name="T68" fmla="*/ 0 w 975"/>
                    <a:gd name="T69" fmla="*/ 1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5"/>
                    <a:gd name="T106" fmla="*/ 0 h 21"/>
                    <a:gd name="T107" fmla="*/ 975 w 975"/>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5" h="21">
                      <a:moveTo>
                        <a:pt x="975" y="21"/>
                      </a:moveTo>
                      <a:lnTo>
                        <a:pt x="975" y="21"/>
                      </a:lnTo>
                      <a:lnTo>
                        <a:pt x="941" y="16"/>
                      </a:lnTo>
                      <a:lnTo>
                        <a:pt x="907" y="13"/>
                      </a:lnTo>
                      <a:lnTo>
                        <a:pt x="873" y="10"/>
                      </a:lnTo>
                      <a:lnTo>
                        <a:pt x="838" y="7"/>
                      </a:lnTo>
                      <a:lnTo>
                        <a:pt x="804" y="5"/>
                      </a:lnTo>
                      <a:lnTo>
                        <a:pt x="769" y="3"/>
                      </a:lnTo>
                      <a:lnTo>
                        <a:pt x="734" y="1"/>
                      </a:lnTo>
                      <a:lnTo>
                        <a:pt x="701" y="0"/>
                      </a:lnTo>
                      <a:lnTo>
                        <a:pt x="668" y="0"/>
                      </a:lnTo>
                      <a:lnTo>
                        <a:pt x="634" y="0"/>
                      </a:lnTo>
                      <a:lnTo>
                        <a:pt x="602" y="0"/>
                      </a:lnTo>
                      <a:lnTo>
                        <a:pt x="570" y="0"/>
                      </a:lnTo>
                      <a:lnTo>
                        <a:pt x="538" y="0"/>
                      </a:lnTo>
                      <a:lnTo>
                        <a:pt x="506" y="1"/>
                      </a:lnTo>
                      <a:lnTo>
                        <a:pt x="476" y="1"/>
                      </a:lnTo>
                      <a:lnTo>
                        <a:pt x="448" y="3"/>
                      </a:lnTo>
                      <a:lnTo>
                        <a:pt x="420" y="4"/>
                      </a:lnTo>
                      <a:lnTo>
                        <a:pt x="392" y="4"/>
                      </a:lnTo>
                      <a:lnTo>
                        <a:pt x="365" y="5"/>
                      </a:lnTo>
                      <a:lnTo>
                        <a:pt x="337" y="6"/>
                      </a:lnTo>
                      <a:lnTo>
                        <a:pt x="308" y="7"/>
                      </a:lnTo>
                      <a:lnTo>
                        <a:pt x="281" y="7"/>
                      </a:lnTo>
                      <a:lnTo>
                        <a:pt x="253" y="8"/>
                      </a:lnTo>
                      <a:lnTo>
                        <a:pt x="224" y="10"/>
                      </a:lnTo>
                      <a:lnTo>
                        <a:pt x="197" y="11"/>
                      </a:lnTo>
                      <a:lnTo>
                        <a:pt x="168" y="12"/>
                      </a:lnTo>
                      <a:lnTo>
                        <a:pt x="140" y="13"/>
                      </a:lnTo>
                      <a:lnTo>
                        <a:pt x="112" y="14"/>
                      </a:lnTo>
                      <a:lnTo>
                        <a:pt x="84" y="15"/>
                      </a:lnTo>
                      <a:lnTo>
                        <a:pt x="56" y="16"/>
                      </a:lnTo>
                      <a:lnTo>
                        <a:pt x="27" y="18"/>
                      </a:lnTo>
                      <a:lnTo>
                        <a:pt x="0" y="1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44" name="Freeform 151"/>
                <p:cNvSpPr>
                  <a:spLocks noChangeAspect="1"/>
                </p:cNvSpPr>
                <p:nvPr/>
              </p:nvSpPr>
              <p:spPr bwMode="auto">
                <a:xfrm>
                  <a:off x="2059" y="3103"/>
                  <a:ext cx="181" cy="72"/>
                </a:xfrm>
                <a:custGeom>
                  <a:avLst/>
                  <a:gdLst>
                    <a:gd name="T0" fmla="*/ 0 w 363"/>
                    <a:gd name="T1" fmla="*/ 0 h 144"/>
                    <a:gd name="T2" fmla="*/ 0 w 363"/>
                    <a:gd name="T3" fmla="*/ 0 h 144"/>
                    <a:gd name="T4" fmla="*/ 0 w 363"/>
                    <a:gd name="T5" fmla="*/ 1 h 144"/>
                    <a:gd name="T6" fmla="*/ 0 w 363"/>
                    <a:gd name="T7" fmla="*/ 1 h 144"/>
                    <a:gd name="T8" fmla="*/ 0 w 363"/>
                    <a:gd name="T9" fmla="*/ 1 h 144"/>
                    <a:gd name="T10" fmla="*/ 0 w 363"/>
                    <a:gd name="T11" fmla="*/ 1 h 144"/>
                    <a:gd name="T12" fmla="*/ 0 w 363"/>
                    <a:gd name="T13" fmla="*/ 1 h 144"/>
                    <a:gd name="T14" fmla="*/ 0 w 363"/>
                    <a:gd name="T15" fmla="*/ 1 h 144"/>
                    <a:gd name="T16" fmla="*/ 0 w 363"/>
                    <a:gd name="T17" fmla="*/ 1 h 144"/>
                    <a:gd name="T18" fmla="*/ 0 w 363"/>
                    <a:gd name="T19" fmla="*/ 1 h 144"/>
                    <a:gd name="T20" fmla="*/ 0 w 363"/>
                    <a:gd name="T21" fmla="*/ 1 h 144"/>
                    <a:gd name="T22" fmla="*/ 0 w 363"/>
                    <a:gd name="T23" fmla="*/ 1 h 144"/>
                    <a:gd name="T24" fmla="*/ 0 w 363"/>
                    <a:gd name="T25" fmla="*/ 1 h 144"/>
                    <a:gd name="T26" fmla="*/ 0 w 363"/>
                    <a:gd name="T27" fmla="*/ 1 h 144"/>
                    <a:gd name="T28" fmla="*/ 0 w 363"/>
                    <a:gd name="T29" fmla="*/ 1 h 144"/>
                    <a:gd name="T30" fmla="*/ 0 w 363"/>
                    <a:gd name="T31" fmla="*/ 1 h 144"/>
                    <a:gd name="T32" fmla="*/ 0 w 363"/>
                    <a:gd name="T33" fmla="*/ 1 h 144"/>
                    <a:gd name="T34" fmla="*/ 0 w 363"/>
                    <a:gd name="T35" fmla="*/ 1 h 144"/>
                    <a:gd name="T36" fmla="*/ 0 w 363"/>
                    <a:gd name="T37" fmla="*/ 1 h 144"/>
                    <a:gd name="T38" fmla="*/ 0 w 363"/>
                    <a:gd name="T39" fmla="*/ 1 h 144"/>
                    <a:gd name="T40" fmla="*/ 0 w 363"/>
                    <a:gd name="T41" fmla="*/ 1 h 144"/>
                    <a:gd name="T42" fmla="*/ 0 w 363"/>
                    <a:gd name="T43" fmla="*/ 1 h 144"/>
                    <a:gd name="T44" fmla="*/ 0 w 363"/>
                    <a:gd name="T45" fmla="*/ 1 h 144"/>
                    <a:gd name="T46" fmla="*/ 0 w 363"/>
                    <a:gd name="T47" fmla="*/ 1 h 144"/>
                    <a:gd name="T48" fmla="*/ 0 w 363"/>
                    <a:gd name="T49" fmla="*/ 1 h 144"/>
                    <a:gd name="T50" fmla="*/ 0 w 363"/>
                    <a:gd name="T51" fmla="*/ 1 h 144"/>
                    <a:gd name="T52" fmla="*/ 0 w 363"/>
                    <a:gd name="T53" fmla="*/ 1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3"/>
                    <a:gd name="T82" fmla="*/ 0 h 144"/>
                    <a:gd name="T83" fmla="*/ 363 w 363"/>
                    <a:gd name="T84" fmla="*/ 144 h 1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3" h="144">
                      <a:moveTo>
                        <a:pt x="0" y="0"/>
                      </a:moveTo>
                      <a:lnTo>
                        <a:pt x="0" y="0"/>
                      </a:lnTo>
                      <a:lnTo>
                        <a:pt x="21" y="1"/>
                      </a:lnTo>
                      <a:lnTo>
                        <a:pt x="42" y="2"/>
                      </a:lnTo>
                      <a:lnTo>
                        <a:pt x="65" y="5"/>
                      </a:lnTo>
                      <a:lnTo>
                        <a:pt x="87" y="7"/>
                      </a:lnTo>
                      <a:lnTo>
                        <a:pt x="111" y="9"/>
                      </a:lnTo>
                      <a:lnTo>
                        <a:pt x="134" y="12"/>
                      </a:lnTo>
                      <a:lnTo>
                        <a:pt x="158" y="15"/>
                      </a:lnTo>
                      <a:lnTo>
                        <a:pt x="181" y="17"/>
                      </a:lnTo>
                      <a:lnTo>
                        <a:pt x="205" y="21"/>
                      </a:lnTo>
                      <a:lnTo>
                        <a:pt x="228" y="25"/>
                      </a:lnTo>
                      <a:lnTo>
                        <a:pt x="251" y="29"/>
                      </a:lnTo>
                      <a:lnTo>
                        <a:pt x="274" y="33"/>
                      </a:lnTo>
                      <a:lnTo>
                        <a:pt x="296" y="37"/>
                      </a:lnTo>
                      <a:lnTo>
                        <a:pt x="317" y="42"/>
                      </a:lnTo>
                      <a:lnTo>
                        <a:pt x="337" y="47"/>
                      </a:lnTo>
                      <a:lnTo>
                        <a:pt x="356" y="52"/>
                      </a:lnTo>
                      <a:lnTo>
                        <a:pt x="360" y="60"/>
                      </a:lnTo>
                      <a:lnTo>
                        <a:pt x="361" y="70"/>
                      </a:lnTo>
                      <a:lnTo>
                        <a:pt x="363" y="81"/>
                      </a:lnTo>
                      <a:lnTo>
                        <a:pt x="363" y="92"/>
                      </a:lnTo>
                      <a:lnTo>
                        <a:pt x="363" y="105"/>
                      </a:lnTo>
                      <a:lnTo>
                        <a:pt x="363" y="118"/>
                      </a:lnTo>
                      <a:lnTo>
                        <a:pt x="362" y="131"/>
                      </a:lnTo>
                      <a:lnTo>
                        <a:pt x="361" y="144"/>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45" name="Line 152"/>
                <p:cNvSpPr>
                  <a:spLocks noChangeAspect="1" noChangeShapeType="1"/>
                </p:cNvSpPr>
                <p:nvPr/>
              </p:nvSpPr>
              <p:spPr bwMode="auto">
                <a:xfrm>
                  <a:off x="1459" y="3040"/>
                  <a:ext cx="11" cy="2"/>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46" name="Freeform 153"/>
                <p:cNvSpPr>
                  <a:spLocks noChangeAspect="1"/>
                </p:cNvSpPr>
                <p:nvPr/>
              </p:nvSpPr>
              <p:spPr bwMode="auto">
                <a:xfrm>
                  <a:off x="1440" y="3049"/>
                  <a:ext cx="96" cy="5"/>
                </a:xfrm>
                <a:custGeom>
                  <a:avLst/>
                  <a:gdLst>
                    <a:gd name="T0" fmla="*/ 0 w 192"/>
                    <a:gd name="T1" fmla="*/ 0 h 10"/>
                    <a:gd name="T2" fmla="*/ 0 w 192"/>
                    <a:gd name="T3" fmla="*/ 0 h 10"/>
                    <a:gd name="T4" fmla="*/ 1 w 192"/>
                    <a:gd name="T5" fmla="*/ 1 h 10"/>
                    <a:gd name="T6" fmla="*/ 1 w 192"/>
                    <a:gd name="T7" fmla="*/ 1 h 10"/>
                    <a:gd name="T8" fmla="*/ 1 w 192"/>
                    <a:gd name="T9" fmla="*/ 1 h 10"/>
                    <a:gd name="T10" fmla="*/ 1 w 192"/>
                    <a:gd name="T11" fmla="*/ 1 h 10"/>
                    <a:gd name="T12" fmla="*/ 1 w 192"/>
                    <a:gd name="T13" fmla="*/ 1 h 10"/>
                    <a:gd name="T14" fmla="*/ 1 w 192"/>
                    <a:gd name="T15" fmla="*/ 1 h 10"/>
                    <a:gd name="T16" fmla="*/ 1 w 192"/>
                    <a:gd name="T17" fmla="*/ 1 h 10"/>
                    <a:gd name="T18" fmla="*/ 1 w 192"/>
                    <a:gd name="T19" fmla="*/ 1 h 10"/>
                    <a:gd name="T20" fmla="*/ 1 w 192"/>
                    <a:gd name="T21" fmla="*/ 1 h 10"/>
                    <a:gd name="T22" fmla="*/ 1 w 192"/>
                    <a:gd name="T23" fmla="*/ 1 h 10"/>
                    <a:gd name="T24" fmla="*/ 1 w 192"/>
                    <a:gd name="T25" fmla="*/ 1 h 10"/>
                    <a:gd name="T26" fmla="*/ 1 w 192"/>
                    <a:gd name="T27" fmla="*/ 1 h 10"/>
                    <a:gd name="T28" fmla="*/ 1 w 192"/>
                    <a:gd name="T29" fmla="*/ 1 h 10"/>
                    <a:gd name="T30" fmla="*/ 1 w 192"/>
                    <a:gd name="T31" fmla="*/ 1 h 10"/>
                    <a:gd name="T32" fmla="*/ 1 w 192"/>
                    <a:gd name="T33" fmla="*/ 1 h 10"/>
                    <a:gd name="T34" fmla="*/ 1 w 192"/>
                    <a:gd name="T35" fmla="*/ 1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10"/>
                    <a:gd name="T56" fmla="*/ 192 w 192"/>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10">
                      <a:moveTo>
                        <a:pt x="0" y="0"/>
                      </a:moveTo>
                      <a:lnTo>
                        <a:pt x="0" y="0"/>
                      </a:lnTo>
                      <a:lnTo>
                        <a:pt x="9" y="1"/>
                      </a:lnTo>
                      <a:lnTo>
                        <a:pt x="18" y="2"/>
                      </a:lnTo>
                      <a:lnTo>
                        <a:pt x="28" y="2"/>
                      </a:lnTo>
                      <a:lnTo>
                        <a:pt x="38" y="3"/>
                      </a:lnTo>
                      <a:lnTo>
                        <a:pt x="48" y="3"/>
                      </a:lnTo>
                      <a:lnTo>
                        <a:pt x="59" y="5"/>
                      </a:lnTo>
                      <a:lnTo>
                        <a:pt x="70" y="5"/>
                      </a:lnTo>
                      <a:lnTo>
                        <a:pt x="82" y="6"/>
                      </a:lnTo>
                      <a:lnTo>
                        <a:pt x="95" y="6"/>
                      </a:lnTo>
                      <a:lnTo>
                        <a:pt x="107" y="7"/>
                      </a:lnTo>
                      <a:lnTo>
                        <a:pt x="120" y="7"/>
                      </a:lnTo>
                      <a:lnTo>
                        <a:pt x="134" y="8"/>
                      </a:lnTo>
                      <a:lnTo>
                        <a:pt x="147" y="8"/>
                      </a:lnTo>
                      <a:lnTo>
                        <a:pt x="162" y="9"/>
                      </a:lnTo>
                      <a:lnTo>
                        <a:pt x="177" y="9"/>
                      </a:lnTo>
                      <a:lnTo>
                        <a:pt x="192" y="1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47" name="Freeform 154"/>
                <p:cNvSpPr>
                  <a:spLocks noChangeAspect="1"/>
                </p:cNvSpPr>
                <p:nvPr/>
              </p:nvSpPr>
              <p:spPr bwMode="auto">
                <a:xfrm>
                  <a:off x="1425" y="3089"/>
                  <a:ext cx="6" cy="64"/>
                </a:xfrm>
                <a:custGeom>
                  <a:avLst/>
                  <a:gdLst>
                    <a:gd name="T0" fmla="*/ 0 w 13"/>
                    <a:gd name="T1" fmla="*/ 1 h 127"/>
                    <a:gd name="T2" fmla="*/ 0 w 13"/>
                    <a:gd name="T3" fmla="*/ 1 h 127"/>
                    <a:gd name="T4" fmla="*/ 0 w 13"/>
                    <a:gd name="T5" fmla="*/ 1 h 127"/>
                    <a:gd name="T6" fmla="*/ 0 w 13"/>
                    <a:gd name="T7" fmla="*/ 1 h 127"/>
                    <a:gd name="T8" fmla="*/ 0 w 13"/>
                    <a:gd name="T9" fmla="*/ 1 h 127"/>
                    <a:gd name="T10" fmla="*/ 0 w 13"/>
                    <a:gd name="T11" fmla="*/ 1 h 127"/>
                    <a:gd name="T12" fmla="*/ 0 w 13"/>
                    <a:gd name="T13" fmla="*/ 1 h 127"/>
                    <a:gd name="T14" fmla="*/ 0 w 13"/>
                    <a:gd name="T15" fmla="*/ 1 h 127"/>
                    <a:gd name="T16" fmla="*/ 0 w 13"/>
                    <a:gd name="T17" fmla="*/ 1 h 127"/>
                    <a:gd name="T18" fmla="*/ 0 w 13"/>
                    <a:gd name="T19" fmla="*/ 1 h 127"/>
                    <a:gd name="T20" fmla="*/ 0 w 13"/>
                    <a:gd name="T21" fmla="*/ 1 h 127"/>
                    <a:gd name="T22" fmla="*/ 0 w 13"/>
                    <a:gd name="T23" fmla="*/ 0 h 1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27"/>
                    <a:gd name="T38" fmla="*/ 13 w 13"/>
                    <a:gd name="T39" fmla="*/ 127 h 1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27">
                      <a:moveTo>
                        <a:pt x="0" y="127"/>
                      </a:moveTo>
                      <a:lnTo>
                        <a:pt x="0" y="127"/>
                      </a:lnTo>
                      <a:lnTo>
                        <a:pt x="6" y="123"/>
                      </a:lnTo>
                      <a:lnTo>
                        <a:pt x="9" y="118"/>
                      </a:lnTo>
                      <a:lnTo>
                        <a:pt x="10" y="114"/>
                      </a:lnTo>
                      <a:lnTo>
                        <a:pt x="12" y="109"/>
                      </a:lnTo>
                      <a:lnTo>
                        <a:pt x="13" y="20"/>
                      </a:lnTo>
                      <a:lnTo>
                        <a:pt x="13" y="15"/>
                      </a:lnTo>
                      <a:lnTo>
                        <a:pt x="10" y="10"/>
                      </a:lnTo>
                      <a:lnTo>
                        <a:pt x="8" y="4"/>
                      </a:lnTo>
                      <a:lnTo>
                        <a:pt x="4"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48" name="Freeform 155"/>
                <p:cNvSpPr>
                  <a:spLocks noChangeAspect="1"/>
                </p:cNvSpPr>
                <p:nvPr/>
              </p:nvSpPr>
              <p:spPr bwMode="auto">
                <a:xfrm>
                  <a:off x="1419" y="3085"/>
                  <a:ext cx="203" cy="79"/>
                </a:xfrm>
                <a:custGeom>
                  <a:avLst/>
                  <a:gdLst>
                    <a:gd name="T0" fmla="*/ 1 w 404"/>
                    <a:gd name="T1" fmla="*/ 0 h 158"/>
                    <a:gd name="T2" fmla="*/ 1 w 404"/>
                    <a:gd name="T3" fmla="*/ 0 h 158"/>
                    <a:gd name="T4" fmla="*/ 1 w 404"/>
                    <a:gd name="T5" fmla="*/ 0 h 158"/>
                    <a:gd name="T6" fmla="*/ 1 w 404"/>
                    <a:gd name="T7" fmla="*/ 0 h 158"/>
                    <a:gd name="T8" fmla="*/ 1 w 404"/>
                    <a:gd name="T9" fmla="*/ 1 h 158"/>
                    <a:gd name="T10" fmla="*/ 1 w 404"/>
                    <a:gd name="T11" fmla="*/ 1 h 158"/>
                    <a:gd name="T12" fmla="*/ 1 w 404"/>
                    <a:gd name="T13" fmla="*/ 1 h 158"/>
                    <a:gd name="T14" fmla="*/ 1 w 404"/>
                    <a:gd name="T15" fmla="*/ 1 h 158"/>
                    <a:gd name="T16" fmla="*/ 1 w 404"/>
                    <a:gd name="T17" fmla="*/ 1 h 158"/>
                    <a:gd name="T18" fmla="*/ 1 w 404"/>
                    <a:gd name="T19" fmla="*/ 1 h 158"/>
                    <a:gd name="T20" fmla="*/ 1 w 404"/>
                    <a:gd name="T21" fmla="*/ 1 h 158"/>
                    <a:gd name="T22" fmla="*/ 1 w 404"/>
                    <a:gd name="T23" fmla="*/ 1 h 158"/>
                    <a:gd name="T24" fmla="*/ 1 w 404"/>
                    <a:gd name="T25" fmla="*/ 1 h 158"/>
                    <a:gd name="T26" fmla="*/ 1 w 404"/>
                    <a:gd name="T27" fmla="*/ 1 h 158"/>
                    <a:gd name="T28" fmla="*/ 1 w 404"/>
                    <a:gd name="T29" fmla="*/ 1 h 158"/>
                    <a:gd name="T30" fmla="*/ 0 w 404"/>
                    <a:gd name="T31" fmla="*/ 1 h 158"/>
                    <a:gd name="T32" fmla="*/ 0 w 404"/>
                    <a:gd name="T33" fmla="*/ 1 h 158"/>
                    <a:gd name="T34" fmla="*/ 1 w 404"/>
                    <a:gd name="T35" fmla="*/ 1 h 158"/>
                    <a:gd name="T36" fmla="*/ 1 w 404"/>
                    <a:gd name="T37" fmla="*/ 1 h 158"/>
                    <a:gd name="T38" fmla="*/ 1 w 404"/>
                    <a:gd name="T39" fmla="*/ 1 h 158"/>
                    <a:gd name="T40" fmla="*/ 1 w 404"/>
                    <a:gd name="T41" fmla="*/ 1 h 158"/>
                    <a:gd name="T42" fmla="*/ 1 w 404"/>
                    <a:gd name="T43" fmla="*/ 1 h 158"/>
                    <a:gd name="T44" fmla="*/ 1 w 404"/>
                    <a:gd name="T45" fmla="*/ 1 h 158"/>
                    <a:gd name="T46" fmla="*/ 1 w 404"/>
                    <a:gd name="T47" fmla="*/ 1 h 158"/>
                    <a:gd name="T48" fmla="*/ 1 w 404"/>
                    <a:gd name="T49" fmla="*/ 1 h 158"/>
                    <a:gd name="T50" fmla="*/ 1 w 404"/>
                    <a:gd name="T51" fmla="*/ 1 h 158"/>
                    <a:gd name="T52" fmla="*/ 1 w 404"/>
                    <a:gd name="T53" fmla="*/ 1 h 158"/>
                    <a:gd name="T54" fmla="*/ 1 w 404"/>
                    <a:gd name="T55" fmla="*/ 1 h 158"/>
                    <a:gd name="T56" fmla="*/ 1 w 404"/>
                    <a:gd name="T57" fmla="*/ 1 h 158"/>
                    <a:gd name="T58" fmla="*/ 1 w 404"/>
                    <a:gd name="T59" fmla="*/ 1 h 158"/>
                    <a:gd name="T60" fmla="*/ 1 w 404"/>
                    <a:gd name="T61" fmla="*/ 1 h 158"/>
                    <a:gd name="T62" fmla="*/ 1 w 404"/>
                    <a:gd name="T63" fmla="*/ 1 h 158"/>
                    <a:gd name="T64" fmla="*/ 1 w 404"/>
                    <a:gd name="T65" fmla="*/ 1 h 158"/>
                    <a:gd name="T66" fmla="*/ 1 w 404"/>
                    <a:gd name="T67" fmla="*/ 1 h 158"/>
                    <a:gd name="T68" fmla="*/ 1 w 404"/>
                    <a:gd name="T69" fmla="*/ 1 h 158"/>
                    <a:gd name="T70" fmla="*/ 1 w 404"/>
                    <a:gd name="T71" fmla="*/ 1 h 158"/>
                    <a:gd name="T72" fmla="*/ 1 w 404"/>
                    <a:gd name="T73" fmla="*/ 1 h 158"/>
                    <a:gd name="T74" fmla="*/ 1 w 404"/>
                    <a:gd name="T75" fmla="*/ 1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158"/>
                    <a:gd name="T116" fmla="*/ 404 w 404"/>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158">
                      <a:moveTo>
                        <a:pt x="155" y="0"/>
                      </a:moveTo>
                      <a:lnTo>
                        <a:pt x="155" y="0"/>
                      </a:lnTo>
                      <a:lnTo>
                        <a:pt x="136" y="0"/>
                      </a:lnTo>
                      <a:lnTo>
                        <a:pt x="116" y="0"/>
                      </a:lnTo>
                      <a:lnTo>
                        <a:pt x="98" y="2"/>
                      </a:lnTo>
                      <a:lnTo>
                        <a:pt x="80" y="3"/>
                      </a:lnTo>
                      <a:lnTo>
                        <a:pt x="63" y="4"/>
                      </a:lnTo>
                      <a:lnTo>
                        <a:pt x="46" y="6"/>
                      </a:lnTo>
                      <a:lnTo>
                        <a:pt x="29" y="7"/>
                      </a:lnTo>
                      <a:lnTo>
                        <a:pt x="10" y="10"/>
                      </a:lnTo>
                      <a:lnTo>
                        <a:pt x="7" y="11"/>
                      </a:lnTo>
                      <a:lnTo>
                        <a:pt x="4" y="15"/>
                      </a:lnTo>
                      <a:lnTo>
                        <a:pt x="2" y="22"/>
                      </a:lnTo>
                      <a:lnTo>
                        <a:pt x="1" y="30"/>
                      </a:lnTo>
                      <a:lnTo>
                        <a:pt x="0" y="119"/>
                      </a:lnTo>
                      <a:lnTo>
                        <a:pt x="1" y="127"/>
                      </a:lnTo>
                      <a:lnTo>
                        <a:pt x="3" y="133"/>
                      </a:lnTo>
                      <a:lnTo>
                        <a:pt x="7" y="136"/>
                      </a:lnTo>
                      <a:lnTo>
                        <a:pt x="10" y="137"/>
                      </a:lnTo>
                      <a:lnTo>
                        <a:pt x="34" y="140"/>
                      </a:lnTo>
                      <a:lnTo>
                        <a:pt x="58" y="141"/>
                      </a:lnTo>
                      <a:lnTo>
                        <a:pt x="83" y="143"/>
                      </a:lnTo>
                      <a:lnTo>
                        <a:pt x="107" y="144"/>
                      </a:lnTo>
                      <a:lnTo>
                        <a:pt x="131" y="145"/>
                      </a:lnTo>
                      <a:lnTo>
                        <a:pt x="155" y="148"/>
                      </a:lnTo>
                      <a:lnTo>
                        <a:pt x="179" y="149"/>
                      </a:lnTo>
                      <a:lnTo>
                        <a:pt x="204" y="149"/>
                      </a:lnTo>
                      <a:lnTo>
                        <a:pt x="229" y="150"/>
                      </a:lnTo>
                      <a:lnTo>
                        <a:pt x="253" y="151"/>
                      </a:lnTo>
                      <a:lnTo>
                        <a:pt x="278" y="152"/>
                      </a:lnTo>
                      <a:lnTo>
                        <a:pt x="303" y="154"/>
                      </a:lnTo>
                      <a:lnTo>
                        <a:pt x="328" y="155"/>
                      </a:lnTo>
                      <a:lnTo>
                        <a:pt x="353" y="156"/>
                      </a:lnTo>
                      <a:lnTo>
                        <a:pt x="379" y="157"/>
                      </a:lnTo>
                      <a:lnTo>
                        <a:pt x="404" y="15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49" name="Line 156"/>
                <p:cNvSpPr>
                  <a:spLocks noChangeAspect="1" noChangeShapeType="1"/>
                </p:cNvSpPr>
                <p:nvPr/>
              </p:nvSpPr>
              <p:spPr bwMode="auto">
                <a:xfrm>
                  <a:off x="2453" y="3082"/>
                  <a:ext cx="1" cy="1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50" name="Line 157"/>
                <p:cNvSpPr>
                  <a:spLocks noChangeAspect="1" noChangeShapeType="1"/>
                </p:cNvSpPr>
                <p:nvPr/>
              </p:nvSpPr>
              <p:spPr bwMode="auto">
                <a:xfrm>
                  <a:off x="2437" y="3078"/>
                  <a:ext cx="2" cy="1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51" name="Line 158"/>
                <p:cNvSpPr>
                  <a:spLocks noChangeAspect="1" noChangeShapeType="1"/>
                </p:cNvSpPr>
                <p:nvPr/>
              </p:nvSpPr>
              <p:spPr bwMode="auto">
                <a:xfrm flipV="1">
                  <a:off x="2173" y="3048"/>
                  <a:ext cx="1" cy="2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52" name="Line 159"/>
                <p:cNvSpPr>
                  <a:spLocks noChangeAspect="1" noChangeShapeType="1"/>
                </p:cNvSpPr>
                <p:nvPr/>
              </p:nvSpPr>
              <p:spPr bwMode="auto">
                <a:xfrm flipV="1">
                  <a:off x="2017" y="3040"/>
                  <a:ext cx="1" cy="3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53" name="Line 160"/>
                <p:cNvSpPr>
                  <a:spLocks noChangeAspect="1" noChangeShapeType="1"/>
                </p:cNvSpPr>
                <p:nvPr/>
              </p:nvSpPr>
              <p:spPr bwMode="auto">
                <a:xfrm flipV="1">
                  <a:off x="1409" y="3086"/>
                  <a:ext cx="43" cy="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54" name="Freeform 161"/>
                <p:cNvSpPr>
                  <a:spLocks noChangeAspect="1"/>
                </p:cNvSpPr>
                <p:nvPr/>
              </p:nvSpPr>
              <p:spPr bwMode="auto">
                <a:xfrm>
                  <a:off x="1430" y="3047"/>
                  <a:ext cx="84" cy="20"/>
                </a:xfrm>
                <a:custGeom>
                  <a:avLst/>
                  <a:gdLst>
                    <a:gd name="T0" fmla="*/ 0 w 170"/>
                    <a:gd name="T1" fmla="*/ 1 h 40"/>
                    <a:gd name="T2" fmla="*/ 0 w 170"/>
                    <a:gd name="T3" fmla="*/ 1 h 40"/>
                    <a:gd name="T4" fmla="*/ 0 w 170"/>
                    <a:gd name="T5" fmla="*/ 1 h 40"/>
                    <a:gd name="T6" fmla="*/ 0 w 170"/>
                    <a:gd name="T7" fmla="*/ 1 h 40"/>
                    <a:gd name="T8" fmla="*/ 0 w 170"/>
                    <a:gd name="T9" fmla="*/ 1 h 40"/>
                    <a:gd name="T10" fmla="*/ 0 w 170"/>
                    <a:gd name="T11" fmla="*/ 1 h 40"/>
                    <a:gd name="T12" fmla="*/ 0 w 170"/>
                    <a:gd name="T13" fmla="*/ 1 h 40"/>
                    <a:gd name="T14" fmla="*/ 0 w 170"/>
                    <a:gd name="T15" fmla="*/ 1 h 40"/>
                    <a:gd name="T16" fmla="*/ 0 w 170"/>
                    <a:gd name="T17" fmla="*/ 1 h 40"/>
                    <a:gd name="T18" fmla="*/ 0 w 170"/>
                    <a:gd name="T19" fmla="*/ 1 h 40"/>
                    <a:gd name="T20" fmla="*/ 0 w 170"/>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40"/>
                    <a:gd name="T35" fmla="*/ 170 w 170"/>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40">
                      <a:moveTo>
                        <a:pt x="0" y="33"/>
                      </a:moveTo>
                      <a:lnTo>
                        <a:pt x="0" y="33"/>
                      </a:lnTo>
                      <a:lnTo>
                        <a:pt x="21" y="34"/>
                      </a:lnTo>
                      <a:lnTo>
                        <a:pt x="42" y="35"/>
                      </a:lnTo>
                      <a:lnTo>
                        <a:pt x="64" y="36"/>
                      </a:lnTo>
                      <a:lnTo>
                        <a:pt x="85" y="38"/>
                      </a:lnTo>
                      <a:lnTo>
                        <a:pt x="106" y="38"/>
                      </a:lnTo>
                      <a:lnTo>
                        <a:pt x="127" y="39"/>
                      </a:lnTo>
                      <a:lnTo>
                        <a:pt x="149" y="39"/>
                      </a:lnTo>
                      <a:lnTo>
                        <a:pt x="170" y="40"/>
                      </a:lnTo>
                      <a:lnTo>
                        <a:pt x="17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55" name="Line 162"/>
                <p:cNvSpPr>
                  <a:spLocks noChangeAspect="1" noChangeShapeType="1"/>
                </p:cNvSpPr>
                <p:nvPr/>
              </p:nvSpPr>
              <p:spPr bwMode="auto">
                <a:xfrm flipV="1">
                  <a:off x="1459" y="3041"/>
                  <a:ext cx="1" cy="2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56" name="Line 163"/>
                <p:cNvSpPr>
                  <a:spLocks noChangeAspect="1" noChangeShapeType="1"/>
                </p:cNvSpPr>
                <p:nvPr/>
              </p:nvSpPr>
              <p:spPr bwMode="auto">
                <a:xfrm flipV="1">
                  <a:off x="1422" y="3051"/>
                  <a:ext cx="11" cy="3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57" name="Freeform 164"/>
                <p:cNvSpPr>
                  <a:spLocks noChangeAspect="1"/>
                </p:cNvSpPr>
                <p:nvPr/>
              </p:nvSpPr>
              <p:spPr bwMode="auto">
                <a:xfrm>
                  <a:off x="1639" y="3153"/>
                  <a:ext cx="321" cy="62"/>
                </a:xfrm>
                <a:custGeom>
                  <a:avLst/>
                  <a:gdLst>
                    <a:gd name="T0" fmla="*/ 0 w 642"/>
                    <a:gd name="T1" fmla="*/ 0 h 125"/>
                    <a:gd name="T2" fmla="*/ 0 w 642"/>
                    <a:gd name="T3" fmla="*/ 0 h 125"/>
                    <a:gd name="T4" fmla="*/ 1 w 642"/>
                    <a:gd name="T5" fmla="*/ 0 h 125"/>
                    <a:gd name="T6" fmla="*/ 1 w 642"/>
                    <a:gd name="T7" fmla="*/ 0 h 125"/>
                    <a:gd name="T8" fmla="*/ 1 w 642"/>
                    <a:gd name="T9" fmla="*/ 0 h 125"/>
                    <a:gd name="T10" fmla="*/ 1 w 642"/>
                    <a:gd name="T11" fmla="*/ 0 h 125"/>
                    <a:gd name="T12" fmla="*/ 1 w 642"/>
                    <a:gd name="T13" fmla="*/ 0 h 125"/>
                    <a:gd name="T14" fmla="*/ 1 w 642"/>
                    <a:gd name="T15" fmla="*/ 0 h 125"/>
                    <a:gd name="T16" fmla="*/ 1 w 642"/>
                    <a:gd name="T17" fmla="*/ 0 h 125"/>
                    <a:gd name="T18" fmla="*/ 1 w 642"/>
                    <a:gd name="T19" fmla="*/ 0 h 125"/>
                    <a:gd name="T20" fmla="*/ 1 w 642"/>
                    <a:gd name="T21" fmla="*/ 0 h 125"/>
                    <a:gd name="T22" fmla="*/ 1 w 642"/>
                    <a:gd name="T23" fmla="*/ 0 h 125"/>
                    <a:gd name="T24" fmla="*/ 1 w 642"/>
                    <a:gd name="T25" fmla="*/ 0 h 125"/>
                    <a:gd name="T26" fmla="*/ 1 w 642"/>
                    <a:gd name="T27" fmla="*/ 0 h 125"/>
                    <a:gd name="T28" fmla="*/ 1 w 642"/>
                    <a:gd name="T29" fmla="*/ 0 h 125"/>
                    <a:gd name="T30" fmla="*/ 1 w 642"/>
                    <a:gd name="T31" fmla="*/ 0 h 125"/>
                    <a:gd name="T32" fmla="*/ 1 w 642"/>
                    <a:gd name="T33" fmla="*/ 0 h 125"/>
                    <a:gd name="T34" fmla="*/ 1 w 642"/>
                    <a:gd name="T35" fmla="*/ 0 h 125"/>
                    <a:gd name="T36" fmla="*/ 1 w 642"/>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2"/>
                    <a:gd name="T58" fmla="*/ 0 h 125"/>
                    <a:gd name="T59" fmla="*/ 642 w 642"/>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2" h="125">
                      <a:moveTo>
                        <a:pt x="0" y="1"/>
                      </a:moveTo>
                      <a:lnTo>
                        <a:pt x="0" y="1"/>
                      </a:lnTo>
                      <a:lnTo>
                        <a:pt x="32" y="0"/>
                      </a:lnTo>
                      <a:lnTo>
                        <a:pt x="68" y="1"/>
                      </a:lnTo>
                      <a:lnTo>
                        <a:pt x="106" y="3"/>
                      </a:lnTo>
                      <a:lnTo>
                        <a:pt x="145" y="6"/>
                      </a:lnTo>
                      <a:lnTo>
                        <a:pt x="187" y="9"/>
                      </a:lnTo>
                      <a:lnTo>
                        <a:pt x="230" y="14"/>
                      </a:lnTo>
                      <a:lnTo>
                        <a:pt x="274" y="19"/>
                      </a:lnTo>
                      <a:lnTo>
                        <a:pt x="319" y="23"/>
                      </a:lnTo>
                      <a:lnTo>
                        <a:pt x="362" y="29"/>
                      </a:lnTo>
                      <a:lnTo>
                        <a:pt x="407" y="34"/>
                      </a:lnTo>
                      <a:lnTo>
                        <a:pt x="451" y="38"/>
                      </a:lnTo>
                      <a:lnTo>
                        <a:pt x="493" y="43"/>
                      </a:lnTo>
                      <a:lnTo>
                        <a:pt x="534" y="47"/>
                      </a:lnTo>
                      <a:lnTo>
                        <a:pt x="572" y="50"/>
                      </a:lnTo>
                      <a:lnTo>
                        <a:pt x="609" y="52"/>
                      </a:lnTo>
                      <a:lnTo>
                        <a:pt x="642" y="53"/>
                      </a:lnTo>
                      <a:lnTo>
                        <a:pt x="641" y="125"/>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58" name="Freeform 165"/>
                <p:cNvSpPr>
                  <a:spLocks noChangeAspect="1"/>
                </p:cNvSpPr>
                <p:nvPr/>
              </p:nvSpPr>
              <p:spPr bwMode="auto">
                <a:xfrm>
                  <a:off x="1608" y="3216"/>
                  <a:ext cx="237" cy="5"/>
                </a:xfrm>
                <a:custGeom>
                  <a:avLst/>
                  <a:gdLst>
                    <a:gd name="T0" fmla="*/ 0 w 473"/>
                    <a:gd name="T1" fmla="*/ 1 h 10"/>
                    <a:gd name="T2" fmla="*/ 0 w 473"/>
                    <a:gd name="T3" fmla="*/ 1 h 10"/>
                    <a:gd name="T4" fmla="*/ 1 w 473"/>
                    <a:gd name="T5" fmla="*/ 1 h 10"/>
                    <a:gd name="T6" fmla="*/ 1 w 473"/>
                    <a:gd name="T7" fmla="*/ 1 h 10"/>
                    <a:gd name="T8" fmla="*/ 1 w 473"/>
                    <a:gd name="T9" fmla="*/ 1 h 10"/>
                    <a:gd name="T10" fmla="*/ 1 w 473"/>
                    <a:gd name="T11" fmla="*/ 1 h 10"/>
                    <a:gd name="T12" fmla="*/ 1 w 473"/>
                    <a:gd name="T13" fmla="*/ 1 h 10"/>
                    <a:gd name="T14" fmla="*/ 1 w 473"/>
                    <a:gd name="T15" fmla="*/ 1 h 10"/>
                    <a:gd name="T16" fmla="*/ 1 w 473"/>
                    <a:gd name="T17" fmla="*/ 1 h 10"/>
                    <a:gd name="T18" fmla="*/ 1 w 473"/>
                    <a:gd name="T19" fmla="*/ 1 h 10"/>
                    <a:gd name="T20" fmla="*/ 1 w 473"/>
                    <a:gd name="T21" fmla="*/ 1 h 10"/>
                    <a:gd name="T22" fmla="*/ 1 w 473"/>
                    <a:gd name="T23" fmla="*/ 1 h 10"/>
                    <a:gd name="T24" fmla="*/ 1 w 473"/>
                    <a:gd name="T25" fmla="*/ 1 h 10"/>
                    <a:gd name="T26" fmla="*/ 1 w 473"/>
                    <a:gd name="T27" fmla="*/ 1 h 10"/>
                    <a:gd name="T28" fmla="*/ 1 w 473"/>
                    <a:gd name="T29" fmla="*/ 1 h 10"/>
                    <a:gd name="T30" fmla="*/ 1 w 473"/>
                    <a:gd name="T31" fmla="*/ 1 h 10"/>
                    <a:gd name="T32" fmla="*/ 1 w 473"/>
                    <a:gd name="T33" fmla="*/ 1 h 10"/>
                    <a:gd name="T34" fmla="*/ 1 w 473"/>
                    <a:gd name="T35" fmla="*/ 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3"/>
                    <a:gd name="T55" fmla="*/ 0 h 10"/>
                    <a:gd name="T56" fmla="*/ 473 w 473"/>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3" h="10">
                      <a:moveTo>
                        <a:pt x="0" y="10"/>
                      </a:moveTo>
                      <a:lnTo>
                        <a:pt x="0" y="10"/>
                      </a:lnTo>
                      <a:lnTo>
                        <a:pt x="43" y="9"/>
                      </a:lnTo>
                      <a:lnTo>
                        <a:pt x="80" y="9"/>
                      </a:lnTo>
                      <a:lnTo>
                        <a:pt x="114" y="9"/>
                      </a:lnTo>
                      <a:lnTo>
                        <a:pt x="142" y="8"/>
                      </a:lnTo>
                      <a:lnTo>
                        <a:pt x="168" y="8"/>
                      </a:lnTo>
                      <a:lnTo>
                        <a:pt x="191" y="7"/>
                      </a:lnTo>
                      <a:lnTo>
                        <a:pt x="213" y="7"/>
                      </a:lnTo>
                      <a:lnTo>
                        <a:pt x="233" y="7"/>
                      </a:lnTo>
                      <a:lnTo>
                        <a:pt x="254" y="6"/>
                      </a:lnTo>
                      <a:lnTo>
                        <a:pt x="276" y="6"/>
                      </a:lnTo>
                      <a:lnTo>
                        <a:pt x="300" y="5"/>
                      </a:lnTo>
                      <a:lnTo>
                        <a:pt x="326" y="5"/>
                      </a:lnTo>
                      <a:lnTo>
                        <a:pt x="355" y="3"/>
                      </a:lnTo>
                      <a:lnTo>
                        <a:pt x="389" y="2"/>
                      </a:lnTo>
                      <a:lnTo>
                        <a:pt x="428" y="1"/>
                      </a:lnTo>
                      <a:lnTo>
                        <a:pt x="47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59" name="Line 166"/>
                <p:cNvSpPr>
                  <a:spLocks noChangeAspect="1" noChangeShapeType="1"/>
                </p:cNvSpPr>
                <p:nvPr/>
              </p:nvSpPr>
              <p:spPr bwMode="auto">
                <a:xfrm>
                  <a:off x="911" y="3192"/>
                  <a:ext cx="1" cy="1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60" name="Line 167"/>
                <p:cNvSpPr>
                  <a:spLocks noChangeAspect="1" noChangeShapeType="1"/>
                </p:cNvSpPr>
                <p:nvPr/>
              </p:nvSpPr>
              <p:spPr bwMode="auto">
                <a:xfrm>
                  <a:off x="976" y="3174"/>
                  <a:ext cx="1" cy="3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61" name="Freeform 168"/>
                <p:cNvSpPr>
                  <a:spLocks noChangeAspect="1"/>
                </p:cNvSpPr>
                <p:nvPr/>
              </p:nvSpPr>
              <p:spPr bwMode="auto">
                <a:xfrm>
                  <a:off x="1438" y="3105"/>
                  <a:ext cx="35" cy="34"/>
                </a:xfrm>
                <a:custGeom>
                  <a:avLst/>
                  <a:gdLst>
                    <a:gd name="T0" fmla="*/ 1 w 70"/>
                    <a:gd name="T1" fmla="*/ 0 h 68"/>
                    <a:gd name="T2" fmla="*/ 1 w 70"/>
                    <a:gd name="T3" fmla="*/ 0 h 68"/>
                    <a:gd name="T4" fmla="*/ 1 w 70"/>
                    <a:gd name="T5" fmla="*/ 0 h 68"/>
                    <a:gd name="T6" fmla="*/ 1 w 70"/>
                    <a:gd name="T7" fmla="*/ 1 h 68"/>
                    <a:gd name="T8" fmla="*/ 1 w 70"/>
                    <a:gd name="T9" fmla="*/ 1 h 68"/>
                    <a:gd name="T10" fmla="*/ 1 w 70"/>
                    <a:gd name="T11" fmla="*/ 1 h 68"/>
                    <a:gd name="T12" fmla="*/ 1 w 70"/>
                    <a:gd name="T13" fmla="*/ 1 h 68"/>
                    <a:gd name="T14" fmla="*/ 1 w 70"/>
                    <a:gd name="T15" fmla="*/ 1 h 68"/>
                    <a:gd name="T16" fmla="*/ 1 w 70"/>
                    <a:gd name="T17" fmla="*/ 1 h 68"/>
                    <a:gd name="T18" fmla="*/ 1 w 70"/>
                    <a:gd name="T19" fmla="*/ 1 h 68"/>
                    <a:gd name="T20" fmla="*/ 1 w 70"/>
                    <a:gd name="T21" fmla="*/ 1 h 68"/>
                    <a:gd name="T22" fmla="*/ 1 w 70"/>
                    <a:gd name="T23" fmla="*/ 1 h 68"/>
                    <a:gd name="T24" fmla="*/ 1 w 70"/>
                    <a:gd name="T25" fmla="*/ 1 h 68"/>
                    <a:gd name="T26" fmla="*/ 1 w 70"/>
                    <a:gd name="T27" fmla="*/ 1 h 68"/>
                    <a:gd name="T28" fmla="*/ 1 w 70"/>
                    <a:gd name="T29" fmla="*/ 1 h 68"/>
                    <a:gd name="T30" fmla="*/ 1 w 70"/>
                    <a:gd name="T31" fmla="*/ 1 h 68"/>
                    <a:gd name="T32" fmla="*/ 1 w 70"/>
                    <a:gd name="T33" fmla="*/ 1 h 68"/>
                    <a:gd name="T34" fmla="*/ 1 w 70"/>
                    <a:gd name="T35" fmla="*/ 1 h 68"/>
                    <a:gd name="T36" fmla="*/ 0 w 70"/>
                    <a:gd name="T37" fmla="*/ 1 h 68"/>
                    <a:gd name="T38" fmla="*/ 1 w 70"/>
                    <a:gd name="T39" fmla="*/ 1 h 68"/>
                    <a:gd name="T40" fmla="*/ 1 w 70"/>
                    <a:gd name="T41" fmla="*/ 1 h 68"/>
                    <a:gd name="T42" fmla="*/ 1 w 70"/>
                    <a:gd name="T43" fmla="*/ 1 h 68"/>
                    <a:gd name="T44" fmla="*/ 1 w 70"/>
                    <a:gd name="T45" fmla="*/ 1 h 68"/>
                    <a:gd name="T46" fmla="*/ 1 w 70"/>
                    <a:gd name="T47" fmla="*/ 1 h 68"/>
                    <a:gd name="T48" fmla="*/ 1 w 70"/>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68"/>
                    <a:gd name="T77" fmla="*/ 70 w 70"/>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68">
                      <a:moveTo>
                        <a:pt x="8" y="0"/>
                      </a:moveTo>
                      <a:lnTo>
                        <a:pt x="63" y="0"/>
                      </a:lnTo>
                      <a:lnTo>
                        <a:pt x="66" y="1"/>
                      </a:lnTo>
                      <a:lnTo>
                        <a:pt x="69" y="2"/>
                      </a:lnTo>
                      <a:lnTo>
                        <a:pt x="70" y="4"/>
                      </a:lnTo>
                      <a:lnTo>
                        <a:pt x="70" y="8"/>
                      </a:lnTo>
                      <a:lnTo>
                        <a:pt x="70" y="61"/>
                      </a:lnTo>
                      <a:lnTo>
                        <a:pt x="69" y="63"/>
                      </a:lnTo>
                      <a:lnTo>
                        <a:pt x="68" y="65"/>
                      </a:lnTo>
                      <a:lnTo>
                        <a:pt x="65" y="66"/>
                      </a:lnTo>
                      <a:lnTo>
                        <a:pt x="62" y="68"/>
                      </a:lnTo>
                      <a:lnTo>
                        <a:pt x="7" y="66"/>
                      </a:lnTo>
                      <a:lnTo>
                        <a:pt x="4" y="66"/>
                      </a:lnTo>
                      <a:lnTo>
                        <a:pt x="2" y="64"/>
                      </a:lnTo>
                      <a:lnTo>
                        <a:pt x="1" y="63"/>
                      </a:lnTo>
                      <a:lnTo>
                        <a:pt x="0" y="60"/>
                      </a:lnTo>
                      <a:lnTo>
                        <a:pt x="1" y="7"/>
                      </a:lnTo>
                      <a:lnTo>
                        <a:pt x="1" y="4"/>
                      </a:lnTo>
                      <a:lnTo>
                        <a:pt x="3" y="2"/>
                      </a:lnTo>
                      <a:lnTo>
                        <a:pt x="4" y="1"/>
                      </a:lnTo>
                      <a:lnTo>
                        <a:pt x="8"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62" name="Freeform 169"/>
                <p:cNvSpPr>
                  <a:spLocks noChangeAspect="1"/>
                </p:cNvSpPr>
                <p:nvPr/>
              </p:nvSpPr>
              <p:spPr bwMode="auto">
                <a:xfrm>
                  <a:off x="1482" y="3105"/>
                  <a:ext cx="32" cy="34"/>
                </a:xfrm>
                <a:custGeom>
                  <a:avLst/>
                  <a:gdLst>
                    <a:gd name="T0" fmla="*/ 0 w 65"/>
                    <a:gd name="T1" fmla="*/ 0 h 67"/>
                    <a:gd name="T2" fmla="*/ 0 w 65"/>
                    <a:gd name="T3" fmla="*/ 0 h 67"/>
                    <a:gd name="T4" fmla="*/ 0 w 65"/>
                    <a:gd name="T5" fmla="*/ 0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1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w 65"/>
                    <a:gd name="T41" fmla="*/ 1 h 67"/>
                    <a:gd name="T42" fmla="*/ 0 w 65"/>
                    <a:gd name="T43" fmla="*/ 1 h 67"/>
                    <a:gd name="T44" fmla="*/ 0 w 65"/>
                    <a:gd name="T45" fmla="*/ 1 h 67"/>
                    <a:gd name="T46" fmla="*/ 0 w 65"/>
                    <a:gd name="T47" fmla="*/ 0 h 67"/>
                    <a:gd name="T48" fmla="*/ 0 w 65"/>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67"/>
                    <a:gd name="T77" fmla="*/ 65 w 65"/>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67">
                      <a:moveTo>
                        <a:pt x="7" y="0"/>
                      </a:moveTo>
                      <a:lnTo>
                        <a:pt x="59" y="0"/>
                      </a:lnTo>
                      <a:lnTo>
                        <a:pt x="61" y="1"/>
                      </a:lnTo>
                      <a:lnTo>
                        <a:pt x="63" y="2"/>
                      </a:lnTo>
                      <a:lnTo>
                        <a:pt x="65" y="4"/>
                      </a:lnTo>
                      <a:lnTo>
                        <a:pt x="65" y="7"/>
                      </a:lnTo>
                      <a:lnTo>
                        <a:pt x="65" y="60"/>
                      </a:lnTo>
                      <a:lnTo>
                        <a:pt x="63" y="63"/>
                      </a:lnTo>
                      <a:lnTo>
                        <a:pt x="62" y="64"/>
                      </a:lnTo>
                      <a:lnTo>
                        <a:pt x="60" y="67"/>
                      </a:lnTo>
                      <a:lnTo>
                        <a:pt x="58" y="67"/>
                      </a:lnTo>
                      <a:lnTo>
                        <a:pt x="6" y="67"/>
                      </a:lnTo>
                      <a:lnTo>
                        <a:pt x="4" y="65"/>
                      </a:lnTo>
                      <a:lnTo>
                        <a:pt x="1" y="64"/>
                      </a:lnTo>
                      <a:lnTo>
                        <a:pt x="0" y="62"/>
                      </a:lnTo>
                      <a:lnTo>
                        <a:pt x="0" y="60"/>
                      </a:lnTo>
                      <a:lnTo>
                        <a:pt x="0" y="7"/>
                      </a:lnTo>
                      <a:lnTo>
                        <a:pt x="0" y="3"/>
                      </a:lnTo>
                      <a:lnTo>
                        <a:pt x="2" y="1"/>
                      </a:lnTo>
                      <a:lnTo>
                        <a:pt x="4" y="0"/>
                      </a:lnTo>
                      <a:lnTo>
                        <a:pt x="7"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63" name="Freeform 170"/>
                <p:cNvSpPr>
                  <a:spLocks noChangeAspect="1"/>
                </p:cNvSpPr>
                <p:nvPr/>
              </p:nvSpPr>
              <p:spPr bwMode="auto">
                <a:xfrm>
                  <a:off x="2328" y="2933"/>
                  <a:ext cx="93" cy="5"/>
                </a:xfrm>
                <a:custGeom>
                  <a:avLst/>
                  <a:gdLst>
                    <a:gd name="T0" fmla="*/ 0 w 188"/>
                    <a:gd name="T1" fmla="*/ 1 h 10"/>
                    <a:gd name="T2" fmla="*/ 0 w 188"/>
                    <a:gd name="T3" fmla="*/ 0 h 10"/>
                    <a:gd name="T4" fmla="*/ 0 w 188"/>
                    <a:gd name="T5" fmla="*/ 1 h 10"/>
                    <a:gd name="T6" fmla="*/ 0 w 188"/>
                    <a:gd name="T7" fmla="*/ 1 h 10"/>
                    <a:gd name="T8" fmla="*/ 0 w 188"/>
                    <a:gd name="T9" fmla="*/ 1 h 10"/>
                    <a:gd name="T10" fmla="*/ 0 60000 65536"/>
                    <a:gd name="T11" fmla="*/ 0 60000 65536"/>
                    <a:gd name="T12" fmla="*/ 0 60000 65536"/>
                    <a:gd name="T13" fmla="*/ 0 60000 65536"/>
                    <a:gd name="T14" fmla="*/ 0 60000 65536"/>
                    <a:gd name="T15" fmla="*/ 0 w 188"/>
                    <a:gd name="T16" fmla="*/ 0 h 10"/>
                    <a:gd name="T17" fmla="*/ 188 w 188"/>
                    <a:gd name="T18" fmla="*/ 10 h 10"/>
                  </a:gdLst>
                  <a:ahLst/>
                  <a:cxnLst>
                    <a:cxn ang="T10">
                      <a:pos x="T0" y="T1"/>
                    </a:cxn>
                    <a:cxn ang="T11">
                      <a:pos x="T2" y="T3"/>
                    </a:cxn>
                    <a:cxn ang="T12">
                      <a:pos x="T4" y="T5"/>
                    </a:cxn>
                    <a:cxn ang="T13">
                      <a:pos x="T6" y="T7"/>
                    </a:cxn>
                    <a:cxn ang="T14">
                      <a:pos x="T8" y="T9"/>
                    </a:cxn>
                  </a:cxnLst>
                  <a:rect l="T15" t="T16" r="T17" b="T18"/>
                  <a:pathLst>
                    <a:path w="188" h="10">
                      <a:moveTo>
                        <a:pt x="0" y="2"/>
                      </a:moveTo>
                      <a:lnTo>
                        <a:pt x="188" y="0"/>
                      </a:lnTo>
                      <a:lnTo>
                        <a:pt x="175" y="10"/>
                      </a:lnTo>
                      <a:lnTo>
                        <a:pt x="9" y="10"/>
                      </a:lnTo>
                      <a:lnTo>
                        <a:pt x="0" y="2"/>
                      </a:lnTo>
                      <a:close/>
                    </a:path>
                  </a:pathLst>
                </a:custGeom>
                <a:solidFill>
                  <a:srgbClr val="87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64" name="Freeform 171"/>
                <p:cNvSpPr>
                  <a:spLocks noChangeAspect="1"/>
                </p:cNvSpPr>
                <p:nvPr/>
              </p:nvSpPr>
              <p:spPr bwMode="auto">
                <a:xfrm>
                  <a:off x="2328" y="2933"/>
                  <a:ext cx="93" cy="5"/>
                </a:xfrm>
                <a:custGeom>
                  <a:avLst/>
                  <a:gdLst>
                    <a:gd name="T0" fmla="*/ 0 w 188"/>
                    <a:gd name="T1" fmla="*/ 1 h 10"/>
                    <a:gd name="T2" fmla="*/ 0 w 188"/>
                    <a:gd name="T3" fmla="*/ 0 h 10"/>
                    <a:gd name="T4" fmla="*/ 0 w 188"/>
                    <a:gd name="T5" fmla="*/ 1 h 10"/>
                    <a:gd name="T6" fmla="*/ 0 w 188"/>
                    <a:gd name="T7" fmla="*/ 1 h 10"/>
                    <a:gd name="T8" fmla="*/ 0 w 188"/>
                    <a:gd name="T9" fmla="*/ 1 h 10"/>
                    <a:gd name="T10" fmla="*/ 0 60000 65536"/>
                    <a:gd name="T11" fmla="*/ 0 60000 65536"/>
                    <a:gd name="T12" fmla="*/ 0 60000 65536"/>
                    <a:gd name="T13" fmla="*/ 0 60000 65536"/>
                    <a:gd name="T14" fmla="*/ 0 60000 65536"/>
                    <a:gd name="T15" fmla="*/ 0 w 188"/>
                    <a:gd name="T16" fmla="*/ 0 h 10"/>
                    <a:gd name="T17" fmla="*/ 188 w 188"/>
                    <a:gd name="T18" fmla="*/ 10 h 10"/>
                  </a:gdLst>
                  <a:ahLst/>
                  <a:cxnLst>
                    <a:cxn ang="T10">
                      <a:pos x="T0" y="T1"/>
                    </a:cxn>
                    <a:cxn ang="T11">
                      <a:pos x="T2" y="T3"/>
                    </a:cxn>
                    <a:cxn ang="T12">
                      <a:pos x="T4" y="T5"/>
                    </a:cxn>
                    <a:cxn ang="T13">
                      <a:pos x="T6" y="T7"/>
                    </a:cxn>
                    <a:cxn ang="T14">
                      <a:pos x="T8" y="T9"/>
                    </a:cxn>
                  </a:cxnLst>
                  <a:rect l="T15" t="T16" r="T17" b="T18"/>
                  <a:pathLst>
                    <a:path w="188" h="10">
                      <a:moveTo>
                        <a:pt x="0" y="2"/>
                      </a:moveTo>
                      <a:lnTo>
                        <a:pt x="188" y="0"/>
                      </a:lnTo>
                      <a:lnTo>
                        <a:pt x="175" y="10"/>
                      </a:lnTo>
                      <a:lnTo>
                        <a:pt x="9" y="10"/>
                      </a:lnTo>
                      <a:lnTo>
                        <a:pt x="0" y="2"/>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65" name="Freeform 172"/>
                <p:cNvSpPr>
                  <a:spLocks noChangeAspect="1"/>
                </p:cNvSpPr>
                <p:nvPr/>
              </p:nvSpPr>
              <p:spPr bwMode="auto">
                <a:xfrm>
                  <a:off x="1286" y="3039"/>
                  <a:ext cx="131" cy="57"/>
                </a:xfrm>
                <a:custGeom>
                  <a:avLst/>
                  <a:gdLst>
                    <a:gd name="T0" fmla="*/ 0 w 261"/>
                    <a:gd name="T1" fmla="*/ 1 h 114"/>
                    <a:gd name="T2" fmla="*/ 1 w 261"/>
                    <a:gd name="T3" fmla="*/ 1 h 114"/>
                    <a:gd name="T4" fmla="*/ 1 w 261"/>
                    <a:gd name="T5" fmla="*/ 1 h 114"/>
                    <a:gd name="T6" fmla="*/ 1 w 261"/>
                    <a:gd name="T7" fmla="*/ 1 h 114"/>
                    <a:gd name="T8" fmla="*/ 1 w 261"/>
                    <a:gd name="T9" fmla="*/ 1 h 114"/>
                    <a:gd name="T10" fmla="*/ 1 w 261"/>
                    <a:gd name="T11" fmla="*/ 1 h 114"/>
                    <a:gd name="T12" fmla="*/ 1 w 261"/>
                    <a:gd name="T13" fmla="*/ 1 h 114"/>
                    <a:gd name="T14" fmla="*/ 1 w 261"/>
                    <a:gd name="T15" fmla="*/ 1 h 114"/>
                    <a:gd name="T16" fmla="*/ 1 w 261"/>
                    <a:gd name="T17" fmla="*/ 1 h 114"/>
                    <a:gd name="T18" fmla="*/ 1 w 261"/>
                    <a:gd name="T19" fmla="*/ 0 h 114"/>
                    <a:gd name="T20" fmla="*/ 1 w 261"/>
                    <a:gd name="T21" fmla="*/ 0 h 114"/>
                    <a:gd name="T22" fmla="*/ 1 w 261"/>
                    <a:gd name="T23" fmla="*/ 0 h 114"/>
                    <a:gd name="T24" fmla="*/ 1 w 261"/>
                    <a:gd name="T25" fmla="*/ 1 h 114"/>
                    <a:gd name="T26" fmla="*/ 1 w 261"/>
                    <a:gd name="T27" fmla="*/ 1 h 114"/>
                    <a:gd name="T28" fmla="*/ 1 w 261"/>
                    <a:gd name="T29" fmla="*/ 1 h 114"/>
                    <a:gd name="T30" fmla="*/ 1 w 261"/>
                    <a:gd name="T31" fmla="*/ 1 h 114"/>
                    <a:gd name="T32" fmla="*/ 1 w 261"/>
                    <a:gd name="T33" fmla="*/ 1 h 114"/>
                    <a:gd name="T34" fmla="*/ 1 w 261"/>
                    <a:gd name="T35" fmla="*/ 1 h 114"/>
                    <a:gd name="T36" fmla="*/ 1 w 261"/>
                    <a:gd name="T37" fmla="*/ 1 h 114"/>
                    <a:gd name="T38" fmla="*/ 1 w 261"/>
                    <a:gd name="T39" fmla="*/ 1 h 114"/>
                    <a:gd name="T40" fmla="*/ 1 w 261"/>
                    <a:gd name="T41" fmla="*/ 1 h 114"/>
                    <a:gd name="T42" fmla="*/ 1 w 261"/>
                    <a:gd name="T43" fmla="*/ 1 h 114"/>
                    <a:gd name="T44" fmla="*/ 1 w 261"/>
                    <a:gd name="T45" fmla="*/ 1 h 114"/>
                    <a:gd name="T46" fmla="*/ 0 w 261"/>
                    <a:gd name="T47" fmla="*/ 1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114"/>
                    <a:gd name="T74" fmla="*/ 261 w 261"/>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114">
                      <a:moveTo>
                        <a:pt x="0" y="30"/>
                      </a:moveTo>
                      <a:lnTo>
                        <a:pt x="15" y="25"/>
                      </a:lnTo>
                      <a:lnTo>
                        <a:pt x="30" y="20"/>
                      </a:lnTo>
                      <a:lnTo>
                        <a:pt x="45" y="17"/>
                      </a:lnTo>
                      <a:lnTo>
                        <a:pt x="60" y="12"/>
                      </a:lnTo>
                      <a:lnTo>
                        <a:pt x="75" y="9"/>
                      </a:lnTo>
                      <a:lnTo>
                        <a:pt x="91" y="6"/>
                      </a:lnTo>
                      <a:lnTo>
                        <a:pt x="107" y="4"/>
                      </a:lnTo>
                      <a:lnTo>
                        <a:pt x="123" y="2"/>
                      </a:lnTo>
                      <a:lnTo>
                        <a:pt x="139" y="0"/>
                      </a:lnTo>
                      <a:lnTo>
                        <a:pt x="155" y="0"/>
                      </a:lnTo>
                      <a:lnTo>
                        <a:pt x="172" y="0"/>
                      </a:lnTo>
                      <a:lnTo>
                        <a:pt x="190" y="2"/>
                      </a:lnTo>
                      <a:lnTo>
                        <a:pt x="207" y="3"/>
                      </a:lnTo>
                      <a:lnTo>
                        <a:pt x="224" y="5"/>
                      </a:lnTo>
                      <a:lnTo>
                        <a:pt x="243" y="9"/>
                      </a:lnTo>
                      <a:lnTo>
                        <a:pt x="261" y="12"/>
                      </a:lnTo>
                      <a:lnTo>
                        <a:pt x="244" y="74"/>
                      </a:lnTo>
                      <a:lnTo>
                        <a:pt x="242" y="80"/>
                      </a:lnTo>
                      <a:lnTo>
                        <a:pt x="237" y="85"/>
                      </a:lnTo>
                      <a:lnTo>
                        <a:pt x="228" y="89"/>
                      </a:lnTo>
                      <a:lnTo>
                        <a:pt x="215" y="93"/>
                      </a:lnTo>
                      <a:lnTo>
                        <a:pt x="49" y="11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66" name="Freeform 173"/>
                <p:cNvSpPr>
                  <a:spLocks noChangeAspect="1"/>
                </p:cNvSpPr>
                <p:nvPr/>
              </p:nvSpPr>
              <p:spPr bwMode="auto">
                <a:xfrm>
                  <a:off x="1286" y="3039"/>
                  <a:ext cx="131" cy="57"/>
                </a:xfrm>
                <a:custGeom>
                  <a:avLst/>
                  <a:gdLst>
                    <a:gd name="T0" fmla="*/ 0 w 261"/>
                    <a:gd name="T1" fmla="*/ 1 h 114"/>
                    <a:gd name="T2" fmla="*/ 0 w 261"/>
                    <a:gd name="T3" fmla="*/ 1 h 114"/>
                    <a:gd name="T4" fmla="*/ 1 w 261"/>
                    <a:gd name="T5" fmla="*/ 1 h 114"/>
                    <a:gd name="T6" fmla="*/ 1 w 261"/>
                    <a:gd name="T7" fmla="*/ 1 h 114"/>
                    <a:gd name="T8" fmla="*/ 1 w 261"/>
                    <a:gd name="T9" fmla="*/ 1 h 114"/>
                    <a:gd name="T10" fmla="*/ 1 w 261"/>
                    <a:gd name="T11" fmla="*/ 1 h 114"/>
                    <a:gd name="T12" fmla="*/ 1 w 261"/>
                    <a:gd name="T13" fmla="*/ 1 h 114"/>
                    <a:gd name="T14" fmla="*/ 1 w 261"/>
                    <a:gd name="T15" fmla="*/ 1 h 114"/>
                    <a:gd name="T16" fmla="*/ 1 w 261"/>
                    <a:gd name="T17" fmla="*/ 1 h 114"/>
                    <a:gd name="T18" fmla="*/ 1 w 261"/>
                    <a:gd name="T19" fmla="*/ 1 h 114"/>
                    <a:gd name="T20" fmla="*/ 1 w 261"/>
                    <a:gd name="T21" fmla="*/ 0 h 114"/>
                    <a:gd name="T22" fmla="*/ 1 w 261"/>
                    <a:gd name="T23" fmla="*/ 0 h 114"/>
                    <a:gd name="T24" fmla="*/ 1 w 261"/>
                    <a:gd name="T25" fmla="*/ 0 h 114"/>
                    <a:gd name="T26" fmla="*/ 1 w 261"/>
                    <a:gd name="T27" fmla="*/ 1 h 114"/>
                    <a:gd name="T28" fmla="*/ 1 w 261"/>
                    <a:gd name="T29" fmla="*/ 1 h 114"/>
                    <a:gd name="T30" fmla="*/ 1 w 261"/>
                    <a:gd name="T31" fmla="*/ 1 h 114"/>
                    <a:gd name="T32" fmla="*/ 1 w 261"/>
                    <a:gd name="T33" fmla="*/ 1 h 114"/>
                    <a:gd name="T34" fmla="*/ 1 w 261"/>
                    <a:gd name="T35" fmla="*/ 1 h 114"/>
                    <a:gd name="T36" fmla="*/ 1 w 261"/>
                    <a:gd name="T37" fmla="*/ 1 h 114"/>
                    <a:gd name="T38" fmla="*/ 1 w 261"/>
                    <a:gd name="T39" fmla="*/ 1 h 114"/>
                    <a:gd name="T40" fmla="*/ 1 w 261"/>
                    <a:gd name="T41" fmla="*/ 1 h 114"/>
                    <a:gd name="T42" fmla="*/ 1 w 261"/>
                    <a:gd name="T43" fmla="*/ 1 h 114"/>
                    <a:gd name="T44" fmla="*/ 1 w 261"/>
                    <a:gd name="T45" fmla="*/ 1 h 114"/>
                    <a:gd name="T46" fmla="*/ 1 w 261"/>
                    <a:gd name="T47" fmla="*/ 1 h 114"/>
                    <a:gd name="T48" fmla="*/ 1 w 261"/>
                    <a:gd name="T49" fmla="*/ 1 h 114"/>
                    <a:gd name="T50" fmla="*/ 0 w 261"/>
                    <a:gd name="T51" fmla="*/ 1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1"/>
                    <a:gd name="T79" fmla="*/ 0 h 114"/>
                    <a:gd name="T80" fmla="*/ 261 w 261"/>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1" h="114">
                      <a:moveTo>
                        <a:pt x="0" y="30"/>
                      </a:moveTo>
                      <a:lnTo>
                        <a:pt x="0" y="30"/>
                      </a:lnTo>
                      <a:lnTo>
                        <a:pt x="15" y="25"/>
                      </a:lnTo>
                      <a:lnTo>
                        <a:pt x="30" y="20"/>
                      </a:lnTo>
                      <a:lnTo>
                        <a:pt x="45" y="17"/>
                      </a:lnTo>
                      <a:lnTo>
                        <a:pt x="60" y="12"/>
                      </a:lnTo>
                      <a:lnTo>
                        <a:pt x="75" y="9"/>
                      </a:lnTo>
                      <a:lnTo>
                        <a:pt x="91" y="6"/>
                      </a:lnTo>
                      <a:lnTo>
                        <a:pt x="107" y="4"/>
                      </a:lnTo>
                      <a:lnTo>
                        <a:pt x="123" y="2"/>
                      </a:lnTo>
                      <a:lnTo>
                        <a:pt x="139" y="0"/>
                      </a:lnTo>
                      <a:lnTo>
                        <a:pt x="155" y="0"/>
                      </a:lnTo>
                      <a:lnTo>
                        <a:pt x="172" y="0"/>
                      </a:lnTo>
                      <a:lnTo>
                        <a:pt x="190" y="2"/>
                      </a:lnTo>
                      <a:lnTo>
                        <a:pt x="207" y="3"/>
                      </a:lnTo>
                      <a:lnTo>
                        <a:pt x="224" y="5"/>
                      </a:lnTo>
                      <a:lnTo>
                        <a:pt x="243" y="9"/>
                      </a:lnTo>
                      <a:lnTo>
                        <a:pt x="261" y="12"/>
                      </a:lnTo>
                      <a:lnTo>
                        <a:pt x="244" y="74"/>
                      </a:lnTo>
                      <a:lnTo>
                        <a:pt x="242" y="80"/>
                      </a:lnTo>
                      <a:lnTo>
                        <a:pt x="237" y="85"/>
                      </a:lnTo>
                      <a:lnTo>
                        <a:pt x="228" y="89"/>
                      </a:lnTo>
                      <a:lnTo>
                        <a:pt x="215" y="93"/>
                      </a:lnTo>
                      <a:lnTo>
                        <a:pt x="49" y="114"/>
                      </a:lnTo>
                      <a:lnTo>
                        <a:pt x="0" y="3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67" name="Freeform 174"/>
                <p:cNvSpPr>
                  <a:spLocks noChangeAspect="1"/>
                </p:cNvSpPr>
                <p:nvPr/>
              </p:nvSpPr>
              <p:spPr bwMode="auto">
                <a:xfrm>
                  <a:off x="1281" y="3044"/>
                  <a:ext cx="144" cy="60"/>
                </a:xfrm>
                <a:custGeom>
                  <a:avLst/>
                  <a:gdLst>
                    <a:gd name="T0" fmla="*/ 1 w 288"/>
                    <a:gd name="T1" fmla="*/ 1 h 120"/>
                    <a:gd name="T2" fmla="*/ 1 w 288"/>
                    <a:gd name="T3" fmla="*/ 1 h 120"/>
                    <a:gd name="T4" fmla="*/ 1 w 288"/>
                    <a:gd name="T5" fmla="*/ 1 h 120"/>
                    <a:gd name="T6" fmla="*/ 1 w 288"/>
                    <a:gd name="T7" fmla="*/ 1 h 120"/>
                    <a:gd name="T8" fmla="*/ 1 w 288"/>
                    <a:gd name="T9" fmla="*/ 1 h 120"/>
                    <a:gd name="T10" fmla="*/ 1 w 288"/>
                    <a:gd name="T11" fmla="*/ 1 h 120"/>
                    <a:gd name="T12" fmla="*/ 1 w 288"/>
                    <a:gd name="T13" fmla="*/ 1 h 120"/>
                    <a:gd name="T14" fmla="*/ 1 w 288"/>
                    <a:gd name="T15" fmla="*/ 0 h 120"/>
                    <a:gd name="T16" fmla="*/ 1 w 288"/>
                    <a:gd name="T17" fmla="*/ 1 h 120"/>
                    <a:gd name="T18" fmla="*/ 1 w 288"/>
                    <a:gd name="T19" fmla="*/ 1 h 120"/>
                    <a:gd name="T20" fmla="*/ 1 w 288"/>
                    <a:gd name="T21" fmla="*/ 1 h 120"/>
                    <a:gd name="T22" fmla="*/ 1 w 288"/>
                    <a:gd name="T23" fmla="*/ 1 h 120"/>
                    <a:gd name="T24" fmla="*/ 1 w 288"/>
                    <a:gd name="T25" fmla="*/ 1 h 120"/>
                    <a:gd name="T26" fmla="*/ 1 w 288"/>
                    <a:gd name="T27" fmla="*/ 1 h 120"/>
                    <a:gd name="T28" fmla="*/ 1 w 288"/>
                    <a:gd name="T29" fmla="*/ 1 h 120"/>
                    <a:gd name="T30" fmla="*/ 0 w 288"/>
                    <a:gd name="T31" fmla="*/ 1 h 120"/>
                    <a:gd name="T32" fmla="*/ 1 w 288"/>
                    <a:gd name="T33" fmla="*/ 1 h 120"/>
                    <a:gd name="T34" fmla="*/ 1 w 288"/>
                    <a:gd name="T35" fmla="*/ 1 h 120"/>
                    <a:gd name="T36" fmla="*/ 1 w 288"/>
                    <a:gd name="T37" fmla="*/ 1 h 120"/>
                    <a:gd name="T38" fmla="*/ 1 w 288"/>
                    <a:gd name="T39" fmla="*/ 1 h 120"/>
                    <a:gd name="T40" fmla="*/ 1 w 288"/>
                    <a:gd name="T41" fmla="*/ 1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8"/>
                    <a:gd name="T64" fmla="*/ 0 h 120"/>
                    <a:gd name="T65" fmla="*/ 288 w 288"/>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8" h="120">
                      <a:moveTo>
                        <a:pt x="73" y="120"/>
                      </a:moveTo>
                      <a:lnTo>
                        <a:pt x="241" y="92"/>
                      </a:lnTo>
                      <a:lnTo>
                        <a:pt x="248" y="90"/>
                      </a:lnTo>
                      <a:lnTo>
                        <a:pt x="256" y="85"/>
                      </a:lnTo>
                      <a:lnTo>
                        <a:pt x="263" y="78"/>
                      </a:lnTo>
                      <a:lnTo>
                        <a:pt x="266" y="72"/>
                      </a:lnTo>
                      <a:lnTo>
                        <a:pt x="288" y="2"/>
                      </a:lnTo>
                      <a:lnTo>
                        <a:pt x="271" y="0"/>
                      </a:lnTo>
                      <a:lnTo>
                        <a:pt x="255" y="63"/>
                      </a:lnTo>
                      <a:lnTo>
                        <a:pt x="253" y="68"/>
                      </a:lnTo>
                      <a:lnTo>
                        <a:pt x="247" y="74"/>
                      </a:lnTo>
                      <a:lnTo>
                        <a:pt x="238" y="78"/>
                      </a:lnTo>
                      <a:lnTo>
                        <a:pt x="226" y="82"/>
                      </a:lnTo>
                      <a:lnTo>
                        <a:pt x="60" y="102"/>
                      </a:lnTo>
                      <a:lnTo>
                        <a:pt x="10" y="18"/>
                      </a:lnTo>
                      <a:lnTo>
                        <a:pt x="0" y="21"/>
                      </a:lnTo>
                      <a:lnTo>
                        <a:pt x="43" y="106"/>
                      </a:lnTo>
                      <a:lnTo>
                        <a:pt x="46" y="112"/>
                      </a:lnTo>
                      <a:lnTo>
                        <a:pt x="51" y="116"/>
                      </a:lnTo>
                      <a:lnTo>
                        <a:pt x="60" y="120"/>
                      </a:lnTo>
                      <a:lnTo>
                        <a:pt x="73" y="12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68" name="Freeform 175"/>
                <p:cNvSpPr>
                  <a:spLocks noChangeAspect="1"/>
                </p:cNvSpPr>
                <p:nvPr/>
              </p:nvSpPr>
              <p:spPr bwMode="auto">
                <a:xfrm>
                  <a:off x="1281" y="3044"/>
                  <a:ext cx="144" cy="60"/>
                </a:xfrm>
                <a:custGeom>
                  <a:avLst/>
                  <a:gdLst>
                    <a:gd name="T0" fmla="*/ 1 w 288"/>
                    <a:gd name="T1" fmla="*/ 1 h 120"/>
                    <a:gd name="T2" fmla="*/ 1 w 288"/>
                    <a:gd name="T3" fmla="*/ 1 h 120"/>
                    <a:gd name="T4" fmla="*/ 1 w 288"/>
                    <a:gd name="T5" fmla="*/ 1 h 120"/>
                    <a:gd name="T6" fmla="*/ 1 w 288"/>
                    <a:gd name="T7" fmla="*/ 1 h 120"/>
                    <a:gd name="T8" fmla="*/ 1 w 288"/>
                    <a:gd name="T9" fmla="*/ 1 h 120"/>
                    <a:gd name="T10" fmla="*/ 1 w 288"/>
                    <a:gd name="T11" fmla="*/ 1 h 120"/>
                    <a:gd name="T12" fmla="*/ 1 w 288"/>
                    <a:gd name="T13" fmla="*/ 1 h 120"/>
                    <a:gd name="T14" fmla="*/ 1 w 288"/>
                    <a:gd name="T15" fmla="*/ 1 h 120"/>
                    <a:gd name="T16" fmla="*/ 1 w 288"/>
                    <a:gd name="T17" fmla="*/ 0 h 120"/>
                    <a:gd name="T18" fmla="*/ 1 w 288"/>
                    <a:gd name="T19" fmla="*/ 1 h 120"/>
                    <a:gd name="T20" fmla="*/ 1 w 288"/>
                    <a:gd name="T21" fmla="*/ 1 h 120"/>
                    <a:gd name="T22" fmla="*/ 1 w 288"/>
                    <a:gd name="T23" fmla="*/ 1 h 120"/>
                    <a:gd name="T24" fmla="*/ 1 w 288"/>
                    <a:gd name="T25" fmla="*/ 1 h 120"/>
                    <a:gd name="T26" fmla="*/ 1 w 288"/>
                    <a:gd name="T27" fmla="*/ 1 h 120"/>
                    <a:gd name="T28" fmla="*/ 1 w 288"/>
                    <a:gd name="T29" fmla="*/ 1 h 120"/>
                    <a:gd name="T30" fmla="*/ 1 w 288"/>
                    <a:gd name="T31" fmla="*/ 1 h 120"/>
                    <a:gd name="T32" fmla="*/ 1 w 288"/>
                    <a:gd name="T33" fmla="*/ 1 h 120"/>
                    <a:gd name="T34" fmla="*/ 0 w 288"/>
                    <a:gd name="T35" fmla="*/ 1 h 120"/>
                    <a:gd name="T36" fmla="*/ 1 w 288"/>
                    <a:gd name="T37" fmla="*/ 1 h 120"/>
                    <a:gd name="T38" fmla="*/ 1 w 288"/>
                    <a:gd name="T39" fmla="*/ 1 h 120"/>
                    <a:gd name="T40" fmla="*/ 1 w 288"/>
                    <a:gd name="T41" fmla="*/ 1 h 120"/>
                    <a:gd name="T42" fmla="*/ 1 w 288"/>
                    <a:gd name="T43" fmla="*/ 1 h 120"/>
                    <a:gd name="T44" fmla="*/ 1 w 288"/>
                    <a:gd name="T45" fmla="*/ 1 h 120"/>
                    <a:gd name="T46" fmla="*/ 1 w 288"/>
                    <a:gd name="T47" fmla="*/ 1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20"/>
                    <a:gd name="T74" fmla="*/ 288 w 288"/>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20">
                      <a:moveTo>
                        <a:pt x="73" y="120"/>
                      </a:moveTo>
                      <a:lnTo>
                        <a:pt x="241" y="92"/>
                      </a:lnTo>
                      <a:lnTo>
                        <a:pt x="248" y="90"/>
                      </a:lnTo>
                      <a:lnTo>
                        <a:pt x="256" y="85"/>
                      </a:lnTo>
                      <a:lnTo>
                        <a:pt x="263" y="78"/>
                      </a:lnTo>
                      <a:lnTo>
                        <a:pt x="266" y="72"/>
                      </a:lnTo>
                      <a:lnTo>
                        <a:pt x="288" y="2"/>
                      </a:lnTo>
                      <a:lnTo>
                        <a:pt x="271" y="0"/>
                      </a:lnTo>
                      <a:lnTo>
                        <a:pt x="255" y="63"/>
                      </a:lnTo>
                      <a:lnTo>
                        <a:pt x="253" y="68"/>
                      </a:lnTo>
                      <a:lnTo>
                        <a:pt x="247" y="74"/>
                      </a:lnTo>
                      <a:lnTo>
                        <a:pt x="238" y="78"/>
                      </a:lnTo>
                      <a:lnTo>
                        <a:pt x="226" y="82"/>
                      </a:lnTo>
                      <a:lnTo>
                        <a:pt x="60" y="102"/>
                      </a:lnTo>
                      <a:lnTo>
                        <a:pt x="10" y="18"/>
                      </a:lnTo>
                      <a:lnTo>
                        <a:pt x="0" y="21"/>
                      </a:lnTo>
                      <a:lnTo>
                        <a:pt x="43" y="106"/>
                      </a:lnTo>
                      <a:lnTo>
                        <a:pt x="46" y="112"/>
                      </a:lnTo>
                      <a:lnTo>
                        <a:pt x="51" y="116"/>
                      </a:lnTo>
                      <a:lnTo>
                        <a:pt x="60" y="120"/>
                      </a:lnTo>
                      <a:lnTo>
                        <a:pt x="73" y="12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69" name="Freeform 176"/>
                <p:cNvSpPr>
                  <a:spLocks noChangeAspect="1"/>
                </p:cNvSpPr>
                <p:nvPr/>
              </p:nvSpPr>
              <p:spPr bwMode="auto">
                <a:xfrm>
                  <a:off x="1190" y="3063"/>
                  <a:ext cx="110" cy="55"/>
                </a:xfrm>
                <a:custGeom>
                  <a:avLst/>
                  <a:gdLst>
                    <a:gd name="T0" fmla="*/ 1 w 220"/>
                    <a:gd name="T1" fmla="*/ 1 h 110"/>
                    <a:gd name="T2" fmla="*/ 1 w 220"/>
                    <a:gd name="T3" fmla="*/ 1 h 110"/>
                    <a:gd name="T4" fmla="*/ 0 w 220"/>
                    <a:gd name="T5" fmla="*/ 1 h 110"/>
                    <a:gd name="T6" fmla="*/ 1 w 220"/>
                    <a:gd name="T7" fmla="*/ 0 h 110"/>
                    <a:gd name="T8" fmla="*/ 1 w 220"/>
                    <a:gd name="T9" fmla="*/ 1 h 110"/>
                    <a:gd name="T10" fmla="*/ 0 60000 65536"/>
                    <a:gd name="T11" fmla="*/ 0 60000 65536"/>
                    <a:gd name="T12" fmla="*/ 0 60000 65536"/>
                    <a:gd name="T13" fmla="*/ 0 60000 65536"/>
                    <a:gd name="T14" fmla="*/ 0 60000 65536"/>
                    <a:gd name="T15" fmla="*/ 0 w 220"/>
                    <a:gd name="T16" fmla="*/ 0 h 110"/>
                    <a:gd name="T17" fmla="*/ 220 w 220"/>
                    <a:gd name="T18" fmla="*/ 110 h 110"/>
                  </a:gdLst>
                  <a:ahLst/>
                  <a:cxnLst>
                    <a:cxn ang="T10">
                      <a:pos x="T0" y="T1"/>
                    </a:cxn>
                    <a:cxn ang="T11">
                      <a:pos x="T2" y="T3"/>
                    </a:cxn>
                    <a:cxn ang="T12">
                      <a:pos x="T4" y="T5"/>
                    </a:cxn>
                    <a:cxn ang="T13">
                      <a:pos x="T6" y="T7"/>
                    </a:cxn>
                    <a:cxn ang="T14">
                      <a:pos x="T8" y="T9"/>
                    </a:cxn>
                  </a:cxnLst>
                  <a:rect l="T15" t="T16" r="T17" b="T18"/>
                  <a:pathLst>
                    <a:path w="220" h="110">
                      <a:moveTo>
                        <a:pt x="220" y="76"/>
                      </a:moveTo>
                      <a:lnTo>
                        <a:pt x="11" y="110"/>
                      </a:lnTo>
                      <a:lnTo>
                        <a:pt x="0" y="88"/>
                      </a:lnTo>
                      <a:lnTo>
                        <a:pt x="180" y="0"/>
                      </a:lnTo>
                      <a:lnTo>
                        <a:pt x="22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70" name="Freeform 177"/>
                <p:cNvSpPr>
                  <a:spLocks noChangeAspect="1"/>
                </p:cNvSpPr>
                <p:nvPr/>
              </p:nvSpPr>
              <p:spPr bwMode="auto">
                <a:xfrm>
                  <a:off x="1190" y="3063"/>
                  <a:ext cx="110" cy="55"/>
                </a:xfrm>
                <a:custGeom>
                  <a:avLst/>
                  <a:gdLst>
                    <a:gd name="T0" fmla="*/ 1 w 220"/>
                    <a:gd name="T1" fmla="*/ 1 h 110"/>
                    <a:gd name="T2" fmla="*/ 1 w 220"/>
                    <a:gd name="T3" fmla="*/ 1 h 110"/>
                    <a:gd name="T4" fmla="*/ 0 w 220"/>
                    <a:gd name="T5" fmla="*/ 1 h 110"/>
                    <a:gd name="T6" fmla="*/ 1 w 220"/>
                    <a:gd name="T7" fmla="*/ 0 h 110"/>
                    <a:gd name="T8" fmla="*/ 1 w 220"/>
                    <a:gd name="T9" fmla="*/ 1 h 110"/>
                    <a:gd name="T10" fmla="*/ 0 60000 65536"/>
                    <a:gd name="T11" fmla="*/ 0 60000 65536"/>
                    <a:gd name="T12" fmla="*/ 0 60000 65536"/>
                    <a:gd name="T13" fmla="*/ 0 60000 65536"/>
                    <a:gd name="T14" fmla="*/ 0 60000 65536"/>
                    <a:gd name="T15" fmla="*/ 0 w 220"/>
                    <a:gd name="T16" fmla="*/ 0 h 110"/>
                    <a:gd name="T17" fmla="*/ 220 w 220"/>
                    <a:gd name="T18" fmla="*/ 110 h 110"/>
                  </a:gdLst>
                  <a:ahLst/>
                  <a:cxnLst>
                    <a:cxn ang="T10">
                      <a:pos x="T0" y="T1"/>
                    </a:cxn>
                    <a:cxn ang="T11">
                      <a:pos x="T2" y="T3"/>
                    </a:cxn>
                    <a:cxn ang="T12">
                      <a:pos x="T4" y="T5"/>
                    </a:cxn>
                    <a:cxn ang="T13">
                      <a:pos x="T6" y="T7"/>
                    </a:cxn>
                    <a:cxn ang="T14">
                      <a:pos x="T8" y="T9"/>
                    </a:cxn>
                  </a:cxnLst>
                  <a:rect l="T15" t="T16" r="T17" b="T18"/>
                  <a:pathLst>
                    <a:path w="220" h="110">
                      <a:moveTo>
                        <a:pt x="220" y="76"/>
                      </a:moveTo>
                      <a:lnTo>
                        <a:pt x="11" y="110"/>
                      </a:lnTo>
                      <a:lnTo>
                        <a:pt x="0" y="88"/>
                      </a:lnTo>
                      <a:lnTo>
                        <a:pt x="180" y="0"/>
                      </a:lnTo>
                      <a:lnTo>
                        <a:pt x="220" y="7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71" name="Freeform 178"/>
                <p:cNvSpPr>
                  <a:spLocks noChangeAspect="1"/>
                </p:cNvSpPr>
                <p:nvPr/>
              </p:nvSpPr>
              <p:spPr bwMode="auto">
                <a:xfrm>
                  <a:off x="2359" y="2832"/>
                  <a:ext cx="111" cy="57"/>
                </a:xfrm>
                <a:custGeom>
                  <a:avLst/>
                  <a:gdLst>
                    <a:gd name="T0" fmla="*/ 1 w 221"/>
                    <a:gd name="T1" fmla="*/ 1 h 114"/>
                    <a:gd name="T2" fmla="*/ 1 w 221"/>
                    <a:gd name="T3" fmla="*/ 1 h 114"/>
                    <a:gd name="T4" fmla="*/ 1 w 221"/>
                    <a:gd name="T5" fmla="*/ 1 h 114"/>
                    <a:gd name="T6" fmla="*/ 1 w 221"/>
                    <a:gd name="T7" fmla="*/ 1 h 114"/>
                    <a:gd name="T8" fmla="*/ 1 w 221"/>
                    <a:gd name="T9" fmla="*/ 1 h 114"/>
                    <a:gd name="T10" fmla="*/ 1 w 221"/>
                    <a:gd name="T11" fmla="*/ 1 h 114"/>
                    <a:gd name="T12" fmla="*/ 1 w 221"/>
                    <a:gd name="T13" fmla="*/ 1 h 114"/>
                    <a:gd name="T14" fmla="*/ 1 w 221"/>
                    <a:gd name="T15" fmla="*/ 1 h 114"/>
                    <a:gd name="T16" fmla="*/ 1 w 221"/>
                    <a:gd name="T17" fmla="*/ 1 h 114"/>
                    <a:gd name="T18" fmla="*/ 1 w 221"/>
                    <a:gd name="T19" fmla="*/ 1 h 114"/>
                    <a:gd name="T20" fmla="*/ 1 w 221"/>
                    <a:gd name="T21" fmla="*/ 1 h 114"/>
                    <a:gd name="T22" fmla="*/ 1 w 221"/>
                    <a:gd name="T23" fmla="*/ 1 h 114"/>
                    <a:gd name="T24" fmla="*/ 1 w 221"/>
                    <a:gd name="T25" fmla="*/ 1 h 114"/>
                    <a:gd name="T26" fmla="*/ 1 w 221"/>
                    <a:gd name="T27" fmla="*/ 1 h 114"/>
                    <a:gd name="T28" fmla="*/ 1 w 221"/>
                    <a:gd name="T29" fmla="*/ 1 h 114"/>
                    <a:gd name="T30" fmla="*/ 1 w 221"/>
                    <a:gd name="T31" fmla="*/ 1 h 114"/>
                    <a:gd name="T32" fmla="*/ 0 w 221"/>
                    <a:gd name="T33" fmla="*/ 1 h 114"/>
                    <a:gd name="T34" fmla="*/ 1 w 221"/>
                    <a:gd name="T35" fmla="*/ 0 h 114"/>
                    <a:gd name="T36" fmla="*/ 1 w 221"/>
                    <a:gd name="T37" fmla="*/ 1 h 114"/>
                    <a:gd name="T38" fmla="*/ 1 w 221"/>
                    <a:gd name="T39" fmla="*/ 1 h 1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114"/>
                    <a:gd name="T62" fmla="*/ 221 w 221"/>
                    <a:gd name="T63" fmla="*/ 114 h 1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114">
                      <a:moveTo>
                        <a:pt x="206" y="108"/>
                      </a:moveTo>
                      <a:lnTo>
                        <a:pt x="195" y="109"/>
                      </a:lnTo>
                      <a:lnTo>
                        <a:pt x="184" y="111"/>
                      </a:lnTo>
                      <a:lnTo>
                        <a:pt x="172" y="112"/>
                      </a:lnTo>
                      <a:lnTo>
                        <a:pt x="159" y="113"/>
                      </a:lnTo>
                      <a:lnTo>
                        <a:pt x="146" y="113"/>
                      </a:lnTo>
                      <a:lnTo>
                        <a:pt x="131" y="114"/>
                      </a:lnTo>
                      <a:lnTo>
                        <a:pt x="117" y="114"/>
                      </a:lnTo>
                      <a:lnTo>
                        <a:pt x="103" y="114"/>
                      </a:lnTo>
                      <a:lnTo>
                        <a:pt x="88" y="113"/>
                      </a:lnTo>
                      <a:lnTo>
                        <a:pt x="74" y="112"/>
                      </a:lnTo>
                      <a:lnTo>
                        <a:pt x="59" y="111"/>
                      </a:lnTo>
                      <a:lnTo>
                        <a:pt x="47" y="108"/>
                      </a:lnTo>
                      <a:lnTo>
                        <a:pt x="33" y="106"/>
                      </a:lnTo>
                      <a:lnTo>
                        <a:pt x="21" y="102"/>
                      </a:lnTo>
                      <a:lnTo>
                        <a:pt x="10" y="98"/>
                      </a:lnTo>
                      <a:lnTo>
                        <a:pt x="0" y="93"/>
                      </a:lnTo>
                      <a:lnTo>
                        <a:pt x="111" y="0"/>
                      </a:lnTo>
                      <a:lnTo>
                        <a:pt x="221" y="1"/>
                      </a:lnTo>
                      <a:lnTo>
                        <a:pt x="206" y="10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72" name="Freeform 179"/>
                <p:cNvSpPr>
                  <a:spLocks noChangeAspect="1"/>
                </p:cNvSpPr>
                <p:nvPr/>
              </p:nvSpPr>
              <p:spPr bwMode="auto">
                <a:xfrm>
                  <a:off x="2359" y="2832"/>
                  <a:ext cx="111" cy="57"/>
                </a:xfrm>
                <a:custGeom>
                  <a:avLst/>
                  <a:gdLst>
                    <a:gd name="T0" fmla="*/ 1 w 221"/>
                    <a:gd name="T1" fmla="*/ 1 h 114"/>
                    <a:gd name="T2" fmla="*/ 1 w 221"/>
                    <a:gd name="T3" fmla="*/ 1 h 114"/>
                    <a:gd name="T4" fmla="*/ 1 w 221"/>
                    <a:gd name="T5" fmla="*/ 1 h 114"/>
                    <a:gd name="T6" fmla="*/ 1 w 221"/>
                    <a:gd name="T7" fmla="*/ 1 h 114"/>
                    <a:gd name="T8" fmla="*/ 1 w 221"/>
                    <a:gd name="T9" fmla="*/ 1 h 114"/>
                    <a:gd name="T10" fmla="*/ 1 w 221"/>
                    <a:gd name="T11" fmla="*/ 1 h 114"/>
                    <a:gd name="T12" fmla="*/ 1 w 221"/>
                    <a:gd name="T13" fmla="*/ 1 h 114"/>
                    <a:gd name="T14" fmla="*/ 1 w 221"/>
                    <a:gd name="T15" fmla="*/ 1 h 114"/>
                    <a:gd name="T16" fmla="*/ 1 w 221"/>
                    <a:gd name="T17" fmla="*/ 1 h 114"/>
                    <a:gd name="T18" fmla="*/ 1 w 221"/>
                    <a:gd name="T19" fmla="*/ 1 h 114"/>
                    <a:gd name="T20" fmla="*/ 1 w 221"/>
                    <a:gd name="T21" fmla="*/ 1 h 114"/>
                    <a:gd name="T22" fmla="*/ 1 w 221"/>
                    <a:gd name="T23" fmla="*/ 1 h 114"/>
                    <a:gd name="T24" fmla="*/ 1 w 221"/>
                    <a:gd name="T25" fmla="*/ 1 h 114"/>
                    <a:gd name="T26" fmla="*/ 1 w 221"/>
                    <a:gd name="T27" fmla="*/ 1 h 114"/>
                    <a:gd name="T28" fmla="*/ 1 w 221"/>
                    <a:gd name="T29" fmla="*/ 1 h 114"/>
                    <a:gd name="T30" fmla="*/ 1 w 221"/>
                    <a:gd name="T31" fmla="*/ 1 h 114"/>
                    <a:gd name="T32" fmla="*/ 1 w 221"/>
                    <a:gd name="T33" fmla="*/ 1 h 114"/>
                    <a:gd name="T34" fmla="*/ 0 w 221"/>
                    <a:gd name="T35" fmla="*/ 1 h 114"/>
                    <a:gd name="T36" fmla="*/ 1 w 221"/>
                    <a:gd name="T37" fmla="*/ 0 h 114"/>
                    <a:gd name="T38" fmla="*/ 1 w 221"/>
                    <a:gd name="T39" fmla="*/ 1 h 114"/>
                    <a:gd name="T40" fmla="*/ 1 w 221"/>
                    <a:gd name="T41" fmla="*/ 1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114"/>
                    <a:gd name="T65" fmla="*/ 221 w 221"/>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114">
                      <a:moveTo>
                        <a:pt x="206" y="108"/>
                      </a:moveTo>
                      <a:lnTo>
                        <a:pt x="206" y="108"/>
                      </a:lnTo>
                      <a:lnTo>
                        <a:pt x="195" y="109"/>
                      </a:lnTo>
                      <a:lnTo>
                        <a:pt x="184" y="111"/>
                      </a:lnTo>
                      <a:lnTo>
                        <a:pt x="172" y="112"/>
                      </a:lnTo>
                      <a:lnTo>
                        <a:pt x="159" y="113"/>
                      </a:lnTo>
                      <a:lnTo>
                        <a:pt x="146" y="113"/>
                      </a:lnTo>
                      <a:lnTo>
                        <a:pt x="131" y="114"/>
                      </a:lnTo>
                      <a:lnTo>
                        <a:pt x="117" y="114"/>
                      </a:lnTo>
                      <a:lnTo>
                        <a:pt x="103" y="114"/>
                      </a:lnTo>
                      <a:lnTo>
                        <a:pt x="88" y="113"/>
                      </a:lnTo>
                      <a:lnTo>
                        <a:pt x="74" y="112"/>
                      </a:lnTo>
                      <a:lnTo>
                        <a:pt x="59" y="111"/>
                      </a:lnTo>
                      <a:lnTo>
                        <a:pt x="47" y="108"/>
                      </a:lnTo>
                      <a:lnTo>
                        <a:pt x="33" y="106"/>
                      </a:lnTo>
                      <a:lnTo>
                        <a:pt x="21" y="102"/>
                      </a:lnTo>
                      <a:lnTo>
                        <a:pt x="10" y="98"/>
                      </a:lnTo>
                      <a:lnTo>
                        <a:pt x="0" y="93"/>
                      </a:lnTo>
                      <a:lnTo>
                        <a:pt x="111" y="0"/>
                      </a:lnTo>
                      <a:lnTo>
                        <a:pt x="221" y="1"/>
                      </a:lnTo>
                      <a:lnTo>
                        <a:pt x="206" y="10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73" name="Freeform 180"/>
                <p:cNvSpPr>
                  <a:spLocks noChangeAspect="1"/>
                </p:cNvSpPr>
                <p:nvPr/>
              </p:nvSpPr>
              <p:spPr bwMode="auto">
                <a:xfrm>
                  <a:off x="2025" y="3137"/>
                  <a:ext cx="45" cy="45"/>
                </a:xfrm>
                <a:custGeom>
                  <a:avLst/>
                  <a:gdLst>
                    <a:gd name="T0" fmla="*/ 1 w 90"/>
                    <a:gd name="T1" fmla="*/ 0 h 90"/>
                    <a:gd name="T2" fmla="*/ 1 w 90"/>
                    <a:gd name="T3" fmla="*/ 1 h 90"/>
                    <a:gd name="T4" fmla="*/ 1 w 90"/>
                    <a:gd name="T5" fmla="*/ 1 h 90"/>
                    <a:gd name="T6" fmla="*/ 1 w 90"/>
                    <a:gd name="T7" fmla="*/ 1 h 90"/>
                    <a:gd name="T8" fmla="*/ 1 w 90"/>
                    <a:gd name="T9" fmla="*/ 1 h 90"/>
                    <a:gd name="T10" fmla="*/ 1 w 90"/>
                    <a:gd name="T11" fmla="*/ 1 h 90"/>
                    <a:gd name="T12" fmla="*/ 1 w 90"/>
                    <a:gd name="T13" fmla="*/ 1 h 90"/>
                    <a:gd name="T14" fmla="*/ 1 w 90"/>
                    <a:gd name="T15" fmla="*/ 1 h 90"/>
                    <a:gd name="T16" fmla="*/ 1 w 90"/>
                    <a:gd name="T17" fmla="*/ 1 h 90"/>
                    <a:gd name="T18" fmla="*/ 1 w 90"/>
                    <a:gd name="T19" fmla="*/ 1 h 90"/>
                    <a:gd name="T20" fmla="*/ 1 w 90"/>
                    <a:gd name="T21" fmla="*/ 1 h 90"/>
                    <a:gd name="T22" fmla="*/ 1 w 90"/>
                    <a:gd name="T23" fmla="*/ 1 h 90"/>
                    <a:gd name="T24" fmla="*/ 1 w 90"/>
                    <a:gd name="T25" fmla="*/ 1 h 90"/>
                    <a:gd name="T26" fmla="*/ 1 w 90"/>
                    <a:gd name="T27" fmla="*/ 1 h 90"/>
                    <a:gd name="T28" fmla="*/ 1 w 90"/>
                    <a:gd name="T29" fmla="*/ 1 h 90"/>
                    <a:gd name="T30" fmla="*/ 1 w 90"/>
                    <a:gd name="T31" fmla="*/ 1 h 90"/>
                    <a:gd name="T32" fmla="*/ 1 w 90"/>
                    <a:gd name="T33" fmla="*/ 1 h 90"/>
                    <a:gd name="T34" fmla="*/ 1 w 90"/>
                    <a:gd name="T35" fmla="*/ 1 h 90"/>
                    <a:gd name="T36" fmla="*/ 1 w 90"/>
                    <a:gd name="T37" fmla="*/ 1 h 90"/>
                    <a:gd name="T38" fmla="*/ 1 w 90"/>
                    <a:gd name="T39" fmla="*/ 1 h 90"/>
                    <a:gd name="T40" fmla="*/ 1 w 90"/>
                    <a:gd name="T41" fmla="*/ 1 h 90"/>
                    <a:gd name="T42" fmla="*/ 1 w 90"/>
                    <a:gd name="T43" fmla="*/ 1 h 90"/>
                    <a:gd name="T44" fmla="*/ 1 w 90"/>
                    <a:gd name="T45" fmla="*/ 1 h 90"/>
                    <a:gd name="T46" fmla="*/ 1 w 90"/>
                    <a:gd name="T47" fmla="*/ 1 h 90"/>
                    <a:gd name="T48" fmla="*/ 0 w 90"/>
                    <a:gd name="T49" fmla="*/ 1 h 90"/>
                    <a:gd name="T50" fmla="*/ 1 w 90"/>
                    <a:gd name="T51" fmla="*/ 1 h 90"/>
                    <a:gd name="T52" fmla="*/ 1 w 90"/>
                    <a:gd name="T53" fmla="*/ 1 h 90"/>
                    <a:gd name="T54" fmla="*/ 1 w 90"/>
                    <a:gd name="T55" fmla="*/ 1 h 90"/>
                    <a:gd name="T56" fmla="*/ 1 w 90"/>
                    <a:gd name="T57" fmla="*/ 1 h 90"/>
                    <a:gd name="T58" fmla="*/ 1 w 90"/>
                    <a:gd name="T59" fmla="*/ 1 h 90"/>
                    <a:gd name="T60" fmla="*/ 1 w 90"/>
                    <a:gd name="T61" fmla="*/ 1 h 90"/>
                    <a:gd name="T62" fmla="*/ 1 w 90"/>
                    <a:gd name="T63" fmla="*/ 1 h 90"/>
                    <a:gd name="T64" fmla="*/ 1 w 90"/>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90"/>
                    <a:gd name="T101" fmla="*/ 90 w 90"/>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90">
                      <a:moveTo>
                        <a:pt x="45" y="0"/>
                      </a:moveTo>
                      <a:lnTo>
                        <a:pt x="54" y="1"/>
                      </a:lnTo>
                      <a:lnTo>
                        <a:pt x="63" y="4"/>
                      </a:lnTo>
                      <a:lnTo>
                        <a:pt x="71" y="8"/>
                      </a:lnTo>
                      <a:lnTo>
                        <a:pt x="78" y="14"/>
                      </a:lnTo>
                      <a:lnTo>
                        <a:pt x="82" y="20"/>
                      </a:lnTo>
                      <a:lnTo>
                        <a:pt x="87" y="28"/>
                      </a:lnTo>
                      <a:lnTo>
                        <a:pt x="89" y="36"/>
                      </a:lnTo>
                      <a:lnTo>
                        <a:pt x="90" y="45"/>
                      </a:lnTo>
                      <a:lnTo>
                        <a:pt x="89" y="54"/>
                      </a:lnTo>
                      <a:lnTo>
                        <a:pt x="87" y="62"/>
                      </a:lnTo>
                      <a:lnTo>
                        <a:pt x="82" y="70"/>
                      </a:lnTo>
                      <a:lnTo>
                        <a:pt x="78" y="77"/>
                      </a:lnTo>
                      <a:lnTo>
                        <a:pt x="71" y="82"/>
                      </a:lnTo>
                      <a:lnTo>
                        <a:pt x="63" y="87"/>
                      </a:lnTo>
                      <a:lnTo>
                        <a:pt x="54" y="89"/>
                      </a:lnTo>
                      <a:lnTo>
                        <a:pt x="45" y="90"/>
                      </a:lnTo>
                      <a:lnTo>
                        <a:pt x="36" y="89"/>
                      </a:lnTo>
                      <a:lnTo>
                        <a:pt x="28" y="87"/>
                      </a:lnTo>
                      <a:lnTo>
                        <a:pt x="20" y="82"/>
                      </a:lnTo>
                      <a:lnTo>
                        <a:pt x="13" y="77"/>
                      </a:lnTo>
                      <a:lnTo>
                        <a:pt x="8" y="70"/>
                      </a:lnTo>
                      <a:lnTo>
                        <a:pt x="4" y="62"/>
                      </a:lnTo>
                      <a:lnTo>
                        <a:pt x="1" y="54"/>
                      </a:lnTo>
                      <a:lnTo>
                        <a:pt x="0" y="45"/>
                      </a:lnTo>
                      <a:lnTo>
                        <a:pt x="1" y="36"/>
                      </a:lnTo>
                      <a:lnTo>
                        <a:pt x="4" y="28"/>
                      </a:lnTo>
                      <a:lnTo>
                        <a:pt x="8" y="20"/>
                      </a:lnTo>
                      <a:lnTo>
                        <a:pt x="13" y="14"/>
                      </a:lnTo>
                      <a:lnTo>
                        <a:pt x="20" y="8"/>
                      </a:lnTo>
                      <a:lnTo>
                        <a:pt x="28" y="4"/>
                      </a:lnTo>
                      <a:lnTo>
                        <a:pt x="36" y="1"/>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74" name="Freeform 181"/>
                <p:cNvSpPr>
                  <a:spLocks noChangeAspect="1"/>
                </p:cNvSpPr>
                <p:nvPr/>
              </p:nvSpPr>
              <p:spPr bwMode="auto">
                <a:xfrm>
                  <a:off x="2033" y="3145"/>
                  <a:ext cx="29" cy="29"/>
                </a:xfrm>
                <a:custGeom>
                  <a:avLst/>
                  <a:gdLst>
                    <a:gd name="T0" fmla="*/ 1 w 58"/>
                    <a:gd name="T1" fmla="*/ 0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1 h 58"/>
                    <a:gd name="T16" fmla="*/ 1 w 58"/>
                    <a:gd name="T17" fmla="*/ 1 h 58"/>
                    <a:gd name="T18" fmla="*/ 1 w 58"/>
                    <a:gd name="T19" fmla="*/ 1 h 58"/>
                    <a:gd name="T20" fmla="*/ 1 w 58"/>
                    <a:gd name="T21" fmla="*/ 1 h 58"/>
                    <a:gd name="T22" fmla="*/ 1 w 58"/>
                    <a:gd name="T23" fmla="*/ 1 h 58"/>
                    <a:gd name="T24" fmla="*/ 0 w 58"/>
                    <a:gd name="T25" fmla="*/ 1 h 58"/>
                    <a:gd name="T26" fmla="*/ 1 w 58"/>
                    <a:gd name="T27" fmla="*/ 1 h 58"/>
                    <a:gd name="T28" fmla="*/ 1 w 58"/>
                    <a:gd name="T29" fmla="*/ 1 h 58"/>
                    <a:gd name="T30" fmla="*/ 1 w 58"/>
                    <a:gd name="T31" fmla="*/ 1 h 58"/>
                    <a:gd name="T32" fmla="*/ 1 w 58"/>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8"/>
                    <a:gd name="T53" fmla="*/ 58 w 58"/>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8">
                      <a:moveTo>
                        <a:pt x="29" y="0"/>
                      </a:moveTo>
                      <a:lnTo>
                        <a:pt x="41" y="3"/>
                      </a:lnTo>
                      <a:lnTo>
                        <a:pt x="50" y="10"/>
                      </a:lnTo>
                      <a:lnTo>
                        <a:pt x="56" y="19"/>
                      </a:lnTo>
                      <a:lnTo>
                        <a:pt x="58" y="29"/>
                      </a:lnTo>
                      <a:lnTo>
                        <a:pt x="56" y="41"/>
                      </a:lnTo>
                      <a:lnTo>
                        <a:pt x="50" y="50"/>
                      </a:lnTo>
                      <a:lnTo>
                        <a:pt x="41" y="56"/>
                      </a:lnTo>
                      <a:lnTo>
                        <a:pt x="29" y="58"/>
                      </a:lnTo>
                      <a:lnTo>
                        <a:pt x="18" y="56"/>
                      </a:lnTo>
                      <a:lnTo>
                        <a:pt x="9" y="50"/>
                      </a:lnTo>
                      <a:lnTo>
                        <a:pt x="3" y="41"/>
                      </a:lnTo>
                      <a:lnTo>
                        <a:pt x="0" y="29"/>
                      </a:lnTo>
                      <a:lnTo>
                        <a:pt x="3" y="19"/>
                      </a:lnTo>
                      <a:lnTo>
                        <a:pt x="9" y="10"/>
                      </a:lnTo>
                      <a:lnTo>
                        <a:pt x="18" y="3"/>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75" name="Freeform 182"/>
                <p:cNvSpPr>
                  <a:spLocks noChangeAspect="1"/>
                </p:cNvSpPr>
                <p:nvPr/>
              </p:nvSpPr>
              <p:spPr bwMode="auto">
                <a:xfrm>
                  <a:off x="2040" y="3153"/>
                  <a:ext cx="14" cy="13"/>
                </a:xfrm>
                <a:custGeom>
                  <a:avLst/>
                  <a:gdLst>
                    <a:gd name="T0" fmla="*/ 1 w 28"/>
                    <a:gd name="T1" fmla="*/ 0 h 28"/>
                    <a:gd name="T2" fmla="*/ 1 w 28"/>
                    <a:gd name="T3" fmla="*/ 0 h 28"/>
                    <a:gd name="T4" fmla="*/ 1 w 28"/>
                    <a:gd name="T5" fmla="*/ 0 h 28"/>
                    <a:gd name="T6" fmla="*/ 1 w 28"/>
                    <a:gd name="T7" fmla="*/ 0 h 28"/>
                    <a:gd name="T8" fmla="*/ 1 w 28"/>
                    <a:gd name="T9" fmla="*/ 0 h 28"/>
                    <a:gd name="T10" fmla="*/ 1 w 28"/>
                    <a:gd name="T11" fmla="*/ 0 h 28"/>
                    <a:gd name="T12" fmla="*/ 1 w 28"/>
                    <a:gd name="T13" fmla="*/ 0 h 28"/>
                    <a:gd name="T14" fmla="*/ 1 w 28"/>
                    <a:gd name="T15" fmla="*/ 0 h 28"/>
                    <a:gd name="T16" fmla="*/ 1 w 28"/>
                    <a:gd name="T17" fmla="*/ 0 h 28"/>
                    <a:gd name="T18" fmla="*/ 1 w 28"/>
                    <a:gd name="T19" fmla="*/ 0 h 28"/>
                    <a:gd name="T20" fmla="*/ 1 w 28"/>
                    <a:gd name="T21" fmla="*/ 0 h 28"/>
                    <a:gd name="T22" fmla="*/ 1 w 28"/>
                    <a:gd name="T23" fmla="*/ 0 h 28"/>
                    <a:gd name="T24" fmla="*/ 0 w 28"/>
                    <a:gd name="T25" fmla="*/ 0 h 28"/>
                    <a:gd name="T26" fmla="*/ 1 w 28"/>
                    <a:gd name="T27" fmla="*/ 0 h 28"/>
                    <a:gd name="T28" fmla="*/ 1 w 28"/>
                    <a:gd name="T29" fmla="*/ 0 h 28"/>
                    <a:gd name="T30" fmla="*/ 1 w 28"/>
                    <a:gd name="T31" fmla="*/ 0 h 28"/>
                    <a:gd name="T32" fmla="*/ 1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0"/>
                      </a:moveTo>
                      <a:lnTo>
                        <a:pt x="20" y="1"/>
                      </a:lnTo>
                      <a:lnTo>
                        <a:pt x="25" y="4"/>
                      </a:lnTo>
                      <a:lnTo>
                        <a:pt x="27" y="8"/>
                      </a:lnTo>
                      <a:lnTo>
                        <a:pt x="28" y="14"/>
                      </a:lnTo>
                      <a:lnTo>
                        <a:pt x="27" y="20"/>
                      </a:lnTo>
                      <a:lnTo>
                        <a:pt x="25" y="24"/>
                      </a:lnTo>
                      <a:lnTo>
                        <a:pt x="20" y="27"/>
                      </a:lnTo>
                      <a:lnTo>
                        <a:pt x="14" y="28"/>
                      </a:lnTo>
                      <a:lnTo>
                        <a:pt x="9" y="27"/>
                      </a:lnTo>
                      <a:lnTo>
                        <a:pt x="4" y="24"/>
                      </a:lnTo>
                      <a:lnTo>
                        <a:pt x="2" y="20"/>
                      </a:lnTo>
                      <a:lnTo>
                        <a:pt x="0" y="14"/>
                      </a:lnTo>
                      <a:lnTo>
                        <a:pt x="2" y="8"/>
                      </a:lnTo>
                      <a:lnTo>
                        <a:pt x="4" y="4"/>
                      </a:lnTo>
                      <a:lnTo>
                        <a:pt x="9" y="1"/>
                      </a:lnTo>
                      <a:lnTo>
                        <a:pt x="1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76" name="Freeform 183"/>
                <p:cNvSpPr>
                  <a:spLocks noChangeAspect="1"/>
                </p:cNvSpPr>
                <p:nvPr/>
              </p:nvSpPr>
              <p:spPr bwMode="auto">
                <a:xfrm>
                  <a:off x="2236" y="3090"/>
                  <a:ext cx="243" cy="44"/>
                </a:xfrm>
                <a:custGeom>
                  <a:avLst/>
                  <a:gdLst>
                    <a:gd name="T0" fmla="*/ 1 w 486"/>
                    <a:gd name="T1" fmla="*/ 1 h 86"/>
                    <a:gd name="T2" fmla="*/ 1 w 486"/>
                    <a:gd name="T3" fmla="*/ 0 h 86"/>
                    <a:gd name="T4" fmla="*/ 1 w 486"/>
                    <a:gd name="T5" fmla="*/ 0 h 86"/>
                    <a:gd name="T6" fmla="*/ 1 w 486"/>
                    <a:gd name="T7" fmla="*/ 1 h 86"/>
                    <a:gd name="T8" fmla="*/ 1 w 486"/>
                    <a:gd name="T9" fmla="*/ 1 h 86"/>
                    <a:gd name="T10" fmla="*/ 1 w 486"/>
                    <a:gd name="T11" fmla="*/ 1 h 86"/>
                    <a:gd name="T12" fmla="*/ 1 w 486"/>
                    <a:gd name="T13" fmla="*/ 1 h 86"/>
                    <a:gd name="T14" fmla="*/ 1 w 486"/>
                    <a:gd name="T15" fmla="*/ 1 h 86"/>
                    <a:gd name="T16" fmla="*/ 1 w 486"/>
                    <a:gd name="T17" fmla="*/ 1 h 86"/>
                    <a:gd name="T18" fmla="*/ 1 w 486"/>
                    <a:gd name="T19" fmla="*/ 1 h 86"/>
                    <a:gd name="T20" fmla="*/ 1 w 486"/>
                    <a:gd name="T21" fmla="*/ 1 h 86"/>
                    <a:gd name="T22" fmla="*/ 1 w 486"/>
                    <a:gd name="T23" fmla="*/ 1 h 86"/>
                    <a:gd name="T24" fmla="*/ 1 w 486"/>
                    <a:gd name="T25" fmla="*/ 1 h 86"/>
                    <a:gd name="T26" fmla="*/ 1 w 486"/>
                    <a:gd name="T27" fmla="*/ 1 h 86"/>
                    <a:gd name="T28" fmla="*/ 1 w 486"/>
                    <a:gd name="T29" fmla="*/ 1 h 86"/>
                    <a:gd name="T30" fmla="*/ 1 w 486"/>
                    <a:gd name="T31" fmla="*/ 1 h 86"/>
                    <a:gd name="T32" fmla="*/ 1 w 486"/>
                    <a:gd name="T33" fmla="*/ 1 h 86"/>
                    <a:gd name="T34" fmla="*/ 0 w 486"/>
                    <a:gd name="T35" fmla="*/ 1 h 86"/>
                    <a:gd name="T36" fmla="*/ 1 w 486"/>
                    <a:gd name="T37" fmla="*/ 1 h 86"/>
                    <a:gd name="T38" fmla="*/ 1 w 486"/>
                    <a:gd name="T39" fmla="*/ 1 h 86"/>
                    <a:gd name="T40" fmla="*/ 1 w 486"/>
                    <a:gd name="T41" fmla="*/ 1 h 86"/>
                    <a:gd name="T42" fmla="*/ 1 w 486"/>
                    <a:gd name="T43" fmla="*/ 1 h 86"/>
                    <a:gd name="T44" fmla="*/ 1 w 486"/>
                    <a:gd name="T45" fmla="*/ 1 h 86"/>
                    <a:gd name="T46" fmla="*/ 1 w 486"/>
                    <a:gd name="T47" fmla="*/ 1 h 86"/>
                    <a:gd name="T48" fmla="*/ 1 w 486"/>
                    <a:gd name="T49" fmla="*/ 1 h 86"/>
                    <a:gd name="T50" fmla="*/ 1 w 486"/>
                    <a:gd name="T51" fmla="*/ 1 h 86"/>
                    <a:gd name="T52" fmla="*/ 1 w 486"/>
                    <a:gd name="T53" fmla="*/ 1 h 86"/>
                    <a:gd name="T54" fmla="*/ 1 w 486"/>
                    <a:gd name="T55" fmla="*/ 1 h 86"/>
                    <a:gd name="T56" fmla="*/ 1 w 486"/>
                    <a:gd name="T57" fmla="*/ 1 h 86"/>
                    <a:gd name="T58" fmla="*/ 1 w 486"/>
                    <a:gd name="T59" fmla="*/ 1 h 86"/>
                    <a:gd name="T60" fmla="*/ 1 w 486"/>
                    <a:gd name="T61" fmla="*/ 1 h 86"/>
                    <a:gd name="T62" fmla="*/ 1 w 486"/>
                    <a:gd name="T63" fmla="*/ 1 h 86"/>
                    <a:gd name="T64" fmla="*/ 1 w 486"/>
                    <a:gd name="T65" fmla="*/ 1 h 86"/>
                    <a:gd name="T66" fmla="*/ 1 w 486"/>
                    <a:gd name="T67" fmla="*/ 1 h 86"/>
                    <a:gd name="T68" fmla="*/ 1 w 486"/>
                    <a:gd name="T69" fmla="*/ 1 h 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6"/>
                    <a:gd name="T106" fmla="*/ 0 h 86"/>
                    <a:gd name="T107" fmla="*/ 486 w 486"/>
                    <a:gd name="T108" fmla="*/ 86 h 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6" h="86">
                      <a:moveTo>
                        <a:pt x="486" y="41"/>
                      </a:moveTo>
                      <a:lnTo>
                        <a:pt x="423" y="0"/>
                      </a:lnTo>
                      <a:lnTo>
                        <a:pt x="396" y="0"/>
                      </a:lnTo>
                      <a:lnTo>
                        <a:pt x="369" y="1"/>
                      </a:lnTo>
                      <a:lnTo>
                        <a:pt x="341" y="1"/>
                      </a:lnTo>
                      <a:lnTo>
                        <a:pt x="313" y="1"/>
                      </a:lnTo>
                      <a:lnTo>
                        <a:pt x="286" y="2"/>
                      </a:lnTo>
                      <a:lnTo>
                        <a:pt x="258" y="3"/>
                      </a:lnTo>
                      <a:lnTo>
                        <a:pt x="230" y="5"/>
                      </a:lnTo>
                      <a:lnTo>
                        <a:pt x="203" y="6"/>
                      </a:lnTo>
                      <a:lnTo>
                        <a:pt x="175" y="8"/>
                      </a:lnTo>
                      <a:lnTo>
                        <a:pt x="149" y="10"/>
                      </a:lnTo>
                      <a:lnTo>
                        <a:pt x="122" y="13"/>
                      </a:lnTo>
                      <a:lnTo>
                        <a:pt x="96" y="16"/>
                      </a:lnTo>
                      <a:lnTo>
                        <a:pt x="70" y="20"/>
                      </a:lnTo>
                      <a:lnTo>
                        <a:pt x="46" y="23"/>
                      </a:lnTo>
                      <a:lnTo>
                        <a:pt x="23" y="28"/>
                      </a:lnTo>
                      <a:lnTo>
                        <a:pt x="0" y="32"/>
                      </a:lnTo>
                      <a:lnTo>
                        <a:pt x="308" y="82"/>
                      </a:lnTo>
                      <a:lnTo>
                        <a:pt x="312" y="82"/>
                      </a:lnTo>
                      <a:lnTo>
                        <a:pt x="318" y="83"/>
                      </a:lnTo>
                      <a:lnTo>
                        <a:pt x="323" y="83"/>
                      </a:lnTo>
                      <a:lnTo>
                        <a:pt x="328" y="84"/>
                      </a:lnTo>
                      <a:lnTo>
                        <a:pt x="334" y="85"/>
                      </a:lnTo>
                      <a:lnTo>
                        <a:pt x="340" y="85"/>
                      </a:lnTo>
                      <a:lnTo>
                        <a:pt x="346" y="86"/>
                      </a:lnTo>
                      <a:lnTo>
                        <a:pt x="351" y="86"/>
                      </a:lnTo>
                      <a:lnTo>
                        <a:pt x="358" y="75"/>
                      </a:lnTo>
                      <a:lnTo>
                        <a:pt x="372" y="66"/>
                      </a:lnTo>
                      <a:lnTo>
                        <a:pt x="391" y="57"/>
                      </a:lnTo>
                      <a:lnTo>
                        <a:pt x="412" y="51"/>
                      </a:lnTo>
                      <a:lnTo>
                        <a:pt x="434" y="46"/>
                      </a:lnTo>
                      <a:lnTo>
                        <a:pt x="455" y="43"/>
                      </a:lnTo>
                      <a:lnTo>
                        <a:pt x="473" y="41"/>
                      </a:lnTo>
                      <a:lnTo>
                        <a:pt x="486" y="41"/>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77" name="Freeform 184"/>
                <p:cNvSpPr>
                  <a:spLocks noChangeAspect="1"/>
                </p:cNvSpPr>
                <p:nvPr/>
              </p:nvSpPr>
              <p:spPr bwMode="auto">
                <a:xfrm>
                  <a:off x="2236" y="3090"/>
                  <a:ext cx="243" cy="44"/>
                </a:xfrm>
                <a:custGeom>
                  <a:avLst/>
                  <a:gdLst>
                    <a:gd name="T0" fmla="*/ 1 w 486"/>
                    <a:gd name="T1" fmla="*/ 1 h 86"/>
                    <a:gd name="T2" fmla="*/ 1 w 486"/>
                    <a:gd name="T3" fmla="*/ 0 h 86"/>
                    <a:gd name="T4" fmla="*/ 1 w 486"/>
                    <a:gd name="T5" fmla="*/ 0 h 86"/>
                    <a:gd name="T6" fmla="*/ 1 w 486"/>
                    <a:gd name="T7" fmla="*/ 0 h 86"/>
                    <a:gd name="T8" fmla="*/ 1 w 486"/>
                    <a:gd name="T9" fmla="*/ 1 h 86"/>
                    <a:gd name="T10" fmla="*/ 1 w 486"/>
                    <a:gd name="T11" fmla="*/ 1 h 86"/>
                    <a:gd name="T12" fmla="*/ 1 w 486"/>
                    <a:gd name="T13" fmla="*/ 1 h 86"/>
                    <a:gd name="T14" fmla="*/ 1 w 486"/>
                    <a:gd name="T15" fmla="*/ 1 h 86"/>
                    <a:gd name="T16" fmla="*/ 1 w 486"/>
                    <a:gd name="T17" fmla="*/ 1 h 86"/>
                    <a:gd name="T18" fmla="*/ 1 w 486"/>
                    <a:gd name="T19" fmla="*/ 1 h 86"/>
                    <a:gd name="T20" fmla="*/ 1 w 486"/>
                    <a:gd name="T21" fmla="*/ 1 h 86"/>
                    <a:gd name="T22" fmla="*/ 1 w 486"/>
                    <a:gd name="T23" fmla="*/ 1 h 86"/>
                    <a:gd name="T24" fmla="*/ 1 w 486"/>
                    <a:gd name="T25" fmla="*/ 1 h 86"/>
                    <a:gd name="T26" fmla="*/ 1 w 486"/>
                    <a:gd name="T27" fmla="*/ 1 h 86"/>
                    <a:gd name="T28" fmla="*/ 1 w 486"/>
                    <a:gd name="T29" fmla="*/ 1 h 86"/>
                    <a:gd name="T30" fmla="*/ 1 w 486"/>
                    <a:gd name="T31" fmla="*/ 1 h 86"/>
                    <a:gd name="T32" fmla="*/ 1 w 486"/>
                    <a:gd name="T33" fmla="*/ 1 h 86"/>
                    <a:gd name="T34" fmla="*/ 1 w 486"/>
                    <a:gd name="T35" fmla="*/ 1 h 86"/>
                    <a:gd name="T36" fmla="*/ 0 w 486"/>
                    <a:gd name="T37" fmla="*/ 1 h 86"/>
                    <a:gd name="T38" fmla="*/ 1 w 486"/>
                    <a:gd name="T39" fmla="*/ 1 h 86"/>
                    <a:gd name="T40" fmla="*/ 1 w 486"/>
                    <a:gd name="T41" fmla="*/ 1 h 86"/>
                    <a:gd name="T42" fmla="*/ 1 w 486"/>
                    <a:gd name="T43" fmla="*/ 1 h 86"/>
                    <a:gd name="T44" fmla="*/ 1 w 486"/>
                    <a:gd name="T45" fmla="*/ 1 h 86"/>
                    <a:gd name="T46" fmla="*/ 1 w 486"/>
                    <a:gd name="T47" fmla="*/ 1 h 86"/>
                    <a:gd name="T48" fmla="*/ 1 w 486"/>
                    <a:gd name="T49" fmla="*/ 1 h 86"/>
                    <a:gd name="T50" fmla="*/ 1 w 486"/>
                    <a:gd name="T51" fmla="*/ 1 h 86"/>
                    <a:gd name="T52" fmla="*/ 1 w 486"/>
                    <a:gd name="T53" fmla="*/ 1 h 86"/>
                    <a:gd name="T54" fmla="*/ 1 w 486"/>
                    <a:gd name="T55" fmla="*/ 1 h 86"/>
                    <a:gd name="T56" fmla="*/ 1 w 486"/>
                    <a:gd name="T57" fmla="*/ 1 h 86"/>
                    <a:gd name="T58" fmla="*/ 1 w 486"/>
                    <a:gd name="T59" fmla="*/ 1 h 86"/>
                    <a:gd name="T60" fmla="*/ 1 w 486"/>
                    <a:gd name="T61" fmla="*/ 1 h 86"/>
                    <a:gd name="T62" fmla="*/ 1 w 486"/>
                    <a:gd name="T63" fmla="*/ 1 h 86"/>
                    <a:gd name="T64" fmla="*/ 1 w 486"/>
                    <a:gd name="T65" fmla="*/ 1 h 86"/>
                    <a:gd name="T66" fmla="*/ 1 w 486"/>
                    <a:gd name="T67" fmla="*/ 1 h 86"/>
                    <a:gd name="T68" fmla="*/ 1 w 486"/>
                    <a:gd name="T69" fmla="*/ 1 h 86"/>
                    <a:gd name="T70" fmla="*/ 1 w 486"/>
                    <a:gd name="T71" fmla="*/ 1 h 86"/>
                    <a:gd name="T72" fmla="*/ 1 w 486"/>
                    <a:gd name="T73" fmla="*/ 1 h 86"/>
                    <a:gd name="T74" fmla="*/ 1 w 486"/>
                    <a:gd name="T75" fmla="*/ 1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6"/>
                    <a:gd name="T115" fmla="*/ 0 h 86"/>
                    <a:gd name="T116" fmla="*/ 486 w 486"/>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6" h="86">
                      <a:moveTo>
                        <a:pt x="486" y="41"/>
                      </a:moveTo>
                      <a:lnTo>
                        <a:pt x="423" y="0"/>
                      </a:lnTo>
                      <a:lnTo>
                        <a:pt x="396" y="0"/>
                      </a:lnTo>
                      <a:lnTo>
                        <a:pt x="369" y="1"/>
                      </a:lnTo>
                      <a:lnTo>
                        <a:pt x="341" y="1"/>
                      </a:lnTo>
                      <a:lnTo>
                        <a:pt x="313" y="1"/>
                      </a:lnTo>
                      <a:lnTo>
                        <a:pt x="286" y="2"/>
                      </a:lnTo>
                      <a:lnTo>
                        <a:pt x="258" y="3"/>
                      </a:lnTo>
                      <a:lnTo>
                        <a:pt x="230" y="5"/>
                      </a:lnTo>
                      <a:lnTo>
                        <a:pt x="203" y="6"/>
                      </a:lnTo>
                      <a:lnTo>
                        <a:pt x="175" y="8"/>
                      </a:lnTo>
                      <a:lnTo>
                        <a:pt x="149" y="10"/>
                      </a:lnTo>
                      <a:lnTo>
                        <a:pt x="122" y="13"/>
                      </a:lnTo>
                      <a:lnTo>
                        <a:pt x="96" y="16"/>
                      </a:lnTo>
                      <a:lnTo>
                        <a:pt x="70" y="20"/>
                      </a:lnTo>
                      <a:lnTo>
                        <a:pt x="46" y="23"/>
                      </a:lnTo>
                      <a:lnTo>
                        <a:pt x="23" y="28"/>
                      </a:lnTo>
                      <a:lnTo>
                        <a:pt x="0" y="32"/>
                      </a:lnTo>
                      <a:lnTo>
                        <a:pt x="308" y="82"/>
                      </a:lnTo>
                      <a:lnTo>
                        <a:pt x="312" y="82"/>
                      </a:lnTo>
                      <a:lnTo>
                        <a:pt x="318" y="83"/>
                      </a:lnTo>
                      <a:lnTo>
                        <a:pt x="323" y="83"/>
                      </a:lnTo>
                      <a:lnTo>
                        <a:pt x="328" y="84"/>
                      </a:lnTo>
                      <a:lnTo>
                        <a:pt x="334" y="85"/>
                      </a:lnTo>
                      <a:lnTo>
                        <a:pt x="340" y="85"/>
                      </a:lnTo>
                      <a:lnTo>
                        <a:pt x="346" y="86"/>
                      </a:lnTo>
                      <a:lnTo>
                        <a:pt x="351" y="86"/>
                      </a:lnTo>
                      <a:lnTo>
                        <a:pt x="358" y="75"/>
                      </a:lnTo>
                      <a:lnTo>
                        <a:pt x="372" y="66"/>
                      </a:lnTo>
                      <a:lnTo>
                        <a:pt x="391" y="57"/>
                      </a:lnTo>
                      <a:lnTo>
                        <a:pt x="412" y="51"/>
                      </a:lnTo>
                      <a:lnTo>
                        <a:pt x="434" y="46"/>
                      </a:lnTo>
                      <a:lnTo>
                        <a:pt x="455" y="43"/>
                      </a:lnTo>
                      <a:lnTo>
                        <a:pt x="473" y="41"/>
                      </a:lnTo>
                      <a:lnTo>
                        <a:pt x="486" y="41"/>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78" name="Freeform 185"/>
                <p:cNvSpPr>
                  <a:spLocks noChangeAspect="1"/>
                </p:cNvSpPr>
                <p:nvPr/>
              </p:nvSpPr>
              <p:spPr bwMode="auto">
                <a:xfrm>
                  <a:off x="2412" y="3111"/>
                  <a:ext cx="102" cy="26"/>
                </a:xfrm>
                <a:custGeom>
                  <a:avLst/>
                  <a:gdLst>
                    <a:gd name="T0" fmla="*/ 0 w 205"/>
                    <a:gd name="T1" fmla="*/ 0 h 53"/>
                    <a:gd name="T2" fmla="*/ 0 w 205"/>
                    <a:gd name="T3" fmla="*/ 0 h 53"/>
                    <a:gd name="T4" fmla="*/ 0 w 205"/>
                    <a:gd name="T5" fmla="*/ 0 h 53"/>
                    <a:gd name="T6" fmla="*/ 0 w 205"/>
                    <a:gd name="T7" fmla="*/ 0 h 53"/>
                    <a:gd name="T8" fmla="*/ 0 w 205"/>
                    <a:gd name="T9" fmla="*/ 0 h 53"/>
                    <a:gd name="T10" fmla="*/ 0 w 205"/>
                    <a:gd name="T11" fmla="*/ 0 h 53"/>
                    <a:gd name="T12" fmla="*/ 0 w 205"/>
                    <a:gd name="T13" fmla="*/ 0 h 53"/>
                    <a:gd name="T14" fmla="*/ 0 w 205"/>
                    <a:gd name="T15" fmla="*/ 0 h 53"/>
                    <a:gd name="T16" fmla="*/ 0 w 205"/>
                    <a:gd name="T17" fmla="*/ 0 h 53"/>
                    <a:gd name="T18" fmla="*/ 0 w 205"/>
                    <a:gd name="T19" fmla="*/ 0 h 53"/>
                    <a:gd name="T20" fmla="*/ 0 w 205"/>
                    <a:gd name="T21" fmla="*/ 0 h 53"/>
                    <a:gd name="T22" fmla="*/ 0 w 205"/>
                    <a:gd name="T23" fmla="*/ 0 h 53"/>
                    <a:gd name="T24" fmla="*/ 0 w 205"/>
                    <a:gd name="T25" fmla="*/ 0 h 53"/>
                    <a:gd name="T26" fmla="*/ 0 w 205"/>
                    <a:gd name="T27" fmla="*/ 0 h 53"/>
                    <a:gd name="T28" fmla="*/ 0 w 205"/>
                    <a:gd name="T29" fmla="*/ 0 h 53"/>
                    <a:gd name="T30" fmla="*/ 0 w 205"/>
                    <a:gd name="T31" fmla="*/ 0 h 53"/>
                    <a:gd name="T32" fmla="*/ 0 w 205"/>
                    <a:gd name="T33" fmla="*/ 0 h 53"/>
                    <a:gd name="T34" fmla="*/ 0 w 205"/>
                    <a:gd name="T35" fmla="*/ 0 h 53"/>
                    <a:gd name="T36" fmla="*/ 0 w 205"/>
                    <a:gd name="T37" fmla="*/ 0 h 53"/>
                    <a:gd name="T38" fmla="*/ 0 w 205"/>
                    <a:gd name="T39" fmla="*/ 0 h 53"/>
                    <a:gd name="T40" fmla="*/ 0 w 205"/>
                    <a:gd name="T41" fmla="*/ 0 h 53"/>
                    <a:gd name="T42" fmla="*/ 0 w 205"/>
                    <a:gd name="T43" fmla="*/ 0 h 53"/>
                    <a:gd name="T44" fmla="*/ 0 w 205"/>
                    <a:gd name="T45" fmla="*/ 0 h 53"/>
                    <a:gd name="T46" fmla="*/ 0 w 205"/>
                    <a:gd name="T47" fmla="*/ 0 h 53"/>
                    <a:gd name="T48" fmla="*/ 0 w 205"/>
                    <a:gd name="T49" fmla="*/ 0 h 53"/>
                    <a:gd name="T50" fmla="*/ 0 w 205"/>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5"/>
                    <a:gd name="T79" fmla="*/ 0 h 53"/>
                    <a:gd name="T80" fmla="*/ 205 w 205"/>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5" h="53">
                      <a:moveTo>
                        <a:pt x="135" y="0"/>
                      </a:moveTo>
                      <a:lnTo>
                        <a:pt x="122" y="0"/>
                      </a:lnTo>
                      <a:lnTo>
                        <a:pt x="104" y="3"/>
                      </a:lnTo>
                      <a:lnTo>
                        <a:pt x="83" y="6"/>
                      </a:lnTo>
                      <a:lnTo>
                        <a:pt x="61" y="11"/>
                      </a:lnTo>
                      <a:lnTo>
                        <a:pt x="40" y="16"/>
                      </a:lnTo>
                      <a:lnTo>
                        <a:pt x="21" y="24"/>
                      </a:lnTo>
                      <a:lnTo>
                        <a:pt x="7" y="35"/>
                      </a:lnTo>
                      <a:lnTo>
                        <a:pt x="0" y="46"/>
                      </a:lnTo>
                      <a:lnTo>
                        <a:pt x="19" y="47"/>
                      </a:lnTo>
                      <a:lnTo>
                        <a:pt x="37" y="50"/>
                      </a:lnTo>
                      <a:lnTo>
                        <a:pt x="56" y="51"/>
                      </a:lnTo>
                      <a:lnTo>
                        <a:pt x="74" y="52"/>
                      </a:lnTo>
                      <a:lnTo>
                        <a:pt x="94" y="52"/>
                      </a:lnTo>
                      <a:lnTo>
                        <a:pt x="111" y="53"/>
                      </a:lnTo>
                      <a:lnTo>
                        <a:pt x="128" y="53"/>
                      </a:lnTo>
                      <a:lnTo>
                        <a:pt x="146" y="53"/>
                      </a:lnTo>
                      <a:lnTo>
                        <a:pt x="159" y="53"/>
                      </a:lnTo>
                      <a:lnTo>
                        <a:pt x="173" y="53"/>
                      </a:lnTo>
                      <a:lnTo>
                        <a:pt x="185" y="52"/>
                      </a:lnTo>
                      <a:lnTo>
                        <a:pt x="194" y="51"/>
                      </a:lnTo>
                      <a:lnTo>
                        <a:pt x="201" y="50"/>
                      </a:lnTo>
                      <a:lnTo>
                        <a:pt x="204" y="47"/>
                      </a:lnTo>
                      <a:lnTo>
                        <a:pt x="205" y="45"/>
                      </a:lnTo>
                      <a:lnTo>
                        <a:pt x="203" y="43"/>
                      </a:lnTo>
                      <a:lnTo>
                        <a:pt x="135" y="0"/>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79" name="Freeform 186"/>
                <p:cNvSpPr>
                  <a:spLocks noChangeAspect="1"/>
                </p:cNvSpPr>
                <p:nvPr/>
              </p:nvSpPr>
              <p:spPr bwMode="auto">
                <a:xfrm>
                  <a:off x="2412" y="3111"/>
                  <a:ext cx="102" cy="26"/>
                </a:xfrm>
                <a:custGeom>
                  <a:avLst/>
                  <a:gdLst>
                    <a:gd name="T0" fmla="*/ 0 w 205"/>
                    <a:gd name="T1" fmla="*/ 0 h 53"/>
                    <a:gd name="T2" fmla="*/ 0 w 205"/>
                    <a:gd name="T3" fmla="*/ 0 h 53"/>
                    <a:gd name="T4" fmla="*/ 0 w 205"/>
                    <a:gd name="T5" fmla="*/ 0 h 53"/>
                    <a:gd name="T6" fmla="*/ 0 w 205"/>
                    <a:gd name="T7" fmla="*/ 0 h 53"/>
                    <a:gd name="T8" fmla="*/ 0 w 205"/>
                    <a:gd name="T9" fmla="*/ 0 h 53"/>
                    <a:gd name="T10" fmla="*/ 0 w 205"/>
                    <a:gd name="T11" fmla="*/ 0 h 53"/>
                    <a:gd name="T12" fmla="*/ 0 w 205"/>
                    <a:gd name="T13" fmla="*/ 0 h 53"/>
                    <a:gd name="T14" fmla="*/ 0 w 205"/>
                    <a:gd name="T15" fmla="*/ 0 h 53"/>
                    <a:gd name="T16" fmla="*/ 0 w 205"/>
                    <a:gd name="T17" fmla="*/ 0 h 53"/>
                    <a:gd name="T18" fmla="*/ 0 w 205"/>
                    <a:gd name="T19" fmla="*/ 0 h 53"/>
                    <a:gd name="T20" fmla="*/ 0 w 205"/>
                    <a:gd name="T21" fmla="*/ 0 h 53"/>
                    <a:gd name="T22" fmla="*/ 0 w 205"/>
                    <a:gd name="T23" fmla="*/ 0 h 53"/>
                    <a:gd name="T24" fmla="*/ 0 w 205"/>
                    <a:gd name="T25" fmla="*/ 0 h 53"/>
                    <a:gd name="T26" fmla="*/ 0 w 205"/>
                    <a:gd name="T27" fmla="*/ 0 h 53"/>
                    <a:gd name="T28" fmla="*/ 0 w 205"/>
                    <a:gd name="T29" fmla="*/ 0 h 53"/>
                    <a:gd name="T30" fmla="*/ 0 w 205"/>
                    <a:gd name="T31" fmla="*/ 0 h 53"/>
                    <a:gd name="T32" fmla="*/ 0 w 205"/>
                    <a:gd name="T33" fmla="*/ 0 h 53"/>
                    <a:gd name="T34" fmla="*/ 0 w 205"/>
                    <a:gd name="T35" fmla="*/ 0 h 53"/>
                    <a:gd name="T36" fmla="*/ 0 w 205"/>
                    <a:gd name="T37" fmla="*/ 0 h 53"/>
                    <a:gd name="T38" fmla="*/ 0 w 205"/>
                    <a:gd name="T39" fmla="*/ 0 h 53"/>
                    <a:gd name="T40" fmla="*/ 0 w 205"/>
                    <a:gd name="T41" fmla="*/ 0 h 53"/>
                    <a:gd name="T42" fmla="*/ 0 w 205"/>
                    <a:gd name="T43" fmla="*/ 0 h 53"/>
                    <a:gd name="T44" fmla="*/ 0 w 205"/>
                    <a:gd name="T45" fmla="*/ 0 h 53"/>
                    <a:gd name="T46" fmla="*/ 0 w 205"/>
                    <a:gd name="T47" fmla="*/ 0 h 53"/>
                    <a:gd name="T48" fmla="*/ 0 w 205"/>
                    <a:gd name="T49" fmla="*/ 0 h 53"/>
                    <a:gd name="T50" fmla="*/ 0 w 205"/>
                    <a:gd name="T51" fmla="*/ 0 h 53"/>
                    <a:gd name="T52" fmla="*/ 0 w 205"/>
                    <a:gd name="T53" fmla="*/ 0 h 53"/>
                    <a:gd name="T54" fmla="*/ 0 w 205"/>
                    <a:gd name="T55" fmla="*/ 0 h 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5"/>
                    <a:gd name="T85" fmla="*/ 0 h 53"/>
                    <a:gd name="T86" fmla="*/ 205 w 205"/>
                    <a:gd name="T87" fmla="*/ 53 h 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5" h="53">
                      <a:moveTo>
                        <a:pt x="135" y="0"/>
                      </a:moveTo>
                      <a:lnTo>
                        <a:pt x="135" y="0"/>
                      </a:lnTo>
                      <a:lnTo>
                        <a:pt x="122" y="0"/>
                      </a:lnTo>
                      <a:lnTo>
                        <a:pt x="104" y="3"/>
                      </a:lnTo>
                      <a:lnTo>
                        <a:pt x="83" y="6"/>
                      </a:lnTo>
                      <a:lnTo>
                        <a:pt x="61" y="11"/>
                      </a:lnTo>
                      <a:lnTo>
                        <a:pt x="40" y="16"/>
                      </a:lnTo>
                      <a:lnTo>
                        <a:pt x="21" y="24"/>
                      </a:lnTo>
                      <a:lnTo>
                        <a:pt x="7" y="35"/>
                      </a:lnTo>
                      <a:lnTo>
                        <a:pt x="0" y="46"/>
                      </a:lnTo>
                      <a:lnTo>
                        <a:pt x="19" y="47"/>
                      </a:lnTo>
                      <a:lnTo>
                        <a:pt x="37" y="50"/>
                      </a:lnTo>
                      <a:lnTo>
                        <a:pt x="56" y="51"/>
                      </a:lnTo>
                      <a:lnTo>
                        <a:pt x="74" y="52"/>
                      </a:lnTo>
                      <a:lnTo>
                        <a:pt x="94" y="52"/>
                      </a:lnTo>
                      <a:lnTo>
                        <a:pt x="111" y="53"/>
                      </a:lnTo>
                      <a:lnTo>
                        <a:pt x="128" y="53"/>
                      </a:lnTo>
                      <a:lnTo>
                        <a:pt x="146" y="53"/>
                      </a:lnTo>
                      <a:lnTo>
                        <a:pt x="159" y="53"/>
                      </a:lnTo>
                      <a:lnTo>
                        <a:pt x="173" y="53"/>
                      </a:lnTo>
                      <a:lnTo>
                        <a:pt x="185" y="52"/>
                      </a:lnTo>
                      <a:lnTo>
                        <a:pt x="194" y="51"/>
                      </a:lnTo>
                      <a:lnTo>
                        <a:pt x="201" y="50"/>
                      </a:lnTo>
                      <a:lnTo>
                        <a:pt x="204" y="47"/>
                      </a:lnTo>
                      <a:lnTo>
                        <a:pt x="205" y="45"/>
                      </a:lnTo>
                      <a:lnTo>
                        <a:pt x="203" y="43"/>
                      </a:lnTo>
                      <a:lnTo>
                        <a:pt x="135" y="0"/>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80" name="Line 187"/>
                <p:cNvSpPr>
                  <a:spLocks noChangeAspect="1" noChangeShapeType="1"/>
                </p:cNvSpPr>
                <p:nvPr/>
              </p:nvSpPr>
              <p:spPr bwMode="auto">
                <a:xfrm>
                  <a:off x="2290" y="3099"/>
                  <a:ext cx="155" cy="3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81" name="Freeform 188"/>
                <p:cNvSpPr>
                  <a:spLocks noChangeAspect="1"/>
                </p:cNvSpPr>
                <p:nvPr/>
              </p:nvSpPr>
              <p:spPr bwMode="auto">
                <a:xfrm>
                  <a:off x="2426" y="3131"/>
                  <a:ext cx="81" cy="5"/>
                </a:xfrm>
                <a:custGeom>
                  <a:avLst/>
                  <a:gdLst>
                    <a:gd name="T0" fmla="*/ 0 w 163"/>
                    <a:gd name="T1" fmla="*/ 1 h 10"/>
                    <a:gd name="T2" fmla="*/ 0 w 163"/>
                    <a:gd name="T3" fmla="*/ 1 h 10"/>
                    <a:gd name="T4" fmla="*/ 0 w 163"/>
                    <a:gd name="T5" fmla="*/ 1 h 10"/>
                    <a:gd name="T6" fmla="*/ 0 w 163"/>
                    <a:gd name="T7" fmla="*/ 1 h 10"/>
                    <a:gd name="T8" fmla="*/ 0 w 163"/>
                    <a:gd name="T9" fmla="*/ 1 h 10"/>
                    <a:gd name="T10" fmla="*/ 0 w 163"/>
                    <a:gd name="T11" fmla="*/ 1 h 10"/>
                    <a:gd name="T12" fmla="*/ 0 w 163"/>
                    <a:gd name="T13" fmla="*/ 1 h 10"/>
                    <a:gd name="T14" fmla="*/ 0 w 163"/>
                    <a:gd name="T15" fmla="*/ 1 h 10"/>
                    <a:gd name="T16" fmla="*/ 0 w 163"/>
                    <a:gd name="T17" fmla="*/ 1 h 10"/>
                    <a:gd name="T18" fmla="*/ 0 w 163"/>
                    <a:gd name="T19" fmla="*/ 1 h 10"/>
                    <a:gd name="T20" fmla="*/ 0 w 163"/>
                    <a:gd name="T21" fmla="*/ 1 h 10"/>
                    <a:gd name="T22" fmla="*/ 0 w 163"/>
                    <a:gd name="T23" fmla="*/ 1 h 10"/>
                    <a:gd name="T24" fmla="*/ 0 w 163"/>
                    <a:gd name="T25" fmla="*/ 1 h 10"/>
                    <a:gd name="T26" fmla="*/ 0 w 163"/>
                    <a:gd name="T27" fmla="*/ 1 h 10"/>
                    <a:gd name="T28" fmla="*/ 0 w 163"/>
                    <a:gd name="T29" fmla="*/ 1 h 10"/>
                    <a:gd name="T30" fmla="*/ 0 w 163"/>
                    <a:gd name="T31" fmla="*/ 1 h 10"/>
                    <a:gd name="T32" fmla="*/ 0 w 163"/>
                    <a:gd name="T33" fmla="*/ 1 h 10"/>
                    <a:gd name="T34" fmla="*/ 0 w 163"/>
                    <a:gd name="T35" fmla="*/ 1 h 10"/>
                    <a:gd name="T36" fmla="*/ 0 w 16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3"/>
                    <a:gd name="T58" fmla="*/ 0 h 10"/>
                    <a:gd name="T59" fmla="*/ 163 w 163"/>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3" h="10">
                      <a:moveTo>
                        <a:pt x="0" y="10"/>
                      </a:moveTo>
                      <a:lnTo>
                        <a:pt x="0" y="10"/>
                      </a:lnTo>
                      <a:lnTo>
                        <a:pt x="5" y="9"/>
                      </a:lnTo>
                      <a:lnTo>
                        <a:pt x="11" y="8"/>
                      </a:lnTo>
                      <a:lnTo>
                        <a:pt x="16" y="5"/>
                      </a:lnTo>
                      <a:lnTo>
                        <a:pt x="23" y="4"/>
                      </a:lnTo>
                      <a:lnTo>
                        <a:pt x="29" y="3"/>
                      </a:lnTo>
                      <a:lnTo>
                        <a:pt x="35" y="3"/>
                      </a:lnTo>
                      <a:lnTo>
                        <a:pt x="40" y="2"/>
                      </a:lnTo>
                      <a:lnTo>
                        <a:pt x="45" y="2"/>
                      </a:lnTo>
                      <a:lnTo>
                        <a:pt x="61" y="1"/>
                      </a:lnTo>
                      <a:lnTo>
                        <a:pt x="79" y="1"/>
                      </a:lnTo>
                      <a:lnTo>
                        <a:pt x="97" y="2"/>
                      </a:lnTo>
                      <a:lnTo>
                        <a:pt x="114" y="2"/>
                      </a:lnTo>
                      <a:lnTo>
                        <a:pt x="130" y="3"/>
                      </a:lnTo>
                      <a:lnTo>
                        <a:pt x="144" y="3"/>
                      </a:lnTo>
                      <a:lnTo>
                        <a:pt x="156" y="2"/>
                      </a:lnTo>
                      <a:lnTo>
                        <a:pt x="16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82" name="Freeform 189"/>
                <p:cNvSpPr>
                  <a:spLocks noChangeAspect="1"/>
                </p:cNvSpPr>
                <p:nvPr/>
              </p:nvSpPr>
              <p:spPr bwMode="auto">
                <a:xfrm>
                  <a:off x="2385" y="3111"/>
                  <a:ext cx="94" cy="9"/>
                </a:xfrm>
                <a:custGeom>
                  <a:avLst/>
                  <a:gdLst>
                    <a:gd name="T0" fmla="*/ 0 w 187"/>
                    <a:gd name="T1" fmla="*/ 0 h 19"/>
                    <a:gd name="T2" fmla="*/ 0 w 187"/>
                    <a:gd name="T3" fmla="*/ 0 h 19"/>
                    <a:gd name="T4" fmla="*/ 1 w 187"/>
                    <a:gd name="T5" fmla="*/ 0 h 19"/>
                    <a:gd name="T6" fmla="*/ 1 w 187"/>
                    <a:gd name="T7" fmla="*/ 0 h 19"/>
                    <a:gd name="T8" fmla="*/ 1 w 187"/>
                    <a:gd name="T9" fmla="*/ 0 h 19"/>
                    <a:gd name="T10" fmla="*/ 1 w 187"/>
                    <a:gd name="T11" fmla="*/ 0 h 19"/>
                    <a:gd name="T12" fmla="*/ 1 w 187"/>
                    <a:gd name="T13" fmla="*/ 0 h 19"/>
                    <a:gd name="T14" fmla="*/ 1 w 187"/>
                    <a:gd name="T15" fmla="*/ 0 h 19"/>
                    <a:gd name="T16" fmla="*/ 1 w 187"/>
                    <a:gd name="T17" fmla="*/ 0 h 19"/>
                    <a:gd name="T18" fmla="*/ 1 w 187"/>
                    <a:gd name="T19" fmla="*/ 0 h 19"/>
                    <a:gd name="T20" fmla="*/ 1 w 187"/>
                    <a:gd name="T21" fmla="*/ 0 h 19"/>
                    <a:gd name="T22" fmla="*/ 1 w 187"/>
                    <a:gd name="T23" fmla="*/ 0 h 19"/>
                    <a:gd name="T24" fmla="*/ 1 w 187"/>
                    <a:gd name="T25" fmla="*/ 0 h 19"/>
                    <a:gd name="T26" fmla="*/ 1 w 187"/>
                    <a:gd name="T27" fmla="*/ 0 h 19"/>
                    <a:gd name="T28" fmla="*/ 1 w 187"/>
                    <a:gd name="T29" fmla="*/ 0 h 19"/>
                    <a:gd name="T30" fmla="*/ 1 w 187"/>
                    <a:gd name="T31" fmla="*/ 0 h 19"/>
                    <a:gd name="T32" fmla="*/ 1 w 187"/>
                    <a:gd name="T33" fmla="*/ 0 h 19"/>
                    <a:gd name="T34" fmla="*/ 1 w 187"/>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19"/>
                    <a:gd name="T56" fmla="*/ 187 w 187"/>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19">
                      <a:moveTo>
                        <a:pt x="0" y="19"/>
                      </a:moveTo>
                      <a:lnTo>
                        <a:pt x="0" y="19"/>
                      </a:lnTo>
                      <a:lnTo>
                        <a:pt x="11" y="16"/>
                      </a:lnTo>
                      <a:lnTo>
                        <a:pt x="21" y="14"/>
                      </a:lnTo>
                      <a:lnTo>
                        <a:pt x="32" y="12"/>
                      </a:lnTo>
                      <a:lnTo>
                        <a:pt x="43" y="11"/>
                      </a:lnTo>
                      <a:lnTo>
                        <a:pt x="55" y="8"/>
                      </a:lnTo>
                      <a:lnTo>
                        <a:pt x="67" y="7"/>
                      </a:lnTo>
                      <a:lnTo>
                        <a:pt x="80" y="6"/>
                      </a:lnTo>
                      <a:lnTo>
                        <a:pt x="93" y="5"/>
                      </a:lnTo>
                      <a:lnTo>
                        <a:pt x="104" y="4"/>
                      </a:lnTo>
                      <a:lnTo>
                        <a:pt x="117" y="3"/>
                      </a:lnTo>
                      <a:lnTo>
                        <a:pt x="129" y="1"/>
                      </a:lnTo>
                      <a:lnTo>
                        <a:pt x="142" y="1"/>
                      </a:lnTo>
                      <a:lnTo>
                        <a:pt x="154" y="1"/>
                      </a:lnTo>
                      <a:lnTo>
                        <a:pt x="165" y="0"/>
                      </a:lnTo>
                      <a:lnTo>
                        <a:pt x="177" y="0"/>
                      </a:lnTo>
                      <a:lnTo>
                        <a:pt x="187"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83" name="Line 190"/>
                <p:cNvSpPr>
                  <a:spLocks noChangeAspect="1" noChangeShapeType="1"/>
                </p:cNvSpPr>
                <p:nvPr/>
              </p:nvSpPr>
              <p:spPr bwMode="auto">
                <a:xfrm>
                  <a:off x="2377" y="3092"/>
                  <a:ext cx="63" cy="2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684" name="Freeform 191"/>
                <p:cNvSpPr>
                  <a:spLocks noChangeAspect="1"/>
                </p:cNvSpPr>
                <p:nvPr/>
              </p:nvSpPr>
              <p:spPr bwMode="auto">
                <a:xfrm>
                  <a:off x="2411" y="3099"/>
                  <a:ext cx="49" cy="4"/>
                </a:xfrm>
                <a:custGeom>
                  <a:avLst/>
                  <a:gdLst>
                    <a:gd name="T0" fmla="*/ 0 w 99"/>
                    <a:gd name="T1" fmla="*/ 1 h 8"/>
                    <a:gd name="T2" fmla="*/ 0 w 99"/>
                    <a:gd name="T3" fmla="*/ 1 h 8"/>
                    <a:gd name="T4" fmla="*/ 0 w 99"/>
                    <a:gd name="T5" fmla="*/ 1 h 8"/>
                    <a:gd name="T6" fmla="*/ 0 w 99"/>
                    <a:gd name="T7" fmla="*/ 1 h 8"/>
                    <a:gd name="T8" fmla="*/ 0 w 99"/>
                    <a:gd name="T9" fmla="*/ 1 h 8"/>
                    <a:gd name="T10" fmla="*/ 0 w 99"/>
                    <a:gd name="T11" fmla="*/ 1 h 8"/>
                    <a:gd name="T12" fmla="*/ 0 w 99"/>
                    <a:gd name="T13" fmla="*/ 1 h 8"/>
                    <a:gd name="T14" fmla="*/ 0 w 99"/>
                    <a:gd name="T15" fmla="*/ 0 h 8"/>
                    <a:gd name="T16" fmla="*/ 0 w 99"/>
                    <a:gd name="T17" fmla="*/ 0 h 8"/>
                    <a:gd name="T18" fmla="*/ 0 w 99"/>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8"/>
                    <a:gd name="T32" fmla="*/ 99 w 9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8">
                      <a:moveTo>
                        <a:pt x="0" y="8"/>
                      </a:moveTo>
                      <a:lnTo>
                        <a:pt x="0" y="8"/>
                      </a:lnTo>
                      <a:lnTo>
                        <a:pt x="12" y="7"/>
                      </a:lnTo>
                      <a:lnTo>
                        <a:pt x="24" y="5"/>
                      </a:lnTo>
                      <a:lnTo>
                        <a:pt x="37" y="4"/>
                      </a:lnTo>
                      <a:lnTo>
                        <a:pt x="50" y="2"/>
                      </a:lnTo>
                      <a:lnTo>
                        <a:pt x="62" y="1"/>
                      </a:lnTo>
                      <a:lnTo>
                        <a:pt x="75" y="0"/>
                      </a:lnTo>
                      <a:lnTo>
                        <a:pt x="88" y="0"/>
                      </a:lnTo>
                      <a:lnTo>
                        <a:pt x="99"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85" name="Freeform 192"/>
                <p:cNvSpPr>
                  <a:spLocks noChangeAspect="1"/>
                </p:cNvSpPr>
                <p:nvPr/>
              </p:nvSpPr>
              <p:spPr bwMode="auto">
                <a:xfrm>
                  <a:off x="2236" y="3090"/>
                  <a:ext cx="278" cy="47"/>
                </a:xfrm>
                <a:custGeom>
                  <a:avLst/>
                  <a:gdLst>
                    <a:gd name="T0" fmla="*/ 1 w 556"/>
                    <a:gd name="T1" fmla="*/ 1 h 93"/>
                    <a:gd name="T2" fmla="*/ 1 w 556"/>
                    <a:gd name="T3" fmla="*/ 1 h 93"/>
                    <a:gd name="T4" fmla="*/ 1 w 556"/>
                    <a:gd name="T5" fmla="*/ 1 h 93"/>
                    <a:gd name="T6" fmla="*/ 1 w 556"/>
                    <a:gd name="T7" fmla="*/ 1 h 93"/>
                    <a:gd name="T8" fmla="*/ 1 w 556"/>
                    <a:gd name="T9" fmla="*/ 1 h 93"/>
                    <a:gd name="T10" fmla="*/ 1 w 556"/>
                    <a:gd name="T11" fmla="*/ 1 h 93"/>
                    <a:gd name="T12" fmla="*/ 1 w 556"/>
                    <a:gd name="T13" fmla="*/ 1 h 93"/>
                    <a:gd name="T14" fmla="*/ 1 w 556"/>
                    <a:gd name="T15" fmla="*/ 1 h 93"/>
                    <a:gd name="T16" fmla="*/ 1 w 556"/>
                    <a:gd name="T17" fmla="*/ 1 h 93"/>
                    <a:gd name="T18" fmla="*/ 1 w 556"/>
                    <a:gd name="T19" fmla="*/ 1 h 93"/>
                    <a:gd name="T20" fmla="*/ 1 w 556"/>
                    <a:gd name="T21" fmla="*/ 1 h 93"/>
                    <a:gd name="T22" fmla="*/ 1 w 556"/>
                    <a:gd name="T23" fmla="*/ 1 h 93"/>
                    <a:gd name="T24" fmla="*/ 1 w 556"/>
                    <a:gd name="T25" fmla="*/ 1 h 93"/>
                    <a:gd name="T26" fmla="*/ 1 w 556"/>
                    <a:gd name="T27" fmla="*/ 1 h 93"/>
                    <a:gd name="T28" fmla="*/ 1 w 556"/>
                    <a:gd name="T29" fmla="*/ 1 h 93"/>
                    <a:gd name="T30" fmla="*/ 1 w 556"/>
                    <a:gd name="T31" fmla="*/ 1 h 93"/>
                    <a:gd name="T32" fmla="*/ 1 w 556"/>
                    <a:gd name="T33" fmla="*/ 1 h 93"/>
                    <a:gd name="T34" fmla="*/ 1 w 556"/>
                    <a:gd name="T35" fmla="*/ 1 h 93"/>
                    <a:gd name="T36" fmla="*/ 1 w 556"/>
                    <a:gd name="T37" fmla="*/ 1 h 93"/>
                    <a:gd name="T38" fmla="*/ 1 w 556"/>
                    <a:gd name="T39" fmla="*/ 1 h 93"/>
                    <a:gd name="T40" fmla="*/ 1 w 556"/>
                    <a:gd name="T41" fmla="*/ 1 h 93"/>
                    <a:gd name="T42" fmla="*/ 1 w 556"/>
                    <a:gd name="T43" fmla="*/ 1 h 93"/>
                    <a:gd name="T44" fmla="*/ 1 w 556"/>
                    <a:gd name="T45" fmla="*/ 1 h 93"/>
                    <a:gd name="T46" fmla="*/ 1 w 556"/>
                    <a:gd name="T47" fmla="*/ 1 h 93"/>
                    <a:gd name="T48" fmla="*/ 1 w 556"/>
                    <a:gd name="T49" fmla="*/ 1 h 93"/>
                    <a:gd name="T50" fmla="*/ 1 w 556"/>
                    <a:gd name="T51" fmla="*/ 1 h 93"/>
                    <a:gd name="T52" fmla="*/ 1 w 556"/>
                    <a:gd name="T53" fmla="*/ 1 h 93"/>
                    <a:gd name="T54" fmla="*/ 1 w 556"/>
                    <a:gd name="T55" fmla="*/ 1 h 93"/>
                    <a:gd name="T56" fmla="*/ 0 w 556"/>
                    <a:gd name="T57" fmla="*/ 1 h 93"/>
                    <a:gd name="T58" fmla="*/ 0 w 556"/>
                    <a:gd name="T59" fmla="*/ 1 h 93"/>
                    <a:gd name="T60" fmla="*/ 1 w 556"/>
                    <a:gd name="T61" fmla="*/ 1 h 93"/>
                    <a:gd name="T62" fmla="*/ 1 w 556"/>
                    <a:gd name="T63" fmla="*/ 1 h 93"/>
                    <a:gd name="T64" fmla="*/ 1 w 556"/>
                    <a:gd name="T65" fmla="*/ 1 h 93"/>
                    <a:gd name="T66" fmla="*/ 1 w 556"/>
                    <a:gd name="T67" fmla="*/ 1 h 93"/>
                    <a:gd name="T68" fmla="*/ 1 w 556"/>
                    <a:gd name="T69" fmla="*/ 1 h 93"/>
                    <a:gd name="T70" fmla="*/ 1 w 556"/>
                    <a:gd name="T71" fmla="*/ 1 h 93"/>
                    <a:gd name="T72" fmla="*/ 1 w 556"/>
                    <a:gd name="T73" fmla="*/ 1 h 93"/>
                    <a:gd name="T74" fmla="*/ 1 w 556"/>
                    <a:gd name="T75" fmla="*/ 1 h 93"/>
                    <a:gd name="T76" fmla="*/ 1 w 556"/>
                    <a:gd name="T77" fmla="*/ 1 h 93"/>
                    <a:gd name="T78" fmla="*/ 1 w 556"/>
                    <a:gd name="T79" fmla="*/ 1 h 93"/>
                    <a:gd name="T80" fmla="*/ 1 w 556"/>
                    <a:gd name="T81" fmla="*/ 1 h 93"/>
                    <a:gd name="T82" fmla="*/ 1 w 556"/>
                    <a:gd name="T83" fmla="*/ 1 h 93"/>
                    <a:gd name="T84" fmla="*/ 1 w 556"/>
                    <a:gd name="T85" fmla="*/ 1 h 93"/>
                    <a:gd name="T86" fmla="*/ 1 w 556"/>
                    <a:gd name="T87" fmla="*/ 1 h 93"/>
                    <a:gd name="T88" fmla="*/ 1 w 556"/>
                    <a:gd name="T89" fmla="*/ 0 h 93"/>
                    <a:gd name="T90" fmla="*/ 1 w 556"/>
                    <a:gd name="T91" fmla="*/ 0 h 93"/>
                    <a:gd name="T92" fmla="*/ 1 w 556"/>
                    <a:gd name="T93" fmla="*/ 1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6"/>
                    <a:gd name="T142" fmla="*/ 0 h 93"/>
                    <a:gd name="T143" fmla="*/ 556 w 556"/>
                    <a:gd name="T144" fmla="*/ 93 h 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6" h="93">
                      <a:moveTo>
                        <a:pt x="486" y="41"/>
                      </a:moveTo>
                      <a:lnTo>
                        <a:pt x="554" y="83"/>
                      </a:lnTo>
                      <a:lnTo>
                        <a:pt x="556" y="85"/>
                      </a:lnTo>
                      <a:lnTo>
                        <a:pt x="555" y="87"/>
                      </a:lnTo>
                      <a:lnTo>
                        <a:pt x="552" y="90"/>
                      </a:lnTo>
                      <a:lnTo>
                        <a:pt x="545" y="91"/>
                      </a:lnTo>
                      <a:lnTo>
                        <a:pt x="536" y="92"/>
                      </a:lnTo>
                      <a:lnTo>
                        <a:pt x="524" y="93"/>
                      </a:lnTo>
                      <a:lnTo>
                        <a:pt x="510" y="93"/>
                      </a:lnTo>
                      <a:lnTo>
                        <a:pt x="495" y="93"/>
                      </a:lnTo>
                      <a:lnTo>
                        <a:pt x="479" y="93"/>
                      </a:lnTo>
                      <a:lnTo>
                        <a:pt x="462" y="93"/>
                      </a:lnTo>
                      <a:lnTo>
                        <a:pt x="444" y="92"/>
                      </a:lnTo>
                      <a:lnTo>
                        <a:pt x="425" y="92"/>
                      </a:lnTo>
                      <a:lnTo>
                        <a:pt x="406" y="91"/>
                      </a:lnTo>
                      <a:lnTo>
                        <a:pt x="387" y="90"/>
                      </a:lnTo>
                      <a:lnTo>
                        <a:pt x="369" y="87"/>
                      </a:lnTo>
                      <a:lnTo>
                        <a:pt x="350" y="86"/>
                      </a:lnTo>
                      <a:lnTo>
                        <a:pt x="344" y="86"/>
                      </a:lnTo>
                      <a:lnTo>
                        <a:pt x="339" y="85"/>
                      </a:lnTo>
                      <a:lnTo>
                        <a:pt x="333" y="85"/>
                      </a:lnTo>
                      <a:lnTo>
                        <a:pt x="328" y="84"/>
                      </a:lnTo>
                      <a:lnTo>
                        <a:pt x="323" y="83"/>
                      </a:lnTo>
                      <a:lnTo>
                        <a:pt x="318" y="82"/>
                      </a:lnTo>
                      <a:lnTo>
                        <a:pt x="312" y="82"/>
                      </a:lnTo>
                      <a:lnTo>
                        <a:pt x="308" y="81"/>
                      </a:lnTo>
                      <a:lnTo>
                        <a:pt x="0" y="32"/>
                      </a:lnTo>
                      <a:lnTo>
                        <a:pt x="23" y="28"/>
                      </a:lnTo>
                      <a:lnTo>
                        <a:pt x="46" y="23"/>
                      </a:lnTo>
                      <a:lnTo>
                        <a:pt x="70" y="20"/>
                      </a:lnTo>
                      <a:lnTo>
                        <a:pt x="96" y="16"/>
                      </a:lnTo>
                      <a:lnTo>
                        <a:pt x="122" y="13"/>
                      </a:lnTo>
                      <a:lnTo>
                        <a:pt x="149" y="10"/>
                      </a:lnTo>
                      <a:lnTo>
                        <a:pt x="175" y="8"/>
                      </a:lnTo>
                      <a:lnTo>
                        <a:pt x="203" y="6"/>
                      </a:lnTo>
                      <a:lnTo>
                        <a:pt x="230" y="5"/>
                      </a:lnTo>
                      <a:lnTo>
                        <a:pt x="258" y="3"/>
                      </a:lnTo>
                      <a:lnTo>
                        <a:pt x="286" y="2"/>
                      </a:lnTo>
                      <a:lnTo>
                        <a:pt x="313" y="1"/>
                      </a:lnTo>
                      <a:lnTo>
                        <a:pt x="341" y="1"/>
                      </a:lnTo>
                      <a:lnTo>
                        <a:pt x="369" y="1"/>
                      </a:lnTo>
                      <a:lnTo>
                        <a:pt x="396" y="0"/>
                      </a:lnTo>
                      <a:lnTo>
                        <a:pt x="423" y="0"/>
                      </a:lnTo>
                      <a:lnTo>
                        <a:pt x="486" y="4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86" name="Freeform 193"/>
                <p:cNvSpPr>
                  <a:spLocks noChangeAspect="1"/>
                </p:cNvSpPr>
                <p:nvPr/>
              </p:nvSpPr>
              <p:spPr bwMode="auto">
                <a:xfrm>
                  <a:off x="1711" y="3099"/>
                  <a:ext cx="190" cy="44"/>
                </a:xfrm>
                <a:custGeom>
                  <a:avLst/>
                  <a:gdLst>
                    <a:gd name="T0" fmla="*/ 1 w 379"/>
                    <a:gd name="T1" fmla="*/ 0 h 89"/>
                    <a:gd name="T2" fmla="*/ 1 w 379"/>
                    <a:gd name="T3" fmla="*/ 0 h 89"/>
                    <a:gd name="T4" fmla="*/ 1 w 379"/>
                    <a:gd name="T5" fmla="*/ 0 h 89"/>
                    <a:gd name="T6" fmla="*/ 1 w 379"/>
                    <a:gd name="T7" fmla="*/ 0 h 89"/>
                    <a:gd name="T8" fmla="*/ 0 w 379"/>
                    <a:gd name="T9" fmla="*/ 0 h 89"/>
                    <a:gd name="T10" fmla="*/ 1 w 379"/>
                    <a:gd name="T11" fmla="*/ 0 h 89"/>
                    <a:gd name="T12" fmla="*/ 0 60000 65536"/>
                    <a:gd name="T13" fmla="*/ 0 60000 65536"/>
                    <a:gd name="T14" fmla="*/ 0 60000 65536"/>
                    <a:gd name="T15" fmla="*/ 0 60000 65536"/>
                    <a:gd name="T16" fmla="*/ 0 60000 65536"/>
                    <a:gd name="T17" fmla="*/ 0 60000 65536"/>
                    <a:gd name="T18" fmla="*/ 0 w 379"/>
                    <a:gd name="T19" fmla="*/ 0 h 89"/>
                    <a:gd name="T20" fmla="*/ 379 w 37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79" h="89">
                      <a:moveTo>
                        <a:pt x="2" y="89"/>
                      </a:moveTo>
                      <a:lnTo>
                        <a:pt x="364" y="82"/>
                      </a:lnTo>
                      <a:lnTo>
                        <a:pt x="379" y="3"/>
                      </a:lnTo>
                      <a:lnTo>
                        <a:pt x="121" y="0"/>
                      </a:lnTo>
                      <a:lnTo>
                        <a:pt x="0" y="70"/>
                      </a:lnTo>
                      <a:lnTo>
                        <a:pt x="2" y="89"/>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87" name="Freeform 194"/>
                <p:cNvSpPr>
                  <a:spLocks noChangeAspect="1"/>
                </p:cNvSpPr>
                <p:nvPr/>
              </p:nvSpPr>
              <p:spPr bwMode="auto">
                <a:xfrm>
                  <a:off x="1711" y="3099"/>
                  <a:ext cx="190" cy="44"/>
                </a:xfrm>
                <a:custGeom>
                  <a:avLst/>
                  <a:gdLst>
                    <a:gd name="T0" fmla="*/ 1 w 379"/>
                    <a:gd name="T1" fmla="*/ 0 h 89"/>
                    <a:gd name="T2" fmla="*/ 1 w 379"/>
                    <a:gd name="T3" fmla="*/ 0 h 89"/>
                    <a:gd name="T4" fmla="*/ 1 w 379"/>
                    <a:gd name="T5" fmla="*/ 0 h 89"/>
                    <a:gd name="T6" fmla="*/ 1 w 379"/>
                    <a:gd name="T7" fmla="*/ 0 h 89"/>
                    <a:gd name="T8" fmla="*/ 0 w 379"/>
                    <a:gd name="T9" fmla="*/ 0 h 89"/>
                    <a:gd name="T10" fmla="*/ 1 w 379"/>
                    <a:gd name="T11" fmla="*/ 0 h 89"/>
                    <a:gd name="T12" fmla="*/ 0 60000 65536"/>
                    <a:gd name="T13" fmla="*/ 0 60000 65536"/>
                    <a:gd name="T14" fmla="*/ 0 60000 65536"/>
                    <a:gd name="T15" fmla="*/ 0 60000 65536"/>
                    <a:gd name="T16" fmla="*/ 0 60000 65536"/>
                    <a:gd name="T17" fmla="*/ 0 60000 65536"/>
                    <a:gd name="T18" fmla="*/ 0 w 379"/>
                    <a:gd name="T19" fmla="*/ 0 h 89"/>
                    <a:gd name="T20" fmla="*/ 379 w 37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79" h="89">
                      <a:moveTo>
                        <a:pt x="2" y="89"/>
                      </a:moveTo>
                      <a:lnTo>
                        <a:pt x="364" y="82"/>
                      </a:lnTo>
                      <a:lnTo>
                        <a:pt x="379" y="3"/>
                      </a:lnTo>
                      <a:lnTo>
                        <a:pt x="121" y="0"/>
                      </a:lnTo>
                      <a:lnTo>
                        <a:pt x="0" y="70"/>
                      </a:lnTo>
                      <a:lnTo>
                        <a:pt x="2" y="8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88" name="Freeform 195"/>
                <p:cNvSpPr>
                  <a:spLocks noChangeAspect="1" noEditPoints="1"/>
                </p:cNvSpPr>
                <p:nvPr/>
              </p:nvSpPr>
              <p:spPr bwMode="auto">
                <a:xfrm>
                  <a:off x="1656" y="3142"/>
                  <a:ext cx="347" cy="39"/>
                </a:xfrm>
                <a:custGeom>
                  <a:avLst/>
                  <a:gdLst>
                    <a:gd name="T0" fmla="*/ 0 w 696"/>
                    <a:gd name="T1" fmla="*/ 0 h 79"/>
                    <a:gd name="T2" fmla="*/ 0 w 696"/>
                    <a:gd name="T3" fmla="*/ 0 h 79"/>
                    <a:gd name="T4" fmla="*/ 0 w 696"/>
                    <a:gd name="T5" fmla="*/ 0 h 79"/>
                    <a:gd name="T6" fmla="*/ 0 w 696"/>
                    <a:gd name="T7" fmla="*/ 0 h 79"/>
                    <a:gd name="T8" fmla="*/ 0 w 696"/>
                    <a:gd name="T9" fmla="*/ 0 h 79"/>
                    <a:gd name="T10" fmla="*/ 0 w 696"/>
                    <a:gd name="T11" fmla="*/ 0 h 79"/>
                    <a:gd name="T12" fmla="*/ 0 w 696"/>
                    <a:gd name="T13" fmla="*/ 0 h 79"/>
                    <a:gd name="T14" fmla="*/ 0 w 696"/>
                    <a:gd name="T15" fmla="*/ 0 h 79"/>
                    <a:gd name="T16" fmla="*/ 0 w 696"/>
                    <a:gd name="T17" fmla="*/ 0 h 79"/>
                    <a:gd name="T18" fmla="*/ 0 w 696"/>
                    <a:gd name="T19" fmla="*/ 0 h 79"/>
                    <a:gd name="T20" fmla="*/ 0 w 696"/>
                    <a:gd name="T21" fmla="*/ 0 h 79"/>
                    <a:gd name="T22" fmla="*/ 0 w 696"/>
                    <a:gd name="T23" fmla="*/ 0 h 79"/>
                    <a:gd name="T24" fmla="*/ 0 w 696"/>
                    <a:gd name="T25" fmla="*/ 0 h 79"/>
                    <a:gd name="T26" fmla="*/ 0 w 696"/>
                    <a:gd name="T27" fmla="*/ 0 h 79"/>
                    <a:gd name="T28" fmla="*/ 0 w 696"/>
                    <a:gd name="T29" fmla="*/ 0 h 79"/>
                    <a:gd name="T30" fmla="*/ 0 w 696"/>
                    <a:gd name="T31" fmla="*/ 0 h 79"/>
                    <a:gd name="T32" fmla="*/ 0 w 696"/>
                    <a:gd name="T33" fmla="*/ 0 h 79"/>
                    <a:gd name="T34" fmla="*/ 0 w 696"/>
                    <a:gd name="T35" fmla="*/ 0 h 79"/>
                    <a:gd name="T36" fmla="*/ 0 w 696"/>
                    <a:gd name="T37" fmla="*/ 0 h 79"/>
                    <a:gd name="T38" fmla="*/ 0 w 696"/>
                    <a:gd name="T39" fmla="*/ 0 h 79"/>
                    <a:gd name="T40" fmla="*/ 0 w 696"/>
                    <a:gd name="T41" fmla="*/ 0 h 79"/>
                    <a:gd name="T42" fmla="*/ 0 w 696"/>
                    <a:gd name="T43" fmla="*/ 0 h 79"/>
                    <a:gd name="T44" fmla="*/ 0 w 696"/>
                    <a:gd name="T45" fmla="*/ 0 h 79"/>
                    <a:gd name="T46" fmla="*/ 0 w 696"/>
                    <a:gd name="T47" fmla="*/ 0 h 79"/>
                    <a:gd name="T48" fmla="*/ 0 w 696"/>
                    <a:gd name="T49" fmla="*/ 0 h 79"/>
                    <a:gd name="T50" fmla="*/ 0 w 696"/>
                    <a:gd name="T51" fmla="*/ 0 h 79"/>
                    <a:gd name="T52" fmla="*/ 0 w 696"/>
                    <a:gd name="T53" fmla="*/ 0 h 79"/>
                    <a:gd name="T54" fmla="*/ 0 w 696"/>
                    <a:gd name="T55" fmla="*/ 0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6"/>
                    <a:gd name="T85" fmla="*/ 0 h 79"/>
                    <a:gd name="T86" fmla="*/ 696 w 69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6" h="79">
                      <a:moveTo>
                        <a:pt x="502" y="79"/>
                      </a:moveTo>
                      <a:lnTo>
                        <a:pt x="533" y="79"/>
                      </a:lnTo>
                      <a:lnTo>
                        <a:pt x="696" y="48"/>
                      </a:lnTo>
                      <a:lnTo>
                        <a:pt x="696" y="33"/>
                      </a:lnTo>
                      <a:lnTo>
                        <a:pt x="533" y="2"/>
                      </a:lnTo>
                      <a:lnTo>
                        <a:pt x="502" y="0"/>
                      </a:lnTo>
                      <a:lnTo>
                        <a:pt x="502" y="79"/>
                      </a:lnTo>
                      <a:close/>
                      <a:moveTo>
                        <a:pt x="0" y="56"/>
                      </a:moveTo>
                      <a:lnTo>
                        <a:pt x="10" y="60"/>
                      </a:lnTo>
                      <a:lnTo>
                        <a:pt x="21" y="65"/>
                      </a:lnTo>
                      <a:lnTo>
                        <a:pt x="31" y="68"/>
                      </a:lnTo>
                      <a:lnTo>
                        <a:pt x="41" y="72"/>
                      </a:lnTo>
                      <a:lnTo>
                        <a:pt x="52" y="75"/>
                      </a:lnTo>
                      <a:lnTo>
                        <a:pt x="62" y="76"/>
                      </a:lnTo>
                      <a:lnTo>
                        <a:pt x="73" y="79"/>
                      </a:lnTo>
                      <a:lnTo>
                        <a:pt x="83" y="79"/>
                      </a:lnTo>
                      <a:lnTo>
                        <a:pt x="116" y="79"/>
                      </a:lnTo>
                      <a:lnTo>
                        <a:pt x="116" y="0"/>
                      </a:lnTo>
                      <a:lnTo>
                        <a:pt x="83" y="2"/>
                      </a:lnTo>
                      <a:lnTo>
                        <a:pt x="73" y="2"/>
                      </a:lnTo>
                      <a:lnTo>
                        <a:pt x="62" y="4"/>
                      </a:lnTo>
                      <a:lnTo>
                        <a:pt x="52" y="6"/>
                      </a:lnTo>
                      <a:lnTo>
                        <a:pt x="41" y="8"/>
                      </a:lnTo>
                      <a:lnTo>
                        <a:pt x="31" y="12"/>
                      </a:lnTo>
                      <a:lnTo>
                        <a:pt x="21" y="17"/>
                      </a:lnTo>
                      <a:lnTo>
                        <a:pt x="10" y="20"/>
                      </a:lnTo>
                      <a:lnTo>
                        <a:pt x="0" y="25"/>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89" name="Freeform 196"/>
                <p:cNvSpPr>
                  <a:spLocks noChangeAspect="1"/>
                </p:cNvSpPr>
                <p:nvPr/>
              </p:nvSpPr>
              <p:spPr bwMode="auto">
                <a:xfrm>
                  <a:off x="1907" y="3142"/>
                  <a:ext cx="96" cy="39"/>
                </a:xfrm>
                <a:custGeom>
                  <a:avLst/>
                  <a:gdLst>
                    <a:gd name="T0" fmla="*/ 0 w 194"/>
                    <a:gd name="T1" fmla="*/ 0 h 79"/>
                    <a:gd name="T2" fmla="*/ 0 w 194"/>
                    <a:gd name="T3" fmla="*/ 0 h 79"/>
                    <a:gd name="T4" fmla="*/ 0 w 194"/>
                    <a:gd name="T5" fmla="*/ 0 h 79"/>
                    <a:gd name="T6" fmla="*/ 0 w 194"/>
                    <a:gd name="T7" fmla="*/ 0 h 79"/>
                    <a:gd name="T8" fmla="*/ 0 w 194"/>
                    <a:gd name="T9" fmla="*/ 0 h 79"/>
                    <a:gd name="T10" fmla="*/ 0 w 194"/>
                    <a:gd name="T11" fmla="*/ 0 h 79"/>
                    <a:gd name="T12" fmla="*/ 0 w 194"/>
                    <a:gd name="T13" fmla="*/ 0 h 79"/>
                    <a:gd name="T14" fmla="*/ 0 60000 65536"/>
                    <a:gd name="T15" fmla="*/ 0 60000 65536"/>
                    <a:gd name="T16" fmla="*/ 0 60000 65536"/>
                    <a:gd name="T17" fmla="*/ 0 60000 65536"/>
                    <a:gd name="T18" fmla="*/ 0 60000 65536"/>
                    <a:gd name="T19" fmla="*/ 0 60000 65536"/>
                    <a:gd name="T20" fmla="*/ 0 60000 65536"/>
                    <a:gd name="T21" fmla="*/ 0 w 194"/>
                    <a:gd name="T22" fmla="*/ 0 h 79"/>
                    <a:gd name="T23" fmla="*/ 194 w 19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79">
                      <a:moveTo>
                        <a:pt x="0" y="79"/>
                      </a:moveTo>
                      <a:lnTo>
                        <a:pt x="31" y="79"/>
                      </a:lnTo>
                      <a:lnTo>
                        <a:pt x="194" y="48"/>
                      </a:lnTo>
                      <a:lnTo>
                        <a:pt x="194" y="33"/>
                      </a:lnTo>
                      <a:lnTo>
                        <a:pt x="31" y="2"/>
                      </a:lnTo>
                      <a:lnTo>
                        <a:pt x="0" y="0"/>
                      </a:lnTo>
                      <a:lnTo>
                        <a:pt x="0" y="7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90" name="Freeform 197"/>
                <p:cNvSpPr>
                  <a:spLocks noChangeAspect="1"/>
                </p:cNvSpPr>
                <p:nvPr/>
              </p:nvSpPr>
              <p:spPr bwMode="auto">
                <a:xfrm>
                  <a:off x="1656" y="3142"/>
                  <a:ext cx="58" cy="39"/>
                </a:xfrm>
                <a:custGeom>
                  <a:avLst/>
                  <a:gdLst>
                    <a:gd name="T0" fmla="*/ 0 w 116"/>
                    <a:gd name="T1" fmla="*/ 0 h 79"/>
                    <a:gd name="T2" fmla="*/ 0 w 116"/>
                    <a:gd name="T3" fmla="*/ 0 h 79"/>
                    <a:gd name="T4" fmla="*/ 1 w 116"/>
                    <a:gd name="T5" fmla="*/ 0 h 79"/>
                    <a:gd name="T6" fmla="*/ 1 w 116"/>
                    <a:gd name="T7" fmla="*/ 0 h 79"/>
                    <a:gd name="T8" fmla="*/ 1 w 116"/>
                    <a:gd name="T9" fmla="*/ 0 h 79"/>
                    <a:gd name="T10" fmla="*/ 1 w 116"/>
                    <a:gd name="T11" fmla="*/ 0 h 79"/>
                    <a:gd name="T12" fmla="*/ 1 w 116"/>
                    <a:gd name="T13" fmla="*/ 0 h 79"/>
                    <a:gd name="T14" fmla="*/ 1 w 116"/>
                    <a:gd name="T15" fmla="*/ 0 h 79"/>
                    <a:gd name="T16" fmla="*/ 1 w 116"/>
                    <a:gd name="T17" fmla="*/ 0 h 79"/>
                    <a:gd name="T18" fmla="*/ 1 w 116"/>
                    <a:gd name="T19" fmla="*/ 0 h 79"/>
                    <a:gd name="T20" fmla="*/ 1 w 116"/>
                    <a:gd name="T21" fmla="*/ 0 h 79"/>
                    <a:gd name="T22" fmla="*/ 1 w 116"/>
                    <a:gd name="T23" fmla="*/ 0 h 79"/>
                    <a:gd name="T24" fmla="*/ 1 w 116"/>
                    <a:gd name="T25" fmla="*/ 0 h 79"/>
                    <a:gd name="T26" fmla="*/ 1 w 116"/>
                    <a:gd name="T27" fmla="*/ 0 h 79"/>
                    <a:gd name="T28" fmla="*/ 1 w 116"/>
                    <a:gd name="T29" fmla="*/ 0 h 79"/>
                    <a:gd name="T30" fmla="*/ 1 w 116"/>
                    <a:gd name="T31" fmla="*/ 0 h 79"/>
                    <a:gd name="T32" fmla="*/ 1 w 116"/>
                    <a:gd name="T33" fmla="*/ 0 h 79"/>
                    <a:gd name="T34" fmla="*/ 1 w 116"/>
                    <a:gd name="T35" fmla="*/ 0 h 79"/>
                    <a:gd name="T36" fmla="*/ 1 w 116"/>
                    <a:gd name="T37" fmla="*/ 0 h 79"/>
                    <a:gd name="T38" fmla="*/ 1 w 116"/>
                    <a:gd name="T39" fmla="*/ 0 h 79"/>
                    <a:gd name="T40" fmla="*/ 1 w 116"/>
                    <a:gd name="T41" fmla="*/ 0 h 79"/>
                    <a:gd name="T42" fmla="*/ 0 w 116"/>
                    <a:gd name="T43" fmla="*/ 0 h 79"/>
                    <a:gd name="T44" fmla="*/ 0 w 116"/>
                    <a:gd name="T45" fmla="*/ 0 h 7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6"/>
                    <a:gd name="T70" fmla="*/ 0 h 79"/>
                    <a:gd name="T71" fmla="*/ 116 w 116"/>
                    <a:gd name="T72" fmla="*/ 79 h 7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6" h="79">
                      <a:moveTo>
                        <a:pt x="0" y="56"/>
                      </a:moveTo>
                      <a:lnTo>
                        <a:pt x="0" y="56"/>
                      </a:lnTo>
                      <a:lnTo>
                        <a:pt x="10" y="60"/>
                      </a:lnTo>
                      <a:lnTo>
                        <a:pt x="21" y="65"/>
                      </a:lnTo>
                      <a:lnTo>
                        <a:pt x="31" y="68"/>
                      </a:lnTo>
                      <a:lnTo>
                        <a:pt x="41" y="72"/>
                      </a:lnTo>
                      <a:lnTo>
                        <a:pt x="52" y="75"/>
                      </a:lnTo>
                      <a:lnTo>
                        <a:pt x="62" y="76"/>
                      </a:lnTo>
                      <a:lnTo>
                        <a:pt x="73" y="79"/>
                      </a:lnTo>
                      <a:lnTo>
                        <a:pt x="83" y="79"/>
                      </a:lnTo>
                      <a:lnTo>
                        <a:pt x="116" y="79"/>
                      </a:lnTo>
                      <a:lnTo>
                        <a:pt x="116" y="0"/>
                      </a:lnTo>
                      <a:lnTo>
                        <a:pt x="83" y="2"/>
                      </a:lnTo>
                      <a:lnTo>
                        <a:pt x="73" y="2"/>
                      </a:lnTo>
                      <a:lnTo>
                        <a:pt x="62" y="4"/>
                      </a:lnTo>
                      <a:lnTo>
                        <a:pt x="52" y="6"/>
                      </a:lnTo>
                      <a:lnTo>
                        <a:pt x="41" y="8"/>
                      </a:lnTo>
                      <a:lnTo>
                        <a:pt x="31" y="12"/>
                      </a:lnTo>
                      <a:lnTo>
                        <a:pt x="21" y="17"/>
                      </a:lnTo>
                      <a:lnTo>
                        <a:pt x="10" y="20"/>
                      </a:lnTo>
                      <a:lnTo>
                        <a:pt x="0" y="25"/>
                      </a:lnTo>
                      <a:lnTo>
                        <a:pt x="0" y="56"/>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91" name="Freeform 198"/>
                <p:cNvSpPr>
                  <a:spLocks noChangeAspect="1"/>
                </p:cNvSpPr>
                <p:nvPr/>
              </p:nvSpPr>
              <p:spPr bwMode="auto">
                <a:xfrm>
                  <a:off x="1639" y="3154"/>
                  <a:ext cx="17" cy="15"/>
                </a:xfrm>
                <a:custGeom>
                  <a:avLst/>
                  <a:gdLst>
                    <a:gd name="T0" fmla="*/ 1 w 32"/>
                    <a:gd name="T1" fmla="*/ 0 h 31"/>
                    <a:gd name="T2" fmla="*/ 1 w 32"/>
                    <a:gd name="T3" fmla="*/ 0 h 31"/>
                    <a:gd name="T4" fmla="*/ 1 w 32"/>
                    <a:gd name="T5" fmla="*/ 0 h 31"/>
                    <a:gd name="T6" fmla="*/ 1 w 32"/>
                    <a:gd name="T7" fmla="*/ 0 h 31"/>
                    <a:gd name="T8" fmla="*/ 0 w 32"/>
                    <a:gd name="T9" fmla="*/ 0 h 31"/>
                    <a:gd name="T10" fmla="*/ 1 w 32"/>
                    <a:gd name="T11" fmla="*/ 0 h 31"/>
                    <a:gd name="T12" fmla="*/ 1 w 32"/>
                    <a:gd name="T13" fmla="*/ 0 h 31"/>
                    <a:gd name="T14" fmla="*/ 1 w 32"/>
                    <a:gd name="T15" fmla="*/ 0 h 31"/>
                    <a:gd name="T16" fmla="*/ 1 w 32"/>
                    <a:gd name="T17" fmla="*/ 0 h 31"/>
                    <a:gd name="T18" fmla="*/ 1 w 32"/>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1"/>
                    <a:gd name="T32" fmla="*/ 32 w 32"/>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1">
                      <a:moveTo>
                        <a:pt x="32" y="31"/>
                      </a:moveTo>
                      <a:lnTo>
                        <a:pt x="24" y="27"/>
                      </a:lnTo>
                      <a:lnTo>
                        <a:pt x="15" y="23"/>
                      </a:lnTo>
                      <a:lnTo>
                        <a:pt x="7" y="18"/>
                      </a:lnTo>
                      <a:lnTo>
                        <a:pt x="0" y="15"/>
                      </a:lnTo>
                      <a:lnTo>
                        <a:pt x="8" y="11"/>
                      </a:lnTo>
                      <a:lnTo>
                        <a:pt x="16" y="8"/>
                      </a:lnTo>
                      <a:lnTo>
                        <a:pt x="24" y="4"/>
                      </a:lnTo>
                      <a:lnTo>
                        <a:pt x="32" y="0"/>
                      </a:lnTo>
                      <a:lnTo>
                        <a:pt x="32" y="3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92" name="Freeform 199"/>
                <p:cNvSpPr>
                  <a:spLocks noChangeAspect="1"/>
                </p:cNvSpPr>
                <p:nvPr/>
              </p:nvSpPr>
              <p:spPr bwMode="auto">
                <a:xfrm>
                  <a:off x="1639" y="3154"/>
                  <a:ext cx="17" cy="15"/>
                </a:xfrm>
                <a:custGeom>
                  <a:avLst/>
                  <a:gdLst>
                    <a:gd name="T0" fmla="*/ 1 w 32"/>
                    <a:gd name="T1" fmla="*/ 0 h 31"/>
                    <a:gd name="T2" fmla="*/ 1 w 32"/>
                    <a:gd name="T3" fmla="*/ 0 h 31"/>
                    <a:gd name="T4" fmla="*/ 1 w 32"/>
                    <a:gd name="T5" fmla="*/ 0 h 31"/>
                    <a:gd name="T6" fmla="*/ 1 w 32"/>
                    <a:gd name="T7" fmla="*/ 0 h 31"/>
                    <a:gd name="T8" fmla="*/ 1 w 32"/>
                    <a:gd name="T9" fmla="*/ 0 h 31"/>
                    <a:gd name="T10" fmla="*/ 0 w 32"/>
                    <a:gd name="T11" fmla="*/ 0 h 31"/>
                    <a:gd name="T12" fmla="*/ 0 w 32"/>
                    <a:gd name="T13" fmla="*/ 0 h 31"/>
                    <a:gd name="T14" fmla="*/ 1 w 32"/>
                    <a:gd name="T15" fmla="*/ 0 h 31"/>
                    <a:gd name="T16" fmla="*/ 1 w 32"/>
                    <a:gd name="T17" fmla="*/ 0 h 31"/>
                    <a:gd name="T18" fmla="*/ 1 w 32"/>
                    <a:gd name="T19" fmla="*/ 0 h 31"/>
                    <a:gd name="T20" fmla="*/ 1 w 32"/>
                    <a:gd name="T21" fmla="*/ 0 h 31"/>
                    <a:gd name="T22" fmla="*/ 1 w 32"/>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1"/>
                    <a:gd name="T38" fmla="*/ 32 w 32"/>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1">
                      <a:moveTo>
                        <a:pt x="32" y="31"/>
                      </a:moveTo>
                      <a:lnTo>
                        <a:pt x="32" y="31"/>
                      </a:lnTo>
                      <a:lnTo>
                        <a:pt x="24" y="27"/>
                      </a:lnTo>
                      <a:lnTo>
                        <a:pt x="15" y="23"/>
                      </a:lnTo>
                      <a:lnTo>
                        <a:pt x="7" y="18"/>
                      </a:lnTo>
                      <a:lnTo>
                        <a:pt x="0" y="15"/>
                      </a:lnTo>
                      <a:lnTo>
                        <a:pt x="8" y="11"/>
                      </a:lnTo>
                      <a:lnTo>
                        <a:pt x="16" y="8"/>
                      </a:lnTo>
                      <a:lnTo>
                        <a:pt x="24" y="4"/>
                      </a:lnTo>
                      <a:lnTo>
                        <a:pt x="32" y="0"/>
                      </a:lnTo>
                      <a:lnTo>
                        <a:pt x="32" y="31"/>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93" name="Rectangle 200"/>
                <p:cNvSpPr>
                  <a:spLocks noChangeAspect="1" noChangeArrowheads="1"/>
                </p:cNvSpPr>
                <p:nvPr/>
              </p:nvSpPr>
              <p:spPr bwMode="auto">
                <a:xfrm>
                  <a:off x="1714" y="3142"/>
                  <a:ext cx="193" cy="39"/>
                </a:xfrm>
                <a:prstGeom prst="rect">
                  <a:avLst/>
                </a:prstGeom>
                <a:solidFill>
                  <a:srgbClr val="FFE0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694" name="Rectangle 201"/>
                <p:cNvSpPr>
                  <a:spLocks noChangeAspect="1" noChangeArrowheads="1"/>
                </p:cNvSpPr>
                <p:nvPr/>
              </p:nvSpPr>
              <p:spPr bwMode="auto">
                <a:xfrm>
                  <a:off x="1714" y="3142"/>
                  <a:ext cx="193" cy="39"/>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95" name="Freeform 202"/>
                <p:cNvSpPr>
                  <a:spLocks noChangeAspect="1" noEditPoints="1"/>
                </p:cNvSpPr>
                <p:nvPr/>
              </p:nvSpPr>
              <p:spPr bwMode="auto">
                <a:xfrm>
                  <a:off x="1956" y="3140"/>
                  <a:ext cx="47" cy="43"/>
                </a:xfrm>
                <a:custGeom>
                  <a:avLst/>
                  <a:gdLst>
                    <a:gd name="T0" fmla="*/ 0 w 95"/>
                    <a:gd name="T1" fmla="*/ 1 h 86"/>
                    <a:gd name="T2" fmla="*/ 0 w 95"/>
                    <a:gd name="T3" fmla="*/ 1 h 86"/>
                    <a:gd name="T4" fmla="*/ 0 w 95"/>
                    <a:gd name="T5" fmla="*/ 1 h 86"/>
                    <a:gd name="T6" fmla="*/ 0 w 95"/>
                    <a:gd name="T7" fmla="*/ 1 h 86"/>
                    <a:gd name="T8" fmla="*/ 0 w 95"/>
                    <a:gd name="T9" fmla="*/ 1 h 86"/>
                    <a:gd name="T10" fmla="*/ 0 w 95"/>
                    <a:gd name="T11" fmla="*/ 1 h 86"/>
                    <a:gd name="T12" fmla="*/ 0 w 95"/>
                    <a:gd name="T13" fmla="*/ 1 h 86"/>
                    <a:gd name="T14" fmla="*/ 0 w 95"/>
                    <a:gd name="T15" fmla="*/ 1 h 86"/>
                    <a:gd name="T16" fmla="*/ 0 w 95"/>
                    <a:gd name="T17" fmla="*/ 0 h 86"/>
                    <a:gd name="T18" fmla="*/ 0 w 95"/>
                    <a:gd name="T19" fmla="*/ 1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86"/>
                    <a:gd name="T32" fmla="*/ 95 w 95"/>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86">
                      <a:moveTo>
                        <a:pt x="0" y="56"/>
                      </a:moveTo>
                      <a:lnTo>
                        <a:pt x="82" y="47"/>
                      </a:lnTo>
                      <a:lnTo>
                        <a:pt x="95" y="82"/>
                      </a:lnTo>
                      <a:lnTo>
                        <a:pt x="67" y="86"/>
                      </a:lnTo>
                      <a:lnTo>
                        <a:pt x="0" y="56"/>
                      </a:lnTo>
                      <a:close/>
                      <a:moveTo>
                        <a:pt x="0" y="30"/>
                      </a:moveTo>
                      <a:lnTo>
                        <a:pt x="82" y="39"/>
                      </a:lnTo>
                      <a:lnTo>
                        <a:pt x="95" y="5"/>
                      </a:lnTo>
                      <a:lnTo>
                        <a:pt x="67" y="0"/>
                      </a:lnTo>
                      <a:lnTo>
                        <a:pt x="0" y="3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96" name="Freeform 203"/>
                <p:cNvSpPr>
                  <a:spLocks noChangeAspect="1"/>
                </p:cNvSpPr>
                <p:nvPr/>
              </p:nvSpPr>
              <p:spPr bwMode="auto">
                <a:xfrm>
                  <a:off x="1956" y="3164"/>
                  <a:ext cx="47" cy="19"/>
                </a:xfrm>
                <a:custGeom>
                  <a:avLst/>
                  <a:gdLst>
                    <a:gd name="T0" fmla="*/ 0 w 95"/>
                    <a:gd name="T1" fmla="*/ 0 h 39"/>
                    <a:gd name="T2" fmla="*/ 0 w 95"/>
                    <a:gd name="T3" fmla="*/ 0 h 39"/>
                    <a:gd name="T4" fmla="*/ 0 w 95"/>
                    <a:gd name="T5" fmla="*/ 0 h 39"/>
                    <a:gd name="T6" fmla="*/ 0 w 95"/>
                    <a:gd name="T7" fmla="*/ 0 h 39"/>
                    <a:gd name="T8" fmla="*/ 0 w 95"/>
                    <a:gd name="T9" fmla="*/ 0 h 39"/>
                    <a:gd name="T10" fmla="*/ 0 60000 65536"/>
                    <a:gd name="T11" fmla="*/ 0 60000 65536"/>
                    <a:gd name="T12" fmla="*/ 0 60000 65536"/>
                    <a:gd name="T13" fmla="*/ 0 60000 65536"/>
                    <a:gd name="T14" fmla="*/ 0 60000 65536"/>
                    <a:gd name="T15" fmla="*/ 0 w 95"/>
                    <a:gd name="T16" fmla="*/ 0 h 39"/>
                    <a:gd name="T17" fmla="*/ 95 w 95"/>
                    <a:gd name="T18" fmla="*/ 39 h 39"/>
                  </a:gdLst>
                  <a:ahLst/>
                  <a:cxnLst>
                    <a:cxn ang="T10">
                      <a:pos x="T0" y="T1"/>
                    </a:cxn>
                    <a:cxn ang="T11">
                      <a:pos x="T2" y="T3"/>
                    </a:cxn>
                    <a:cxn ang="T12">
                      <a:pos x="T4" y="T5"/>
                    </a:cxn>
                    <a:cxn ang="T13">
                      <a:pos x="T6" y="T7"/>
                    </a:cxn>
                    <a:cxn ang="T14">
                      <a:pos x="T8" y="T9"/>
                    </a:cxn>
                  </a:cxnLst>
                  <a:rect l="T15" t="T16" r="T17" b="T18"/>
                  <a:pathLst>
                    <a:path w="95" h="39">
                      <a:moveTo>
                        <a:pt x="0" y="9"/>
                      </a:moveTo>
                      <a:lnTo>
                        <a:pt x="82" y="0"/>
                      </a:lnTo>
                      <a:lnTo>
                        <a:pt x="95" y="35"/>
                      </a:lnTo>
                      <a:lnTo>
                        <a:pt x="67" y="39"/>
                      </a:lnTo>
                      <a:lnTo>
                        <a:pt x="0" y="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97" name="Freeform 204"/>
                <p:cNvSpPr>
                  <a:spLocks noChangeAspect="1"/>
                </p:cNvSpPr>
                <p:nvPr/>
              </p:nvSpPr>
              <p:spPr bwMode="auto">
                <a:xfrm>
                  <a:off x="1956" y="3140"/>
                  <a:ext cx="47" cy="20"/>
                </a:xfrm>
                <a:custGeom>
                  <a:avLst/>
                  <a:gdLst>
                    <a:gd name="T0" fmla="*/ 0 w 95"/>
                    <a:gd name="T1" fmla="*/ 1 h 39"/>
                    <a:gd name="T2" fmla="*/ 0 w 95"/>
                    <a:gd name="T3" fmla="*/ 1 h 39"/>
                    <a:gd name="T4" fmla="*/ 0 w 95"/>
                    <a:gd name="T5" fmla="*/ 1 h 39"/>
                    <a:gd name="T6" fmla="*/ 0 w 95"/>
                    <a:gd name="T7" fmla="*/ 0 h 39"/>
                    <a:gd name="T8" fmla="*/ 0 w 95"/>
                    <a:gd name="T9" fmla="*/ 1 h 39"/>
                    <a:gd name="T10" fmla="*/ 0 60000 65536"/>
                    <a:gd name="T11" fmla="*/ 0 60000 65536"/>
                    <a:gd name="T12" fmla="*/ 0 60000 65536"/>
                    <a:gd name="T13" fmla="*/ 0 60000 65536"/>
                    <a:gd name="T14" fmla="*/ 0 60000 65536"/>
                    <a:gd name="T15" fmla="*/ 0 w 95"/>
                    <a:gd name="T16" fmla="*/ 0 h 39"/>
                    <a:gd name="T17" fmla="*/ 95 w 95"/>
                    <a:gd name="T18" fmla="*/ 39 h 39"/>
                  </a:gdLst>
                  <a:ahLst/>
                  <a:cxnLst>
                    <a:cxn ang="T10">
                      <a:pos x="T0" y="T1"/>
                    </a:cxn>
                    <a:cxn ang="T11">
                      <a:pos x="T2" y="T3"/>
                    </a:cxn>
                    <a:cxn ang="T12">
                      <a:pos x="T4" y="T5"/>
                    </a:cxn>
                    <a:cxn ang="T13">
                      <a:pos x="T6" y="T7"/>
                    </a:cxn>
                    <a:cxn ang="T14">
                      <a:pos x="T8" y="T9"/>
                    </a:cxn>
                  </a:cxnLst>
                  <a:rect l="T15" t="T16" r="T17" b="T18"/>
                  <a:pathLst>
                    <a:path w="95" h="39">
                      <a:moveTo>
                        <a:pt x="0" y="30"/>
                      </a:moveTo>
                      <a:lnTo>
                        <a:pt x="82" y="39"/>
                      </a:lnTo>
                      <a:lnTo>
                        <a:pt x="95" y="5"/>
                      </a:lnTo>
                      <a:lnTo>
                        <a:pt x="67" y="0"/>
                      </a:lnTo>
                      <a:lnTo>
                        <a:pt x="0" y="3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698" name="Freeform 205"/>
                <p:cNvSpPr>
                  <a:spLocks noChangeAspect="1" noEditPoints="1"/>
                </p:cNvSpPr>
                <p:nvPr/>
              </p:nvSpPr>
              <p:spPr bwMode="auto">
                <a:xfrm>
                  <a:off x="1718" y="3142"/>
                  <a:ext cx="185" cy="39"/>
                </a:xfrm>
                <a:custGeom>
                  <a:avLst/>
                  <a:gdLst>
                    <a:gd name="T0" fmla="*/ 1 w 368"/>
                    <a:gd name="T1" fmla="*/ 0 h 80"/>
                    <a:gd name="T2" fmla="*/ 1 w 368"/>
                    <a:gd name="T3" fmla="*/ 0 h 80"/>
                    <a:gd name="T4" fmla="*/ 1 w 368"/>
                    <a:gd name="T5" fmla="*/ 0 h 80"/>
                    <a:gd name="T6" fmla="*/ 1 w 368"/>
                    <a:gd name="T7" fmla="*/ 0 h 80"/>
                    <a:gd name="T8" fmla="*/ 1 w 368"/>
                    <a:gd name="T9" fmla="*/ 0 h 80"/>
                    <a:gd name="T10" fmla="*/ 1 w 368"/>
                    <a:gd name="T11" fmla="*/ 0 h 80"/>
                    <a:gd name="T12" fmla="*/ 1 w 368"/>
                    <a:gd name="T13" fmla="*/ 0 h 80"/>
                    <a:gd name="T14" fmla="*/ 1 w 368"/>
                    <a:gd name="T15" fmla="*/ 0 h 80"/>
                    <a:gd name="T16" fmla="*/ 1 w 368"/>
                    <a:gd name="T17" fmla="*/ 0 h 80"/>
                    <a:gd name="T18" fmla="*/ 1 w 368"/>
                    <a:gd name="T19" fmla="*/ 0 h 80"/>
                    <a:gd name="T20" fmla="*/ 1 w 368"/>
                    <a:gd name="T21" fmla="*/ 0 h 80"/>
                    <a:gd name="T22" fmla="*/ 1 w 368"/>
                    <a:gd name="T23" fmla="*/ 0 h 80"/>
                    <a:gd name="T24" fmla="*/ 1 w 368"/>
                    <a:gd name="T25" fmla="*/ 0 h 80"/>
                    <a:gd name="T26" fmla="*/ 1 w 368"/>
                    <a:gd name="T27" fmla="*/ 0 h 80"/>
                    <a:gd name="T28" fmla="*/ 1 w 368"/>
                    <a:gd name="T29" fmla="*/ 0 h 80"/>
                    <a:gd name="T30" fmla="*/ 1 w 368"/>
                    <a:gd name="T31" fmla="*/ 0 h 80"/>
                    <a:gd name="T32" fmla="*/ 1 w 368"/>
                    <a:gd name="T33" fmla="*/ 0 h 80"/>
                    <a:gd name="T34" fmla="*/ 1 w 368"/>
                    <a:gd name="T35" fmla="*/ 0 h 80"/>
                    <a:gd name="T36" fmla="*/ 1 w 368"/>
                    <a:gd name="T37" fmla="*/ 0 h 80"/>
                    <a:gd name="T38" fmla="*/ 1 w 368"/>
                    <a:gd name="T39" fmla="*/ 0 h 80"/>
                    <a:gd name="T40" fmla="*/ 1 w 368"/>
                    <a:gd name="T41" fmla="*/ 0 h 80"/>
                    <a:gd name="T42" fmla="*/ 1 w 368"/>
                    <a:gd name="T43" fmla="*/ 0 h 80"/>
                    <a:gd name="T44" fmla="*/ 1 w 368"/>
                    <a:gd name="T45" fmla="*/ 0 h 80"/>
                    <a:gd name="T46" fmla="*/ 1 w 368"/>
                    <a:gd name="T47" fmla="*/ 0 h 80"/>
                    <a:gd name="T48" fmla="*/ 1 w 368"/>
                    <a:gd name="T49" fmla="*/ 0 h 80"/>
                    <a:gd name="T50" fmla="*/ 1 w 368"/>
                    <a:gd name="T51" fmla="*/ 0 h 80"/>
                    <a:gd name="T52" fmla="*/ 1 w 368"/>
                    <a:gd name="T53" fmla="*/ 0 h 80"/>
                    <a:gd name="T54" fmla="*/ 1 w 368"/>
                    <a:gd name="T55" fmla="*/ 0 h 80"/>
                    <a:gd name="T56" fmla="*/ 1 w 368"/>
                    <a:gd name="T57" fmla="*/ 0 h 80"/>
                    <a:gd name="T58" fmla="*/ 1 w 368"/>
                    <a:gd name="T59" fmla="*/ 0 h 80"/>
                    <a:gd name="T60" fmla="*/ 1 w 368"/>
                    <a:gd name="T61" fmla="*/ 0 h 80"/>
                    <a:gd name="T62" fmla="*/ 1 w 368"/>
                    <a:gd name="T63" fmla="*/ 0 h 80"/>
                    <a:gd name="T64" fmla="*/ 1 w 368"/>
                    <a:gd name="T65" fmla="*/ 0 h 80"/>
                    <a:gd name="T66" fmla="*/ 1 w 368"/>
                    <a:gd name="T67" fmla="*/ 0 h 80"/>
                    <a:gd name="T68" fmla="*/ 1 w 368"/>
                    <a:gd name="T69" fmla="*/ 0 h 80"/>
                    <a:gd name="T70" fmla="*/ 1 w 368"/>
                    <a:gd name="T71" fmla="*/ 0 h 80"/>
                    <a:gd name="T72" fmla="*/ 1 w 368"/>
                    <a:gd name="T73" fmla="*/ 0 h 80"/>
                    <a:gd name="T74" fmla="*/ 1 w 368"/>
                    <a:gd name="T75" fmla="*/ 0 h 80"/>
                    <a:gd name="T76" fmla="*/ 1 w 368"/>
                    <a:gd name="T77" fmla="*/ 0 h 80"/>
                    <a:gd name="T78" fmla="*/ 1 w 368"/>
                    <a:gd name="T79" fmla="*/ 0 h 80"/>
                    <a:gd name="T80" fmla="*/ 1 w 368"/>
                    <a:gd name="T81" fmla="*/ 0 h 80"/>
                    <a:gd name="T82" fmla="*/ 1 w 368"/>
                    <a:gd name="T83" fmla="*/ 0 h 80"/>
                    <a:gd name="T84" fmla="*/ 1 w 368"/>
                    <a:gd name="T85" fmla="*/ 0 h 80"/>
                    <a:gd name="T86" fmla="*/ 1 w 368"/>
                    <a:gd name="T87" fmla="*/ 0 h 80"/>
                    <a:gd name="T88" fmla="*/ 1 w 368"/>
                    <a:gd name="T89" fmla="*/ 0 h 80"/>
                    <a:gd name="T90" fmla="*/ 1 w 368"/>
                    <a:gd name="T91" fmla="*/ 0 h 80"/>
                    <a:gd name="T92" fmla="*/ 1 w 368"/>
                    <a:gd name="T93" fmla="*/ 0 h 80"/>
                    <a:gd name="T94" fmla="*/ 1 w 368"/>
                    <a:gd name="T95" fmla="*/ 0 h 80"/>
                    <a:gd name="T96" fmla="*/ 1 w 368"/>
                    <a:gd name="T97" fmla="*/ 0 h 80"/>
                    <a:gd name="T98" fmla="*/ 1 w 368"/>
                    <a:gd name="T99" fmla="*/ 0 h 80"/>
                    <a:gd name="T100" fmla="*/ 1 w 368"/>
                    <a:gd name="T101" fmla="*/ 0 h 80"/>
                    <a:gd name="T102" fmla="*/ 1 w 368"/>
                    <a:gd name="T103" fmla="*/ 0 h 80"/>
                    <a:gd name="T104" fmla="*/ 1 w 368"/>
                    <a:gd name="T105" fmla="*/ 0 h 80"/>
                    <a:gd name="T106" fmla="*/ 1 w 368"/>
                    <a:gd name="T107" fmla="*/ 0 h 80"/>
                    <a:gd name="T108" fmla="*/ 1 w 368"/>
                    <a:gd name="T109" fmla="*/ 0 h 80"/>
                    <a:gd name="T110" fmla="*/ 1 w 368"/>
                    <a:gd name="T111" fmla="*/ 0 h 80"/>
                    <a:gd name="T112" fmla="*/ 1 w 368"/>
                    <a:gd name="T113" fmla="*/ 0 h 80"/>
                    <a:gd name="T114" fmla="*/ 1 w 368"/>
                    <a:gd name="T115" fmla="*/ 0 h 80"/>
                    <a:gd name="T116" fmla="*/ 1 w 368"/>
                    <a:gd name="T117" fmla="*/ 0 h 80"/>
                    <a:gd name="T118" fmla="*/ 1 w 368"/>
                    <a:gd name="T119" fmla="*/ 0 h 80"/>
                    <a:gd name="T120" fmla="*/ 1 w 368"/>
                    <a:gd name="T121" fmla="*/ 0 h 80"/>
                    <a:gd name="T122" fmla="*/ 1 w 368"/>
                    <a:gd name="T123" fmla="*/ 0 h 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8"/>
                    <a:gd name="T187" fmla="*/ 0 h 80"/>
                    <a:gd name="T188" fmla="*/ 368 w 368"/>
                    <a:gd name="T189" fmla="*/ 80 h 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8" h="80">
                      <a:moveTo>
                        <a:pt x="11" y="33"/>
                      </a:moveTo>
                      <a:lnTo>
                        <a:pt x="16" y="34"/>
                      </a:lnTo>
                      <a:lnTo>
                        <a:pt x="19" y="35"/>
                      </a:lnTo>
                      <a:lnTo>
                        <a:pt x="21" y="37"/>
                      </a:lnTo>
                      <a:lnTo>
                        <a:pt x="23" y="40"/>
                      </a:lnTo>
                      <a:lnTo>
                        <a:pt x="21" y="43"/>
                      </a:lnTo>
                      <a:lnTo>
                        <a:pt x="19" y="45"/>
                      </a:lnTo>
                      <a:lnTo>
                        <a:pt x="16" y="46"/>
                      </a:lnTo>
                      <a:lnTo>
                        <a:pt x="11" y="48"/>
                      </a:lnTo>
                      <a:lnTo>
                        <a:pt x="6" y="46"/>
                      </a:lnTo>
                      <a:lnTo>
                        <a:pt x="3" y="45"/>
                      </a:lnTo>
                      <a:lnTo>
                        <a:pt x="1" y="43"/>
                      </a:lnTo>
                      <a:lnTo>
                        <a:pt x="0" y="40"/>
                      </a:lnTo>
                      <a:lnTo>
                        <a:pt x="1" y="37"/>
                      </a:lnTo>
                      <a:lnTo>
                        <a:pt x="3" y="35"/>
                      </a:lnTo>
                      <a:lnTo>
                        <a:pt x="6" y="34"/>
                      </a:lnTo>
                      <a:lnTo>
                        <a:pt x="11" y="33"/>
                      </a:lnTo>
                      <a:close/>
                      <a:moveTo>
                        <a:pt x="11" y="7"/>
                      </a:moveTo>
                      <a:lnTo>
                        <a:pt x="16" y="8"/>
                      </a:lnTo>
                      <a:lnTo>
                        <a:pt x="19" y="10"/>
                      </a:lnTo>
                      <a:lnTo>
                        <a:pt x="21" y="12"/>
                      </a:lnTo>
                      <a:lnTo>
                        <a:pt x="23" y="15"/>
                      </a:lnTo>
                      <a:lnTo>
                        <a:pt x="21" y="18"/>
                      </a:lnTo>
                      <a:lnTo>
                        <a:pt x="19" y="20"/>
                      </a:lnTo>
                      <a:lnTo>
                        <a:pt x="16" y="21"/>
                      </a:lnTo>
                      <a:lnTo>
                        <a:pt x="11" y="22"/>
                      </a:lnTo>
                      <a:lnTo>
                        <a:pt x="6" y="21"/>
                      </a:lnTo>
                      <a:lnTo>
                        <a:pt x="3" y="20"/>
                      </a:lnTo>
                      <a:lnTo>
                        <a:pt x="1" y="18"/>
                      </a:lnTo>
                      <a:lnTo>
                        <a:pt x="0" y="15"/>
                      </a:lnTo>
                      <a:lnTo>
                        <a:pt x="1" y="12"/>
                      </a:lnTo>
                      <a:lnTo>
                        <a:pt x="3" y="10"/>
                      </a:lnTo>
                      <a:lnTo>
                        <a:pt x="6" y="8"/>
                      </a:lnTo>
                      <a:lnTo>
                        <a:pt x="11" y="7"/>
                      </a:lnTo>
                      <a:close/>
                      <a:moveTo>
                        <a:pt x="11" y="58"/>
                      </a:moveTo>
                      <a:lnTo>
                        <a:pt x="16" y="59"/>
                      </a:lnTo>
                      <a:lnTo>
                        <a:pt x="19" y="60"/>
                      </a:lnTo>
                      <a:lnTo>
                        <a:pt x="21" y="63"/>
                      </a:lnTo>
                      <a:lnTo>
                        <a:pt x="23" y="66"/>
                      </a:lnTo>
                      <a:lnTo>
                        <a:pt x="21" y="68"/>
                      </a:lnTo>
                      <a:lnTo>
                        <a:pt x="19" y="71"/>
                      </a:lnTo>
                      <a:lnTo>
                        <a:pt x="16" y="72"/>
                      </a:lnTo>
                      <a:lnTo>
                        <a:pt x="11" y="73"/>
                      </a:lnTo>
                      <a:lnTo>
                        <a:pt x="6" y="72"/>
                      </a:lnTo>
                      <a:lnTo>
                        <a:pt x="3" y="71"/>
                      </a:lnTo>
                      <a:lnTo>
                        <a:pt x="1" y="68"/>
                      </a:lnTo>
                      <a:lnTo>
                        <a:pt x="0" y="66"/>
                      </a:lnTo>
                      <a:lnTo>
                        <a:pt x="1" y="63"/>
                      </a:lnTo>
                      <a:lnTo>
                        <a:pt x="3" y="60"/>
                      </a:lnTo>
                      <a:lnTo>
                        <a:pt x="6" y="59"/>
                      </a:lnTo>
                      <a:lnTo>
                        <a:pt x="11" y="58"/>
                      </a:lnTo>
                      <a:close/>
                      <a:moveTo>
                        <a:pt x="49" y="33"/>
                      </a:moveTo>
                      <a:lnTo>
                        <a:pt x="54" y="34"/>
                      </a:lnTo>
                      <a:lnTo>
                        <a:pt x="57" y="35"/>
                      </a:lnTo>
                      <a:lnTo>
                        <a:pt x="59" y="37"/>
                      </a:lnTo>
                      <a:lnTo>
                        <a:pt x="61" y="40"/>
                      </a:lnTo>
                      <a:lnTo>
                        <a:pt x="59" y="43"/>
                      </a:lnTo>
                      <a:lnTo>
                        <a:pt x="57" y="45"/>
                      </a:lnTo>
                      <a:lnTo>
                        <a:pt x="54" y="46"/>
                      </a:lnTo>
                      <a:lnTo>
                        <a:pt x="49" y="48"/>
                      </a:lnTo>
                      <a:lnTo>
                        <a:pt x="44" y="46"/>
                      </a:lnTo>
                      <a:lnTo>
                        <a:pt x="41" y="45"/>
                      </a:lnTo>
                      <a:lnTo>
                        <a:pt x="39" y="43"/>
                      </a:lnTo>
                      <a:lnTo>
                        <a:pt x="38" y="40"/>
                      </a:lnTo>
                      <a:lnTo>
                        <a:pt x="39" y="37"/>
                      </a:lnTo>
                      <a:lnTo>
                        <a:pt x="41" y="35"/>
                      </a:lnTo>
                      <a:lnTo>
                        <a:pt x="44" y="34"/>
                      </a:lnTo>
                      <a:lnTo>
                        <a:pt x="49" y="33"/>
                      </a:lnTo>
                      <a:close/>
                      <a:moveTo>
                        <a:pt x="49" y="7"/>
                      </a:moveTo>
                      <a:lnTo>
                        <a:pt x="54" y="8"/>
                      </a:lnTo>
                      <a:lnTo>
                        <a:pt x="57" y="10"/>
                      </a:lnTo>
                      <a:lnTo>
                        <a:pt x="59" y="12"/>
                      </a:lnTo>
                      <a:lnTo>
                        <a:pt x="61" y="15"/>
                      </a:lnTo>
                      <a:lnTo>
                        <a:pt x="59" y="18"/>
                      </a:lnTo>
                      <a:lnTo>
                        <a:pt x="57" y="20"/>
                      </a:lnTo>
                      <a:lnTo>
                        <a:pt x="54" y="21"/>
                      </a:lnTo>
                      <a:lnTo>
                        <a:pt x="49" y="22"/>
                      </a:lnTo>
                      <a:lnTo>
                        <a:pt x="44" y="21"/>
                      </a:lnTo>
                      <a:lnTo>
                        <a:pt x="41" y="20"/>
                      </a:lnTo>
                      <a:lnTo>
                        <a:pt x="39" y="18"/>
                      </a:lnTo>
                      <a:lnTo>
                        <a:pt x="38" y="15"/>
                      </a:lnTo>
                      <a:lnTo>
                        <a:pt x="39" y="12"/>
                      </a:lnTo>
                      <a:lnTo>
                        <a:pt x="41" y="10"/>
                      </a:lnTo>
                      <a:lnTo>
                        <a:pt x="44" y="8"/>
                      </a:lnTo>
                      <a:lnTo>
                        <a:pt x="49" y="7"/>
                      </a:lnTo>
                      <a:close/>
                      <a:moveTo>
                        <a:pt x="49" y="58"/>
                      </a:moveTo>
                      <a:lnTo>
                        <a:pt x="54" y="59"/>
                      </a:lnTo>
                      <a:lnTo>
                        <a:pt x="57" y="60"/>
                      </a:lnTo>
                      <a:lnTo>
                        <a:pt x="59" y="63"/>
                      </a:lnTo>
                      <a:lnTo>
                        <a:pt x="61" y="66"/>
                      </a:lnTo>
                      <a:lnTo>
                        <a:pt x="59" y="68"/>
                      </a:lnTo>
                      <a:lnTo>
                        <a:pt x="57" y="71"/>
                      </a:lnTo>
                      <a:lnTo>
                        <a:pt x="54" y="72"/>
                      </a:lnTo>
                      <a:lnTo>
                        <a:pt x="49" y="73"/>
                      </a:lnTo>
                      <a:lnTo>
                        <a:pt x="44" y="72"/>
                      </a:lnTo>
                      <a:lnTo>
                        <a:pt x="41" y="71"/>
                      </a:lnTo>
                      <a:lnTo>
                        <a:pt x="39" y="68"/>
                      </a:lnTo>
                      <a:lnTo>
                        <a:pt x="38" y="66"/>
                      </a:lnTo>
                      <a:lnTo>
                        <a:pt x="39" y="63"/>
                      </a:lnTo>
                      <a:lnTo>
                        <a:pt x="41" y="60"/>
                      </a:lnTo>
                      <a:lnTo>
                        <a:pt x="44" y="59"/>
                      </a:lnTo>
                      <a:lnTo>
                        <a:pt x="49" y="58"/>
                      </a:lnTo>
                      <a:close/>
                      <a:moveTo>
                        <a:pt x="88" y="33"/>
                      </a:moveTo>
                      <a:lnTo>
                        <a:pt x="93" y="34"/>
                      </a:lnTo>
                      <a:lnTo>
                        <a:pt x="96" y="35"/>
                      </a:lnTo>
                      <a:lnTo>
                        <a:pt x="99" y="37"/>
                      </a:lnTo>
                      <a:lnTo>
                        <a:pt x="100" y="40"/>
                      </a:lnTo>
                      <a:lnTo>
                        <a:pt x="99" y="43"/>
                      </a:lnTo>
                      <a:lnTo>
                        <a:pt x="96" y="45"/>
                      </a:lnTo>
                      <a:lnTo>
                        <a:pt x="93" y="46"/>
                      </a:lnTo>
                      <a:lnTo>
                        <a:pt x="88" y="48"/>
                      </a:lnTo>
                      <a:lnTo>
                        <a:pt x="84" y="46"/>
                      </a:lnTo>
                      <a:lnTo>
                        <a:pt x="79" y="45"/>
                      </a:lnTo>
                      <a:lnTo>
                        <a:pt x="77" y="43"/>
                      </a:lnTo>
                      <a:lnTo>
                        <a:pt x="76" y="40"/>
                      </a:lnTo>
                      <a:lnTo>
                        <a:pt x="77" y="37"/>
                      </a:lnTo>
                      <a:lnTo>
                        <a:pt x="79" y="35"/>
                      </a:lnTo>
                      <a:lnTo>
                        <a:pt x="84" y="34"/>
                      </a:lnTo>
                      <a:lnTo>
                        <a:pt x="88" y="33"/>
                      </a:lnTo>
                      <a:close/>
                      <a:moveTo>
                        <a:pt x="88" y="7"/>
                      </a:moveTo>
                      <a:lnTo>
                        <a:pt x="93" y="8"/>
                      </a:lnTo>
                      <a:lnTo>
                        <a:pt x="96" y="10"/>
                      </a:lnTo>
                      <a:lnTo>
                        <a:pt x="99" y="12"/>
                      </a:lnTo>
                      <a:lnTo>
                        <a:pt x="100" y="15"/>
                      </a:lnTo>
                      <a:lnTo>
                        <a:pt x="99" y="18"/>
                      </a:lnTo>
                      <a:lnTo>
                        <a:pt x="96" y="20"/>
                      </a:lnTo>
                      <a:lnTo>
                        <a:pt x="93" y="21"/>
                      </a:lnTo>
                      <a:lnTo>
                        <a:pt x="88" y="22"/>
                      </a:lnTo>
                      <a:lnTo>
                        <a:pt x="84" y="21"/>
                      </a:lnTo>
                      <a:lnTo>
                        <a:pt x="79" y="20"/>
                      </a:lnTo>
                      <a:lnTo>
                        <a:pt x="77" y="18"/>
                      </a:lnTo>
                      <a:lnTo>
                        <a:pt x="76" y="15"/>
                      </a:lnTo>
                      <a:lnTo>
                        <a:pt x="77" y="12"/>
                      </a:lnTo>
                      <a:lnTo>
                        <a:pt x="79" y="10"/>
                      </a:lnTo>
                      <a:lnTo>
                        <a:pt x="84" y="8"/>
                      </a:lnTo>
                      <a:lnTo>
                        <a:pt x="88" y="7"/>
                      </a:lnTo>
                      <a:close/>
                      <a:moveTo>
                        <a:pt x="88" y="58"/>
                      </a:moveTo>
                      <a:lnTo>
                        <a:pt x="93" y="59"/>
                      </a:lnTo>
                      <a:lnTo>
                        <a:pt x="96" y="60"/>
                      </a:lnTo>
                      <a:lnTo>
                        <a:pt x="99" y="63"/>
                      </a:lnTo>
                      <a:lnTo>
                        <a:pt x="100" y="66"/>
                      </a:lnTo>
                      <a:lnTo>
                        <a:pt x="99" y="68"/>
                      </a:lnTo>
                      <a:lnTo>
                        <a:pt x="96" y="71"/>
                      </a:lnTo>
                      <a:lnTo>
                        <a:pt x="93" y="72"/>
                      </a:lnTo>
                      <a:lnTo>
                        <a:pt x="88" y="73"/>
                      </a:lnTo>
                      <a:lnTo>
                        <a:pt x="84" y="72"/>
                      </a:lnTo>
                      <a:lnTo>
                        <a:pt x="79" y="71"/>
                      </a:lnTo>
                      <a:lnTo>
                        <a:pt x="77" y="68"/>
                      </a:lnTo>
                      <a:lnTo>
                        <a:pt x="76" y="66"/>
                      </a:lnTo>
                      <a:lnTo>
                        <a:pt x="77" y="63"/>
                      </a:lnTo>
                      <a:lnTo>
                        <a:pt x="79" y="60"/>
                      </a:lnTo>
                      <a:lnTo>
                        <a:pt x="84" y="59"/>
                      </a:lnTo>
                      <a:lnTo>
                        <a:pt x="88" y="58"/>
                      </a:lnTo>
                      <a:close/>
                      <a:moveTo>
                        <a:pt x="126" y="33"/>
                      </a:moveTo>
                      <a:lnTo>
                        <a:pt x="131" y="34"/>
                      </a:lnTo>
                      <a:lnTo>
                        <a:pt x="134" y="35"/>
                      </a:lnTo>
                      <a:lnTo>
                        <a:pt x="137" y="37"/>
                      </a:lnTo>
                      <a:lnTo>
                        <a:pt x="138" y="40"/>
                      </a:lnTo>
                      <a:lnTo>
                        <a:pt x="137" y="43"/>
                      </a:lnTo>
                      <a:lnTo>
                        <a:pt x="134" y="45"/>
                      </a:lnTo>
                      <a:lnTo>
                        <a:pt x="131" y="46"/>
                      </a:lnTo>
                      <a:lnTo>
                        <a:pt x="126" y="48"/>
                      </a:lnTo>
                      <a:lnTo>
                        <a:pt x="122" y="46"/>
                      </a:lnTo>
                      <a:lnTo>
                        <a:pt x="118" y="45"/>
                      </a:lnTo>
                      <a:lnTo>
                        <a:pt x="116" y="43"/>
                      </a:lnTo>
                      <a:lnTo>
                        <a:pt x="115" y="40"/>
                      </a:lnTo>
                      <a:lnTo>
                        <a:pt x="116" y="37"/>
                      </a:lnTo>
                      <a:lnTo>
                        <a:pt x="118" y="35"/>
                      </a:lnTo>
                      <a:lnTo>
                        <a:pt x="122" y="34"/>
                      </a:lnTo>
                      <a:lnTo>
                        <a:pt x="126" y="33"/>
                      </a:lnTo>
                      <a:close/>
                      <a:moveTo>
                        <a:pt x="126" y="7"/>
                      </a:moveTo>
                      <a:lnTo>
                        <a:pt x="131" y="8"/>
                      </a:lnTo>
                      <a:lnTo>
                        <a:pt x="134" y="10"/>
                      </a:lnTo>
                      <a:lnTo>
                        <a:pt x="137" y="12"/>
                      </a:lnTo>
                      <a:lnTo>
                        <a:pt x="138" y="15"/>
                      </a:lnTo>
                      <a:lnTo>
                        <a:pt x="137" y="18"/>
                      </a:lnTo>
                      <a:lnTo>
                        <a:pt x="134" y="20"/>
                      </a:lnTo>
                      <a:lnTo>
                        <a:pt x="131" y="21"/>
                      </a:lnTo>
                      <a:lnTo>
                        <a:pt x="126" y="22"/>
                      </a:lnTo>
                      <a:lnTo>
                        <a:pt x="122" y="21"/>
                      </a:lnTo>
                      <a:lnTo>
                        <a:pt x="118" y="20"/>
                      </a:lnTo>
                      <a:lnTo>
                        <a:pt x="116" y="18"/>
                      </a:lnTo>
                      <a:lnTo>
                        <a:pt x="115" y="15"/>
                      </a:lnTo>
                      <a:lnTo>
                        <a:pt x="116" y="12"/>
                      </a:lnTo>
                      <a:lnTo>
                        <a:pt x="118" y="10"/>
                      </a:lnTo>
                      <a:lnTo>
                        <a:pt x="122" y="8"/>
                      </a:lnTo>
                      <a:lnTo>
                        <a:pt x="126" y="7"/>
                      </a:lnTo>
                      <a:close/>
                      <a:moveTo>
                        <a:pt x="126" y="58"/>
                      </a:moveTo>
                      <a:lnTo>
                        <a:pt x="131" y="59"/>
                      </a:lnTo>
                      <a:lnTo>
                        <a:pt x="134" y="60"/>
                      </a:lnTo>
                      <a:lnTo>
                        <a:pt x="137" y="63"/>
                      </a:lnTo>
                      <a:lnTo>
                        <a:pt x="138" y="66"/>
                      </a:lnTo>
                      <a:lnTo>
                        <a:pt x="137" y="68"/>
                      </a:lnTo>
                      <a:lnTo>
                        <a:pt x="134" y="71"/>
                      </a:lnTo>
                      <a:lnTo>
                        <a:pt x="131" y="72"/>
                      </a:lnTo>
                      <a:lnTo>
                        <a:pt x="126" y="73"/>
                      </a:lnTo>
                      <a:lnTo>
                        <a:pt x="122" y="72"/>
                      </a:lnTo>
                      <a:lnTo>
                        <a:pt x="118" y="71"/>
                      </a:lnTo>
                      <a:lnTo>
                        <a:pt x="116" y="68"/>
                      </a:lnTo>
                      <a:lnTo>
                        <a:pt x="115" y="66"/>
                      </a:lnTo>
                      <a:lnTo>
                        <a:pt x="116" y="63"/>
                      </a:lnTo>
                      <a:lnTo>
                        <a:pt x="118" y="60"/>
                      </a:lnTo>
                      <a:lnTo>
                        <a:pt x="122" y="59"/>
                      </a:lnTo>
                      <a:lnTo>
                        <a:pt x="126" y="58"/>
                      </a:lnTo>
                      <a:close/>
                      <a:moveTo>
                        <a:pt x="164" y="33"/>
                      </a:moveTo>
                      <a:lnTo>
                        <a:pt x="169" y="34"/>
                      </a:lnTo>
                      <a:lnTo>
                        <a:pt x="172" y="35"/>
                      </a:lnTo>
                      <a:lnTo>
                        <a:pt x="175" y="37"/>
                      </a:lnTo>
                      <a:lnTo>
                        <a:pt x="176" y="40"/>
                      </a:lnTo>
                      <a:lnTo>
                        <a:pt x="175" y="43"/>
                      </a:lnTo>
                      <a:lnTo>
                        <a:pt x="172" y="45"/>
                      </a:lnTo>
                      <a:lnTo>
                        <a:pt x="169" y="46"/>
                      </a:lnTo>
                      <a:lnTo>
                        <a:pt x="164" y="48"/>
                      </a:lnTo>
                      <a:lnTo>
                        <a:pt x="160" y="46"/>
                      </a:lnTo>
                      <a:lnTo>
                        <a:pt x="156" y="45"/>
                      </a:lnTo>
                      <a:lnTo>
                        <a:pt x="154" y="43"/>
                      </a:lnTo>
                      <a:lnTo>
                        <a:pt x="153" y="40"/>
                      </a:lnTo>
                      <a:lnTo>
                        <a:pt x="154" y="37"/>
                      </a:lnTo>
                      <a:lnTo>
                        <a:pt x="156" y="35"/>
                      </a:lnTo>
                      <a:lnTo>
                        <a:pt x="160" y="34"/>
                      </a:lnTo>
                      <a:lnTo>
                        <a:pt x="164" y="33"/>
                      </a:lnTo>
                      <a:close/>
                      <a:moveTo>
                        <a:pt x="164" y="7"/>
                      </a:moveTo>
                      <a:lnTo>
                        <a:pt x="169" y="8"/>
                      </a:lnTo>
                      <a:lnTo>
                        <a:pt x="172" y="10"/>
                      </a:lnTo>
                      <a:lnTo>
                        <a:pt x="175" y="12"/>
                      </a:lnTo>
                      <a:lnTo>
                        <a:pt x="176" y="15"/>
                      </a:lnTo>
                      <a:lnTo>
                        <a:pt x="175" y="18"/>
                      </a:lnTo>
                      <a:lnTo>
                        <a:pt x="172" y="20"/>
                      </a:lnTo>
                      <a:lnTo>
                        <a:pt x="169" y="21"/>
                      </a:lnTo>
                      <a:lnTo>
                        <a:pt x="164" y="22"/>
                      </a:lnTo>
                      <a:lnTo>
                        <a:pt x="160" y="21"/>
                      </a:lnTo>
                      <a:lnTo>
                        <a:pt x="156" y="20"/>
                      </a:lnTo>
                      <a:lnTo>
                        <a:pt x="154" y="18"/>
                      </a:lnTo>
                      <a:lnTo>
                        <a:pt x="153" y="15"/>
                      </a:lnTo>
                      <a:lnTo>
                        <a:pt x="154" y="12"/>
                      </a:lnTo>
                      <a:lnTo>
                        <a:pt x="156" y="10"/>
                      </a:lnTo>
                      <a:lnTo>
                        <a:pt x="160" y="8"/>
                      </a:lnTo>
                      <a:lnTo>
                        <a:pt x="164" y="7"/>
                      </a:lnTo>
                      <a:close/>
                      <a:moveTo>
                        <a:pt x="164" y="58"/>
                      </a:moveTo>
                      <a:lnTo>
                        <a:pt x="169" y="59"/>
                      </a:lnTo>
                      <a:lnTo>
                        <a:pt x="172" y="60"/>
                      </a:lnTo>
                      <a:lnTo>
                        <a:pt x="175" y="63"/>
                      </a:lnTo>
                      <a:lnTo>
                        <a:pt x="176" y="66"/>
                      </a:lnTo>
                      <a:lnTo>
                        <a:pt x="175" y="68"/>
                      </a:lnTo>
                      <a:lnTo>
                        <a:pt x="172" y="71"/>
                      </a:lnTo>
                      <a:lnTo>
                        <a:pt x="169" y="72"/>
                      </a:lnTo>
                      <a:lnTo>
                        <a:pt x="164" y="73"/>
                      </a:lnTo>
                      <a:lnTo>
                        <a:pt x="160" y="72"/>
                      </a:lnTo>
                      <a:lnTo>
                        <a:pt x="156" y="71"/>
                      </a:lnTo>
                      <a:lnTo>
                        <a:pt x="154" y="68"/>
                      </a:lnTo>
                      <a:lnTo>
                        <a:pt x="153" y="66"/>
                      </a:lnTo>
                      <a:lnTo>
                        <a:pt x="154" y="63"/>
                      </a:lnTo>
                      <a:lnTo>
                        <a:pt x="156" y="60"/>
                      </a:lnTo>
                      <a:lnTo>
                        <a:pt x="160" y="59"/>
                      </a:lnTo>
                      <a:lnTo>
                        <a:pt x="164" y="58"/>
                      </a:lnTo>
                      <a:close/>
                      <a:moveTo>
                        <a:pt x="203" y="33"/>
                      </a:moveTo>
                      <a:lnTo>
                        <a:pt x="208" y="34"/>
                      </a:lnTo>
                      <a:lnTo>
                        <a:pt x="211" y="35"/>
                      </a:lnTo>
                      <a:lnTo>
                        <a:pt x="214" y="37"/>
                      </a:lnTo>
                      <a:lnTo>
                        <a:pt x="215" y="40"/>
                      </a:lnTo>
                      <a:lnTo>
                        <a:pt x="214" y="43"/>
                      </a:lnTo>
                      <a:lnTo>
                        <a:pt x="211" y="45"/>
                      </a:lnTo>
                      <a:lnTo>
                        <a:pt x="208" y="46"/>
                      </a:lnTo>
                      <a:lnTo>
                        <a:pt x="203" y="48"/>
                      </a:lnTo>
                      <a:lnTo>
                        <a:pt x="199" y="46"/>
                      </a:lnTo>
                      <a:lnTo>
                        <a:pt x="195" y="45"/>
                      </a:lnTo>
                      <a:lnTo>
                        <a:pt x="193" y="43"/>
                      </a:lnTo>
                      <a:lnTo>
                        <a:pt x="192" y="40"/>
                      </a:lnTo>
                      <a:lnTo>
                        <a:pt x="193" y="37"/>
                      </a:lnTo>
                      <a:lnTo>
                        <a:pt x="195" y="35"/>
                      </a:lnTo>
                      <a:lnTo>
                        <a:pt x="199" y="34"/>
                      </a:lnTo>
                      <a:lnTo>
                        <a:pt x="203" y="33"/>
                      </a:lnTo>
                      <a:close/>
                      <a:moveTo>
                        <a:pt x="203" y="7"/>
                      </a:moveTo>
                      <a:lnTo>
                        <a:pt x="208" y="8"/>
                      </a:lnTo>
                      <a:lnTo>
                        <a:pt x="211" y="10"/>
                      </a:lnTo>
                      <a:lnTo>
                        <a:pt x="214" y="12"/>
                      </a:lnTo>
                      <a:lnTo>
                        <a:pt x="215" y="15"/>
                      </a:lnTo>
                      <a:lnTo>
                        <a:pt x="214" y="18"/>
                      </a:lnTo>
                      <a:lnTo>
                        <a:pt x="211" y="20"/>
                      </a:lnTo>
                      <a:lnTo>
                        <a:pt x="208" y="21"/>
                      </a:lnTo>
                      <a:lnTo>
                        <a:pt x="203" y="22"/>
                      </a:lnTo>
                      <a:lnTo>
                        <a:pt x="199" y="21"/>
                      </a:lnTo>
                      <a:lnTo>
                        <a:pt x="195" y="20"/>
                      </a:lnTo>
                      <a:lnTo>
                        <a:pt x="193" y="18"/>
                      </a:lnTo>
                      <a:lnTo>
                        <a:pt x="192" y="15"/>
                      </a:lnTo>
                      <a:lnTo>
                        <a:pt x="193" y="12"/>
                      </a:lnTo>
                      <a:lnTo>
                        <a:pt x="195" y="10"/>
                      </a:lnTo>
                      <a:lnTo>
                        <a:pt x="199" y="8"/>
                      </a:lnTo>
                      <a:lnTo>
                        <a:pt x="203" y="7"/>
                      </a:lnTo>
                      <a:close/>
                      <a:moveTo>
                        <a:pt x="203" y="58"/>
                      </a:moveTo>
                      <a:lnTo>
                        <a:pt x="208" y="59"/>
                      </a:lnTo>
                      <a:lnTo>
                        <a:pt x="211" y="60"/>
                      </a:lnTo>
                      <a:lnTo>
                        <a:pt x="214" y="63"/>
                      </a:lnTo>
                      <a:lnTo>
                        <a:pt x="215" y="66"/>
                      </a:lnTo>
                      <a:lnTo>
                        <a:pt x="214" y="68"/>
                      </a:lnTo>
                      <a:lnTo>
                        <a:pt x="211" y="71"/>
                      </a:lnTo>
                      <a:lnTo>
                        <a:pt x="208" y="72"/>
                      </a:lnTo>
                      <a:lnTo>
                        <a:pt x="203" y="73"/>
                      </a:lnTo>
                      <a:lnTo>
                        <a:pt x="199" y="72"/>
                      </a:lnTo>
                      <a:lnTo>
                        <a:pt x="195" y="71"/>
                      </a:lnTo>
                      <a:lnTo>
                        <a:pt x="193" y="68"/>
                      </a:lnTo>
                      <a:lnTo>
                        <a:pt x="192" y="66"/>
                      </a:lnTo>
                      <a:lnTo>
                        <a:pt x="193" y="63"/>
                      </a:lnTo>
                      <a:lnTo>
                        <a:pt x="195" y="60"/>
                      </a:lnTo>
                      <a:lnTo>
                        <a:pt x="199" y="59"/>
                      </a:lnTo>
                      <a:lnTo>
                        <a:pt x="203" y="58"/>
                      </a:lnTo>
                      <a:close/>
                      <a:moveTo>
                        <a:pt x="241" y="33"/>
                      </a:moveTo>
                      <a:lnTo>
                        <a:pt x="246" y="34"/>
                      </a:lnTo>
                      <a:lnTo>
                        <a:pt x="250" y="35"/>
                      </a:lnTo>
                      <a:lnTo>
                        <a:pt x="252" y="37"/>
                      </a:lnTo>
                      <a:lnTo>
                        <a:pt x="253" y="40"/>
                      </a:lnTo>
                      <a:lnTo>
                        <a:pt x="252" y="43"/>
                      </a:lnTo>
                      <a:lnTo>
                        <a:pt x="250" y="45"/>
                      </a:lnTo>
                      <a:lnTo>
                        <a:pt x="246" y="46"/>
                      </a:lnTo>
                      <a:lnTo>
                        <a:pt x="241" y="48"/>
                      </a:lnTo>
                      <a:lnTo>
                        <a:pt x="237" y="46"/>
                      </a:lnTo>
                      <a:lnTo>
                        <a:pt x="233" y="45"/>
                      </a:lnTo>
                      <a:lnTo>
                        <a:pt x="231" y="43"/>
                      </a:lnTo>
                      <a:lnTo>
                        <a:pt x="230" y="40"/>
                      </a:lnTo>
                      <a:lnTo>
                        <a:pt x="231" y="37"/>
                      </a:lnTo>
                      <a:lnTo>
                        <a:pt x="233" y="35"/>
                      </a:lnTo>
                      <a:lnTo>
                        <a:pt x="237" y="34"/>
                      </a:lnTo>
                      <a:lnTo>
                        <a:pt x="241" y="33"/>
                      </a:lnTo>
                      <a:close/>
                      <a:moveTo>
                        <a:pt x="241" y="7"/>
                      </a:moveTo>
                      <a:lnTo>
                        <a:pt x="246" y="8"/>
                      </a:lnTo>
                      <a:lnTo>
                        <a:pt x="250" y="10"/>
                      </a:lnTo>
                      <a:lnTo>
                        <a:pt x="252" y="12"/>
                      </a:lnTo>
                      <a:lnTo>
                        <a:pt x="253" y="15"/>
                      </a:lnTo>
                      <a:lnTo>
                        <a:pt x="252" y="18"/>
                      </a:lnTo>
                      <a:lnTo>
                        <a:pt x="250" y="20"/>
                      </a:lnTo>
                      <a:lnTo>
                        <a:pt x="246" y="21"/>
                      </a:lnTo>
                      <a:lnTo>
                        <a:pt x="241" y="22"/>
                      </a:lnTo>
                      <a:lnTo>
                        <a:pt x="237" y="21"/>
                      </a:lnTo>
                      <a:lnTo>
                        <a:pt x="233" y="20"/>
                      </a:lnTo>
                      <a:lnTo>
                        <a:pt x="231" y="18"/>
                      </a:lnTo>
                      <a:lnTo>
                        <a:pt x="230" y="15"/>
                      </a:lnTo>
                      <a:lnTo>
                        <a:pt x="231" y="12"/>
                      </a:lnTo>
                      <a:lnTo>
                        <a:pt x="233" y="10"/>
                      </a:lnTo>
                      <a:lnTo>
                        <a:pt x="237" y="8"/>
                      </a:lnTo>
                      <a:lnTo>
                        <a:pt x="241" y="7"/>
                      </a:lnTo>
                      <a:close/>
                      <a:moveTo>
                        <a:pt x="241" y="58"/>
                      </a:moveTo>
                      <a:lnTo>
                        <a:pt x="246" y="59"/>
                      </a:lnTo>
                      <a:lnTo>
                        <a:pt x="250" y="60"/>
                      </a:lnTo>
                      <a:lnTo>
                        <a:pt x="252" y="63"/>
                      </a:lnTo>
                      <a:lnTo>
                        <a:pt x="253" y="66"/>
                      </a:lnTo>
                      <a:lnTo>
                        <a:pt x="252" y="68"/>
                      </a:lnTo>
                      <a:lnTo>
                        <a:pt x="250" y="71"/>
                      </a:lnTo>
                      <a:lnTo>
                        <a:pt x="246" y="72"/>
                      </a:lnTo>
                      <a:lnTo>
                        <a:pt x="241" y="73"/>
                      </a:lnTo>
                      <a:lnTo>
                        <a:pt x="237" y="72"/>
                      </a:lnTo>
                      <a:lnTo>
                        <a:pt x="233" y="71"/>
                      </a:lnTo>
                      <a:lnTo>
                        <a:pt x="231" y="68"/>
                      </a:lnTo>
                      <a:lnTo>
                        <a:pt x="230" y="66"/>
                      </a:lnTo>
                      <a:lnTo>
                        <a:pt x="231" y="63"/>
                      </a:lnTo>
                      <a:lnTo>
                        <a:pt x="233" y="60"/>
                      </a:lnTo>
                      <a:lnTo>
                        <a:pt x="237" y="59"/>
                      </a:lnTo>
                      <a:lnTo>
                        <a:pt x="241" y="58"/>
                      </a:lnTo>
                      <a:close/>
                      <a:moveTo>
                        <a:pt x="279" y="33"/>
                      </a:moveTo>
                      <a:lnTo>
                        <a:pt x="284" y="34"/>
                      </a:lnTo>
                      <a:lnTo>
                        <a:pt x="289" y="35"/>
                      </a:lnTo>
                      <a:lnTo>
                        <a:pt x="291" y="37"/>
                      </a:lnTo>
                      <a:lnTo>
                        <a:pt x="292" y="40"/>
                      </a:lnTo>
                      <a:lnTo>
                        <a:pt x="291" y="43"/>
                      </a:lnTo>
                      <a:lnTo>
                        <a:pt x="289" y="45"/>
                      </a:lnTo>
                      <a:lnTo>
                        <a:pt x="284" y="46"/>
                      </a:lnTo>
                      <a:lnTo>
                        <a:pt x="279" y="48"/>
                      </a:lnTo>
                      <a:lnTo>
                        <a:pt x="275" y="46"/>
                      </a:lnTo>
                      <a:lnTo>
                        <a:pt x="271" y="45"/>
                      </a:lnTo>
                      <a:lnTo>
                        <a:pt x="269" y="43"/>
                      </a:lnTo>
                      <a:lnTo>
                        <a:pt x="268" y="40"/>
                      </a:lnTo>
                      <a:lnTo>
                        <a:pt x="269" y="37"/>
                      </a:lnTo>
                      <a:lnTo>
                        <a:pt x="271" y="35"/>
                      </a:lnTo>
                      <a:lnTo>
                        <a:pt x="275" y="34"/>
                      </a:lnTo>
                      <a:lnTo>
                        <a:pt x="279" y="33"/>
                      </a:lnTo>
                      <a:close/>
                      <a:moveTo>
                        <a:pt x="279" y="7"/>
                      </a:moveTo>
                      <a:lnTo>
                        <a:pt x="284" y="8"/>
                      </a:lnTo>
                      <a:lnTo>
                        <a:pt x="289" y="10"/>
                      </a:lnTo>
                      <a:lnTo>
                        <a:pt x="291" y="12"/>
                      </a:lnTo>
                      <a:lnTo>
                        <a:pt x="292" y="15"/>
                      </a:lnTo>
                      <a:lnTo>
                        <a:pt x="291" y="18"/>
                      </a:lnTo>
                      <a:lnTo>
                        <a:pt x="289" y="20"/>
                      </a:lnTo>
                      <a:lnTo>
                        <a:pt x="284" y="21"/>
                      </a:lnTo>
                      <a:lnTo>
                        <a:pt x="279" y="22"/>
                      </a:lnTo>
                      <a:lnTo>
                        <a:pt x="275" y="21"/>
                      </a:lnTo>
                      <a:lnTo>
                        <a:pt x="271" y="20"/>
                      </a:lnTo>
                      <a:lnTo>
                        <a:pt x="269" y="18"/>
                      </a:lnTo>
                      <a:lnTo>
                        <a:pt x="268" y="15"/>
                      </a:lnTo>
                      <a:lnTo>
                        <a:pt x="269" y="12"/>
                      </a:lnTo>
                      <a:lnTo>
                        <a:pt x="271" y="10"/>
                      </a:lnTo>
                      <a:lnTo>
                        <a:pt x="275" y="8"/>
                      </a:lnTo>
                      <a:lnTo>
                        <a:pt x="279" y="7"/>
                      </a:lnTo>
                      <a:close/>
                      <a:moveTo>
                        <a:pt x="279" y="58"/>
                      </a:moveTo>
                      <a:lnTo>
                        <a:pt x="284" y="59"/>
                      </a:lnTo>
                      <a:lnTo>
                        <a:pt x="289" y="60"/>
                      </a:lnTo>
                      <a:lnTo>
                        <a:pt x="291" y="63"/>
                      </a:lnTo>
                      <a:lnTo>
                        <a:pt x="292" y="66"/>
                      </a:lnTo>
                      <a:lnTo>
                        <a:pt x="291" y="68"/>
                      </a:lnTo>
                      <a:lnTo>
                        <a:pt x="289" y="71"/>
                      </a:lnTo>
                      <a:lnTo>
                        <a:pt x="284" y="72"/>
                      </a:lnTo>
                      <a:lnTo>
                        <a:pt x="279" y="73"/>
                      </a:lnTo>
                      <a:lnTo>
                        <a:pt x="275" y="72"/>
                      </a:lnTo>
                      <a:lnTo>
                        <a:pt x="271" y="71"/>
                      </a:lnTo>
                      <a:lnTo>
                        <a:pt x="269" y="68"/>
                      </a:lnTo>
                      <a:lnTo>
                        <a:pt x="268" y="66"/>
                      </a:lnTo>
                      <a:lnTo>
                        <a:pt x="269" y="63"/>
                      </a:lnTo>
                      <a:lnTo>
                        <a:pt x="271" y="60"/>
                      </a:lnTo>
                      <a:lnTo>
                        <a:pt x="275" y="59"/>
                      </a:lnTo>
                      <a:lnTo>
                        <a:pt x="279" y="58"/>
                      </a:lnTo>
                      <a:close/>
                      <a:moveTo>
                        <a:pt x="319" y="33"/>
                      </a:moveTo>
                      <a:lnTo>
                        <a:pt x="323" y="34"/>
                      </a:lnTo>
                      <a:lnTo>
                        <a:pt x="327" y="35"/>
                      </a:lnTo>
                      <a:lnTo>
                        <a:pt x="329" y="37"/>
                      </a:lnTo>
                      <a:lnTo>
                        <a:pt x="330" y="40"/>
                      </a:lnTo>
                      <a:lnTo>
                        <a:pt x="329" y="43"/>
                      </a:lnTo>
                      <a:lnTo>
                        <a:pt x="327" y="45"/>
                      </a:lnTo>
                      <a:lnTo>
                        <a:pt x="323" y="46"/>
                      </a:lnTo>
                      <a:lnTo>
                        <a:pt x="319" y="48"/>
                      </a:lnTo>
                      <a:lnTo>
                        <a:pt x="314" y="46"/>
                      </a:lnTo>
                      <a:lnTo>
                        <a:pt x="311" y="45"/>
                      </a:lnTo>
                      <a:lnTo>
                        <a:pt x="308" y="43"/>
                      </a:lnTo>
                      <a:lnTo>
                        <a:pt x="307" y="40"/>
                      </a:lnTo>
                      <a:lnTo>
                        <a:pt x="308" y="37"/>
                      </a:lnTo>
                      <a:lnTo>
                        <a:pt x="311" y="35"/>
                      </a:lnTo>
                      <a:lnTo>
                        <a:pt x="314" y="34"/>
                      </a:lnTo>
                      <a:lnTo>
                        <a:pt x="319" y="33"/>
                      </a:lnTo>
                      <a:close/>
                      <a:moveTo>
                        <a:pt x="319" y="7"/>
                      </a:moveTo>
                      <a:lnTo>
                        <a:pt x="323" y="8"/>
                      </a:lnTo>
                      <a:lnTo>
                        <a:pt x="327" y="10"/>
                      </a:lnTo>
                      <a:lnTo>
                        <a:pt x="329" y="12"/>
                      </a:lnTo>
                      <a:lnTo>
                        <a:pt x="330" y="15"/>
                      </a:lnTo>
                      <a:lnTo>
                        <a:pt x="329" y="18"/>
                      </a:lnTo>
                      <a:lnTo>
                        <a:pt x="327" y="20"/>
                      </a:lnTo>
                      <a:lnTo>
                        <a:pt x="323" y="21"/>
                      </a:lnTo>
                      <a:lnTo>
                        <a:pt x="319" y="22"/>
                      </a:lnTo>
                      <a:lnTo>
                        <a:pt x="314" y="21"/>
                      </a:lnTo>
                      <a:lnTo>
                        <a:pt x="311" y="20"/>
                      </a:lnTo>
                      <a:lnTo>
                        <a:pt x="308" y="18"/>
                      </a:lnTo>
                      <a:lnTo>
                        <a:pt x="307" y="15"/>
                      </a:lnTo>
                      <a:lnTo>
                        <a:pt x="308" y="12"/>
                      </a:lnTo>
                      <a:lnTo>
                        <a:pt x="311" y="10"/>
                      </a:lnTo>
                      <a:lnTo>
                        <a:pt x="314" y="8"/>
                      </a:lnTo>
                      <a:lnTo>
                        <a:pt x="319" y="7"/>
                      </a:lnTo>
                      <a:close/>
                      <a:moveTo>
                        <a:pt x="319" y="58"/>
                      </a:moveTo>
                      <a:lnTo>
                        <a:pt x="323" y="59"/>
                      </a:lnTo>
                      <a:lnTo>
                        <a:pt x="327" y="60"/>
                      </a:lnTo>
                      <a:lnTo>
                        <a:pt x="329" y="63"/>
                      </a:lnTo>
                      <a:lnTo>
                        <a:pt x="330" y="66"/>
                      </a:lnTo>
                      <a:lnTo>
                        <a:pt x="329" y="68"/>
                      </a:lnTo>
                      <a:lnTo>
                        <a:pt x="327" y="71"/>
                      </a:lnTo>
                      <a:lnTo>
                        <a:pt x="323" y="72"/>
                      </a:lnTo>
                      <a:lnTo>
                        <a:pt x="319" y="73"/>
                      </a:lnTo>
                      <a:lnTo>
                        <a:pt x="314" y="72"/>
                      </a:lnTo>
                      <a:lnTo>
                        <a:pt x="311" y="71"/>
                      </a:lnTo>
                      <a:lnTo>
                        <a:pt x="308" y="68"/>
                      </a:lnTo>
                      <a:lnTo>
                        <a:pt x="307" y="66"/>
                      </a:lnTo>
                      <a:lnTo>
                        <a:pt x="308" y="63"/>
                      </a:lnTo>
                      <a:lnTo>
                        <a:pt x="311" y="60"/>
                      </a:lnTo>
                      <a:lnTo>
                        <a:pt x="314" y="59"/>
                      </a:lnTo>
                      <a:lnTo>
                        <a:pt x="319" y="58"/>
                      </a:lnTo>
                      <a:close/>
                      <a:moveTo>
                        <a:pt x="357" y="33"/>
                      </a:moveTo>
                      <a:lnTo>
                        <a:pt x="361" y="34"/>
                      </a:lnTo>
                      <a:lnTo>
                        <a:pt x="365" y="35"/>
                      </a:lnTo>
                      <a:lnTo>
                        <a:pt x="367" y="37"/>
                      </a:lnTo>
                      <a:lnTo>
                        <a:pt x="368" y="40"/>
                      </a:lnTo>
                      <a:lnTo>
                        <a:pt x="367" y="43"/>
                      </a:lnTo>
                      <a:lnTo>
                        <a:pt x="365" y="45"/>
                      </a:lnTo>
                      <a:lnTo>
                        <a:pt x="361" y="46"/>
                      </a:lnTo>
                      <a:lnTo>
                        <a:pt x="357" y="48"/>
                      </a:lnTo>
                      <a:lnTo>
                        <a:pt x="352" y="46"/>
                      </a:lnTo>
                      <a:lnTo>
                        <a:pt x="349" y="45"/>
                      </a:lnTo>
                      <a:lnTo>
                        <a:pt x="346" y="43"/>
                      </a:lnTo>
                      <a:lnTo>
                        <a:pt x="345" y="40"/>
                      </a:lnTo>
                      <a:lnTo>
                        <a:pt x="346" y="37"/>
                      </a:lnTo>
                      <a:lnTo>
                        <a:pt x="349" y="35"/>
                      </a:lnTo>
                      <a:lnTo>
                        <a:pt x="352" y="34"/>
                      </a:lnTo>
                      <a:lnTo>
                        <a:pt x="357" y="33"/>
                      </a:lnTo>
                      <a:close/>
                      <a:moveTo>
                        <a:pt x="357" y="7"/>
                      </a:moveTo>
                      <a:lnTo>
                        <a:pt x="361" y="8"/>
                      </a:lnTo>
                      <a:lnTo>
                        <a:pt x="365" y="10"/>
                      </a:lnTo>
                      <a:lnTo>
                        <a:pt x="367" y="12"/>
                      </a:lnTo>
                      <a:lnTo>
                        <a:pt x="368" y="15"/>
                      </a:lnTo>
                      <a:lnTo>
                        <a:pt x="367" y="18"/>
                      </a:lnTo>
                      <a:lnTo>
                        <a:pt x="365" y="20"/>
                      </a:lnTo>
                      <a:lnTo>
                        <a:pt x="361" y="21"/>
                      </a:lnTo>
                      <a:lnTo>
                        <a:pt x="357" y="22"/>
                      </a:lnTo>
                      <a:lnTo>
                        <a:pt x="352" y="21"/>
                      </a:lnTo>
                      <a:lnTo>
                        <a:pt x="349" y="20"/>
                      </a:lnTo>
                      <a:lnTo>
                        <a:pt x="346" y="18"/>
                      </a:lnTo>
                      <a:lnTo>
                        <a:pt x="345" y="15"/>
                      </a:lnTo>
                      <a:lnTo>
                        <a:pt x="346" y="12"/>
                      </a:lnTo>
                      <a:lnTo>
                        <a:pt x="349" y="10"/>
                      </a:lnTo>
                      <a:lnTo>
                        <a:pt x="352" y="8"/>
                      </a:lnTo>
                      <a:lnTo>
                        <a:pt x="357" y="7"/>
                      </a:lnTo>
                      <a:close/>
                      <a:moveTo>
                        <a:pt x="357" y="58"/>
                      </a:moveTo>
                      <a:lnTo>
                        <a:pt x="361" y="59"/>
                      </a:lnTo>
                      <a:lnTo>
                        <a:pt x="365" y="60"/>
                      </a:lnTo>
                      <a:lnTo>
                        <a:pt x="367" y="63"/>
                      </a:lnTo>
                      <a:lnTo>
                        <a:pt x="368" y="66"/>
                      </a:lnTo>
                      <a:lnTo>
                        <a:pt x="367" y="68"/>
                      </a:lnTo>
                      <a:lnTo>
                        <a:pt x="365" y="71"/>
                      </a:lnTo>
                      <a:lnTo>
                        <a:pt x="361" y="72"/>
                      </a:lnTo>
                      <a:lnTo>
                        <a:pt x="357" y="73"/>
                      </a:lnTo>
                      <a:lnTo>
                        <a:pt x="352" y="72"/>
                      </a:lnTo>
                      <a:lnTo>
                        <a:pt x="349" y="71"/>
                      </a:lnTo>
                      <a:lnTo>
                        <a:pt x="346" y="68"/>
                      </a:lnTo>
                      <a:lnTo>
                        <a:pt x="345" y="66"/>
                      </a:lnTo>
                      <a:lnTo>
                        <a:pt x="346" y="63"/>
                      </a:lnTo>
                      <a:lnTo>
                        <a:pt x="349" y="60"/>
                      </a:lnTo>
                      <a:lnTo>
                        <a:pt x="352" y="59"/>
                      </a:lnTo>
                      <a:lnTo>
                        <a:pt x="357" y="58"/>
                      </a:lnTo>
                      <a:close/>
                      <a:moveTo>
                        <a:pt x="337" y="46"/>
                      </a:moveTo>
                      <a:lnTo>
                        <a:pt x="342" y="48"/>
                      </a:lnTo>
                      <a:lnTo>
                        <a:pt x="345" y="49"/>
                      </a:lnTo>
                      <a:lnTo>
                        <a:pt x="347" y="51"/>
                      </a:lnTo>
                      <a:lnTo>
                        <a:pt x="349" y="53"/>
                      </a:lnTo>
                      <a:lnTo>
                        <a:pt x="347" y="57"/>
                      </a:lnTo>
                      <a:lnTo>
                        <a:pt x="345" y="59"/>
                      </a:lnTo>
                      <a:lnTo>
                        <a:pt x="342" y="60"/>
                      </a:lnTo>
                      <a:lnTo>
                        <a:pt x="337" y="61"/>
                      </a:lnTo>
                      <a:lnTo>
                        <a:pt x="332" y="60"/>
                      </a:lnTo>
                      <a:lnTo>
                        <a:pt x="329" y="59"/>
                      </a:lnTo>
                      <a:lnTo>
                        <a:pt x="327" y="57"/>
                      </a:lnTo>
                      <a:lnTo>
                        <a:pt x="326" y="53"/>
                      </a:lnTo>
                      <a:lnTo>
                        <a:pt x="327" y="51"/>
                      </a:lnTo>
                      <a:lnTo>
                        <a:pt x="329" y="49"/>
                      </a:lnTo>
                      <a:lnTo>
                        <a:pt x="332" y="48"/>
                      </a:lnTo>
                      <a:lnTo>
                        <a:pt x="337" y="46"/>
                      </a:lnTo>
                      <a:close/>
                      <a:moveTo>
                        <a:pt x="337" y="20"/>
                      </a:moveTo>
                      <a:lnTo>
                        <a:pt x="342" y="21"/>
                      </a:lnTo>
                      <a:lnTo>
                        <a:pt x="345" y="22"/>
                      </a:lnTo>
                      <a:lnTo>
                        <a:pt x="347" y="25"/>
                      </a:lnTo>
                      <a:lnTo>
                        <a:pt x="349" y="28"/>
                      </a:lnTo>
                      <a:lnTo>
                        <a:pt x="347" y="30"/>
                      </a:lnTo>
                      <a:lnTo>
                        <a:pt x="345" y="33"/>
                      </a:lnTo>
                      <a:lnTo>
                        <a:pt x="342" y="34"/>
                      </a:lnTo>
                      <a:lnTo>
                        <a:pt x="337" y="35"/>
                      </a:lnTo>
                      <a:lnTo>
                        <a:pt x="332" y="34"/>
                      </a:lnTo>
                      <a:lnTo>
                        <a:pt x="329" y="33"/>
                      </a:lnTo>
                      <a:lnTo>
                        <a:pt x="327" y="30"/>
                      </a:lnTo>
                      <a:lnTo>
                        <a:pt x="326" y="28"/>
                      </a:lnTo>
                      <a:lnTo>
                        <a:pt x="327" y="25"/>
                      </a:lnTo>
                      <a:lnTo>
                        <a:pt x="329" y="22"/>
                      </a:lnTo>
                      <a:lnTo>
                        <a:pt x="332" y="21"/>
                      </a:lnTo>
                      <a:lnTo>
                        <a:pt x="337" y="20"/>
                      </a:lnTo>
                      <a:close/>
                      <a:moveTo>
                        <a:pt x="299" y="46"/>
                      </a:moveTo>
                      <a:lnTo>
                        <a:pt x="304" y="48"/>
                      </a:lnTo>
                      <a:lnTo>
                        <a:pt x="307" y="49"/>
                      </a:lnTo>
                      <a:lnTo>
                        <a:pt x="309" y="51"/>
                      </a:lnTo>
                      <a:lnTo>
                        <a:pt x="311" y="53"/>
                      </a:lnTo>
                      <a:lnTo>
                        <a:pt x="309" y="57"/>
                      </a:lnTo>
                      <a:lnTo>
                        <a:pt x="307" y="59"/>
                      </a:lnTo>
                      <a:lnTo>
                        <a:pt x="304" y="60"/>
                      </a:lnTo>
                      <a:lnTo>
                        <a:pt x="299" y="61"/>
                      </a:lnTo>
                      <a:lnTo>
                        <a:pt x="294" y="60"/>
                      </a:lnTo>
                      <a:lnTo>
                        <a:pt x="291" y="59"/>
                      </a:lnTo>
                      <a:lnTo>
                        <a:pt x="289" y="57"/>
                      </a:lnTo>
                      <a:lnTo>
                        <a:pt x="288" y="53"/>
                      </a:lnTo>
                      <a:lnTo>
                        <a:pt x="289" y="51"/>
                      </a:lnTo>
                      <a:lnTo>
                        <a:pt x="291" y="49"/>
                      </a:lnTo>
                      <a:lnTo>
                        <a:pt x="294" y="48"/>
                      </a:lnTo>
                      <a:lnTo>
                        <a:pt x="299" y="46"/>
                      </a:lnTo>
                      <a:close/>
                      <a:moveTo>
                        <a:pt x="299" y="20"/>
                      </a:moveTo>
                      <a:lnTo>
                        <a:pt x="304" y="21"/>
                      </a:lnTo>
                      <a:lnTo>
                        <a:pt x="307" y="22"/>
                      </a:lnTo>
                      <a:lnTo>
                        <a:pt x="309" y="25"/>
                      </a:lnTo>
                      <a:lnTo>
                        <a:pt x="311" y="28"/>
                      </a:lnTo>
                      <a:lnTo>
                        <a:pt x="309" y="30"/>
                      </a:lnTo>
                      <a:lnTo>
                        <a:pt x="307" y="33"/>
                      </a:lnTo>
                      <a:lnTo>
                        <a:pt x="304" y="34"/>
                      </a:lnTo>
                      <a:lnTo>
                        <a:pt x="299" y="35"/>
                      </a:lnTo>
                      <a:lnTo>
                        <a:pt x="294" y="34"/>
                      </a:lnTo>
                      <a:lnTo>
                        <a:pt x="291" y="33"/>
                      </a:lnTo>
                      <a:lnTo>
                        <a:pt x="289" y="30"/>
                      </a:lnTo>
                      <a:lnTo>
                        <a:pt x="288" y="28"/>
                      </a:lnTo>
                      <a:lnTo>
                        <a:pt x="289" y="25"/>
                      </a:lnTo>
                      <a:lnTo>
                        <a:pt x="291" y="22"/>
                      </a:lnTo>
                      <a:lnTo>
                        <a:pt x="294" y="21"/>
                      </a:lnTo>
                      <a:lnTo>
                        <a:pt x="299" y="20"/>
                      </a:lnTo>
                      <a:close/>
                      <a:moveTo>
                        <a:pt x="261" y="46"/>
                      </a:moveTo>
                      <a:lnTo>
                        <a:pt x="266" y="48"/>
                      </a:lnTo>
                      <a:lnTo>
                        <a:pt x="269" y="49"/>
                      </a:lnTo>
                      <a:lnTo>
                        <a:pt x="271" y="51"/>
                      </a:lnTo>
                      <a:lnTo>
                        <a:pt x="273" y="53"/>
                      </a:lnTo>
                      <a:lnTo>
                        <a:pt x="271" y="57"/>
                      </a:lnTo>
                      <a:lnTo>
                        <a:pt x="269" y="59"/>
                      </a:lnTo>
                      <a:lnTo>
                        <a:pt x="266" y="60"/>
                      </a:lnTo>
                      <a:lnTo>
                        <a:pt x="261" y="61"/>
                      </a:lnTo>
                      <a:lnTo>
                        <a:pt x="256" y="60"/>
                      </a:lnTo>
                      <a:lnTo>
                        <a:pt x="252" y="59"/>
                      </a:lnTo>
                      <a:lnTo>
                        <a:pt x="250" y="57"/>
                      </a:lnTo>
                      <a:lnTo>
                        <a:pt x="248" y="53"/>
                      </a:lnTo>
                      <a:lnTo>
                        <a:pt x="250" y="51"/>
                      </a:lnTo>
                      <a:lnTo>
                        <a:pt x="252" y="49"/>
                      </a:lnTo>
                      <a:lnTo>
                        <a:pt x="256" y="48"/>
                      </a:lnTo>
                      <a:lnTo>
                        <a:pt x="261" y="46"/>
                      </a:lnTo>
                      <a:close/>
                      <a:moveTo>
                        <a:pt x="261" y="20"/>
                      </a:moveTo>
                      <a:lnTo>
                        <a:pt x="266" y="21"/>
                      </a:lnTo>
                      <a:lnTo>
                        <a:pt x="269" y="22"/>
                      </a:lnTo>
                      <a:lnTo>
                        <a:pt x="271" y="25"/>
                      </a:lnTo>
                      <a:lnTo>
                        <a:pt x="273" y="28"/>
                      </a:lnTo>
                      <a:lnTo>
                        <a:pt x="271" y="30"/>
                      </a:lnTo>
                      <a:lnTo>
                        <a:pt x="269" y="33"/>
                      </a:lnTo>
                      <a:lnTo>
                        <a:pt x="266" y="34"/>
                      </a:lnTo>
                      <a:lnTo>
                        <a:pt x="261" y="35"/>
                      </a:lnTo>
                      <a:lnTo>
                        <a:pt x="256" y="34"/>
                      </a:lnTo>
                      <a:lnTo>
                        <a:pt x="252" y="33"/>
                      </a:lnTo>
                      <a:lnTo>
                        <a:pt x="250" y="30"/>
                      </a:lnTo>
                      <a:lnTo>
                        <a:pt x="248" y="28"/>
                      </a:lnTo>
                      <a:lnTo>
                        <a:pt x="250" y="25"/>
                      </a:lnTo>
                      <a:lnTo>
                        <a:pt x="252" y="22"/>
                      </a:lnTo>
                      <a:lnTo>
                        <a:pt x="256" y="21"/>
                      </a:lnTo>
                      <a:lnTo>
                        <a:pt x="261" y="20"/>
                      </a:lnTo>
                      <a:close/>
                      <a:moveTo>
                        <a:pt x="222" y="46"/>
                      </a:moveTo>
                      <a:lnTo>
                        <a:pt x="226" y="48"/>
                      </a:lnTo>
                      <a:lnTo>
                        <a:pt x="230" y="49"/>
                      </a:lnTo>
                      <a:lnTo>
                        <a:pt x="232" y="51"/>
                      </a:lnTo>
                      <a:lnTo>
                        <a:pt x="233" y="53"/>
                      </a:lnTo>
                      <a:lnTo>
                        <a:pt x="232" y="57"/>
                      </a:lnTo>
                      <a:lnTo>
                        <a:pt x="230" y="59"/>
                      </a:lnTo>
                      <a:lnTo>
                        <a:pt x="226" y="60"/>
                      </a:lnTo>
                      <a:lnTo>
                        <a:pt x="222" y="61"/>
                      </a:lnTo>
                      <a:lnTo>
                        <a:pt x="217" y="60"/>
                      </a:lnTo>
                      <a:lnTo>
                        <a:pt x="214" y="59"/>
                      </a:lnTo>
                      <a:lnTo>
                        <a:pt x="211" y="57"/>
                      </a:lnTo>
                      <a:lnTo>
                        <a:pt x="210" y="53"/>
                      </a:lnTo>
                      <a:lnTo>
                        <a:pt x="211" y="51"/>
                      </a:lnTo>
                      <a:lnTo>
                        <a:pt x="214" y="49"/>
                      </a:lnTo>
                      <a:lnTo>
                        <a:pt x="217" y="48"/>
                      </a:lnTo>
                      <a:lnTo>
                        <a:pt x="222" y="46"/>
                      </a:lnTo>
                      <a:close/>
                      <a:moveTo>
                        <a:pt x="222" y="20"/>
                      </a:moveTo>
                      <a:lnTo>
                        <a:pt x="226" y="21"/>
                      </a:lnTo>
                      <a:lnTo>
                        <a:pt x="230" y="22"/>
                      </a:lnTo>
                      <a:lnTo>
                        <a:pt x="232" y="25"/>
                      </a:lnTo>
                      <a:lnTo>
                        <a:pt x="233" y="28"/>
                      </a:lnTo>
                      <a:lnTo>
                        <a:pt x="232" y="30"/>
                      </a:lnTo>
                      <a:lnTo>
                        <a:pt x="230" y="33"/>
                      </a:lnTo>
                      <a:lnTo>
                        <a:pt x="226" y="34"/>
                      </a:lnTo>
                      <a:lnTo>
                        <a:pt x="222" y="35"/>
                      </a:lnTo>
                      <a:lnTo>
                        <a:pt x="217" y="34"/>
                      </a:lnTo>
                      <a:lnTo>
                        <a:pt x="214" y="33"/>
                      </a:lnTo>
                      <a:lnTo>
                        <a:pt x="211" y="30"/>
                      </a:lnTo>
                      <a:lnTo>
                        <a:pt x="210" y="28"/>
                      </a:lnTo>
                      <a:lnTo>
                        <a:pt x="211" y="25"/>
                      </a:lnTo>
                      <a:lnTo>
                        <a:pt x="214" y="22"/>
                      </a:lnTo>
                      <a:lnTo>
                        <a:pt x="217" y="21"/>
                      </a:lnTo>
                      <a:lnTo>
                        <a:pt x="222" y="20"/>
                      </a:lnTo>
                      <a:close/>
                      <a:moveTo>
                        <a:pt x="184" y="46"/>
                      </a:moveTo>
                      <a:lnTo>
                        <a:pt x="188" y="48"/>
                      </a:lnTo>
                      <a:lnTo>
                        <a:pt x="192" y="49"/>
                      </a:lnTo>
                      <a:lnTo>
                        <a:pt x="194" y="51"/>
                      </a:lnTo>
                      <a:lnTo>
                        <a:pt x="195" y="53"/>
                      </a:lnTo>
                      <a:lnTo>
                        <a:pt x="194" y="57"/>
                      </a:lnTo>
                      <a:lnTo>
                        <a:pt x="192" y="59"/>
                      </a:lnTo>
                      <a:lnTo>
                        <a:pt x="188" y="60"/>
                      </a:lnTo>
                      <a:lnTo>
                        <a:pt x="184" y="61"/>
                      </a:lnTo>
                      <a:lnTo>
                        <a:pt x="179" y="60"/>
                      </a:lnTo>
                      <a:lnTo>
                        <a:pt x="176" y="59"/>
                      </a:lnTo>
                      <a:lnTo>
                        <a:pt x="173" y="57"/>
                      </a:lnTo>
                      <a:lnTo>
                        <a:pt x="172" y="53"/>
                      </a:lnTo>
                      <a:lnTo>
                        <a:pt x="173" y="51"/>
                      </a:lnTo>
                      <a:lnTo>
                        <a:pt x="176" y="49"/>
                      </a:lnTo>
                      <a:lnTo>
                        <a:pt x="179" y="48"/>
                      </a:lnTo>
                      <a:lnTo>
                        <a:pt x="184" y="46"/>
                      </a:lnTo>
                      <a:close/>
                      <a:moveTo>
                        <a:pt x="184" y="20"/>
                      </a:moveTo>
                      <a:lnTo>
                        <a:pt x="188" y="21"/>
                      </a:lnTo>
                      <a:lnTo>
                        <a:pt x="192" y="22"/>
                      </a:lnTo>
                      <a:lnTo>
                        <a:pt x="194" y="25"/>
                      </a:lnTo>
                      <a:lnTo>
                        <a:pt x="195" y="28"/>
                      </a:lnTo>
                      <a:lnTo>
                        <a:pt x="194" y="30"/>
                      </a:lnTo>
                      <a:lnTo>
                        <a:pt x="192" y="33"/>
                      </a:lnTo>
                      <a:lnTo>
                        <a:pt x="188" y="34"/>
                      </a:lnTo>
                      <a:lnTo>
                        <a:pt x="184" y="35"/>
                      </a:lnTo>
                      <a:lnTo>
                        <a:pt x="179" y="34"/>
                      </a:lnTo>
                      <a:lnTo>
                        <a:pt x="176" y="33"/>
                      </a:lnTo>
                      <a:lnTo>
                        <a:pt x="173" y="30"/>
                      </a:lnTo>
                      <a:lnTo>
                        <a:pt x="172" y="28"/>
                      </a:lnTo>
                      <a:lnTo>
                        <a:pt x="173" y="25"/>
                      </a:lnTo>
                      <a:lnTo>
                        <a:pt x="176" y="22"/>
                      </a:lnTo>
                      <a:lnTo>
                        <a:pt x="179" y="21"/>
                      </a:lnTo>
                      <a:lnTo>
                        <a:pt x="184" y="20"/>
                      </a:lnTo>
                      <a:close/>
                      <a:moveTo>
                        <a:pt x="145" y="46"/>
                      </a:moveTo>
                      <a:lnTo>
                        <a:pt x="149" y="48"/>
                      </a:lnTo>
                      <a:lnTo>
                        <a:pt x="154" y="49"/>
                      </a:lnTo>
                      <a:lnTo>
                        <a:pt x="156" y="51"/>
                      </a:lnTo>
                      <a:lnTo>
                        <a:pt x="157" y="53"/>
                      </a:lnTo>
                      <a:lnTo>
                        <a:pt x="156" y="57"/>
                      </a:lnTo>
                      <a:lnTo>
                        <a:pt x="154" y="59"/>
                      </a:lnTo>
                      <a:lnTo>
                        <a:pt x="149" y="60"/>
                      </a:lnTo>
                      <a:lnTo>
                        <a:pt x="145" y="61"/>
                      </a:lnTo>
                      <a:lnTo>
                        <a:pt x="140" y="60"/>
                      </a:lnTo>
                      <a:lnTo>
                        <a:pt x="137" y="59"/>
                      </a:lnTo>
                      <a:lnTo>
                        <a:pt x="134" y="57"/>
                      </a:lnTo>
                      <a:lnTo>
                        <a:pt x="133" y="53"/>
                      </a:lnTo>
                      <a:lnTo>
                        <a:pt x="134" y="51"/>
                      </a:lnTo>
                      <a:lnTo>
                        <a:pt x="137" y="49"/>
                      </a:lnTo>
                      <a:lnTo>
                        <a:pt x="140" y="48"/>
                      </a:lnTo>
                      <a:lnTo>
                        <a:pt x="145" y="46"/>
                      </a:lnTo>
                      <a:close/>
                      <a:moveTo>
                        <a:pt x="145" y="20"/>
                      </a:moveTo>
                      <a:lnTo>
                        <a:pt x="149" y="21"/>
                      </a:lnTo>
                      <a:lnTo>
                        <a:pt x="154" y="22"/>
                      </a:lnTo>
                      <a:lnTo>
                        <a:pt x="156" y="25"/>
                      </a:lnTo>
                      <a:lnTo>
                        <a:pt x="157" y="28"/>
                      </a:lnTo>
                      <a:lnTo>
                        <a:pt x="156" y="30"/>
                      </a:lnTo>
                      <a:lnTo>
                        <a:pt x="154" y="33"/>
                      </a:lnTo>
                      <a:lnTo>
                        <a:pt x="149" y="34"/>
                      </a:lnTo>
                      <a:lnTo>
                        <a:pt x="145" y="35"/>
                      </a:lnTo>
                      <a:lnTo>
                        <a:pt x="140" y="34"/>
                      </a:lnTo>
                      <a:lnTo>
                        <a:pt x="137" y="33"/>
                      </a:lnTo>
                      <a:lnTo>
                        <a:pt x="134" y="30"/>
                      </a:lnTo>
                      <a:lnTo>
                        <a:pt x="133" y="28"/>
                      </a:lnTo>
                      <a:lnTo>
                        <a:pt x="134" y="25"/>
                      </a:lnTo>
                      <a:lnTo>
                        <a:pt x="137" y="22"/>
                      </a:lnTo>
                      <a:lnTo>
                        <a:pt x="140" y="21"/>
                      </a:lnTo>
                      <a:lnTo>
                        <a:pt x="145" y="20"/>
                      </a:lnTo>
                      <a:close/>
                      <a:moveTo>
                        <a:pt x="107" y="46"/>
                      </a:moveTo>
                      <a:lnTo>
                        <a:pt x="111" y="48"/>
                      </a:lnTo>
                      <a:lnTo>
                        <a:pt x="115" y="49"/>
                      </a:lnTo>
                      <a:lnTo>
                        <a:pt x="117" y="51"/>
                      </a:lnTo>
                      <a:lnTo>
                        <a:pt x="118" y="53"/>
                      </a:lnTo>
                      <a:lnTo>
                        <a:pt x="117" y="57"/>
                      </a:lnTo>
                      <a:lnTo>
                        <a:pt x="115" y="59"/>
                      </a:lnTo>
                      <a:lnTo>
                        <a:pt x="111" y="60"/>
                      </a:lnTo>
                      <a:lnTo>
                        <a:pt x="107" y="61"/>
                      </a:lnTo>
                      <a:lnTo>
                        <a:pt x="102" y="60"/>
                      </a:lnTo>
                      <a:lnTo>
                        <a:pt x="99" y="59"/>
                      </a:lnTo>
                      <a:lnTo>
                        <a:pt x="96" y="57"/>
                      </a:lnTo>
                      <a:lnTo>
                        <a:pt x="95" y="53"/>
                      </a:lnTo>
                      <a:lnTo>
                        <a:pt x="96" y="51"/>
                      </a:lnTo>
                      <a:lnTo>
                        <a:pt x="99" y="49"/>
                      </a:lnTo>
                      <a:lnTo>
                        <a:pt x="102" y="48"/>
                      </a:lnTo>
                      <a:lnTo>
                        <a:pt x="107" y="46"/>
                      </a:lnTo>
                      <a:close/>
                      <a:moveTo>
                        <a:pt x="107" y="20"/>
                      </a:moveTo>
                      <a:lnTo>
                        <a:pt x="111" y="21"/>
                      </a:lnTo>
                      <a:lnTo>
                        <a:pt x="115" y="22"/>
                      </a:lnTo>
                      <a:lnTo>
                        <a:pt x="117" y="25"/>
                      </a:lnTo>
                      <a:lnTo>
                        <a:pt x="118" y="28"/>
                      </a:lnTo>
                      <a:lnTo>
                        <a:pt x="117" y="30"/>
                      </a:lnTo>
                      <a:lnTo>
                        <a:pt x="115" y="33"/>
                      </a:lnTo>
                      <a:lnTo>
                        <a:pt x="111" y="34"/>
                      </a:lnTo>
                      <a:lnTo>
                        <a:pt x="107" y="35"/>
                      </a:lnTo>
                      <a:lnTo>
                        <a:pt x="102" y="34"/>
                      </a:lnTo>
                      <a:lnTo>
                        <a:pt x="99" y="33"/>
                      </a:lnTo>
                      <a:lnTo>
                        <a:pt x="96" y="30"/>
                      </a:lnTo>
                      <a:lnTo>
                        <a:pt x="95" y="28"/>
                      </a:lnTo>
                      <a:lnTo>
                        <a:pt x="96" y="25"/>
                      </a:lnTo>
                      <a:lnTo>
                        <a:pt x="99" y="22"/>
                      </a:lnTo>
                      <a:lnTo>
                        <a:pt x="102" y="21"/>
                      </a:lnTo>
                      <a:lnTo>
                        <a:pt x="107" y="20"/>
                      </a:lnTo>
                      <a:close/>
                      <a:moveTo>
                        <a:pt x="69" y="46"/>
                      </a:moveTo>
                      <a:lnTo>
                        <a:pt x="73" y="48"/>
                      </a:lnTo>
                      <a:lnTo>
                        <a:pt x="77" y="49"/>
                      </a:lnTo>
                      <a:lnTo>
                        <a:pt x="79" y="51"/>
                      </a:lnTo>
                      <a:lnTo>
                        <a:pt x="80" y="53"/>
                      </a:lnTo>
                      <a:lnTo>
                        <a:pt x="79" y="57"/>
                      </a:lnTo>
                      <a:lnTo>
                        <a:pt x="77" y="59"/>
                      </a:lnTo>
                      <a:lnTo>
                        <a:pt x="73" y="60"/>
                      </a:lnTo>
                      <a:lnTo>
                        <a:pt x="69" y="61"/>
                      </a:lnTo>
                      <a:lnTo>
                        <a:pt x="64" y="60"/>
                      </a:lnTo>
                      <a:lnTo>
                        <a:pt x="59" y="59"/>
                      </a:lnTo>
                      <a:lnTo>
                        <a:pt x="57" y="57"/>
                      </a:lnTo>
                      <a:lnTo>
                        <a:pt x="56" y="53"/>
                      </a:lnTo>
                      <a:lnTo>
                        <a:pt x="57" y="51"/>
                      </a:lnTo>
                      <a:lnTo>
                        <a:pt x="59" y="49"/>
                      </a:lnTo>
                      <a:lnTo>
                        <a:pt x="64" y="48"/>
                      </a:lnTo>
                      <a:lnTo>
                        <a:pt x="69" y="46"/>
                      </a:lnTo>
                      <a:close/>
                      <a:moveTo>
                        <a:pt x="69" y="20"/>
                      </a:moveTo>
                      <a:lnTo>
                        <a:pt x="73" y="21"/>
                      </a:lnTo>
                      <a:lnTo>
                        <a:pt x="77" y="22"/>
                      </a:lnTo>
                      <a:lnTo>
                        <a:pt x="79" y="25"/>
                      </a:lnTo>
                      <a:lnTo>
                        <a:pt x="80" y="28"/>
                      </a:lnTo>
                      <a:lnTo>
                        <a:pt x="79" y="30"/>
                      </a:lnTo>
                      <a:lnTo>
                        <a:pt x="77" y="33"/>
                      </a:lnTo>
                      <a:lnTo>
                        <a:pt x="73" y="34"/>
                      </a:lnTo>
                      <a:lnTo>
                        <a:pt x="69" y="35"/>
                      </a:lnTo>
                      <a:lnTo>
                        <a:pt x="64" y="34"/>
                      </a:lnTo>
                      <a:lnTo>
                        <a:pt x="59" y="33"/>
                      </a:lnTo>
                      <a:lnTo>
                        <a:pt x="57" y="30"/>
                      </a:lnTo>
                      <a:lnTo>
                        <a:pt x="56" y="28"/>
                      </a:lnTo>
                      <a:lnTo>
                        <a:pt x="57" y="25"/>
                      </a:lnTo>
                      <a:lnTo>
                        <a:pt x="59" y="22"/>
                      </a:lnTo>
                      <a:lnTo>
                        <a:pt x="64" y="21"/>
                      </a:lnTo>
                      <a:lnTo>
                        <a:pt x="69" y="20"/>
                      </a:lnTo>
                      <a:close/>
                      <a:moveTo>
                        <a:pt x="30" y="46"/>
                      </a:moveTo>
                      <a:lnTo>
                        <a:pt x="34" y="48"/>
                      </a:lnTo>
                      <a:lnTo>
                        <a:pt x="38" y="49"/>
                      </a:lnTo>
                      <a:lnTo>
                        <a:pt x="40" y="51"/>
                      </a:lnTo>
                      <a:lnTo>
                        <a:pt x="41" y="53"/>
                      </a:lnTo>
                      <a:lnTo>
                        <a:pt x="40" y="57"/>
                      </a:lnTo>
                      <a:lnTo>
                        <a:pt x="38" y="59"/>
                      </a:lnTo>
                      <a:lnTo>
                        <a:pt x="34" y="60"/>
                      </a:lnTo>
                      <a:lnTo>
                        <a:pt x="30" y="61"/>
                      </a:lnTo>
                      <a:lnTo>
                        <a:pt x="25" y="60"/>
                      </a:lnTo>
                      <a:lnTo>
                        <a:pt x="21" y="59"/>
                      </a:lnTo>
                      <a:lnTo>
                        <a:pt x="19" y="57"/>
                      </a:lnTo>
                      <a:lnTo>
                        <a:pt x="18" y="53"/>
                      </a:lnTo>
                      <a:lnTo>
                        <a:pt x="19" y="51"/>
                      </a:lnTo>
                      <a:lnTo>
                        <a:pt x="21" y="49"/>
                      </a:lnTo>
                      <a:lnTo>
                        <a:pt x="25" y="48"/>
                      </a:lnTo>
                      <a:lnTo>
                        <a:pt x="30" y="46"/>
                      </a:lnTo>
                      <a:close/>
                      <a:moveTo>
                        <a:pt x="349" y="0"/>
                      </a:moveTo>
                      <a:lnTo>
                        <a:pt x="347" y="4"/>
                      </a:lnTo>
                      <a:lnTo>
                        <a:pt x="345" y="5"/>
                      </a:lnTo>
                      <a:lnTo>
                        <a:pt x="342" y="7"/>
                      </a:lnTo>
                      <a:lnTo>
                        <a:pt x="337" y="7"/>
                      </a:lnTo>
                      <a:lnTo>
                        <a:pt x="332" y="7"/>
                      </a:lnTo>
                      <a:lnTo>
                        <a:pt x="329" y="5"/>
                      </a:lnTo>
                      <a:lnTo>
                        <a:pt x="327" y="4"/>
                      </a:lnTo>
                      <a:lnTo>
                        <a:pt x="326" y="0"/>
                      </a:lnTo>
                      <a:lnTo>
                        <a:pt x="349" y="0"/>
                      </a:lnTo>
                      <a:close/>
                      <a:moveTo>
                        <a:pt x="311" y="0"/>
                      </a:moveTo>
                      <a:lnTo>
                        <a:pt x="309" y="4"/>
                      </a:lnTo>
                      <a:lnTo>
                        <a:pt x="307" y="5"/>
                      </a:lnTo>
                      <a:lnTo>
                        <a:pt x="304" y="7"/>
                      </a:lnTo>
                      <a:lnTo>
                        <a:pt x="299" y="7"/>
                      </a:lnTo>
                      <a:lnTo>
                        <a:pt x="294" y="7"/>
                      </a:lnTo>
                      <a:lnTo>
                        <a:pt x="291" y="5"/>
                      </a:lnTo>
                      <a:lnTo>
                        <a:pt x="289" y="4"/>
                      </a:lnTo>
                      <a:lnTo>
                        <a:pt x="288" y="0"/>
                      </a:lnTo>
                      <a:lnTo>
                        <a:pt x="311" y="0"/>
                      </a:lnTo>
                      <a:close/>
                      <a:moveTo>
                        <a:pt x="273" y="0"/>
                      </a:moveTo>
                      <a:lnTo>
                        <a:pt x="271" y="4"/>
                      </a:lnTo>
                      <a:lnTo>
                        <a:pt x="269" y="5"/>
                      </a:lnTo>
                      <a:lnTo>
                        <a:pt x="266" y="7"/>
                      </a:lnTo>
                      <a:lnTo>
                        <a:pt x="261" y="7"/>
                      </a:lnTo>
                      <a:lnTo>
                        <a:pt x="256" y="7"/>
                      </a:lnTo>
                      <a:lnTo>
                        <a:pt x="252" y="5"/>
                      </a:lnTo>
                      <a:lnTo>
                        <a:pt x="250" y="4"/>
                      </a:lnTo>
                      <a:lnTo>
                        <a:pt x="248" y="0"/>
                      </a:lnTo>
                      <a:lnTo>
                        <a:pt x="273" y="0"/>
                      </a:lnTo>
                      <a:close/>
                      <a:moveTo>
                        <a:pt x="233" y="0"/>
                      </a:moveTo>
                      <a:lnTo>
                        <a:pt x="232" y="4"/>
                      </a:lnTo>
                      <a:lnTo>
                        <a:pt x="230" y="5"/>
                      </a:lnTo>
                      <a:lnTo>
                        <a:pt x="226" y="7"/>
                      </a:lnTo>
                      <a:lnTo>
                        <a:pt x="222" y="7"/>
                      </a:lnTo>
                      <a:lnTo>
                        <a:pt x="217" y="7"/>
                      </a:lnTo>
                      <a:lnTo>
                        <a:pt x="214" y="5"/>
                      </a:lnTo>
                      <a:lnTo>
                        <a:pt x="211" y="4"/>
                      </a:lnTo>
                      <a:lnTo>
                        <a:pt x="210" y="0"/>
                      </a:lnTo>
                      <a:lnTo>
                        <a:pt x="233" y="0"/>
                      </a:lnTo>
                      <a:close/>
                      <a:moveTo>
                        <a:pt x="195" y="0"/>
                      </a:moveTo>
                      <a:lnTo>
                        <a:pt x="194" y="4"/>
                      </a:lnTo>
                      <a:lnTo>
                        <a:pt x="192" y="5"/>
                      </a:lnTo>
                      <a:lnTo>
                        <a:pt x="188" y="7"/>
                      </a:lnTo>
                      <a:lnTo>
                        <a:pt x="184" y="7"/>
                      </a:lnTo>
                      <a:lnTo>
                        <a:pt x="179" y="7"/>
                      </a:lnTo>
                      <a:lnTo>
                        <a:pt x="176" y="5"/>
                      </a:lnTo>
                      <a:lnTo>
                        <a:pt x="173" y="4"/>
                      </a:lnTo>
                      <a:lnTo>
                        <a:pt x="172" y="0"/>
                      </a:lnTo>
                      <a:lnTo>
                        <a:pt x="195" y="0"/>
                      </a:lnTo>
                      <a:close/>
                      <a:moveTo>
                        <a:pt x="157" y="0"/>
                      </a:moveTo>
                      <a:lnTo>
                        <a:pt x="156" y="4"/>
                      </a:lnTo>
                      <a:lnTo>
                        <a:pt x="154" y="5"/>
                      </a:lnTo>
                      <a:lnTo>
                        <a:pt x="149" y="7"/>
                      </a:lnTo>
                      <a:lnTo>
                        <a:pt x="145" y="7"/>
                      </a:lnTo>
                      <a:lnTo>
                        <a:pt x="140" y="7"/>
                      </a:lnTo>
                      <a:lnTo>
                        <a:pt x="137" y="5"/>
                      </a:lnTo>
                      <a:lnTo>
                        <a:pt x="134" y="4"/>
                      </a:lnTo>
                      <a:lnTo>
                        <a:pt x="133" y="0"/>
                      </a:lnTo>
                      <a:lnTo>
                        <a:pt x="157" y="0"/>
                      </a:lnTo>
                      <a:close/>
                      <a:moveTo>
                        <a:pt x="118" y="0"/>
                      </a:moveTo>
                      <a:lnTo>
                        <a:pt x="117" y="4"/>
                      </a:lnTo>
                      <a:lnTo>
                        <a:pt x="115" y="5"/>
                      </a:lnTo>
                      <a:lnTo>
                        <a:pt x="111" y="7"/>
                      </a:lnTo>
                      <a:lnTo>
                        <a:pt x="107" y="7"/>
                      </a:lnTo>
                      <a:lnTo>
                        <a:pt x="102" y="7"/>
                      </a:lnTo>
                      <a:lnTo>
                        <a:pt x="99" y="5"/>
                      </a:lnTo>
                      <a:lnTo>
                        <a:pt x="96" y="4"/>
                      </a:lnTo>
                      <a:lnTo>
                        <a:pt x="95" y="0"/>
                      </a:lnTo>
                      <a:lnTo>
                        <a:pt x="118" y="0"/>
                      </a:lnTo>
                      <a:close/>
                      <a:moveTo>
                        <a:pt x="80" y="0"/>
                      </a:moveTo>
                      <a:lnTo>
                        <a:pt x="79" y="4"/>
                      </a:lnTo>
                      <a:lnTo>
                        <a:pt x="77" y="5"/>
                      </a:lnTo>
                      <a:lnTo>
                        <a:pt x="73" y="7"/>
                      </a:lnTo>
                      <a:lnTo>
                        <a:pt x="69" y="7"/>
                      </a:lnTo>
                      <a:lnTo>
                        <a:pt x="64" y="7"/>
                      </a:lnTo>
                      <a:lnTo>
                        <a:pt x="59" y="5"/>
                      </a:lnTo>
                      <a:lnTo>
                        <a:pt x="57" y="4"/>
                      </a:lnTo>
                      <a:lnTo>
                        <a:pt x="56" y="0"/>
                      </a:lnTo>
                      <a:lnTo>
                        <a:pt x="80" y="0"/>
                      </a:lnTo>
                      <a:close/>
                      <a:moveTo>
                        <a:pt x="41" y="0"/>
                      </a:moveTo>
                      <a:lnTo>
                        <a:pt x="40" y="4"/>
                      </a:lnTo>
                      <a:lnTo>
                        <a:pt x="38" y="5"/>
                      </a:lnTo>
                      <a:lnTo>
                        <a:pt x="34" y="7"/>
                      </a:lnTo>
                      <a:lnTo>
                        <a:pt x="30" y="7"/>
                      </a:lnTo>
                      <a:lnTo>
                        <a:pt x="25" y="7"/>
                      </a:lnTo>
                      <a:lnTo>
                        <a:pt x="21" y="5"/>
                      </a:lnTo>
                      <a:lnTo>
                        <a:pt x="19" y="4"/>
                      </a:lnTo>
                      <a:lnTo>
                        <a:pt x="18" y="0"/>
                      </a:lnTo>
                      <a:lnTo>
                        <a:pt x="41" y="0"/>
                      </a:lnTo>
                      <a:close/>
                      <a:moveTo>
                        <a:pt x="349" y="80"/>
                      </a:moveTo>
                      <a:lnTo>
                        <a:pt x="347" y="76"/>
                      </a:lnTo>
                      <a:lnTo>
                        <a:pt x="345" y="74"/>
                      </a:lnTo>
                      <a:lnTo>
                        <a:pt x="342" y="73"/>
                      </a:lnTo>
                      <a:lnTo>
                        <a:pt x="337" y="72"/>
                      </a:lnTo>
                      <a:lnTo>
                        <a:pt x="332" y="73"/>
                      </a:lnTo>
                      <a:lnTo>
                        <a:pt x="329" y="74"/>
                      </a:lnTo>
                      <a:lnTo>
                        <a:pt x="327" y="76"/>
                      </a:lnTo>
                      <a:lnTo>
                        <a:pt x="326" y="80"/>
                      </a:lnTo>
                      <a:lnTo>
                        <a:pt x="349" y="80"/>
                      </a:lnTo>
                      <a:close/>
                      <a:moveTo>
                        <a:pt x="311" y="80"/>
                      </a:moveTo>
                      <a:lnTo>
                        <a:pt x="309" y="76"/>
                      </a:lnTo>
                      <a:lnTo>
                        <a:pt x="307" y="74"/>
                      </a:lnTo>
                      <a:lnTo>
                        <a:pt x="304" y="73"/>
                      </a:lnTo>
                      <a:lnTo>
                        <a:pt x="299" y="72"/>
                      </a:lnTo>
                      <a:lnTo>
                        <a:pt x="294" y="73"/>
                      </a:lnTo>
                      <a:lnTo>
                        <a:pt x="291" y="74"/>
                      </a:lnTo>
                      <a:lnTo>
                        <a:pt x="289" y="76"/>
                      </a:lnTo>
                      <a:lnTo>
                        <a:pt x="288" y="80"/>
                      </a:lnTo>
                      <a:lnTo>
                        <a:pt x="311" y="80"/>
                      </a:lnTo>
                      <a:close/>
                      <a:moveTo>
                        <a:pt x="273" y="80"/>
                      </a:moveTo>
                      <a:lnTo>
                        <a:pt x="271" y="76"/>
                      </a:lnTo>
                      <a:lnTo>
                        <a:pt x="269" y="74"/>
                      </a:lnTo>
                      <a:lnTo>
                        <a:pt x="266" y="73"/>
                      </a:lnTo>
                      <a:lnTo>
                        <a:pt x="261" y="72"/>
                      </a:lnTo>
                      <a:lnTo>
                        <a:pt x="256" y="73"/>
                      </a:lnTo>
                      <a:lnTo>
                        <a:pt x="252" y="74"/>
                      </a:lnTo>
                      <a:lnTo>
                        <a:pt x="250" y="76"/>
                      </a:lnTo>
                      <a:lnTo>
                        <a:pt x="248" y="80"/>
                      </a:lnTo>
                      <a:lnTo>
                        <a:pt x="273" y="80"/>
                      </a:lnTo>
                      <a:close/>
                      <a:moveTo>
                        <a:pt x="233" y="80"/>
                      </a:moveTo>
                      <a:lnTo>
                        <a:pt x="232" y="76"/>
                      </a:lnTo>
                      <a:lnTo>
                        <a:pt x="230" y="74"/>
                      </a:lnTo>
                      <a:lnTo>
                        <a:pt x="226" y="73"/>
                      </a:lnTo>
                      <a:lnTo>
                        <a:pt x="222" y="72"/>
                      </a:lnTo>
                      <a:lnTo>
                        <a:pt x="217" y="73"/>
                      </a:lnTo>
                      <a:lnTo>
                        <a:pt x="214" y="74"/>
                      </a:lnTo>
                      <a:lnTo>
                        <a:pt x="211" y="76"/>
                      </a:lnTo>
                      <a:lnTo>
                        <a:pt x="210" y="80"/>
                      </a:lnTo>
                      <a:lnTo>
                        <a:pt x="233" y="80"/>
                      </a:lnTo>
                      <a:close/>
                      <a:moveTo>
                        <a:pt x="195" y="80"/>
                      </a:moveTo>
                      <a:lnTo>
                        <a:pt x="194" y="76"/>
                      </a:lnTo>
                      <a:lnTo>
                        <a:pt x="192" y="74"/>
                      </a:lnTo>
                      <a:lnTo>
                        <a:pt x="188" y="73"/>
                      </a:lnTo>
                      <a:lnTo>
                        <a:pt x="184" y="72"/>
                      </a:lnTo>
                      <a:lnTo>
                        <a:pt x="179" y="73"/>
                      </a:lnTo>
                      <a:lnTo>
                        <a:pt x="176" y="74"/>
                      </a:lnTo>
                      <a:lnTo>
                        <a:pt x="173" y="76"/>
                      </a:lnTo>
                      <a:lnTo>
                        <a:pt x="172" y="80"/>
                      </a:lnTo>
                      <a:lnTo>
                        <a:pt x="195" y="80"/>
                      </a:lnTo>
                      <a:close/>
                      <a:moveTo>
                        <a:pt x="157" y="80"/>
                      </a:moveTo>
                      <a:lnTo>
                        <a:pt x="156" y="76"/>
                      </a:lnTo>
                      <a:lnTo>
                        <a:pt x="154" y="74"/>
                      </a:lnTo>
                      <a:lnTo>
                        <a:pt x="149" y="73"/>
                      </a:lnTo>
                      <a:lnTo>
                        <a:pt x="145" y="72"/>
                      </a:lnTo>
                      <a:lnTo>
                        <a:pt x="140" y="73"/>
                      </a:lnTo>
                      <a:lnTo>
                        <a:pt x="137" y="74"/>
                      </a:lnTo>
                      <a:lnTo>
                        <a:pt x="134" y="76"/>
                      </a:lnTo>
                      <a:lnTo>
                        <a:pt x="133" y="80"/>
                      </a:lnTo>
                      <a:lnTo>
                        <a:pt x="157" y="80"/>
                      </a:lnTo>
                      <a:close/>
                      <a:moveTo>
                        <a:pt x="118" y="80"/>
                      </a:moveTo>
                      <a:lnTo>
                        <a:pt x="117" y="76"/>
                      </a:lnTo>
                      <a:lnTo>
                        <a:pt x="115" y="74"/>
                      </a:lnTo>
                      <a:lnTo>
                        <a:pt x="111" y="73"/>
                      </a:lnTo>
                      <a:lnTo>
                        <a:pt x="107" y="72"/>
                      </a:lnTo>
                      <a:lnTo>
                        <a:pt x="102" y="73"/>
                      </a:lnTo>
                      <a:lnTo>
                        <a:pt x="99" y="74"/>
                      </a:lnTo>
                      <a:lnTo>
                        <a:pt x="96" y="76"/>
                      </a:lnTo>
                      <a:lnTo>
                        <a:pt x="95" y="80"/>
                      </a:lnTo>
                      <a:lnTo>
                        <a:pt x="118" y="80"/>
                      </a:lnTo>
                      <a:close/>
                      <a:moveTo>
                        <a:pt x="80" y="80"/>
                      </a:moveTo>
                      <a:lnTo>
                        <a:pt x="79" y="76"/>
                      </a:lnTo>
                      <a:lnTo>
                        <a:pt x="77" y="74"/>
                      </a:lnTo>
                      <a:lnTo>
                        <a:pt x="73" y="73"/>
                      </a:lnTo>
                      <a:lnTo>
                        <a:pt x="69" y="72"/>
                      </a:lnTo>
                      <a:lnTo>
                        <a:pt x="64" y="73"/>
                      </a:lnTo>
                      <a:lnTo>
                        <a:pt x="59" y="74"/>
                      </a:lnTo>
                      <a:lnTo>
                        <a:pt x="57" y="76"/>
                      </a:lnTo>
                      <a:lnTo>
                        <a:pt x="56" y="80"/>
                      </a:lnTo>
                      <a:lnTo>
                        <a:pt x="80" y="80"/>
                      </a:lnTo>
                      <a:close/>
                      <a:moveTo>
                        <a:pt x="41" y="80"/>
                      </a:moveTo>
                      <a:lnTo>
                        <a:pt x="40" y="76"/>
                      </a:lnTo>
                      <a:lnTo>
                        <a:pt x="38" y="74"/>
                      </a:lnTo>
                      <a:lnTo>
                        <a:pt x="34" y="73"/>
                      </a:lnTo>
                      <a:lnTo>
                        <a:pt x="30" y="72"/>
                      </a:lnTo>
                      <a:lnTo>
                        <a:pt x="25" y="73"/>
                      </a:lnTo>
                      <a:lnTo>
                        <a:pt x="21" y="74"/>
                      </a:lnTo>
                      <a:lnTo>
                        <a:pt x="19" y="76"/>
                      </a:lnTo>
                      <a:lnTo>
                        <a:pt x="18" y="80"/>
                      </a:lnTo>
                      <a:lnTo>
                        <a:pt x="41" y="80"/>
                      </a:lnTo>
                      <a:close/>
                      <a:moveTo>
                        <a:pt x="30" y="20"/>
                      </a:moveTo>
                      <a:lnTo>
                        <a:pt x="34" y="21"/>
                      </a:lnTo>
                      <a:lnTo>
                        <a:pt x="38" y="22"/>
                      </a:lnTo>
                      <a:lnTo>
                        <a:pt x="40" y="25"/>
                      </a:lnTo>
                      <a:lnTo>
                        <a:pt x="41" y="28"/>
                      </a:lnTo>
                      <a:lnTo>
                        <a:pt x="40" y="30"/>
                      </a:lnTo>
                      <a:lnTo>
                        <a:pt x="38" y="33"/>
                      </a:lnTo>
                      <a:lnTo>
                        <a:pt x="34" y="34"/>
                      </a:lnTo>
                      <a:lnTo>
                        <a:pt x="30" y="35"/>
                      </a:lnTo>
                      <a:lnTo>
                        <a:pt x="25" y="34"/>
                      </a:lnTo>
                      <a:lnTo>
                        <a:pt x="21" y="33"/>
                      </a:lnTo>
                      <a:lnTo>
                        <a:pt x="19" y="30"/>
                      </a:lnTo>
                      <a:lnTo>
                        <a:pt x="18" y="28"/>
                      </a:lnTo>
                      <a:lnTo>
                        <a:pt x="19" y="25"/>
                      </a:lnTo>
                      <a:lnTo>
                        <a:pt x="21" y="22"/>
                      </a:lnTo>
                      <a:lnTo>
                        <a:pt x="25" y="21"/>
                      </a:lnTo>
                      <a:lnTo>
                        <a:pt x="30"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699" name="Freeform 206"/>
                <p:cNvSpPr>
                  <a:spLocks noChangeAspect="1"/>
                </p:cNvSpPr>
                <p:nvPr/>
              </p:nvSpPr>
              <p:spPr bwMode="auto">
                <a:xfrm>
                  <a:off x="1801" y="3108"/>
                  <a:ext cx="189" cy="45"/>
                </a:xfrm>
                <a:custGeom>
                  <a:avLst/>
                  <a:gdLst>
                    <a:gd name="T0" fmla="*/ 1 w 378"/>
                    <a:gd name="T1" fmla="*/ 1 h 88"/>
                    <a:gd name="T2" fmla="*/ 1 w 378"/>
                    <a:gd name="T3" fmla="*/ 1 h 88"/>
                    <a:gd name="T4" fmla="*/ 1 w 378"/>
                    <a:gd name="T5" fmla="*/ 1 h 88"/>
                    <a:gd name="T6" fmla="*/ 1 w 378"/>
                    <a:gd name="T7" fmla="*/ 0 h 88"/>
                    <a:gd name="T8" fmla="*/ 0 w 378"/>
                    <a:gd name="T9" fmla="*/ 1 h 88"/>
                    <a:gd name="T10" fmla="*/ 1 w 378"/>
                    <a:gd name="T11" fmla="*/ 1 h 88"/>
                    <a:gd name="T12" fmla="*/ 0 60000 65536"/>
                    <a:gd name="T13" fmla="*/ 0 60000 65536"/>
                    <a:gd name="T14" fmla="*/ 0 60000 65536"/>
                    <a:gd name="T15" fmla="*/ 0 60000 65536"/>
                    <a:gd name="T16" fmla="*/ 0 60000 65536"/>
                    <a:gd name="T17" fmla="*/ 0 60000 65536"/>
                    <a:gd name="T18" fmla="*/ 0 w 378"/>
                    <a:gd name="T19" fmla="*/ 0 h 88"/>
                    <a:gd name="T20" fmla="*/ 378 w 378"/>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378" h="88">
                      <a:moveTo>
                        <a:pt x="3" y="88"/>
                      </a:moveTo>
                      <a:lnTo>
                        <a:pt x="363" y="81"/>
                      </a:lnTo>
                      <a:lnTo>
                        <a:pt x="378" y="2"/>
                      </a:lnTo>
                      <a:lnTo>
                        <a:pt x="121" y="0"/>
                      </a:lnTo>
                      <a:lnTo>
                        <a:pt x="0" y="70"/>
                      </a:lnTo>
                      <a:lnTo>
                        <a:pt x="3" y="88"/>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00" name="Freeform 207"/>
                <p:cNvSpPr>
                  <a:spLocks noChangeAspect="1"/>
                </p:cNvSpPr>
                <p:nvPr/>
              </p:nvSpPr>
              <p:spPr bwMode="auto">
                <a:xfrm>
                  <a:off x="1801" y="3108"/>
                  <a:ext cx="189" cy="45"/>
                </a:xfrm>
                <a:custGeom>
                  <a:avLst/>
                  <a:gdLst>
                    <a:gd name="T0" fmla="*/ 1 w 378"/>
                    <a:gd name="T1" fmla="*/ 1 h 88"/>
                    <a:gd name="T2" fmla="*/ 1 w 378"/>
                    <a:gd name="T3" fmla="*/ 1 h 88"/>
                    <a:gd name="T4" fmla="*/ 1 w 378"/>
                    <a:gd name="T5" fmla="*/ 1 h 88"/>
                    <a:gd name="T6" fmla="*/ 1 w 378"/>
                    <a:gd name="T7" fmla="*/ 0 h 88"/>
                    <a:gd name="T8" fmla="*/ 0 w 378"/>
                    <a:gd name="T9" fmla="*/ 1 h 88"/>
                    <a:gd name="T10" fmla="*/ 1 w 378"/>
                    <a:gd name="T11" fmla="*/ 1 h 88"/>
                    <a:gd name="T12" fmla="*/ 0 60000 65536"/>
                    <a:gd name="T13" fmla="*/ 0 60000 65536"/>
                    <a:gd name="T14" fmla="*/ 0 60000 65536"/>
                    <a:gd name="T15" fmla="*/ 0 60000 65536"/>
                    <a:gd name="T16" fmla="*/ 0 60000 65536"/>
                    <a:gd name="T17" fmla="*/ 0 60000 65536"/>
                    <a:gd name="T18" fmla="*/ 0 w 378"/>
                    <a:gd name="T19" fmla="*/ 0 h 88"/>
                    <a:gd name="T20" fmla="*/ 378 w 378"/>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378" h="88">
                      <a:moveTo>
                        <a:pt x="3" y="88"/>
                      </a:moveTo>
                      <a:lnTo>
                        <a:pt x="363" y="81"/>
                      </a:lnTo>
                      <a:lnTo>
                        <a:pt x="378" y="2"/>
                      </a:lnTo>
                      <a:lnTo>
                        <a:pt x="121" y="0"/>
                      </a:lnTo>
                      <a:lnTo>
                        <a:pt x="0" y="70"/>
                      </a:lnTo>
                      <a:lnTo>
                        <a:pt x="3" y="88"/>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01" name="Freeform 208"/>
                <p:cNvSpPr>
                  <a:spLocks noChangeAspect="1"/>
                </p:cNvSpPr>
                <p:nvPr/>
              </p:nvSpPr>
              <p:spPr bwMode="auto">
                <a:xfrm>
                  <a:off x="1733" y="3145"/>
                  <a:ext cx="15" cy="19"/>
                </a:xfrm>
                <a:custGeom>
                  <a:avLst/>
                  <a:gdLst>
                    <a:gd name="T0" fmla="*/ 1 w 28"/>
                    <a:gd name="T1" fmla="*/ 0 h 39"/>
                    <a:gd name="T2" fmla="*/ 1 w 28"/>
                    <a:gd name="T3" fmla="*/ 0 h 39"/>
                    <a:gd name="T4" fmla="*/ 1 w 28"/>
                    <a:gd name="T5" fmla="*/ 0 h 39"/>
                    <a:gd name="T6" fmla="*/ 1 w 28"/>
                    <a:gd name="T7" fmla="*/ 0 h 39"/>
                    <a:gd name="T8" fmla="*/ 1 w 28"/>
                    <a:gd name="T9" fmla="*/ 0 h 39"/>
                    <a:gd name="T10" fmla="*/ 0 w 28"/>
                    <a:gd name="T11" fmla="*/ 0 h 39"/>
                    <a:gd name="T12" fmla="*/ 1 w 28"/>
                    <a:gd name="T13" fmla="*/ 0 h 39"/>
                    <a:gd name="T14" fmla="*/ 1 w 28"/>
                    <a:gd name="T15" fmla="*/ 0 h 39"/>
                    <a:gd name="T16" fmla="*/ 1 w 28"/>
                    <a:gd name="T17" fmla="*/ 0 h 39"/>
                    <a:gd name="T18" fmla="*/ 1 w 28"/>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9"/>
                    <a:gd name="T32" fmla="*/ 28 w 28"/>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9">
                      <a:moveTo>
                        <a:pt x="28" y="0"/>
                      </a:moveTo>
                      <a:lnTo>
                        <a:pt x="28" y="39"/>
                      </a:lnTo>
                      <a:lnTo>
                        <a:pt x="16" y="37"/>
                      </a:lnTo>
                      <a:lnTo>
                        <a:pt x="6" y="32"/>
                      </a:lnTo>
                      <a:lnTo>
                        <a:pt x="1" y="27"/>
                      </a:lnTo>
                      <a:lnTo>
                        <a:pt x="0" y="20"/>
                      </a:lnTo>
                      <a:lnTo>
                        <a:pt x="2" y="12"/>
                      </a:lnTo>
                      <a:lnTo>
                        <a:pt x="6" y="6"/>
                      </a:lnTo>
                      <a:lnTo>
                        <a:pt x="16" y="1"/>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02" name="Freeform 209"/>
                <p:cNvSpPr>
                  <a:spLocks noChangeAspect="1"/>
                </p:cNvSpPr>
                <p:nvPr/>
              </p:nvSpPr>
              <p:spPr bwMode="auto">
                <a:xfrm>
                  <a:off x="1733" y="3145"/>
                  <a:ext cx="15" cy="19"/>
                </a:xfrm>
                <a:custGeom>
                  <a:avLst/>
                  <a:gdLst>
                    <a:gd name="T0" fmla="*/ 1 w 28"/>
                    <a:gd name="T1" fmla="*/ 0 h 39"/>
                    <a:gd name="T2" fmla="*/ 1 w 28"/>
                    <a:gd name="T3" fmla="*/ 0 h 39"/>
                    <a:gd name="T4" fmla="*/ 1 w 28"/>
                    <a:gd name="T5" fmla="*/ 0 h 39"/>
                    <a:gd name="T6" fmla="*/ 1 w 28"/>
                    <a:gd name="T7" fmla="*/ 0 h 39"/>
                    <a:gd name="T8" fmla="*/ 1 w 28"/>
                    <a:gd name="T9" fmla="*/ 0 h 39"/>
                    <a:gd name="T10" fmla="*/ 1 w 28"/>
                    <a:gd name="T11" fmla="*/ 0 h 39"/>
                    <a:gd name="T12" fmla="*/ 0 w 28"/>
                    <a:gd name="T13" fmla="*/ 0 h 39"/>
                    <a:gd name="T14" fmla="*/ 1 w 28"/>
                    <a:gd name="T15" fmla="*/ 0 h 39"/>
                    <a:gd name="T16" fmla="*/ 1 w 28"/>
                    <a:gd name="T17" fmla="*/ 0 h 39"/>
                    <a:gd name="T18" fmla="*/ 1 w 28"/>
                    <a:gd name="T19" fmla="*/ 0 h 39"/>
                    <a:gd name="T20" fmla="*/ 1 w 28"/>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39"/>
                    <a:gd name="T35" fmla="*/ 28 w 2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39">
                      <a:moveTo>
                        <a:pt x="28" y="0"/>
                      </a:moveTo>
                      <a:lnTo>
                        <a:pt x="28" y="39"/>
                      </a:lnTo>
                      <a:lnTo>
                        <a:pt x="16" y="37"/>
                      </a:lnTo>
                      <a:lnTo>
                        <a:pt x="6" y="32"/>
                      </a:lnTo>
                      <a:lnTo>
                        <a:pt x="1" y="27"/>
                      </a:lnTo>
                      <a:lnTo>
                        <a:pt x="0" y="20"/>
                      </a:lnTo>
                      <a:lnTo>
                        <a:pt x="2" y="12"/>
                      </a:lnTo>
                      <a:lnTo>
                        <a:pt x="6" y="6"/>
                      </a:lnTo>
                      <a:lnTo>
                        <a:pt x="16" y="1"/>
                      </a:lnTo>
                      <a:lnTo>
                        <a:pt x="28"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03" name="Rectangle 210"/>
                <p:cNvSpPr>
                  <a:spLocks noChangeAspect="1" noChangeArrowheads="1"/>
                </p:cNvSpPr>
                <p:nvPr/>
              </p:nvSpPr>
              <p:spPr bwMode="auto">
                <a:xfrm>
                  <a:off x="1748" y="3145"/>
                  <a:ext cx="276"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900"/>
                </a:p>
              </p:txBody>
            </p:sp>
            <p:sp>
              <p:nvSpPr>
                <p:cNvPr id="704" name="Rectangle 211"/>
                <p:cNvSpPr>
                  <a:spLocks noChangeAspect="1" noChangeArrowheads="1"/>
                </p:cNvSpPr>
                <p:nvPr/>
              </p:nvSpPr>
              <p:spPr bwMode="auto">
                <a:xfrm>
                  <a:off x="1748" y="3145"/>
                  <a:ext cx="276" cy="19"/>
                </a:xfrm>
                <a:prstGeom prst="rect">
                  <a:avLst/>
                </a:pr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05" name="Freeform 212"/>
                <p:cNvSpPr>
                  <a:spLocks noChangeAspect="1"/>
                </p:cNvSpPr>
                <p:nvPr/>
              </p:nvSpPr>
              <p:spPr bwMode="auto">
                <a:xfrm>
                  <a:off x="1802" y="3133"/>
                  <a:ext cx="20" cy="14"/>
                </a:xfrm>
                <a:custGeom>
                  <a:avLst/>
                  <a:gdLst>
                    <a:gd name="T0" fmla="*/ 0 w 40"/>
                    <a:gd name="T1" fmla="*/ 0 h 29"/>
                    <a:gd name="T2" fmla="*/ 1 w 40"/>
                    <a:gd name="T3" fmla="*/ 0 h 29"/>
                    <a:gd name="T4" fmla="*/ 1 w 40"/>
                    <a:gd name="T5" fmla="*/ 0 h 29"/>
                    <a:gd name="T6" fmla="*/ 1 w 40"/>
                    <a:gd name="T7" fmla="*/ 0 h 29"/>
                    <a:gd name="T8" fmla="*/ 1 w 40"/>
                    <a:gd name="T9" fmla="*/ 0 h 29"/>
                    <a:gd name="T10" fmla="*/ 0 w 40"/>
                    <a:gd name="T11" fmla="*/ 0 h 29"/>
                    <a:gd name="T12" fmla="*/ 0 w 40"/>
                    <a:gd name="T13" fmla="*/ 0 h 29"/>
                    <a:gd name="T14" fmla="*/ 0 60000 65536"/>
                    <a:gd name="T15" fmla="*/ 0 60000 65536"/>
                    <a:gd name="T16" fmla="*/ 0 60000 65536"/>
                    <a:gd name="T17" fmla="*/ 0 60000 65536"/>
                    <a:gd name="T18" fmla="*/ 0 60000 65536"/>
                    <a:gd name="T19" fmla="*/ 0 60000 65536"/>
                    <a:gd name="T20" fmla="*/ 0 60000 65536"/>
                    <a:gd name="T21" fmla="*/ 0 w 40"/>
                    <a:gd name="T22" fmla="*/ 0 h 29"/>
                    <a:gd name="T23" fmla="*/ 40 w 4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9">
                      <a:moveTo>
                        <a:pt x="0" y="29"/>
                      </a:moveTo>
                      <a:lnTo>
                        <a:pt x="40" y="29"/>
                      </a:lnTo>
                      <a:lnTo>
                        <a:pt x="40" y="0"/>
                      </a:lnTo>
                      <a:lnTo>
                        <a:pt x="26" y="0"/>
                      </a:lnTo>
                      <a:lnTo>
                        <a:pt x="19" y="9"/>
                      </a:lnTo>
                      <a:lnTo>
                        <a:pt x="0" y="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06" name="Freeform 213"/>
                <p:cNvSpPr>
                  <a:spLocks noChangeAspect="1"/>
                </p:cNvSpPr>
                <p:nvPr/>
              </p:nvSpPr>
              <p:spPr bwMode="auto">
                <a:xfrm>
                  <a:off x="1802" y="3133"/>
                  <a:ext cx="20" cy="14"/>
                </a:xfrm>
                <a:custGeom>
                  <a:avLst/>
                  <a:gdLst>
                    <a:gd name="T0" fmla="*/ 0 w 40"/>
                    <a:gd name="T1" fmla="*/ 0 h 29"/>
                    <a:gd name="T2" fmla="*/ 1 w 40"/>
                    <a:gd name="T3" fmla="*/ 0 h 29"/>
                    <a:gd name="T4" fmla="*/ 1 w 40"/>
                    <a:gd name="T5" fmla="*/ 0 h 29"/>
                    <a:gd name="T6" fmla="*/ 1 w 40"/>
                    <a:gd name="T7" fmla="*/ 0 h 29"/>
                    <a:gd name="T8" fmla="*/ 1 w 40"/>
                    <a:gd name="T9" fmla="*/ 0 h 29"/>
                    <a:gd name="T10" fmla="*/ 0 w 40"/>
                    <a:gd name="T11" fmla="*/ 0 h 29"/>
                    <a:gd name="T12" fmla="*/ 0 w 40"/>
                    <a:gd name="T13" fmla="*/ 0 h 29"/>
                    <a:gd name="T14" fmla="*/ 0 60000 65536"/>
                    <a:gd name="T15" fmla="*/ 0 60000 65536"/>
                    <a:gd name="T16" fmla="*/ 0 60000 65536"/>
                    <a:gd name="T17" fmla="*/ 0 60000 65536"/>
                    <a:gd name="T18" fmla="*/ 0 60000 65536"/>
                    <a:gd name="T19" fmla="*/ 0 60000 65536"/>
                    <a:gd name="T20" fmla="*/ 0 60000 65536"/>
                    <a:gd name="T21" fmla="*/ 0 w 40"/>
                    <a:gd name="T22" fmla="*/ 0 h 29"/>
                    <a:gd name="T23" fmla="*/ 40 w 4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9">
                      <a:moveTo>
                        <a:pt x="0" y="29"/>
                      </a:moveTo>
                      <a:lnTo>
                        <a:pt x="40" y="29"/>
                      </a:lnTo>
                      <a:lnTo>
                        <a:pt x="40" y="0"/>
                      </a:lnTo>
                      <a:lnTo>
                        <a:pt x="26" y="0"/>
                      </a:lnTo>
                      <a:lnTo>
                        <a:pt x="19" y="9"/>
                      </a:lnTo>
                      <a:lnTo>
                        <a:pt x="0" y="9"/>
                      </a:lnTo>
                      <a:lnTo>
                        <a:pt x="0" y="29"/>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07" name="Freeform 214"/>
                <p:cNvSpPr>
                  <a:spLocks noChangeAspect="1"/>
                </p:cNvSpPr>
                <p:nvPr/>
              </p:nvSpPr>
              <p:spPr bwMode="auto">
                <a:xfrm>
                  <a:off x="1770" y="3134"/>
                  <a:ext cx="24" cy="13"/>
                </a:xfrm>
                <a:custGeom>
                  <a:avLst/>
                  <a:gdLst>
                    <a:gd name="T0" fmla="*/ 0 w 48"/>
                    <a:gd name="T1" fmla="*/ 0 h 27"/>
                    <a:gd name="T2" fmla="*/ 1 w 48"/>
                    <a:gd name="T3" fmla="*/ 0 h 27"/>
                    <a:gd name="T4" fmla="*/ 1 w 48"/>
                    <a:gd name="T5" fmla="*/ 0 h 27"/>
                    <a:gd name="T6" fmla="*/ 1 w 48"/>
                    <a:gd name="T7" fmla="*/ 0 h 27"/>
                    <a:gd name="T8" fmla="*/ 0 w 48"/>
                    <a:gd name="T9" fmla="*/ 0 h 27"/>
                    <a:gd name="T10" fmla="*/ 0 60000 65536"/>
                    <a:gd name="T11" fmla="*/ 0 60000 65536"/>
                    <a:gd name="T12" fmla="*/ 0 60000 65536"/>
                    <a:gd name="T13" fmla="*/ 0 60000 65536"/>
                    <a:gd name="T14" fmla="*/ 0 60000 65536"/>
                    <a:gd name="T15" fmla="*/ 0 w 48"/>
                    <a:gd name="T16" fmla="*/ 0 h 27"/>
                    <a:gd name="T17" fmla="*/ 48 w 48"/>
                    <a:gd name="T18" fmla="*/ 27 h 27"/>
                  </a:gdLst>
                  <a:ahLst/>
                  <a:cxnLst>
                    <a:cxn ang="T10">
                      <a:pos x="T0" y="T1"/>
                    </a:cxn>
                    <a:cxn ang="T11">
                      <a:pos x="T2" y="T3"/>
                    </a:cxn>
                    <a:cxn ang="T12">
                      <a:pos x="T4" y="T5"/>
                    </a:cxn>
                    <a:cxn ang="T13">
                      <a:pos x="T6" y="T7"/>
                    </a:cxn>
                    <a:cxn ang="T14">
                      <a:pos x="T8" y="T9"/>
                    </a:cxn>
                  </a:cxnLst>
                  <a:rect l="T15" t="T16" r="T17" b="T18"/>
                  <a:pathLst>
                    <a:path w="48" h="27">
                      <a:moveTo>
                        <a:pt x="0" y="27"/>
                      </a:moveTo>
                      <a:lnTo>
                        <a:pt x="48" y="27"/>
                      </a:lnTo>
                      <a:lnTo>
                        <a:pt x="48" y="0"/>
                      </a:lnTo>
                      <a:lnTo>
                        <a:pt x="33" y="0"/>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08" name="Freeform 215"/>
                <p:cNvSpPr>
                  <a:spLocks noChangeAspect="1"/>
                </p:cNvSpPr>
                <p:nvPr/>
              </p:nvSpPr>
              <p:spPr bwMode="auto">
                <a:xfrm>
                  <a:off x="1770" y="3134"/>
                  <a:ext cx="24" cy="13"/>
                </a:xfrm>
                <a:custGeom>
                  <a:avLst/>
                  <a:gdLst>
                    <a:gd name="T0" fmla="*/ 0 w 48"/>
                    <a:gd name="T1" fmla="*/ 0 h 27"/>
                    <a:gd name="T2" fmla="*/ 1 w 48"/>
                    <a:gd name="T3" fmla="*/ 0 h 27"/>
                    <a:gd name="T4" fmla="*/ 1 w 48"/>
                    <a:gd name="T5" fmla="*/ 0 h 27"/>
                    <a:gd name="T6" fmla="*/ 1 w 48"/>
                    <a:gd name="T7" fmla="*/ 0 h 27"/>
                    <a:gd name="T8" fmla="*/ 0 w 48"/>
                    <a:gd name="T9" fmla="*/ 0 h 27"/>
                    <a:gd name="T10" fmla="*/ 0 60000 65536"/>
                    <a:gd name="T11" fmla="*/ 0 60000 65536"/>
                    <a:gd name="T12" fmla="*/ 0 60000 65536"/>
                    <a:gd name="T13" fmla="*/ 0 60000 65536"/>
                    <a:gd name="T14" fmla="*/ 0 60000 65536"/>
                    <a:gd name="T15" fmla="*/ 0 w 48"/>
                    <a:gd name="T16" fmla="*/ 0 h 27"/>
                    <a:gd name="T17" fmla="*/ 48 w 48"/>
                    <a:gd name="T18" fmla="*/ 27 h 27"/>
                  </a:gdLst>
                  <a:ahLst/>
                  <a:cxnLst>
                    <a:cxn ang="T10">
                      <a:pos x="T0" y="T1"/>
                    </a:cxn>
                    <a:cxn ang="T11">
                      <a:pos x="T2" y="T3"/>
                    </a:cxn>
                    <a:cxn ang="T12">
                      <a:pos x="T4" y="T5"/>
                    </a:cxn>
                    <a:cxn ang="T13">
                      <a:pos x="T6" y="T7"/>
                    </a:cxn>
                    <a:cxn ang="T14">
                      <a:pos x="T8" y="T9"/>
                    </a:cxn>
                  </a:cxnLst>
                  <a:rect l="T15" t="T16" r="T17" b="T18"/>
                  <a:pathLst>
                    <a:path w="48" h="27">
                      <a:moveTo>
                        <a:pt x="0" y="27"/>
                      </a:moveTo>
                      <a:lnTo>
                        <a:pt x="48" y="27"/>
                      </a:lnTo>
                      <a:lnTo>
                        <a:pt x="48" y="0"/>
                      </a:lnTo>
                      <a:lnTo>
                        <a:pt x="33" y="0"/>
                      </a:lnTo>
                      <a:lnTo>
                        <a:pt x="0" y="2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09" name="Line 216"/>
                <p:cNvSpPr>
                  <a:spLocks noChangeAspect="1" noChangeShapeType="1"/>
                </p:cNvSpPr>
                <p:nvPr/>
              </p:nvSpPr>
              <p:spPr bwMode="auto">
                <a:xfrm>
                  <a:off x="1767"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10" name="Line 217"/>
                <p:cNvSpPr>
                  <a:spLocks noChangeAspect="1" noChangeShapeType="1"/>
                </p:cNvSpPr>
                <p:nvPr/>
              </p:nvSpPr>
              <p:spPr bwMode="auto">
                <a:xfrm>
                  <a:off x="1876"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11" name="Line 218"/>
                <p:cNvSpPr>
                  <a:spLocks noChangeAspect="1" noChangeShapeType="1"/>
                </p:cNvSpPr>
                <p:nvPr/>
              </p:nvSpPr>
              <p:spPr bwMode="auto">
                <a:xfrm>
                  <a:off x="1879"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12" name="Line 219"/>
                <p:cNvSpPr>
                  <a:spLocks noChangeAspect="1" noChangeShapeType="1"/>
                </p:cNvSpPr>
                <p:nvPr/>
              </p:nvSpPr>
              <p:spPr bwMode="auto">
                <a:xfrm>
                  <a:off x="1807" y="3138"/>
                  <a:ext cx="1" cy="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13" name="Line 220"/>
                <p:cNvSpPr>
                  <a:spLocks noChangeAspect="1" noChangeShapeType="1"/>
                </p:cNvSpPr>
                <p:nvPr/>
              </p:nvSpPr>
              <p:spPr bwMode="auto">
                <a:xfrm>
                  <a:off x="1817" y="3133"/>
                  <a:ext cx="1" cy="1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14" name="Line 221"/>
                <p:cNvSpPr>
                  <a:spLocks noChangeAspect="1" noChangeShapeType="1"/>
                </p:cNvSpPr>
                <p:nvPr/>
              </p:nvSpPr>
              <p:spPr bwMode="auto">
                <a:xfrm>
                  <a:off x="1948"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15" name="Line 222"/>
                <p:cNvSpPr>
                  <a:spLocks noChangeAspect="1" noChangeShapeType="1"/>
                </p:cNvSpPr>
                <p:nvPr/>
              </p:nvSpPr>
              <p:spPr bwMode="auto">
                <a:xfrm>
                  <a:off x="1952"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16" name="Line 223"/>
                <p:cNvSpPr>
                  <a:spLocks noChangeAspect="1" noChangeShapeType="1"/>
                </p:cNvSpPr>
                <p:nvPr/>
              </p:nvSpPr>
              <p:spPr bwMode="auto">
                <a:xfrm>
                  <a:off x="1990"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17" name="Line 224"/>
                <p:cNvSpPr>
                  <a:spLocks noChangeAspect="1" noChangeShapeType="1"/>
                </p:cNvSpPr>
                <p:nvPr/>
              </p:nvSpPr>
              <p:spPr bwMode="auto">
                <a:xfrm>
                  <a:off x="1992" y="3145"/>
                  <a:ext cx="1" cy="1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18" name="Freeform 225"/>
                <p:cNvSpPr>
                  <a:spLocks noChangeAspect="1"/>
                </p:cNvSpPr>
                <p:nvPr/>
              </p:nvSpPr>
              <p:spPr bwMode="auto">
                <a:xfrm>
                  <a:off x="1802" y="3162"/>
                  <a:ext cx="20" cy="14"/>
                </a:xfrm>
                <a:custGeom>
                  <a:avLst/>
                  <a:gdLst>
                    <a:gd name="T0" fmla="*/ 0 w 40"/>
                    <a:gd name="T1" fmla="*/ 0 h 27"/>
                    <a:gd name="T2" fmla="*/ 1 w 40"/>
                    <a:gd name="T3" fmla="*/ 0 h 27"/>
                    <a:gd name="T4" fmla="*/ 1 w 40"/>
                    <a:gd name="T5" fmla="*/ 1 h 27"/>
                    <a:gd name="T6" fmla="*/ 1 w 40"/>
                    <a:gd name="T7" fmla="*/ 1 h 27"/>
                    <a:gd name="T8" fmla="*/ 1 w 40"/>
                    <a:gd name="T9" fmla="*/ 1 h 27"/>
                    <a:gd name="T10" fmla="*/ 0 w 40"/>
                    <a:gd name="T11" fmla="*/ 1 h 27"/>
                    <a:gd name="T12" fmla="*/ 0 w 40"/>
                    <a:gd name="T13" fmla="*/ 0 h 27"/>
                    <a:gd name="T14" fmla="*/ 0 60000 65536"/>
                    <a:gd name="T15" fmla="*/ 0 60000 65536"/>
                    <a:gd name="T16" fmla="*/ 0 60000 65536"/>
                    <a:gd name="T17" fmla="*/ 0 60000 65536"/>
                    <a:gd name="T18" fmla="*/ 0 60000 65536"/>
                    <a:gd name="T19" fmla="*/ 0 60000 65536"/>
                    <a:gd name="T20" fmla="*/ 0 60000 65536"/>
                    <a:gd name="T21" fmla="*/ 0 w 40"/>
                    <a:gd name="T22" fmla="*/ 0 h 27"/>
                    <a:gd name="T23" fmla="*/ 40 w 4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7">
                      <a:moveTo>
                        <a:pt x="0" y="0"/>
                      </a:moveTo>
                      <a:lnTo>
                        <a:pt x="40" y="0"/>
                      </a:lnTo>
                      <a:lnTo>
                        <a:pt x="40" y="27"/>
                      </a:lnTo>
                      <a:lnTo>
                        <a:pt x="26" y="27"/>
                      </a:lnTo>
                      <a:lnTo>
                        <a:pt x="19" y="18"/>
                      </a:lnTo>
                      <a:lnTo>
                        <a:pt x="0"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19" name="Freeform 226"/>
                <p:cNvSpPr>
                  <a:spLocks noChangeAspect="1"/>
                </p:cNvSpPr>
                <p:nvPr/>
              </p:nvSpPr>
              <p:spPr bwMode="auto">
                <a:xfrm>
                  <a:off x="1802" y="3162"/>
                  <a:ext cx="20" cy="14"/>
                </a:xfrm>
                <a:custGeom>
                  <a:avLst/>
                  <a:gdLst>
                    <a:gd name="T0" fmla="*/ 0 w 40"/>
                    <a:gd name="T1" fmla="*/ 0 h 27"/>
                    <a:gd name="T2" fmla="*/ 1 w 40"/>
                    <a:gd name="T3" fmla="*/ 0 h 27"/>
                    <a:gd name="T4" fmla="*/ 1 w 40"/>
                    <a:gd name="T5" fmla="*/ 1 h 27"/>
                    <a:gd name="T6" fmla="*/ 1 w 40"/>
                    <a:gd name="T7" fmla="*/ 1 h 27"/>
                    <a:gd name="T8" fmla="*/ 1 w 40"/>
                    <a:gd name="T9" fmla="*/ 1 h 27"/>
                    <a:gd name="T10" fmla="*/ 0 w 40"/>
                    <a:gd name="T11" fmla="*/ 1 h 27"/>
                    <a:gd name="T12" fmla="*/ 0 w 40"/>
                    <a:gd name="T13" fmla="*/ 0 h 27"/>
                    <a:gd name="T14" fmla="*/ 0 60000 65536"/>
                    <a:gd name="T15" fmla="*/ 0 60000 65536"/>
                    <a:gd name="T16" fmla="*/ 0 60000 65536"/>
                    <a:gd name="T17" fmla="*/ 0 60000 65536"/>
                    <a:gd name="T18" fmla="*/ 0 60000 65536"/>
                    <a:gd name="T19" fmla="*/ 0 60000 65536"/>
                    <a:gd name="T20" fmla="*/ 0 60000 65536"/>
                    <a:gd name="T21" fmla="*/ 0 w 40"/>
                    <a:gd name="T22" fmla="*/ 0 h 27"/>
                    <a:gd name="T23" fmla="*/ 40 w 4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7">
                      <a:moveTo>
                        <a:pt x="0" y="0"/>
                      </a:moveTo>
                      <a:lnTo>
                        <a:pt x="40" y="0"/>
                      </a:lnTo>
                      <a:lnTo>
                        <a:pt x="40" y="27"/>
                      </a:lnTo>
                      <a:lnTo>
                        <a:pt x="26" y="27"/>
                      </a:lnTo>
                      <a:lnTo>
                        <a:pt x="19" y="18"/>
                      </a:lnTo>
                      <a:lnTo>
                        <a:pt x="0" y="18"/>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20" name="Freeform 227"/>
                <p:cNvSpPr>
                  <a:spLocks noChangeAspect="1"/>
                </p:cNvSpPr>
                <p:nvPr/>
              </p:nvSpPr>
              <p:spPr bwMode="auto">
                <a:xfrm>
                  <a:off x="1770" y="3162"/>
                  <a:ext cx="24" cy="13"/>
                </a:xfrm>
                <a:custGeom>
                  <a:avLst/>
                  <a:gdLst>
                    <a:gd name="T0" fmla="*/ 0 w 48"/>
                    <a:gd name="T1" fmla="*/ 0 h 26"/>
                    <a:gd name="T2" fmla="*/ 1 w 48"/>
                    <a:gd name="T3" fmla="*/ 0 h 26"/>
                    <a:gd name="T4" fmla="*/ 1 w 48"/>
                    <a:gd name="T5" fmla="*/ 1 h 26"/>
                    <a:gd name="T6" fmla="*/ 1 w 48"/>
                    <a:gd name="T7" fmla="*/ 1 h 26"/>
                    <a:gd name="T8" fmla="*/ 0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0"/>
                      </a:moveTo>
                      <a:lnTo>
                        <a:pt x="48" y="0"/>
                      </a:lnTo>
                      <a:lnTo>
                        <a:pt x="48" y="26"/>
                      </a:lnTo>
                      <a:lnTo>
                        <a:pt x="33" y="2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21" name="Freeform 228"/>
                <p:cNvSpPr>
                  <a:spLocks noChangeAspect="1"/>
                </p:cNvSpPr>
                <p:nvPr/>
              </p:nvSpPr>
              <p:spPr bwMode="auto">
                <a:xfrm>
                  <a:off x="1770" y="3162"/>
                  <a:ext cx="24" cy="13"/>
                </a:xfrm>
                <a:custGeom>
                  <a:avLst/>
                  <a:gdLst>
                    <a:gd name="T0" fmla="*/ 0 w 48"/>
                    <a:gd name="T1" fmla="*/ 0 h 26"/>
                    <a:gd name="T2" fmla="*/ 1 w 48"/>
                    <a:gd name="T3" fmla="*/ 0 h 26"/>
                    <a:gd name="T4" fmla="*/ 1 w 48"/>
                    <a:gd name="T5" fmla="*/ 1 h 26"/>
                    <a:gd name="T6" fmla="*/ 1 w 48"/>
                    <a:gd name="T7" fmla="*/ 1 h 26"/>
                    <a:gd name="T8" fmla="*/ 0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0"/>
                      </a:moveTo>
                      <a:lnTo>
                        <a:pt x="48" y="0"/>
                      </a:lnTo>
                      <a:lnTo>
                        <a:pt x="48" y="26"/>
                      </a:lnTo>
                      <a:lnTo>
                        <a:pt x="33" y="26"/>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22" name="Freeform 229"/>
                <p:cNvSpPr>
                  <a:spLocks noChangeAspect="1"/>
                </p:cNvSpPr>
                <p:nvPr/>
              </p:nvSpPr>
              <p:spPr bwMode="auto">
                <a:xfrm>
                  <a:off x="1983" y="3161"/>
                  <a:ext cx="43" cy="26"/>
                </a:xfrm>
                <a:custGeom>
                  <a:avLst/>
                  <a:gdLst>
                    <a:gd name="T0" fmla="*/ 0 w 86"/>
                    <a:gd name="T1" fmla="*/ 0 h 50"/>
                    <a:gd name="T2" fmla="*/ 1 w 86"/>
                    <a:gd name="T3" fmla="*/ 0 h 50"/>
                    <a:gd name="T4" fmla="*/ 1 w 86"/>
                    <a:gd name="T5" fmla="*/ 1 h 50"/>
                    <a:gd name="T6" fmla="*/ 1 w 86"/>
                    <a:gd name="T7" fmla="*/ 1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0"/>
                      </a:moveTo>
                      <a:lnTo>
                        <a:pt x="72" y="0"/>
                      </a:lnTo>
                      <a:lnTo>
                        <a:pt x="86" y="50"/>
                      </a:lnTo>
                      <a:lnTo>
                        <a:pt x="26" y="5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23" name="Freeform 230"/>
                <p:cNvSpPr>
                  <a:spLocks noChangeAspect="1"/>
                </p:cNvSpPr>
                <p:nvPr/>
              </p:nvSpPr>
              <p:spPr bwMode="auto">
                <a:xfrm>
                  <a:off x="1983" y="3161"/>
                  <a:ext cx="43" cy="26"/>
                </a:xfrm>
                <a:custGeom>
                  <a:avLst/>
                  <a:gdLst>
                    <a:gd name="T0" fmla="*/ 0 w 86"/>
                    <a:gd name="T1" fmla="*/ 0 h 50"/>
                    <a:gd name="T2" fmla="*/ 1 w 86"/>
                    <a:gd name="T3" fmla="*/ 0 h 50"/>
                    <a:gd name="T4" fmla="*/ 1 w 86"/>
                    <a:gd name="T5" fmla="*/ 1 h 50"/>
                    <a:gd name="T6" fmla="*/ 1 w 86"/>
                    <a:gd name="T7" fmla="*/ 1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0"/>
                      </a:moveTo>
                      <a:lnTo>
                        <a:pt x="72" y="0"/>
                      </a:lnTo>
                      <a:lnTo>
                        <a:pt x="86" y="50"/>
                      </a:lnTo>
                      <a:lnTo>
                        <a:pt x="26" y="50"/>
                      </a:lnTo>
                      <a:lnTo>
                        <a:pt x="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24" name="Line 231"/>
                <p:cNvSpPr>
                  <a:spLocks noChangeAspect="1" noChangeShapeType="1"/>
                </p:cNvSpPr>
                <p:nvPr/>
              </p:nvSpPr>
              <p:spPr bwMode="auto">
                <a:xfrm flipV="1">
                  <a:off x="1807" y="3161"/>
                  <a:ext cx="1" cy="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25" name="Line 232"/>
                <p:cNvSpPr>
                  <a:spLocks noChangeAspect="1" noChangeShapeType="1"/>
                </p:cNvSpPr>
                <p:nvPr/>
              </p:nvSpPr>
              <p:spPr bwMode="auto">
                <a:xfrm flipV="1">
                  <a:off x="1817" y="3161"/>
                  <a:ext cx="1" cy="1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26" name="Line 233"/>
                <p:cNvSpPr>
                  <a:spLocks noChangeAspect="1" noChangeShapeType="1"/>
                </p:cNvSpPr>
                <p:nvPr/>
              </p:nvSpPr>
              <p:spPr bwMode="auto">
                <a:xfrm flipH="1" flipV="1">
                  <a:off x="1995" y="3161"/>
                  <a:ext cx="8" cy="2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27" name="Line 234"/>
                <p:cNvSpPr>
                  <a:spLocks noChangeAspect="1" noChangeShapeType="1"/>
                </p:cNvSpPr>
                <p:nvPr/>
              </p:nvSpPr>
              <p:spPr bwMode="auto">
                <a:xfrm flipH="1">
                  <a:off x="1997" y="3170"/>
                  <a:ext cx="11"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28" name="Freeform 235"/>
                <p:cNvSpPr>
                  <a:spLocks noChangeAspect="1"/>
                </p:cNvSpPr>
                <p:nvPr/>
              </p:nvSpPr>
              <p:spPr bwMode="auto">
                <a:xfrm>
                  <a:off x="2008" y="3161"/>
                  <a:ext cx="6" cy="26"/>
                </a:xfrm>
                <a:custGeom>
                  <a:avLst/>
                  <a:gdLst>
                    <a:gd name="T0" fmla="*/ 0 w 13"/>
                    <a:gd name="T1" fmla="*/ 1 h 50"/>
                    <a:gd name="T2" fmla="*/ 0 w 13"/>
                    <a:gd name="T3" fmla="*/ 1 h 50"/>
                    <a:gd name="T4" fmla="*/ 0 w 13"/>
                    <a:gd name="T5" fmla="*/ 0 h 50"/>
                    <a:gd name="T6" fmla="*/ 0 60000 65536"/>
                    <a:gd name="T7" fmla="*/ 0 60000 65536"/>
                    <a:gd name="T8" fmla="*/ 0 60000 65536"/>
                    <a:gd name="T9" fmla="*/ 0 w 13"/>
                    <a:gd name="T10" fmla="*/ 0 h 50"/>
                    <a:gd name="T11" fmla="*/ 13 w 13"/>
                    <a:gd name="T12" fmla="*/ 50 h 50"/>
                  </a:gdLst>
                  <a:ahLst/>
                  <a:cxnLst>
                    <a:cxn ang="T6">
                      <a:pos x="T0" y="T1"/>
                    </a:cxn>
                    <a:cxn ang="T7">
                      <a:pos x="T2" y="T3"/>
                    </a:cxn>
                    <a:cxn ang="T8">
                      <a:pos x="T4" y="T5"/>
                    </a:cxn>
                  </a:cxnLst>
                  <a:rect l="T9" t="T10" r="T11" b="T12"/>
                  <a:pathLst>
                    <a:path w="13" h="50">
                      <a:moveTo>
                        <a:pt x="13" y="50"/>
                      </a:moveTo>
                      <a:lnTo>
                        <a:pt x="0" y="15"/>
                      </a:lnTo>
                      <a:lnTo>
                        <a:pt x="1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29" name="Freeform 236"/>
                <p:cNvSpPr>
                  <a:spLocks noChangeAspect="1"/>
                </p:cNvSpPr>
                <p:nvPr/>
              </p:nvSpPr>
              <p:spPr bwMode="auto">
                <a:xfrm>
                  <a:off x="1983" y="3123"/>
                  <a:ext cx="43" cy="24"/>
                </a:xfrm>
                <a:custGeom>
                  <a:avLst/>
                  <a:gdLst>
                    <a:gd name="T0" fmla="*/ 0 w 86"/>
                    <a:gd name="T1" fmla="*/ 0 h 50"/>
                    <a:gd name="T2" fmla="*/ 1 w 86"/>
                    <a:gd name="T3" fmla="*/ 0 h 50"/>
                    <a:gd name="T4" fmla="*/ 1 w 86"/>
                    <a:gd name="T5" fmla="*/ 0 h 50"/>
                    <a:gd name="T6" fmla="*/ 1 w 86"/>
                    <a:gd name="T7" fmla="*/ 0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50"/>
                      </a:moveTo>
                      <a:lnTo>
                        <a:pt x="72" y="50"/>
                      </a:lnTo>
                      <a:lnTo>
                        <a:pt x="86" y="0"/>
                      </a:lnTo>
                      <a:lnTo>
                        <a:pt x="26"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30" name="Freeform 237"/>
                <p:cNvSpPr>
                  <a:spLocks noChangeAspect="1"/>
                </p:cNvSpPr>
                <p:nvPr/>
              </p:nvSpPr>
              <p:spPr bwMode="auto">
                <a:xfrm>
                  <a:off x="1983" y="3123"/>
                  <a:ext cx="43" cy="24"/>
                </a:xfrm>
                <a:custGeom>
                  <a:avLst/>
                  <a:gdLst>
                    <a:gd name="T0" fmla="*/ 0 w 86"/>
                    <a:gd name="T1" fmla="*/ 0 h 50"/>
                    <a:gd name="T2" fmla="*/ 1 w 86"/>
                    <a:gd name="T3" fmla="*/ 0 h 50"/>
                    <a:gd name="T4" fmla="*/ 1 w 86"/>
                    <a:gd name="T5" fmla="*/ 0 h 50"/>
                    <a:gd name="T6" fmla="*/ 1 w 86"/>
                    <a:gd name="T7" fmla="*/ 0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50"/>
                      </a:moveTo>
                      <a:lnTo>
                        <a:pt x="72" y="50"/>
                      </a:lnTo>
                      <a:lnTo>
                        <a:pt x="86" y="0"/>
                      </a:lnTo>
                      <a:lnTo>
                        <a:pt x="26" y="0"/>
                      </a:lnTo>
                      <a:lnTo>
                        <a:pt x="0" y="5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31" name="Line 238"/>
                <p:cNvSpPr>
                  <a:spLocks noChangeAspect="1" noChangeShapeType="1"/>
                </p:cNvSpPr>
                <p:nvPr/>
              </p:nvSpPr>
              <p:spPr bwMode="auto">
                <a:xfrm flipH="1">
                  <a:off x="1995" y="3123"/>
                  <a:ext cx="8" cy="24"/>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32" name="Line 239"/>
                <p:cNvSpPr>
                  <a:spLocks noChangeAspect="1" noChangeShapeType="1"/>
                </p:cNvSpPr>
                <p:nvPr/>
              </p:nvSpPr>
              <p:spPr bwMode="auto">
                <a:xfrm flipH="1">
                  <a:off x="1997" y="3139"/>
                  <a:ext cx="11"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33" name="Freeform 240"/>
                <p:cNvSpPr>
                  <a:spLocks noChangeAspect="1"/>
                </p:cNvSpPr>
                <p:nvPr/>
              </p:nvSpPr>
              <p:spPr bwMode="auto">
                <a:xfrm>
                  <a:off x="2008" y="3123"/>
                  <a:ext cx="6" cy="24"/>
                </a:xfrm>
                <a:custGeom>
                  <a:avLst/>
                  <a:gdLst>
                    <a:gd name="T0" fmla="*/ 0 w 13"/>
                    <a:gd name="T1" fmla="*/ 0 h 50"/>
                    <a:gd name="T2" fmla="*/ 0 w 13"/>
                    <a:gd name="T3" fmla="*/ 0 h 50"/>
                    <a:gd name="T4" fmla="*/ 0 w 13"/>
                    <a:gd name="T5" fmla="*/ 0 h 50"/>
                    <a:gd name="T6" fmla="*/ 0 60000 65536"/>
                    <a:gd name="T7" fmla="*/ 0 60000 65536"/>
                    <a:gd name="T8" fmla="*/ 0 60000 65536"/>
                    <a:gd name="T9" fmla="*/ 0 w 13"/>
                    <a:gd name="T10" fmla="*/ 0 h 50"/>
                    <a:gd name="T11" fmla="*/ 13 w 13"/>
                    <a:gd name="T12" fmla="*/ 50 h 50"/>
                  </a:gdLst>
                  <a:ahLst/>
                  <a:cxnLst>
                    <a:cxn ang="T6">
                      <a:pos x="T0" y="T1"/>
                    </a:cxn>
                    <a:cxn ang="T7">
                      <a:pos x="T2" y="T3"/>
                    </a:cxn>
                    <a:cxn ang="T8">
                      <a:pos x="T4" y="T5"/>
                    </a:cxn>
                  </a:cxnLst>
                  <a:rect l="T9" t="T10" r="T11" b="T12"/>
                  <a:pathLst>
                    <a:path w="13" h="50">
                      <a:moveTo>
                        <a:pt x="13" y="0"/>
                      </a:moveTo>
                      <a:lnTo>
                        <a:pt x="0" y="35"/>
                      </a:lnTo>
                      <a:lnTo>
                        <a:pt x="13" y="5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34" name="Freeform 241"/>
                <p:cNvSpPr>
                  <a:spLocks noChangeAspect="1"/>
                </p:cNvSpPr>
                <p:nvPr/>
              </p:nvSpPr>
              <p:spPr bwMode="auto">
                <a:xfrm>
                  <a:off x="1495" y="3073"/>
                  <a:ext cx="201" cy="31"/>
                </a:xfrm>
                <a:custGeom>
                  <a:avLst/>
                  <a:gdLst>
                    <a:gd name="T0" fmla="*/ 1 w 402"/>
                    <a:gd name="T1" fmla="*/ 1 h 62"/>
                    <a:gd name="T2" fmla="*/ 1 w 402"/>
                    <a:gd name="T3" fmla="*/ 1 h 62"/>
                    <a:gd name="T4" fmla="*/ 1 w 402"/>
                    <a:gd name="T5" fmla="*/ 1 h 62"/>
                    <a:gd name="T6" fmla="*/ 1 w 402"/>
                    <a:gd name="T7" fmla="*/ 1 h 62"/>
                    <a:gd name="T8" fmla="*/ 1 w 402"/>
                    <a:gd name="T9" fmla="*/ 1 h 62"/>
                    <a:gd name="T10" fmla="*/ 1 w 402"/>
                    <a:gd name="T11" fmla="*/ 1 h 62"/>
                    <a:gd name="T12" fmla="*/ 1 w 402"/>
                    <a:gd name="T13" fmla="*/ 1 h 62"/>
                    <a:gd name="T14" fmla="*/ 1 w 402"/>
                    <a:gd name="T15" fmla="*/ 1 h 62"/>
                    <a:gd name="T16" fmla="*/ 1 w 402"/>
                    <a:gd name="T17" fmla="*/ 0 h 62"/>
                    <a:gd name="T18" fmla="*/ 0 w 402"/>
                    <a:gd name="T19" fmla="*/ 1 h 62"/>
                    <a:gd name="T20" fmla="*/ 1 w 402"/>
                    <a:gd name="T21" fmla="*/ 1 h 62"/>
                    <a:gd name="T22" fmla="*/ 1 w 402"/>
                    <a:gd name="T23" fmla="*/ 1 h 62"/>
                    <a:gd name="T24" fmla="*/ 1 w 402"/>
                    <a:gd name="T25" fmla="*/ 1 h 62"/>
                    <a:gd name="T26" fmla="*/ 1 w 402"/>
                    <a:gd name="T27" fmla="*/ 1 h 62"/>
                    <a:gd name="T28" fmla="*/ 1 w 402"/>
                    <a:gd name="T29" fmla="*/ 1 h 62"/>
                    <a:gd name="T30" fmla="*/ 1 w 402"/>
                    <a:gd name="T31" fmla="*/ 1 h 62"/>
                    <a:gd name="T32" fmla="*/ 1 w 402"/>
                    <a:gd name="T33" fmla="*/ 1 h 62"/>
                    <a:gd name="T34" fmla="*/ 1 w 402"/>
                    <a:gd name="T35" fmla="*/ 1 h 62"/>
                    <a:gd name="T36" fmla="*/ 1 w 402"/>
                    <a:gd name="T37" fmla="*/ 1 h 62"/>
                    <a:gd name="T38" fmla="*/ 1 w 402"/>
                    <a:gd name="T39" fmla="*/ 1 h 62"/>
                    <a:gd name="T40" fmla="*/ 1 w 402"/>
                    <a:gd name="T41" fmla="*/ 1 h 62"/>
                    <a:gd name="T42" fmla="*/ 1 w 402"/>
                    <a:gd name="T43" fmla="*/ 1 h 62"/>
                    <a:gd name="T44" fmla="*/ 1 w 402"/>
                    <a:gd name="T45" fmla="*/ 1 h 62"/>
                    <a:gd name="T46" fmla="*/ 1 w 402"/>
                    <a:gd name="T47" fmla="*/ 1 h 62"/>
                    <a:gd name="T48" fmla="*/ 1 w 402"/>
                    <a:gd name="T49" fmla="*/ 1 h 62"/>
                    <a:gd name="T50" fmla="*/ 1 w 402"/>
                    <a:gd name="T51" fmla="*/ 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2"/>
                    <a:gd name="T79" fmla="*/ 0 h 62"/>
                    <a:gd name="T80" fmla="*/ 402 w 402"/>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2" h="62">
                      <a:moveTo>
                        <a:pt x="359" y="62"/>
                      </a:moveTo>
                      <a:lnTo>
                        <a:pt x="360" y="57"/>
                      </a:lnTo>
                      <a:lnTo>
                        <a:pt x="365" y="50"/>
                      </a:lnTo>
                      <a:lnTo>
                        <a:pt x="372" y="42"/>
                      </a:lnTo>
                      <a:lnTo>
                        <a:pt x="379" y="35"/>
                      </a:lnTo>
                      <a:lnTo>
                        <a:pt x="387" y="27"/>
                      </a:lnTo>
                      <a:lnTo>
                        <a:pt x="394" y="18"/>
                      </a:lnTo>
                      <a:lnTo>
                        <a:pt x="399" y="9"/>
                      </a:lnTo>
                      <a:lnTo>
                        <a:pt x="402" y="0"/>
                      </a:lnTo>
                      <a:lnTo>
                        <a:pt x="0" y="20"/>
                      </a:lnTo>
                      <a:lnTo>
                        <a:pt x="14" y="22"/>
                      </a:lnTo>
                      <a:lnTo>
                        <a:pt x="29" y="26"/>
                      </a:lnTo>
                      <a:lnTo>
                        <a:pt x="46" y="28"/>
                      </a:lnTo>
                      <a:lnTo>
                        <a:pt x="64" y="30"/>
                      </a:lnTo>
                      <a:lnTo>
                        <a:pt x="83" y="34"/>
                      </a:lnTo>
                      <a:lnTo>
                        <a:pt x="103" y="36"/>
                      </a:lnTo>
                      <a:lnTo>
                        <a:pt x="125" y="38"/>
                      </a:lnTo>
                      <a:lnTo>
                        <a:pt x="147" y="42"/>
                      </a:lnTo>
                      <a:lnTo>
                        <a:pt x="171" y="44"/>
                      </a:lnTo>
                      <a:lnTo>
                        <a:pt x="196" y="47"/>
                      </a:lnTo>
                      <a:lnTo>
                        <a:pt x="221" y="50"/>
                      </a:lnTo>
                      <a:lnTo>
                        <a:pt x="247" y="52"/>
                      </a:lnTo>
                      <a:lnTo>
                        <a:pt x="274" y="56"/>
                      </a:lnTo>
                      <a:lnTo>
                        <a:pt x="302" y="58"/>
                      </a:lnTo>
                      <a:lnTo>
                        <a:pt x="330" y="60"/>
                      </a:lnTo>
                      <a:lnTo>
                        <a:pt x="359" y="62"/>
                      </a:lnTo>
                      <a:close/>
                    </a:path>
                  </a:pathLst>
                </a:custGeom>
                <a:solidFill>
                  <a:srgbClr val="5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35" name="Freeform 242"/>
                <p:cNvSpPr>
                  <a:spLocks noChangeAspect="1"/>
                </p:cNvSpPr>
                <p:nvPr/>
              </p:nvSpPr>
              <p:spPr bwMode="auto">
                <a:xfrm>
                  <a:off x="1495" y="3073"/>
                  <a:ext cx="201" cy="31"/>
                </a:xfrm>
                <a:custGeom>
                  <a:avLst/>
                  <a:gdLst>
                    <a:gd name="T0" fmla="*/ 1 w 402"/>
                    <a:gd name="T1" fmla="*/ 1 h 62"/>
                    <a:gd name="T2" fmla="*/ 1 w 402"/>
                    <a:gd name="T3" fmla="*/ 1 h 62"/>
                    <a:gd name="T4" fmla="*/ 1 w 402"/>
                    <a:gd name="T5" fmla="*/ 1 h 62"/>
                    <a:gd name="T6" fmla="*/ 1 w 402"/>
                    <a:gd name="T7" fmla="*/ 1 h 62"/>
                    <a:gd name="T8" fmla="*/ 1 w 402"/>
                    <a:gd name="T9" fmla="*/ 1 h 62"/>
                    <a:gd name="T10" fmla="*/ 1 w 402"/>
                    <a:gd name="T11" fmla="*/ 1 h 62"/>
                    <a:gd name="T12" fmla="*/ 1 w 402"/>
                    <a:gd name="T13" fmla="*/ 1 h 62"/>
                    <a:gd name="T14" fmla="*/ 1 w 402"/>
                    <a:gd name="T15" fmla="*/ 1 h 62"/>
                    <a:gd name="T16" fmla="*/ 1 w 402"/>
                    <a:gd name="T17" fmla="*/ 1 h 62"/>
                    <a:gd name="T18" fmla="*/ 1 w 402"/>
                    <a:gd name="T19" fmla="*/ 0 h 62"/>
                    <a:gd name="T20" fmla="*/ 0 w 402"/>
                    <a:gd name="T21" fmla="*/ 1 h 62"/>
                    <a:gd name="T22" fmla="*/ 0 w 402"/>
                    <a:gd name="T23" fmla="*/ 1 h 62"/>
                    <a:gd name="T24" fmla="*/ 1 w 402"/>
                    <a:gd name="T25" fmla="*/ 1 h 62"/>
                    <a:gd name="T26" fmla="*/ 1 w 402"/>
                    <a:gd name="T27" fmla="*/ 1 h 62"/>
                    <a:gd name="T28" fmla="*/ 1 w 402"/>
                    <a:gd name="T29" fmla="*/ 1 h 62"/>
                    <a:gd name="T30" fmla="*/ 1 w 402"/>
                    <a:gd name="T31" fmla="*/ 1 h 62"/>
                    <a:gd name="T32" fmla="*/ 1 w 402"/>
                    <a:gd name="T33" fmla="*/ 1 h 62"/>
                    <a:gd name="T34" fmla="*/ 1 w 402"/>
                    <a:gd name="T35" fmla="*/ 1 h 62"/>
                    <a:gd name="T36" fmla="*/ 1 w 402"/>
                    <a:gd name="T37" fmla="*/ 1 h 62"/>
                    <a:gd name="T38" fmla="*/ 1 w 402"/>
                    <a:gd name="T39" fmla="*/ 1 h 62"/>
                    <a:gd name="T40" fmla="*/ 1 w 402"/>
                    <a:gd name="T41" fmla="*/ 1 h 62"/>
                    <a:gd name="T42" fmla="*/ 1 w 402"/>
                    <a:gd name="T43" fmla="*/ 1 h 62"/>
                    <a:gd name="T44" fmla="*/ 1 w 402"/>
                    <a:gd name="T45" fmla="*/ 1 h 62"/>
                    <a:gd name="T46" fmla="*/ 1 w 402"/>
                    <a:gd name="T47" fmla="*/ 1 h 62"/>
                    <a:gd name="T48" fmla="*/ 1 w 402"/>
                    <a:gd name="T49" fmla="*/ 1 h 62"/>
                    <a:gd name="T50" fmla="*/ 1 w 402"/>
                    <a:gd name="T51" fmla="*/ 1 h 62"/>
                    <a:gd name="T52" fmla="*/ 1 w 402"/>
                    <a:gd name="T53" fmla="*/ 1 h 62"/>
                    <a:gd name="T54" fmla="*/ 1 w 402"/>
                    <a:gd name="T55" fmla="*/ 1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2"/>
                    <a:gd name="T85" fmla="*/ 0 h 62"/>
                    <a:gd name="T86" fmla="*/ 402 w 402"/>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2" h="62">
                      <a:moveTo>
                        <a:pt x="359" y="62"/>
                      </a:moveTo>
                      <a:lnTo>
                        <a:pt x="359" y="62"/>
                      </a:lnTo>
                      <a:lnTo>
                        <a:pt x="360" y="57"/>
                      </a:lnTo>
                      <a:lnTo>
                        <a:pt x="365" y="50"/>
                      </a:lnTo>
                      <a:lnTo>
                        <a:pt x="372" y="42"/>
                      </a:lnTo>
                      <a:lnTo>
                        <a:pt x="379" y="35"/>
                      </a:lnTo>
                      <a:lnTo>
                        <a:pt x="387" y="27"/>
                      </a:lnTo>
                      <a:lnTo>
                        <a:pt x="394" y="18"/>
                      </a:lnTo>
                      <a:lnTo>
                        <a:pt x="399" y="9"/>
                      </a:lnTo>
                      <a:lnTo>
                        <a:pt x="402" y="0"/>
                      </a:lnTo>
                      <a:lnTo>
                        <a:pt x="0" y="20"/>
                      </a:lnTo>
                      <a:lnTo>
                        <a:pt x="14" y="22"/>
                      </a:lnTo>
                      <a:lnTo>
                        <a:pt x="29" y="26"/>
                      </a:lnTo>
                      <a:lnTo>
                        <a:pt x="46" y="28"/>
                      </a:lnTo>
                      <a:lnTo>
                        <a:pt x="64" y="30"/>
                      </a:lnTo>
                      <a:lnTo>
                        <a:pt x="83" y="34"/>
                      </a:lnTo>
                      <a:lnTo>
                        <a:pt x="103" y="36"/>
                      </a:lnTo>
                      <a:lnTo>
                        <a:pt x="125" y="38"/>
                      </a:lnTo>
                      <a:lnTo>
                        <a:pt x="147" y="42"/>
                      </a:lnTo>
                      <a:lnTo>
                        <a:pt x="171" y="44"/>
                      </a:lnTo>
                      <a:lnTo>
                        <a:pt x="196" y="47"/>
                      </a:lnTo>
                      <a:lnTo>
                        <a:pt x="221" y="50"/>
                      </a:lnTo>
                      <a:lnTo>
                        <a:pt x="247" y="52"/>
                      </a:lnTo>
                      <a:lnTo>
                        <a:pt x="274" y="56"/>
                      </a:lnTo>
                      <a:lnTo>
                        <a:pt x="302" y="58"/>
                      </a:lnTo>
                      <a:lnTo>
                        <a:pt x="330" y="60"/>
                      </a:lnTo>
                      <a:lnTo>
                        <a:pt x="359" y="62"/>
                      </a:lnTo>
                    </a:path>
                  </a:pathLst>
                </a:custGeom>
                <a:noFill/>
                <a:ln w="0" cap="sq">
                  <a:solidFill>
                    <a:srgbClr val="59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36" name="Freeform 243"/>
                <p:cNvSpPr>
                  <a:spLocks noChangeAspect="1"/>
                </p:cNvSpPr>
                <p:nvPr/>
              </p:nvSpPr>
              <p:spPr bwMode="auto">
                <a:xfrm>
                  <a:off x="1675" y="3069"/>
                  <a:ext cx="428" cy="51"/>
                </a:xfrm>
                <a:custGeom>
                  <a:avLst/>
                  <a:gdLst>
                    <a:gd name="T0" fmla="*/ 1 w 856"/>
                    <a:gd name="T1" fmla="*/ 0 h 103"/>
                    <a:gd name="T2" fmla="*/ 1 w 856"/>
                    <a:gd name="T3" fmla="*/ 0 h 103"/>
                    <a:gd name="T4" fmla="*/ 1 w 856"/>
                    <a:gd name="T5" fmla="*/ 0 h 103"/>
                    <a:gd name="T6" fmla="*/ 1 w 856"/>
                    <a:gd name="T7" fmla="*/ 0 h 103"/>
                    <a:gd name="T8" fmla="*/ 1 w 856"/>
                    <a:gd name="T9" fmla="*/ 0 h 103"/>
                    <a:gd name="T10" fmla="*/ 1 w 856"/>
                    <a:gd name="T11" fmla="*/ 0 h 103"/>
                    <a:gd name="T12" fmla="*/ 1 w 856"/>
                    <a:gd name="T13" fmla="*/ 0 h 103"/>
                    <a:gd name="T14" fmla="*/ 1 w 856"/>
                    <a:gd name="T15" fmla="*/ 0 h 103"/>
                    <a:gd name="T16" fmla="*/ 0 w 856"/>
                    <a:gd name="T17" fmla="*/ 0 h 103"/>
                    <a:gd name="T18" fmla="*/ 1 w 856"/>
                    <a:gd name="T19" fmla="*/ 0 h 103"/>
                    <a:gd name="T20" fmla="*/ 1 w 856"/>
                    <a:gd name="T21" fmla="*/ 0 h 103"/>
                    <a:gd name="T22" fmla="*/ 1 w 856"/>
                    <a:gd name="T23" fmla="*/ 0 h 103"/>
                    <a:gd name="T24" fmla="*/ 1 w 856"/>
                    <a:gd name="T25" fmla="*/ 0 h 103"/>
                    <a:gd name="T26" fmla="*/ 1 w 856"/>
                    <a:gd name="T27" fmla="*/ 0 h 103"/>
                    <a:gd name="T28" fmla="*/ 1 w 856"/>
                    <a:gd name="T29" fmla="*/ 0 h 103"/>
                    <a:gd name="T30" fmla="*/ 1 w 856"/>
                    <a:gd name="T31" fmla="*/ 0 h 103"/>
                    <a:gd name="T32" fmla="*/ 1 w 856"/>
                    <a:gd name="T33" fmla="*/ 0 h 103"/>
                    <a:gd name="T34" fmla="*/ 1 w 856"/>
                    <a:gd name="T35" fmla="*/ 0 h 103"/>
                    <a:gd name="T36" fmla="*/ 1 w 856"/>
                    <a:gd name="T37" fmla="*/ 0 h 103"/>
                    <a:gd name="T38" fmla="*/ 1 w 856"/>
                    <a:gd name="T39" fmla="*/ 0 h 103"/>
                    <a:gd name="T40" fmla="*/ 1 w 856"/>
                    <a:gd name="T41" fmla="*/ 0 h 103"/>
                    <a:gd name="T42" fmla="*/ 1 w 856"/>
                    <a:gd name="T43" fmla="*/ 0 h 103"/>
                    <a:gd name="T44" fmla="*/ 1 w 856"/>
                    <a:gd name="T45" fmla="*/ 0 h 103"/>
                    <a:gd name="T46" fmla="*/ 1 w 856"/>
                    <a:gd name="T47" fmla="*/ 0 h 103"/>
                    <a:gd name="T48" fmla="*/ 1 w 856"/>
                    <a:gd name="T49" fmla="*/ 0 h 103"/>
                    <a:gd name="T50" fmla="*/ 1 w 856"/>
                    <a:gd name="T51" fmla="*/ 0 h 103"/>
                    <a:gd name="T52" fmla="*/ 1 w 856"/>
                    <a:gd name="T53" fmla="*/ 0 h 103"/>
                    <a:gd name="T54" fmla="*/ 1 w 856"/>
                    <a:gd name="T55" fmla="*/ 0 h 103"/>
                    <a:gd name="T56" fmla="*/ 1 w 856"/>
                    <a:gd name="T57" fmla="*/ 0 h 103"/>
                    <a:gd name="T58" fmla="*/ 1 w 856"/>
                    <a:gd name="T59" fmla="*/ 0 h 103"/>
                    <a:gd name="T60" fmla="*/ 1 w 856"/>
                    <a:gd name="T61" fmla="*/ 0 h 103"/>
                    <a:gd name="T62" fmla="*/ 1 w 856"/>
                    <a:gd name="T63" fmla="*/ 0 h 103"/>
                    <a:gd name="T64" fmla="*/ 1 w 856"/>
                    <a:gd name="T65" fmla="*/ 0 h 103"/>
                    <a:gd name="T66" fmla="*/ 1 w 856"/>
                    <a:gd name="T67" fmla="*/ 0 h 103"/>
                    <a:gd name="T68" fmla="*/ 1 w 856"/>
                    <a:gd name="T69" fmla="*/ 0 h 103"/>
                    <a:gd name="T70" fmla="*/ 1 w 856"/>
                    <a:gd name="T71" fmla="*/ 0 h 103"/>
                    <a:gd name="T72" fmla="*/ 1 w 856"/>
                    <a:gd name="T73" fmla="*/ 0 h 103"/>
                    <a:gd name="T74" fmla="*/ 1 w 856"/>
                    <a:gd name="T75" fmla="*/ 0 h 103"/>
                    <a:gd name="T76" fmla="*/ 1 w 856"/>
                    <a:gd name="T77" fmla="*/ 0 h 103"/>
                    <a:gd name="T78" fmla="*/ 1 w 856"/>
                    <a:gd name="T79" fmla="*/ 0 h 103"/>
                    <a:gd name="T80" fmla="*/ 1 w 856"/>
                    <a:gd name="T81" fmla="*/ 0 h 103"/>
                    <a:gd name="T82" fmla="*/ 1 w 856"/>
                    <a:gd name="T83" fmla="*/ 0 h 103"/>
                    <a:gd name="T84" fmla="*/ 1 w 856"/>
                    <a:gd name="T85" fmla="*/ 0 h 103"/>
                    <a:gd name="T86" fmla="*/ 1 w 856"/>
                    <a:gd name="T87" fmla="*/ 0 h 103"/>
                    <a:gd name="T88" fmla="*/ 1 w 856"/>
                    <a:gd name="T89" fmla="*/ 0 h 103"/>
                    <a:gd name="T90" fmla="*/ 1 w 856"/>
                    <a:gd name="T91" fmla="*/ 0 h 103"/>
                    <a:gd name="T92" fmla="*/ 1 w 856"/>
                    <a:gd name="T93" fmla="*/ 0 h 103"/>
                    <a:gd name="T94" fmla="*/ 1 w 856"/>
                    <a:gd name="T95" fmla="*/ 0 h 103"/>
                    <a:gd name="T96" fmla="*/ 1 w 856"/>
                    <a:gd name="T97" fmla="*/ 0 h 103"/>
                    <a:gd name="T98" fmla="*/ 1 w 856"/>
                    <a:gd name="T99" fmla="*/ 0 h 103"/>
                    <a:gd name="T100" fmla="*/ 1 w 856"/>
                    <a:gd name="T101" fmla="*/ 0 h 103"/>
                    <a:gd name="T102" fmla="*/ 1 w 856"/>
                    <a:gd name="T103" fmla="*/ 0 h 103"/>
                    <a:gd name="T104" fmla="*/ 1 w 856"/>
                    <a:gd name="T105" fmla="*/ 0 h 103"/>
                    <a:gd name="T106" fmla="*/ 1 w 856"/>
                    <a:gd name="T107" fmla="*/ 0 h 103"/>
                    <a:gd name="T108" fmla="*/ 1 w 856"/>
                    <a:gd name="T109" fmla="*/ 0 h 103"/>
                    <a:gd name="T110" fmla="*/ 1 w 856"/>
                    <a:gd name="T111" fmla="*/ 0 h 103"/>
                    <a:gd name="T112" fmla="*/ 1 w 856"/>
                    <a:gd name="T113" fmla="*/ 0 h 103"/>
                    <a:gd name="T114" fmla="*/ 1 w 856"/>
                    <a:gd name="T115" fmla="*/ 0 h 103"/>
                    <a:gd name="T116" fmla="*/ 1 w 856"/>
                    <a:gd name="T117" fmla="*/ 0 h 1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6"/>
                    <a:gd name="T178" fmla="*/ 0 h 103"/>
                    <a:gd name="T179" fmla="*/ 856 w 856"/>
                    <a:gd name="T180" fmla="*/ 103 h 1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6" h="103">
                      <a:moveTo>
                        <a:pt x="43" y="7"/>
                      </a:moveTo>
                      <a:lnTo>
                        <a:pt x="40" y="15"/>
                      </a:lnTo>
                      <a:lnTo>
                        <a:pt x="35" y="25"/>
                      </a:lnTo>
                      <a:lnTo>
                        <a:pt x="28" y="33"/>
                      </a:lnTo>
                      <a:lnTo>
                        <a:pt x="20" y="41"/>
                      </a:lnTo>
                      <a:lnTo>
                        <a:pt x="13" y="49"/>
                      </a:lnTo>
                      <a:lnTo>
                        <a:pt x="6" y="56"/>
                      </a:lnTo>
                      <a:lnTo>
                        <a:pt x="1" y="63"/>
                      </a:lnTo>
                      <a:lnTo>
                        <a:pt x="0" y="69"/>
                      </a:lnTo>
                      <a:lnTo>
                        <a:pt x="31" y="72"/>
                      </a:lnTo>
                      <a:lnTo>
                        <a:pt x="62" y="74"/>
                      </a:lnTo>
                      <a:lnTo>
                        <a:pt x="95" y="77"/>
                      </a:lnTo>
                      <a:lnTo>
                        <a:pt x="127" y="80"/>
                      </a:lnTo>
                      <a:lnTo>
                        <a:pt x="160" y="82"/>
                      </a:lnTo>
                      <a:lnTo>
                        <a:pt x="193" y="84"/>
                      </a:lnTo>
                      <a:lnTo>
                        <a:pt x="225" y="86"/>
                      </a:lnTo>
                      <a:lnTo>
                        <a:pt x="258" y="88"/>
                      </a:lnTo>
                      <a:lnTo>
                        <a:pt x="290" y="90"/>
                      </a:lnTo>
                      <a:lnTo>
                        <a:pt x="324" y="92"/>
                      </a:lnTo>
                      <a:lnTo>
                        <a:pt x="356" y="94"/>
                      </a:lnTo>
                      <a:lnTo>
                        <a:pt x="388" y="95"/>
                      </a:lnTo>
                      <a:lnTo>
                        <a:pt x="419" y="97"/>
                      </a:lnTo>
                      <a:lnTo>
                        <a:pt x="452" y="98"/>
                      </a:lnTo>
                      <a:lnTo>
                        <a:pt x="482" y="99"/>
                      </a:lnTo>
                      <a:lnTo>
                        <a:pt x="513" y="100"/>
                      </a:lnTo>
                      <a:lnTo>
                        <a:pt x="542" y="100"/>
                      </a:lnTo>
                      <a:lnTo>
                        <a:pt x="570" y="102"/>
                      </a:lnTo>
                      <a:lnTo>
                        <a:pt x="599" y="102"/>
                      </a:lnTo>
                      <a:lnTo>
                        <a:pt x="626" y="103"/>
                      </a:lnTo>
                      <a:lnTo>
                        <a:pt x="652" y="103"/>
                      </a:lnTo>
                      <a:lnTo>
                        <a:pt x="677" y="103"/>
                      </a:lnTo>
                      <a:lnTo>
                        <a:pt x="702" y="102"/>
                      </a:lnTo>
                      <a:lnTo>
                        <a:pt x="725" y="102"/>
                      </a:lnTo>
                      <a:lnTo>
                        <a:pt x="747" y="100"/>
                      </a:lnTo>
                      <a:lnTo>
                        <a:pt x="766" y="99"/>
                      </a:lnTo>
                      <a:lnTo>
                        <a:pt x="786" y="98"/>
                      </a:lnTo>
                      <a:lnTo>
                        <a:pt x="803" y="97"/>
                      </a:lnTo>
                      <a:lnTo>
                        <a:pt x="818" y="95"/>
                      </a:lnTo>
                      <a:lnTo>
                        <a:pt x="833" y="92"/>
                      </a:lnTo>
                      <a:lnTo>
                        <a:pt x="846" y="90"/>
                      </a:lnTo>
                      <a:lnTo>
                        <a:pt x="856" y="88"/>
                      </a:lnTo>
                      <a:lnTo>
                        <a:pt x="851" y="86"/>
                      </a:lnTo>
                      <a:lnTo>
                        <a:pt x="843" y="82"/>
                      </a:lnTo>
                      <a:lnTo>
                        <a:pt x="831" y="80"/>
                      </a:lnTo>
                      <a:lnTo>
                        <a:pt x="816" y="76"/>
                      </a:lnTo>
                      <a:lnTo>
                        <a:pt x="796" y="72"/>
                      </a:lnTo>
                      <a:lnTo>
                        <a:pt x="774" y="68"/>
                      </a:lnTo>
                      <a:lnTo>
                        <a:pt x="751" y="65"/>
                      </a:lnTo>
                      <a:lnTo>
                        <a:pt x="725" y="60"/>
                      </a:lnTo>
                      <a:lnTo>
                        <a:pt x="697" y="56"/>
                      </a:lnTo>
                      <a:lnTo>
                        <a:pt x="668" y="51"/>
                      </a:lnTo>
                      <a:lnTo>
                        <a:pt x="638" y="46"/>
                      </a:lnTo>
                      <a:lnTo>
                        <a:pt x="607" y="41"/>
                      </a:lnTo>
                      <a:lnTo>
                        <a:pt x="577" y="36"/>
                      </a:lnTo>
                      <a:lnTo>
                        <a:pt x="547" y="30"/>
                      </a:lnTo>
                      <a:lnTo>
                        <a:pt x="517" y="26"/>
                      </a:lnTo>
                      <a:lnTo>
                        <a:pt x="489" y="20"/>
                      </a:lnTo>
                      <a:lnTo>
                        <a:pt x="189" y="0"/>
                      </a:lnTo>
                      <a:lnTo>
                        <a:pt x="43" y="7"/>
                      </a:lnTo>
                      <a:close/>
                    </a:path>
                  </a:pathLst>
                </a:custGeom>
                <a:solidFill>
                  <a:srgbClr val="FFC6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37" name="Freeform 244"/>
                <p:cNvSpPr>
                  <a:spLocks noChangeAspect="1"/>
                </p:cNvSpPr>
                <p:nvPr/>
              </p:nvSpPr>
              <p:spPr bwMode="auto">
                <a:xfrm>
                  <a:off x="1675" y="3069"/>
                  <a:ext cx="428" cy="51"/>
                </a:xfrm>
                <a:custGeom>
                  <a:avLst/>
                  <a:gdLst>
                    <a:gd name="T0" fmla="*/ 1 w 856"/>
                    <a:gd name="T1" fmla="*/ 0 h 103"/>
                    <a:gd name="T2" fmla="*/ 1 w 856"/>
                    <a:gd name="T3" fmla="*/ 0 h 103"/>
                    <a:gd name="T4" fmla="*/ 1 w 856"/>
                    <a:gd name="T5" fmla="*/ 0 h 103"/>
                    <a:gd name="T6" fmla="*/ 1 w 856"/>
                    <a:gd name="T7" fmla="*/ 0 h 103"/>
                    <a:gd name="T8" fmla="*/ 1 w 856"/>
                    <a:gd name="T9" fmla="*/ 0 h 103"/>
                    <a:gd name="T10" fmla="*/ 1 w 856"/>
                    <a:gd name="T11" fmla="*/ 0 h 103"/>
                    <a:gd name="T12" fmla="*/ 1 w 856"/>
                    <a:gd name="T13" fmla="*/ 0 h 103"/>
                    <a:gd name="T14" fmla="*/ 1 w 856"/>
                    <a:gd name="T15" fmla="*/ 0 h 103"/>
                    <a:gd name="T16" fmla="*/ 1 w 856"/>
                    <a:gd name="T17" fmla="*/ 0 h 103"/>
                    <a:gd name="T18" fmla="*/ 0 w 856"/>
                    <a:gd name="T19" fmla="*/ 0 h 103"/>
                    <a:gd name="T20" fmla="*/ 0 w 856"/>
                    <a:gd name="T21" fmla="*/ 0 h 103"/>
                    <a:gd name="T22" fmla="*/ 1 w 856"/>
                    <a:gd name="T23" fmla="*/ 0 h 103"/>
                    <a:gd name="T24" fmla="*/ 1 w 856"/>
                    <a:gd name="T25" fmla="*/ 0 h 103"/>
                    <a:gd name="T26" fmla="*/ 1 w 856"/>
                    <a:gd name="T27" fmla="*/ 0 h 103"/>
                    <a:gd name="T28" fmla="*/ 1 w 856"/>
                    <a:gd name="T29" fmla="*/ 0 h 103"/>
                    <a:gd name="T30" fmla="*/ 1 w 856"/>
                    <a:gd name="T31" fmla="*/ 0 h 103"/>
                    <a:gd name="T32" fmla="*/ 1 w 856"/>
                    <a:gd name="T33" fmla="*/ 0 h 103"/>
                    <a:gd name="T34" fmla="*/ 1 w 856"/>
                    <a:gd name="T35" fmla="*/ 0 h 103"/>
                    <a:gd name="T36" fmla="*/ 1 w 856"/>
                    <a:gd name="T37" fmla="*/ 0 h 103"/>
                    <a:gd name="T38" fmla="*/ 1 w 856"/>
                    <a:gd name="T39" fmla="*/ 0 h 103"/>
                    <a:gd name="T40" fmla="*/ 1 w 856"/>
                    <a:gd name="T41" fmla="*/ 0 h 103"/>
                    <a:gd name="T42" fmla="*/ 1 w 856"/>
                    <a:gd name="T43" fmla="*/ 0 h 103"/>
                    <a:gd name="T44" fmla="*/ 1 w 856"/>
                    <a:gd name="T45" fmla="*/ 0 h 103"/>
                    <a:gd name="T46" fmla="*/ 1 w 856"/>
                    <a:gd name="T47" fmla="*/ 0 h 103"/>
                    <a:gd name="T48" fmla="*/ 1 w 856"/>
                    <a:gd name="T49" fmla="*/ 0 h 103"/>
                    <a:gd name="T50" fmla="*/ 1 w 856"/>
                    <a:gd name="T51" fmla="*/ 0 h 103"/>
                    <a:gd name="T52" fmla="*/ 1 w 856"/>
                    <a:gd name="T53" fmla="*/ 0 h 103"/>
                    <a:gd name="T54" fmla="*/ 1 w 856"/>
                    <a:gd name="T55" fmla="*/ 0 h 103"/>
                    <a:gd name="T56" fmla="*/ 1 w 856"/>
                    <a:gd name="T57" fmla="*/ 0 h 103"/>
                    <a:gd name="T58" fmla="*/ 1 w 856"/>
                    <a:gd name="T59" fmla="*/ 0 h 103"/>
                    <a:gd name="T60" fmla="*/ 1 w 856"/>
                    <a:gd name="T61" fmla="*/ 0 h 103"/>
                    <a:gd name="T62" fmla="*/ 1 w 856"/>
                    <a:gd name="T63" fmla="*/ 0 h 103"/>
                    <a:gd name="T64" fmla="*/ 1 w 856"/>
                    <a:gd name="T65" fmla="*/ 0 h 103"/>
                    <a:gd name="T66" fmla="*/ 1 w 856"/>
                    <a:gd name="T67" fmla="*/ 0 h 103"/>
                    <a:gd name="T68" fmla="*/ 1 w 856"/>
                    <a:gd name="T69" fmla="*/ 0 h 103"/>
                    <a:gd name="T70" fmla="*/ 1 w 856"/>
                    <a:gd name="T71" fmla="*/ 0 h 103"/>
                    <a:gd name="T72" fmla="*/ 1 w 856"/>
                    <a:gd name="T73" fmla="*/ 0 h 103"/>
                    <a:gd name="T74" fmla="*/ 1 w 856"/>
                    <a:gd name="T75" fmla="*/ 0 h 103"/>
                    <a:gd name="T76" fmla="*/ 1 w 856"/>
                    <a:gd name="T77" fmla="*/ 0 h 103"/>
                    <a:gd name="T78" fmla="*/ 1 w 856"/>
                    <a:gd name="T79" fmla="*/ 0 h 103"/>
                    <a:gd name="T80" fmla="*/ 1 w 856"/>
                    <a:gd name="T81" fmla="*/ 0 h 103"/>
                    <a:gd name="T82" fmla="*/ 1 w 856"/>
                    <a:gd name="T83" fmla="*/ 0 h 103"/>
                    <a:gd name="T84" fmla="*/ 1 w 856"/>
                    <a:gd name="T85" fmla="*/ 0 h 103"/>
                    <a:gd name="T86" fmla="*/ 1 w 856"/>
                    <a:gd name="T87" fmla="*/ 0 h 103"/>
                    <a:gd name="T88" fmla="*/ 1 w 856"/>
                    <a:gd name="T89" fmla="*/ 0 h 103"/>
                    <a:gd name="T90" fmla="*/ 1 w 856"/>
                    <a:gd name="T91" fmla="*/ 0 h 103"/>
                    <a:gd name="T92" fmla="*/ 1 w 856"/>
                    <a:gd name="T93" fmla="*/ 0 h 103"/>
                    <a:gd name="T94" fmla="*/ 1 w 856"/>
                    <a:gd name="T95" fmla="*/ 0 h 103"/>
                    <a:gd name="T96" fmla="*/ 1 w 856"/>
                    <a:gd name="T97" fmla="*/ 0 h 103"/>
                    <a:gd name="T98" fmla="*/ 1 w 856"/>
                    <a:gd name="T99" fmla="*/ 0 h 103"/>
                    <a:gd name="T100" fmla="*/ 1 w 856"/>
                    <a:gd name="T101" fmla="*/ 0 h 103"/>
                    <a:gd name="T102" fmla="*/ 1 w 856"/>
                    <a:gd name="T103" fmla="*/ 0 h 103"/>
                    <a:gd name="T104" fmla="*/ 1 w 856"/>
                    <a:gd name="T105" fmla="*/ 0 h 103"/>
                    <a:gd name="T106" fmla="*/ 1 w 856"/>
                    <a:gd name="T107" fmla="*/ 0 h 103"/>
                    <a:gd name="T108" fmla="*/ 1 w 856"/>
                    <a:gd name="T109" fmla="*/ 0 h 103"/>
                    <a:gd name="T110" fmla="*/ 1 w 856"/>
                    <a:gd name="T111" fmla="*/ 0 h 103"/>
                    <a:gd name="T112" fmla="*/ 1 w 856"/>
                    <a:gd name="T113" fmla="*/ 0 h 103"/>
                    <a:gd name="T114" fmla="*/ 1 w 856"/>
                    <a:gd name="T115" fmla="*/ 0 h 103"/>
                    <a:gd name="T116" fmla="*/ 1 w 856"/>
                    <a:gd name="T117" fmla="*/ 0 h 103"/>
                    <a:gd name="T118" fmla="*/ 1 w 856"/>
                    <a:gd name="T119" fmla="*/ 0 h 103"/>
                    <a:gd name="T120" fmla="*/ 1 w 856"/>
                    <a:gd name="T121" fmla="*/ 0 h 103"/>
                    <a:gd name="T122" fmla="*/ 1 w 856"/>
                    <a:gd name="T123" fmla="*/ 0 h 1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6"/>
                    <a:gd name="T187" fmla="*/ 0 h 103"/>
                    <a:gd name="T188" fmla="*/ 856 w 856"/>
                    <a:gd name="T189" fmla="*/ 103 h 1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6" h="103">
                      <a:moveTo>
                        <a:pt x="43" y="7"/>
                      </a:moveTo>
                      <a:lnTo>
                        <a:pt x="43" y="7"/>
                      </a:lnTo>
                      <a:lnTo>
                        <a:pt x="40" y="15"/>
                      </a:lnTo>
                      <a:lnTo>
                        <a:pt x="35" y="25"/>
                      </a:lnTo>
                      <a:lnTo>
                        <a:pt x="28" y="33"/>
                      </a:lnTo>
                      <a:lnTo>
                        <a:pt x="20" y="41"/>
                      </a:lnTo>
                      <a:lnTo>
                        <a:pt x="13" y="49"/>
                      </a:lnTo>
                      <a:lnTo>
                        <a:pt x="6" y="56"/>
                      </a:lnTo>
                      <a:lnTo>
                        <a:pt x="1" y="63"/>
                      </a:lnTo>
                      <a:lnTo>
                        <a:pt x="0" y="69"/>
                      </a:lnTo>
                      <a:lnTo>
                        <a:pt x="31" y="72"/>
                      </a:lnTo>
                      <a:lnTo>
                        <a:pt x="62" y="74"/>
                      </a:lnTo>
                      <a:lnTo>
                        <a:pt x="95" y="77"/>
                      </a:lnTo>
                      <a:lnTo>
                        <a:pt x="127" y="80"/>
                      </a:lnTo>
                      <a:lnTo>
                        <a:pt x="160" y="82"/>
                      </a:lnTo>
                      <a:lnTo>
                        <a:pt x="193" y="84"/>
                      </a:lnTo>
                      <a:lnTo>
                        <a:pt x="225" y="86"/>
                      </a:lnTo>
                      <a:lnTo>
                        <a:pt x="258" y="88"/>
                      </a:lnTo>
                      <a:lnTo>
                        <a:pt x="290" y="90"/>
                      </a:lnTo>
                      <a:lnTo>
                        <a:pt x="324" y="92"/>
                      </a:lnTo>
                      <a:lnTo>
                        <a:pt x="356" y="94"/>
                      </a:lnTo>
                      <a:lnTo>
                        <a:pt x="388" y="95"/>
                      </a:lnTo>
                      <a:lnTo>
                        <a:pt x="419" y="97"/>
                      </a:lnTo>
                      <a:lnTo>
                        <a:pt x="452" y="98"/>
                      </a:lnTo>
                      <a:lnTo>
                        <a:pt x="482" y="99"/>
                      </a:lnTo>
                      <a:lnTo>
                        <a:pt x="513" y="100"/>
                      </a:lnTo>
                      <a:lnTo>
                        <a:pt x="542" y="100"/>
                      </a:lnTo>
                      <a:lnTo>
                        <a:pt x="570" y="102"/>
                      </a:lnTo>
                      <a:lnTo>
                        <a:pt x="599" y="102"/>
                      </a:lnTo>
                      <a:lnTo>
                        <a:pt x="626" y="103"/>
                      </a:lnTo>
                      <a:lnTo>
                        <a:pt x="652" y="103"/>
                      </a:lnTo>
                      <a:lnTo>
                        <a:pt x="677" y="103"/>
                      </a:lnTo>
                      <a:lnTo>
                        <a:pt x="702" y="102"/>
                      </a:lnTo>
                      <a:lnTo>
                        <a:pt x="725" y="102"/>
                      </a:lnTo>
                      <a:lnTo>
                        <a:pt x="747" y="100"/>
                      </a:lnTo>
                      <a:lnTo>
                        <a:pt x="766" y="99"/>
                      </a:lnTo>
                      <a:lnTo>
                        <a:pt x="786" y="98"/>
                      </a:lnTo>
                      <a:lnTo>
                        <a:pt x="803" y="97"/>
                      </a:lnTo>
                      <a:lnTo>
                        <a:pt x="818" y="95"/>
                      </a:lnTo>
                      <a:lnTo>
                        <a:pt x="833" y="92"/>
                      </a:lnTo>
                      <a:lnTo>
                        <a:pt x="846" y="90"/>
                      </a:lnTo>
                      <a:lnTo>
                        <a:pt x="856" y="88"/>
                      </a:lnTo>
                      <a:lnTo>
                        <a:pt x="851" y="86"/>
                      </a:lnTo>
                      <a:lnTo>
                        <a:pt x="843" y="82"/>
                      </a:lnTo>
                      <a:lnTo>
                        <a:pt x="831" y="80"/>
                      </a:lnTo>
                      <a:lnTo>
                        <a:pt x="816" y="76"/>
                      </a:lnTo>
                      <a:lnTo>
                        <a:pt x="796" y="72"/>
                      </a:lnTo>
                      <a:lnTo>
                        <a:pt x="774" y="68"/>
                      </a:lnTo>
                      <a:lnTo>
                        <a:pt x="751" y="65"/>
                      </a:lnTo>
                      <a:lnTo>
                        <a:pt x="725" y="60"/>
                      </a:lnTo>
                      <a:lnTo>
                        <a:pt x="697" y="56"/>
                      </a:lnTo>
                      <a:lnTo>
                        <a:pt x="668" y="51"/>
                      </a:lnTo>
                      <a:lnTo>
                        <a:pt x="638" y="46"/>
                      </a:lnTo>
                      <a:lnTo>
                        <a:pt x="607" y="41"/>
                      </a:lnTo>
                      <a:lnTo>
                        <a:pt x="577" y="36"/>
                      </a:lnTo>
                      <a:lnTo>
                        <a:pt x="547" y="30"/>
                      </a:lnTo>
                      <a:lnTo>
                        <a:pt x="517" y="26"/>
                      </a:lnTo>
                      <a:lnTo>
                        <a:pt x="489" y="20"/>
                      </a:lnTo>
                      <a:lnTo>
                        <a:pt x="189" y="0"/>
                      </a:lnTo>
                      <a:lnTo>
                        <a:pt x="43" y="7"/>
                      </a:lnTo>
                    </a:path>
                  </a:pathLst>
                </a:custGeom>
                <a:noFill/>
                <a:ln w="0" cap="sq">
                  <a:solidFill>
                    <a:srgbClr val="FFC67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38" name="Freeform 245"/>
                <p:cNvSpPr>
                  <a:spLocks noChangeAspect="1"/>
                </p:cNvSpPr>
                <p:nvPr/>
              </p:nvSpPr>
              <p:spPr bwMode="auto">
                <a:xfrm>
                  <a:off x="1979" y="3107"/>
                  <a:ext cx="96" cy="13"/>
                </a:xfrm>
                <a:custGeom>
                  <a:avLst/>
                  <a:gdLst>
                    <a:gd name="T0" fmla="*/ 0 w 193"/>
                    <a:gd name="T1" fmla="*/ 0 h 28"/>
                    <a:gd name="T2" fmla="*/ 0 w 193"/>
                    <a:gd name="T3" fmla="*/ 0 h 28"/>
                    <a:gd name="T4" fmla="*/ 0 w 193"/>
                    <a:gd name="T5" fmla="*/ 0 h 28"/>
                    <a:gd name="T6" fmla="*/ 0 w 193"/>
                    <a:gd name="T7" fmla="*/ 0 h 28"/>
                    <a:gd name="T8" fmla="*/ 0 w 193"/>
                    <a:gd name="T9" fmla="*/ 0 h 28"/>
                    <a:gd name="T10" fmla="*/ 0 w 193"/>
                    <a:gd name="T11" fmla="*/ 0 h 28"/>
                    <a:gd name="T12" fmla="*/ 0 w 193"/>
                    <a:gd name="T13" fmla="*/ 0 h 28"/>
                    <a:gd name="T14" fmla="*/ 0 w 193"/>
                    <a:gd name="T15" fmla="*/ 0 h 28"/>
                    <a:gd name="T16" fmla="*/ 0 w 193"/>
                    <a:gd name="T17" fmla="*/ 0 h 28"/>
                    <a:gd name="T18" fmla="*/ 0 w 193"/>
                    <a:gd name="T19" fmla="*/ 0 h 28"/>
                    <a:gd name="T20" fmla="*/ 0 w 193"/>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3"/>
                    <a:gd name="T34" fmla="*/ 0 h 28"/>
                    <a:gd name="T35" fmla="*/ 193 w 193"/>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3" h="28">
                      <a:moveTo>
                        <a:pt x="0" y="28"/>
                      </a:moveTo>
                      <a:lnTo>
                        <a:pt x="0" y="28"/>
                      </a:lnTo>
                      <a:lnTo>
                        <a:pt x="2" y="22"/>
                      </a:lnTo>
                      <a:lnTo>
                        <a:pt x="6" y="16"/>
                      </a:lnTo>
                      <a:lnTo>
                        <a:pt x="11" y="13"/>
                      </a:lnTo>
                      <a:lnTo>
                        <a:pt x="17" y="11"/>
                      </a:lnTo>
                      <a:lnTo>
                        <a:pt x="23" y="8"/>
                      </a:lnTo>
                      <a:lnTo>
                        <a:pt x="29" y="8"/>
                      </a:lnTo>
                      <a:lnTo>
                        <a:pt x="35" y="7"/>
                      </a:lnTo>
                      <a:lnTo>
                        <a:pt x="41" y="7"/>
                      </a:lnTo>
                      <a:lnTo>
                        <a:pt x="193"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39" name="Freeform 246"/>
                <p:cNvSpPr>
                  <a:spLocks noChangeAspect="1"/>
                </p:cNvSpPr>
                <p:nvPr/>
              </p:nvSpPr>
              <p:spPr bwMode="auto">
                <a:xfrm>
                  <a:off x="1569" y="3077"/>
                  <a:ext cx="80" cy="16"/>
                </a:xfrm>
                <a:custGeom>
                  <a:avLst/>
                  <a:gdLst>
                    <a:gd name="T0" fmla="*/ 0 w 160"/>
                    <a:gd name="T1" fmla="*/ 0 h 34"/>
                    <a:gd name="T2" fmla="*/ 0 w 160"/>
                    <a:gd name="T3" fmla="*/ 0 h 34"/>
                    <a:gd name="T4" fmla="*/ 1 w 160"/>
                    <a:gd name="T5" fmla="*/ 0 h 34"/>
                    <a:gd name="T6" fmla="*/ 1 w 160"/>
                    <a:gd name="T7" fmla="*/ 0 h 34"/>
                    <a:gd name="T8" fmla="*/ 1 w 160"/>
                    <a:gd name="T9" fmla="*/ 0 h 34"/>
                    <a:gd name="T10" fmla="*/ 1 w 160"/>
                    <a:gd name="T11" fmla="*/ 0 h 34"/>
                    <a:gd name="T12" fmla="*/ 1 w 160"/>
                    <a:gd name="T13" fmla="*/ 0 h 34"/>
                    <a:gd name="T14" fmla="*/ 1 w 160"/>
                    <a:gd name="T15" fmla="*/ 0 h 34"/>
                    <a:gd name="T16" fmla="*/ 1 w 160"/>
                    <a:gd name="T17" fmla="*/ 0 h 34"/>
                    <a:gd name="T18" fmla="*/ 1 w 160"/>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34"/>
                    <a:gd name="T32" fmla="*/ 160 w 16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34">
                      <a:moveTo>
                        <a:pt x="0" y="34"/>
                      </a:moveTo>
                      <a:lnTo>
                        <a:pt x="0" y="34"/>
                      </a:lnTo>
                      <a:lnTo>
                        <a:pt x="12" y="26"/>
                      </a:lnTo>
                      <a:lnTo>
                        <a:pt x="25" y="19"/>
                      </a:lnTo>
                      <a:lnTo>
                        <a:pt x="42" y="14"/>
                      </a:lnTo>
                      <a:lnTo>
                        <a:pt x="61" y="11"/>
                      </a:lnTo>
                      <a:lnTo>
                        <a:pt x="82" y="7"/>
                      </a:lnTo>
                      <a:lnTo>
                        <a:pt x="106" y="5"/>
                      </a:lnTo>
                      <a:lnTo>
                        <a:pt x="131" y="3"/>
                      </a:lnTo>
                      <a:lnTo>
                        <a:pt x="160" y="0"/>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40" name="Line 247"/>
                <p:cNvSpPr>
                  <a:spLocks noChangeAspect="1" noChangeShapeType="1"/>
                </p:cNvSpPr>
                <p:nvPr/>
              </p:nvSpPr>
              <p:spPr bwMode="auto">
                <a:xfrm>
                  <a:off x="1608" y="3080"/>
                  <a:ext cx="373" cy="3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sz="900"/>
                </a:p>
              </p:txBody>
            </p:sp>
            <p:sp>
              <p:nvSpPr>
                <p:cNvPr id="741" name="Freeform 248"/>
                <p:cNvSpPr>
                  <a:spLocks noChangeAspect="1"/>
                </p:cNvSpPr>
                <p:nvPr/>
              </p:nvSpPr>
              <p:spPr bwMode="auto">
                <a:xfrm>
                  <a:off x="1495" y="3069"/>
                  <a:ext cx="608" cy="51"/>
                </a:xfrm>
                <a:custGeom>
                  <a:avLst/>
                  <a:gdLst>
                    <a:gd name="T0" fmla="*/ 0 w 1215"/>
                    <a:gd name="T1" fmla="*/ 0 h 103"/>
                    <a:gd name="T2" fmla="*/ 1 w 1215"/>
                    <a:gd name="T3" fmla="*/ 0 h 103"/>
                    <a:gd name="T4" fmla="*/ 1 w 1215"/>
                    <a:gd name="T5" fmla="*/ 0 h 103"/>
                    <a:gd name="T6" fmla="*/ 1 w 1215"/>
                    <a:gd name="T7" fmla="*/ 0 h 103"/>
                    <a:gd name="T8" fmla="*/ 1 w 1215"/>
                    <a:gd name="T9" fmla="*/ 0 h 103"/>
                    <a:gd name="T10" fmla="*/ 1 w 1215"/>
                    <a:gd name="T11" fmla="*/ 0 h 103"/>
                    <a:gd name="T12" fmla="*/ 1 w 1215"/>
                    <a:gd name="T13" fmla="*/ 0 h 103"/>
                    <a:gd name="T14" fmla="*/ 1 w 1215"/>
                    <a:gd name="T15" fmla="*/ 0 h 103"/>
                    <a:gd name="T16" fmla="*/ 1 w 1215"/>
                    <a:gd name="T17" fmla="*/ 0 h 103"/>
                    <a:gd name="T18" fmla="*/ 1 w 1215"/>
                    <a:gd name="T19" fmla="*/ 0 h 103"/>
                    <a:gd name="T20" fmla="*/ 1 w 1215"/>
                    <a:gd name="T21" fmla="*/ 0 h 103"/>
                    <a:gd name="T22" fmla="*/ 1 w 1215"/>
                    <a:gd name="T23" fmla="*/ 0 h 103"/>
                    <a:gd name="T24" fmla="*/ 1 w 1215"/>
                    <a:gd name="T25" fmla="*/ 0 h 103"/>
                    <a:gd name="T26" fmla="*/ 1 w 1215"/>
                    <a:gd name="T27" fmla="*/ 0 h 103"/>
                    <a:gd name="T28" fmla="*/ 1 w 1215"/>
                    <a:gd name="T29" fmla="*/ 0 h 103"/>
                    <a:gd name="T30" fmla="*/ 1 w 1215"/>
                    <a:gd name="T31" fmla="*/ 0 h 103"/>
                    <a:gd name="T32" fmla="*/ 1 w 1215"/>
                    <a:gd name="T33" fmla="*/ 0 h 103"/>
                    <a:gd name="T34" fmla="*/ 1 w 1215"/>
                    <a:gd name="T35" fmla="*/ 0 h 103"/>
                    <a:gd name="T36" fmla="*/ 1 w 1215"/>
                    <a:gd name="T37" fmla="*/ 0 h 103"/>
                    <a:gd name="T38" fmla="*/ 1 w 1215"/>
                    <a:gd name="T39" fmla="*/ 0 h 103"/>
                    <a:gd name="T40" fmla="*/ 1 w 1215"/>
                    <a:gd name="T41" fmla="*/ 0 h 103"/>
                    <a:gd name="T42" fmla="*/ 1 w 1215"/>
                    <a:gd name="T43" fmla="*/ 0 h 103"/>
                    <a:gd name="T44" fmla="*/ 1 w 1215"/>
                    <a:gd name="T45" fmla="*/ 0 h 103"/>
                    <a:gd name="T46" fmla="*/ 1 w 1215"/>
                    <a:gd name="T47" fmla="*/ 0 h 103"/>
                    <a:gd name="T48" fmla="*/ 1 w 1215"/>
                    <a:gd name="T49" fmla="*/ 0 h 103"/>
                    <a:gd name="T50" fmla="*/ 1 w 1215"/>
                    <a:gd name="T51" fmla="*/ 0 h 103"/>
                    <a:gd name="T52" fmla="*/ 1 w 1215"/>
                    <a:gd name="T53" fmla="*/ 0 h 103"/>
                    <a:gd name="T54" fmla="*/ 1 w 1215"/>
                    <a:gd name="T55" fmla="*/ 0 h 103"/>
                    <a:gd name="T56" fmla="*/ 1 w 1215"/>
                    <a:gd name="T57" fmla="*/ 0 h 103"/>
                    <a:gd name="T58" fmla="*/ 1 w 1215"/>
                    <a:gd name="T59" fmla="*/ 0 h 103"/>
                    <a:gd name="T60" fmla="*/ 1 w 1215"/>
                    <a:gd name="T61" fmla="*/ 0 h 103"/>
                    <a:gd name="T62" fmla="*/ 1 w 1215"/>
                    <a:gd name="T63" fmla="*/ 0 h 103"/>
                    <a:gd name="T64" fmla="*/ 1 w 1215"/>
                    <a:gd name="T65" fmla="*/ 0 h 103"/>
                    <a:gd name="T66" fmla="*/ 1 w 1215"/>
                    <a:gd name="T67" fmla="*/ 0 h 103"/>
                    <a:gd name="T68" fmla="*/ 1 w 1215"/>
                    <a:gd name="T69" fmla="*/ 0 h 1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15"/>
                    <a:gd name="T106" fmla="*/ 0 h 103"/>
                    <a:gd name="T107" fmla="*/ 1215 w 1215"/>
                    <a:gd name="T108" fmla="*/ 103 h 1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15" h="103">
                      <a:moveTo>
                        <a:pt x="402" y="7"/>
                      </a:moveTo>
                      <a:lnTo>
                        <a:pt x="0" y="26"/>
                      </a:lnTo>
                      <a:lnTo>
                        <a:pt x="14" y="28"/>
                      </a:lnTo>
                      <a:lnTo>
                        <a:pt x="29" y="31"/>
                      </a:lnTo>
                      <a:lnTo>
                        <a:pt x="46" y="34"/>
                      </a:lnTo>
                      <a:lnTo>
                        <a:pt x="64" y="36"/>
                      </a:lnTo>
                      <a:lnTo>
                        <a:pt x="83" y="39"/>
                      </a:lnTo>
                      <a:lnTo>
                        <a:pt x="103" y="42"/>
                      </a:lnTo>
                      <a:lnTo>
                        <a:pt x="125" y="45"/>
                      </a:lnTo>
                      <a:lnTo>
                        <a:pt x="147" y="48"/>
                      </a:lnTo>
                      <a:lnTo>
                        <a:pt x="171" y="50"/>
                      </a:lnTo>
                      <a:lnTo>
                        <a:pt x="196" y="53"/>
                      </a:lnTo>
                      <a:lnTo>
                        <a:pt x="221" y="56"/>
                      </a:lnTo>
                      <a:lnTo>
                        <a:pt x="247" y="59"/>
                      </a:lnTo>
                      <a:lnTo>
                        <a:pt x="274" y="61"/>
                      </a:lnTo>
                      <a:lnTo>
                        <a:pt x="302" y="64"/>
                      </a:lnTo>
                      <a:lnTo>
                        <a:pt x="330" y="67"/>
                      </a:lnTo>
                      <a:lnTo>
                        <a:pt x="359" y="69"/>
                      </a:lnTo>
                      <a:lnTo>
                        <a:pt x="390" y="72"/>
                      </a:lnTo>
                      <a:lnTo>
                        <a:pt x="421" y="74"/>
                      </a:lnTo>
                      <a:lnTo>
                        <a:pt x="454" y="77"/>
                      </a:lnTo>
                      <a:lnTo>
                        <a:pt x="486" y="80"/>
                      </a:lnTo>
                      <a:lnTo>
                        <a:pt x="519" y="82"/>
                      </a:lnTo>
                      <a:lnTo>
                        <a:pt x="552" y="84"/>
                      </a:lnTo>
                      <a:lnTo>
                        <a:pt x="584" y="86"/>
                      </a:lnTo>
                      <a:lnTo>
                        <a:pt x="617" y="88"/>
                      </a:lnTo>
                      <a:lnTo>
                        <a:pt x="649" y="90"/>
                      </a:lnTo>
                      <a:lnTo>
                        <a:pt x="683" y="92"/>
                      </a:lnTo>
                      <a:lnTo>
                        <a:pt x="715" y="94"/>
                      </a:lnTo>
                      <a:lnTo>
                        <a:pt x="747" y="95"/>
                      </a:lnTo>
                      <a:lnTo>
                        <a:pt x="778" y="97"/>
                      </a:lnTo>
                      <a:lnTo>
                        <a:pt x="811" y="98"/>
                      </a:lnTo>
                      <a:lnTo>
                        <a:pt x="841" y="99"/>
                      </a:lnTo>
                      <a:lnTo>
                        <a:pt x="872" y="100"/>
                      </a:lnTo>
                      <a:lnTo>
                        <a:pt x="901" y="100"/>
                      </a:lnTo>
                      <a:lnTo>
                        <a:pt x="929" y="102"/>
                      </a:lnTo>
                      <a:lnTo>
                        <a:pt x="958" y="102"/>
                      </a:lnTo>
                      <a:lnTo>
                        <a:pt x="985" y="103"/>
                      </a:lnTo>
                      <a:lnTo>
                        <a:pt x="1011" y="103"/>
                      </a:lnTo>
                      <a:lnTo>
                        <a:pt x="1036" y="103"/>
                      </a:lnTo>
                      <a:lnTo>
                        <a:pt x="1061" y="102"/>
                      </a:lnTo>
                      <a:lnTo>
                        <a:pt x="1084" y="102"/>
                      </a:lnTo>
                      <a:lnTo>
                        <a:pt x="1106" y="100"/>
                      </a:lnTo>
                      <a:lnTo>
                        <a:pt x="1125" y="99"/>
                      </a:lnTo>
                      <a:lnTo>
                        <a:pt x="1145" y="98"/>
                      </a:lnTo>
                      <a:lnTo>
                        <a:pt x="1162" y="97"/>
                      </a:lnTo>
                      <a:lnTo>
                        <a:pt x="1177" y="95"/>
                      </a:lnTo>
                      <a:lnTo>
                        <a:pt x="1192" y="92"/>
                      </a:lnTo>
                      <a:lnTo>
                        <a:pt x="1205" y="90"/>
                      </a:lnTo>
                      <a:lnTo>
                        <a:pt x="1215" y="88"/>
                      </a:lnTo>
                      <a:lnTo>
                        <a:pt x="1210" y="86"/>
                      </a:lnTo>
                      <a:lnTo>
                        <a:pt x="1202" y="82"/>
                      </a:lnTo>
                      <a:lnTo>
                        <a:pt x="1190" y="80"/>
                      </a:lnTo>
                      <a:lnTo>
                        <a:pt x="1175" y="76"/>
                      </a:lnTo>
                      <a:lnTo>
                        <a:pt x="1155" y="72"/>
                      </a:lnTo>
                      <a:lnTo>
                        <a:pt x="1133" y="68"/>
                      </a:lnTo>
                      <a:lnTo>
                        <a:pt x="1110" y="65"/>
                      </a:lnTo>
                      <a:lnTo>
                        <a:pt x="1084" y="60"/>
                      </a:lnTo>
                      <a:lnTo>
                        <a:pt x="1056" y="56"/>
                      </a:lnTo>
                      <a:lnTo>
                        <a:pt x="1027" y="51"/>
                      </a:lnTo>
                      <a:lnTo>
                        <a:pt x="997" y="46"/>
                      </a:lnTo>
                      <a:lnTo>
                        <a:pt x="966" y="41"/>
                      </a:lnTo>
                      <a:lnTo>
                        <a:pt x="936" y="36"/>
                      </a:lnTo>
                      <a:lnTo>
                        <a:pt x="906" y="30"/>
                      </a:lnTo>
                      <a:lnTo>
                        <a:pt x="876" y="26"/>
                      </a:lnTo>
                      <a:lnTo>
                        <a:pt x="848" y="20"/>
                      </a:lnTo>
                      <a:lnTo>
                        <a:pt x="548" y="0"/>
                      </a:lnTo>
                      <a:lnTo>
                        <a:pt x="402" y="7"/>
                      </a:lnTo>
                    </a:path>
                  </a:pathLst>
                </a:custGeom>
                <a:noFill/>
                <a:ln w="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900"/>
                </a:p>
              </p:txBody>
            </p:sp>
            <p:sp>
              <p:nvSpPr>
                <p:cNvPr id="742" name="Freeform 249"/>
                <p:cNvSpPr>
                  <a:spLocks noChangeAspect="1"/>
                </p:cNvSpPr>
                <p:nvPr/>
              </p:nvSpPr>
              <p:spPr bwMode="auto">
                <a:xfrm>
                  <a:off x="1975" y="3100"/>
                  <a:ext cx="45" cy="9"/>
                </a:xfrm>
                <a:custGeom>
                  <a:avLst/>
                  <a:gdLst>
                    <a:gd name="T0" fmla="*/ 1 w 90"/>
                    <a:gd name="T1" fmla="*/ 0 h 17"/>
                    <a:gd name="T2" fmla="*/ 1 w 90"/>
                    <a:gd name="T3" fmla="*/ 0 h 17"/>
                    <a:gd name="T4" fmla="*/ 1 w 90"/>
                    <a:gd name="T5" fmla="*/ 1 h 17"/>
                    <a:gd name="T6" fmla="*/ 1 w 90"/>
                    <a:gd name="T7" fmla="*/ 1 h 17"/>
                    <a:gd name="T8" fmla="*/ 1 w 90"/>
                    <a:gd name="T9" fmla="*/ 1 h 17"/>
                    <a:gd name="T10" fmla="*/ 1 w 90"/>
                    <a:gd name="T11" fmla="*/ 1 h 17"/>
                    <a:gd name="T12" fmla="*/ 1 w 90"/>
                    <a:gd name="T13" fmla="*/ 1 h 17"/>
                    <a:gd name="T14" fmla="*/ 1 w 90"/>
                    <a:gd name="T15" fmla="*/ 1 h 17"/>
                    <a:gd name="T16" fmla="*/ 1 w 90"/>
                    <a:gd name="T17" fmla="*/ 1 h 17"/>
                    <a:gd name="T18" fmla="*/ 1 w 90"/>
                    <a:gd name="T19" fmla="*/ 1 h 17"/>
                    <a:gd name="T20" fmla="*/ 1 w 90"/>
                    <a:gd name="T21" fmla="*/ 1 h 17"/>
                    <a:gd name="T22" fmla="*/ 1 w 90"/>
                    <a:gd name="T23" fmla="*/ 1 h 17"/>
                    <a:gd name="T24" fmla="*/ 1 w 90"/>
                    <a:gd name="T25" fmla="*/ 1 h 17"/>
                    <a:gd name="T26" fmla="*/ 1 w 90"/>
                    <a:gd name="T27" fmla="*/ 1 h 17"/>
                    <a:gd name="T28" fmla="*/ 1 w 90"/>
                    <a:gd name="T29" fmla="*/ 1 h 17"/>
                    <a:gd name="T30" fmla="*/ 1 w 90"/>
                    <a:gd name="T31" fmla="*/ 1 h 17"/>
                    <a:gd name="T32" fmla="*/ 1 w 90"/>
                    <a:gd name="T33" fmla="*/ 1 h 17"/>
                    <a:gd name="T34" fmla="*/ 1 w 90"/>
                    <a:gd name="T35" fmla="*/ 1 h 17"/>
                    <a:gd name="T36" fmla="*/ 1 w 90"/>
                    <a:gd name="T37" fmla="*/ 1 h 17"/>
                    <a:gd name="T38" fmla="*/ 1 w 90"/>
                    <a:gd name="T39" fmla="*/ 1 h 17"/>
                    <a:gd name="T40" fmla="*/ 1 w 90"/>
                    <a:gd name="T41" fmla="*/ 1 h 17"/>
                    <a:gd name="T42" fmla="*/ 1 w 90"/>
                    <a:gd name="T43" fmla="*/ 1 h 17"/>
                    <a:gd name="T44" fmla="*/ 1 w 90"/>
                    <a:gd name="T45" fmla="*/ 1 h 17"/>
                    <a:gd name="T46" fmla="*/ 1 w 90"/>
                    <a:gd name="T47" fmla="*/ 1 h 17"/>
                    <a:gd name="T48" fmla="*/ 0 w 90"/>
                    <a:gd name="T49" fmla="*/ 1 h 17"/>
                    <a:gd name="T50" fmla="*/ 1 w 90"/>
                    <a:gd name="T51" fmla="*/ 1 h 17"/>
                    <a:gd name="T52" fmla="*/ 1 w 90"/>
                    <a:gd name="T53" fmla="*/ 1 h 17"/>
                    <a:gd name="T54" fmla="*/ 1 w 90"/>
                    <a:gd name="T55" fmla="*/ 1 h 17"/>
                    <a:gd name="T56" fmla="*/ 1 w 90"/>
                    <a:gd name="T57" fmla="*/ 1 h 17"/>
                    <a:gd name="T58" fmla="*/ 1 w 90"/>
                    <a:gd name="T59" fmla="*/ 1 h 17"/>
                    <a:gd name="T60" fmla="*/ 1 w 90"/>
                    <a:gd name="T61" fmla="*/ 1 h 17"/>
                    <a:gd name="T62" fmla="*/ 1 w 90"/>
                    <a:gd name="T63" fmla="*/ 0 h 17"/>
                    <a:gd name="T64" fmla="*/ 1 w 90"/>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7"/>
                    <a:gd name="T101" fmla="*/ 90 w 90"/>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7">
                      <a:moveTo>
                        <a:pt x="45" y="0"/>
                      </a:moveTo>
                      <a:lnTo>
                        <a:pt x="54" y="0"/>
                      </a:lnTo>
                      <a:lnTo>
                        <a:pt x="62" y="1"/>
                      </a:lnTo>
                      <a:lnTo>
                        <a:pt x="71" y="1"/>
                      </a:lnTo>
                      <a:lnTo>
                        <a:pt x="77" y="2"/>
                      </a:lnTo>
                      <a:lnTo>
                        <a:pt x="82" y="3"/>
                      </a:lnTo>
                      <a:lnTo>
                        <a:pt x="87" y="4"/>
                      </a:lnTo>
                      <a:lnTo>
                        <a:pt x="89" y="6"/>
                      </a:lnTo>
                      <a:lnTo>
                        <a:pt x="90" y="8"/>
                      </a:lnTo>
                      <a:lnTo>
                        <a:pt x="89" y="10"/>
                      </a:lnTo>
                      <a:lnTo>
                        <a:pt x="87" y="11"/>
                      </a:lnTo>
                      <a:lnTo>
                        <a:pt x="82" y="13"/>
                      </a:lnTo>
                      <a:lnTo>
                        <a:pt x="77" y="14"/>
                      </a:lnTo>
                      <a:lnTo>
                        <a:pt x="71" y="16"/>
                      </a:lnTo>
                      <a:lnTo>
                        <a:pt x="62" y="16"/>
                      </a:lnTo>
                      <a:lnTo>
                        <a:pt x="54" y="17"/>
                      </a:lnTo>
                      <a:lnTo>
                        <a:pt x="45" y="17"/>
                      </a:lnTo>
                      <a:lnTo>
                        <a:pt x="36" y="17"/>
                      </a:lnTo>
                      <a:lnTo>
                        <a:pt x="28" y="16"/>
                      </a:lnTo>
                      <a:lnTo>
                        <a:pt x="20" y="16"/>
                      </a:lnTo>
                      <a:lnTo>
                        <a:pt x="13" y="14"/>
                      </a:lnTo>
                      <a:lnTo>
                        <a:pt x="8" y="13"/>
                      </a:lnTo>
                      <a:lnTo>
                        <a:pt x="4" y="11"/>
                      </a:lnTo>
                      <a:lnTo>
                        <a:pt x="1" y="10"/>
                      </a:lnTo>
                      <a:lnTo>
                        <a:pt x="0" y="8"/>
                      </a:lnTo>
                      <a:lnTo>
                        <a:pt x="1" y="6"/>
                      </a:lnTo>
                      <a:lnTo>
                        <a:pt x="4" y="4"/>
                      </a:lnTo>
                      <a:lnTo>
                        <a:pt x="8" y="3"/>
                      </a:lnTo>
                      <a:lnTo>
                        <a:pt x="13" y="2"/>
                      </a:lnTo>
                      <a:lnTo>
                        <a:pt x="20" y="1"/>
                      </a:lnTo>
                      <a:lnTo>
                        <a:pt x="28" y="1"/>
                      </a:lnTo>
                      <a:lnTo>
                        <a:pt x="36" y="0"/>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43" name="Freeform 250"/>
                <p:cNvSpPr>
                  <a:spLocks noChangeAspect="1"/>
                </p:cNvSpPr>
                <p:nvPr/>
              </p:nvSpPr>
              <p:spPr bwMode="auto">
                <a:xfrm>
                  <a:off x="1983" y="3101"/>
                  <a:ext cx="29" cy="6"/>
                </a:xfrm>
                <a:custGeom>
                  <a:avLst/>
                  <a:gdLst>
                    <a:gd name="T0" fmla="*/ 1 w 58"/>
                    <a:gd name="T1" fmla="*/ 0 h 11"/>
                    <a:gd name="T2" fmla="*/ 1 w 58"/>
                    <a:gd name="T3" fmla="*/ 0 h 11"/>
                    <a:gd name="T4" fmla="*/ 1 w 58"/>
                    <a:gd name="T5" fmla="*/ 1 h 11"/>
                    <a:gd name="T6" fmla="*/ 1 w 58"/>
                    <a:gd name="T7" fmla="*/ 1 h 11"/>
                    <a:gd name="T8" fmla="*/ 1 w 58"/>
                    <a:gd name="T9" fmla="*/ 1 h 11"/>
                    <a:gd name="T10" fmla="*/ 1 w 58"/>
                    <a:gd name="T11" fmla="*/ 1 h 11"/>
                    <a:gd name="T12" fmla="*/ 1 w 58"/>
                    <a:gd name="T13" fmla="*/ 1 h 11"/>
                    <a:gd name="T14" fmla="*/ 1 w 58"/>
                    <a:gd name="T15" fmla="*/ 1 h 11"/>
                    <a:gd name="T16" fmla="*/ 1 w 58"/>
                    <a:gd name="T17" fmla="*/ 1 h 11"/>
                    <a:gd name="T18" fmla="*/ 1 w 58"/>
                    <a:gd name="T19" fmla="*/ 1 h 11"/>
                    <a:gd name="T20" fmla="*/ 1 w 58"/>
                    <a:gd name="T21" fmla="*/ 1 h 11"/>
                    <a:gd name="T22" fmla="*/ 1 w 58"/>
                    <a:gd name="T23" fmla="*/ 1 h 11"/>
                    <a:gd name="T24" fmla="*/ 0 w 58"/>
                    <a:gd name="T25" fmla="*/ 1 h 11"/>
                    <a:gd name="T26" fmla="*/ 1 w 58"/>
                    <a:gd name="T27" fmla="*/ 1 h 11"/>
                    <a:gd name="T28" fmla="*/ 1 w 58"/>
                    <a:gd name="T29" fmla="*/ 1 h 11"/>
                    <a:gd name="T30" fmla="*/ 1 w 58"/>
                    <a:gd name="T31" fmla="*/ 0 h 11"/>
                    <a:gd name="T32" fmla="*/ 1 w 58"/>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1"/>
                    <a:gd name="T53" fmla="*/ 58 w 58"/>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1">
                      <a:moveTo>
                        <a:pt x="29" y="0"/>
                      </a:moveTo>
                      <a:lnTo>
                        <a:pt x="41" y="0"/>
                      </a:lnTo>
                      <a:lnTo>
                        <a:pt x="50" y="2"/>
                      </a:lnTo>
                      <a:lnTo>
                        <a:pt x="56" y="3"/>
                      </a:lnTo>
                      <a:lnTo>
                        <a:pt x="58" y="6"/>
                      </a:lnTo>
                      <a:lnTo>
                        <a:pt x="56" y="8"/>
                      </a:lnTo>
                      <a:lnTo>
                        <a:pt x="50" y="10"/>
                      </a:lnTo>
                      <a:lnTo>
                        <a:pt x="41" y="11"/>
                      </a:lnTo>
                      <a:lnTo>
                        <a:pt x="29" y="11"/>
                      </a:lnTo>
                      <a:lnTo>
                        <a:pt x="18" y="11"/>
                      </a:lnTo>
                      <a:lnTo>
                        <a:pt x="8" y="10"/>
                      </a:lnTo>
                      <a:lnTo>
                        <a:pt x="3" y="8"/>
                      </a:lnTo>
                      <a:lnTo>
                        <a:pt x="0" y="6"/>
                      </a:lnTo>
                      <a:lnTo>
                        <a:pt x="3" y="3"/>
                      </a:lnTo>
                      <a:lnTo>
                        <a:pt x="8" y="2"/>
                      </a:lnTo>
                      <a:lnTo>
                        <a:pt x="18" y="0"/>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sp>
              <p:nvSpPr>
                <p:cNvPr id="744" name="Freeform 251"/>
                <p:cNvSpPr>
                  <a:spLocks noChangeAspect="1"/>
                </p:cNvSpPr>
                <p:nvPr/>
              </p:nvSpPr>
              <p:spPr bwMode="auto">
                <a:xfrm>
                  <a:off x="1991" y="3103"/>
                  <a:ext cx="14" cy="3"/>
                </a:xfrm>
                <a:custGeom>
                  <a:avLst/>
                  <a:gdLst>
                    <a:gd name="T0" fmla="*/ 1 w 28"/>
                    <a:gd name="T1" fmla="*/ 0 h 6"/>
                    <a:gd name="T2" fmla="*/ 1 w 28"/>
                    <a:gd name="T3" fmla="*/ 0 h 6"/>
                    <a:gd name="T4" fmla="*/ 1 w 28"/>
                    <a:gd name="T5" fmla="*/ 1 h 6"/>
                    <a:gd name="T6" fmla="*/ 1 w 28"/>
                    <a:gd name="T7" fmla="*/ 1 h 6"/>
                    <a:gd name="T8" fmla="*/ 1 w 28"/>
                    <a:gd name="T9" fmla="*/ 1 h 6"/>
                    <a:gd name="T10" fmla="*/ 1 w 28"/>
                    <a:gd name="T11" fmla="*/ 1 h 6"/>
                    <a:gd name="T12" fmla="*/ 1 w 28"/>
                    <a:gd name="T13" fmla="*/ 1 h 6"/>
                    <a:gd name="T14" fmla="*/ 1 w 28"/>
                    <a:gd name="T15" fmla="*/ 1 h 6"/>
                    <a:gd name="T16" fmla="*/ 1 w 28"/>
                    <a:gd name="T17" fmla="*/ 1 h 6"/>
                    <a:gd name="T18" fmla="*/ 1 w 28"/>
                    <a:gd name="T19" fmla="*/ 1 h 6"/>
                    <a:gd name="T20" fmla="*/ 1 w 28"/>
                    <a:gd name="T21" fmla="*/ 1 h 6"/>
                    <a:gd name="T22" fmla="*/ 1 w 28"/>
                    <a:gd name="T23" fmla="*/ 1 h 6"/>
                    <a:gd name="T24" fmla="*/ 0 w 28"/>
                    <a:gd name="T25" fmla="*/ 1 h 6"/>
                    <a:gd name="T26" fmla="*/ 1 w 28"/>
                    <a:gd name="T27" fmla="*/ 1 h 6"/>
                    <a:gd name="T28" fmla="*/ 1 w 28"/>
                    <a:gd name="T29" fmla="*/ 1 h 6"/>
                    <a:gd name="T30" fmla="*/ 1 w 28"/>
                    <a:gd name="T31" fmla="*/ 0 h 6"/>
                    <a:gd name="T32" fmla="*/ 1 w 28"/>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6"/>
                    <a:gd name="T53" fmla="*/ 28 w 2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6">
                      <a:moveTo>
                        <a:pt x="14" y="0"/>
                      </a:moveTo>
                      <a:lnTo>
                        <a:pt x="20" y="0"/>
                      </a:lnTo>
                      <a:lnTo>
                        <a:pt x="25" y="1"/>
                      </a:lnTo>
                      <a:lnTo>
                        <a:pt x="27" y="1"/>
                      </a:lnTo>
                      <a:lnTo>
                        <a:pt x="28" y="3"/>
                      </a:lnTo>
                      <a:lnTo>
                        <a:pt x="27" y="4"/>
                      </a:lnTo>
                      <a:lnTo>
                        <a:pt x="25" y="5"/>
                      </a:lnTo>
                      <a:lnTo>
                        <a:pt x="20" y="6"/>
                      </a:lnTo>
                      <a:lnTo>
                        <a:pt x="14" y="6"/>
                      </a:lnTo>
                      <a:lnTo>
                        <a:pt x="8" y="6"/>
                      </a:lnTo>
                      <a:lnTo>
                        <a:pt x="4" y="5"/>
                      </a:lnTo>
                      <a:lnTo>
                        <a:pt x="2" y="4"/>
                      </a:lnTo>
                      <a:lnTo>
                        <a:pt x="0" y="3"/>
                      </a:lnTo>
                      <a:lnTo>
                        <a:pt x="2" y="1"/>
                      </a:lnTo>
                      <a:lnTo>
                        <a:pt x="4" y="1"/>
                      </a:lnTo>
                      <a:lnTo>
                        <a:pt x="8" y="0"/>
                      </a:lnTo>
                      <a:lnTo>
                        <a:pt x="1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900"/>
                </a:p>
              </p:txBody>
            </p:sp>
          </p:grpSp>
          <p:sp>
            <p:nvSpPr>
              <p:cNvPr id="560" name="Ellipse 559"/>
              <p:cNvSpPr/>
              <p:nvPr/>
            </p:nvSpPr>
            <p:spPr>
              <a:xfrm>
                <a:off x="6948264" y="2636912"/>
                <a:ext cx="1512168" cy="29132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sp>
          <p:nvSpPr>
            <p:cNvPr id="537" name="Oval 4"/>
            <p:cNvSpPr>
              <a:spLocks noChangeArrowheads="1"/>
            </p:cNvSpPr>
            <p:nvPr/>
          </p:nvSpPr>
          <p:spPr bwMode="auto">
            <a:xfrm>
              <a:off x="1541223" y="3300105"/>
              <a:ext cx="1076282" cy="198835"/>
            </a:xfrm>
            <a:prstGeom prst="ellipse">
              <a:avLst/>
            </a:prstGeom>
            <a:noFill/>
            <a:ln w="9525" cap="rnd">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900"/>
            </a:p>
          </p:txBody>
        </p:sp>
        <p:graphicFrame>
          <p:nvGraphicFramePr>
            <p:cNvPr id="538" name="Object 17"/>
            <p:cNvGraphicFramePr>
              <a:graphicFrameLocks noChangeAspect="1"/>
            </p:cNvGraphicFramePr>
            <p:nvPr>
              <p:extLst/>
            </p:nvPr>
          </p:nvGraphicFramePr>
          <p:xfrm>
            <a:off x="1656429" y="3476008"/>
            <a:ext cx="432787" cy="154043"/>
          </p:xfrm>
          <a:graphic>
            <a:graphicData uri="http://schemas.openxmlformats.org/presentationml/2006/ole">
              <mc:AlternateContent xmlns:mc="http://schemas.openxmlformats.org/markup-compatibility/2006">
                <mc:Choice xmlns:v="urn:schemas-microsoft-com:vml" Requires="v">
                  <p:oleObj spid="_x0000_s5337" name="CorelDRAW" r:id="rId7" imgW="7656120" imgH="2725560" progId="CorelDraw.Graphic.7">
                    <p:embed/>
                  </p:oleObj>
                </mc:Choice>
                <mc:Fallback>
                  <p:oleObj name="CorelDRAW" r:id="rId7" imgW="7656120" imgH="2725560" progId="CorelDraw.Graphic.7">
                    <p:embed/>
                    <p:pic>
                      <p:nvPicPr>
                        <p:cNvPr id="538"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6429" y="3476008"/>
                          <a:ext cx="432787" cy="154043"/>
                        </a:xfrm>
                        <a:prstGeom prst="rect">
                          <a:avLst/>
                        </a:prstGeom>
                        <a:noFill/>
                        <a:ln>
                          <a:noFill/>
                        </a:ln>
                        <a:effectLst/>
                        <a:extLst/>
                      </p:spPr>
                    </p:pic>
                  </p:oleObj>
                </mc:Fallback>
              </mc:AlternateContent>
            </a:graphicData>
          </a:graphic>
        </p:graphicFrame>
        <p:graphicFrame>
          <p:nvGraphicFramePr>
            <p:cNvPr id="539" name="Object 18"/>
            <p:cNvGraphicFramePr>
              <a:graphicFrameLocks noChangeAspect="1"/>
            </p:cNvGraphicFramePr>
            <p:nvPr>
              <p:extLst/>
            </p:nvPr>
          </p:nvGraphicFramePr>
          <p:xfrm>
            <a:off x="2127890" y="3279605"/>
            <a:ext cx="390669" cy="165782"/>
          </p:xfrm>
          <a:graphic>
            <a:graphicData uri="http://schemas.openxmlformats.org/presentationml/2006/ole">
              <mc:AlternateContent xmlns:mc="http://schemas.openxmlformats.org/markup-compatibility/2006">
                <mc:Choice xmlns:v="urn:schemas-microsoft-com:vml" Requires="v">
                  <p:oleObj spid="_x0000_s5338" name="CorelDRAW" r:id="rId9" imgW="7469640" imgH="3176640" progId="CorelDraw.Graphic.7">
                    <p:embed/>
                  </p:oleObj>
                </mc:Choice>
                <mc:Fallback>
                  <p:oleObj name="CorelDRAW" r:id="rId9" imgW="7469640" imgH="3176640" progId="CorelDraw.Graphic.7">
                    <p:embed/>
                    <p:pic>
                      <p:nvPicPr>
                        <p:cNvPr id="539"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7890" y="3279605"/>
                          <a:ext cx="390669" cy="165782"/>
                        </a:xfrm>
                        <a:prstGeom prst="rect">
                          <a:avLst/>
                        </a:prstGeom>
                        <a:noFill/>
                        <a:ln>
                          <a:noFill/>
                        </a:ln>
                        <a:effectLst/>
                        <a:extLst/>
                      </p:spPr>
                    </p:pic>
                  </p:oleObj>
                </mc:Fallback>
              </mc:AlternateContent>
            </a:graphicData>
          </a:graphic>
        </p:graphicFrame>
        <p:sp>
          <p:nvSpPr>
            <p:cNvPr id="540" name="ZoneTexte 539"/>
            <p:cNvSpPr txBox="1"/>
            <p:nvPr/>
          </p:nvSpPr>
          <p:spPr>
            <a:xfrm>
              <a:off x="340356" y="878040"/>
              <a:ext cx="2157759" cy="1044069"/>
            </a:xfrm>
            <a:prstGeom prst="rect">
              <a:avLst/>
            </a:prstGeom>
            <a:solidFill>
              <a:schemeClr val="tx2">
                <a:lumMod val="20000"/>
                <a:lumOff val="80000"/>
              </a:schemeClr>
            </a:solidFill>
          </p:spPr>
          <p:txBody>
            <a:bodyPr wrap="square" rtlCol="0">
              <a:spAutoFit/>
            </a:bodyPr>
            <a:lstStyle/>
            <a:p>
              <a:r>
                <a:rPr lang="fr-FR" sz="900" dirty="0" smtClean="0"/>
                <a:t>DEFENSIF: CAP</a:t>
              </a:r>
              <a:endParaRPr lang="fr-FR" sz="900" dirty="0"/>
            </a:p>
          </p:txBody>
        </p:sp>
        <p:sp>
          <p:nvSpPr>
            <p:cNvPr id="541" name="ZoneTexte 540"/>
            <p:cNvSpPr txBox="1"/>
            <p:nvPr/>
          </p:nvSpPr>
          <p:spPr>
            <a:xfrm>
              <a:off x="5339762" y="848883"/>
              <a:ext cx="3724265" cy="1044069"/>
            </a:xfrm>
            <a:prstGeom prst="rect">
              <a:avLst/>
            </a:prstGeom>
            <a:solidFill>
              <a:schemeClr val="accent6">
                <a:lumMod val="40000"/>
                <a:lumOff val="60000"/>
              </a:schemeClr>
            </a:solidFill>
          </p:spPr>
          <p:txBody>
            <a:bodyPr wrap="square" rtlCol="0">
              <a:spAutoFit/>
            </a:bodyPr>
            <a:lstStyle/>
            <a:p>
              <a:r>
                <a:rPr lang="fr-FR" sz="900" dirty="0" smtClean="0"/>
                <a:t>OFFENSIF: ISR, SWEEP, STRIKE</a:t>
              </a:r>
              <a:endParaRPr lang="fr-FR" sz="900" dirty="0"/>
            </a:p>
          </p:txBody>
        </p:sp>
        <p:sp>
          <p:nvSpPr>
            <p:cNvPr id="542" name="ZoneTexte 541"/>
            <p:cNvSpPr txBox="1"/>
            <p:nvPr/>
          </p:nvSpPr>
          <p:spPr>
            <a:xfrm>
              <a:off x="2354545" y="4151186"/>
              <a:ext cx="2490266" cy="870058"/>
            </a:xfrm>
            <a:prstGeom prst="rect">
              <a:avLst/>
            </a:prstGeom>
            <a:solidFill>
              <a:schemeClr val="accent3">
                <a:lumMod val="40000"/>
                <a:lumOff val="60000"/>
              </a:schemeClr>
            </a:solidFill>
          </p:spPr>
          <p:txBody>
            <a:bodyPr wrap="square" rtlCol="0">
              <a:spAutoFit/>
            </a:bodyPr>
            <a:lstStyle/>
            <a:p>
              <a:r>
                <a:rPr lang="fr-FR" sz="700" dirty="0" smtClean="0"/>
                <a:t>TROOP in CONTACT: CAS</a:t>
              </a:r>
              <a:endParaRPr lang="fr-FR" sz="700" dirty="0"/>
            </a:p>
          </p:txBody>
        </p:sp>
        <p:sp>
          <p:nvSpPr>
            <p:cNvPr id="543" name="Cube 542"/>
            <p:cNvSpPr/>
            <p:nvPr/>
          </p:nvSpPr>
          <p:spPr>
            <a:xfrm rot="151518">
              <a:off x="980461" y="3184338"/>
              <a:ext cx="1889074" cy="896509"/>
            </a:xfrm>
            <a:prstGeom prst="cub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44" name="Cube 543"/>
            <p:cNvSpPr/>
            <p:nvPr/>
          </p:nvSpPr>
          <p:spPr>
            <a:xfrm rot="151518">
              <a:off x="-318651" y="3510282"/>
              <a:ext cx="1724093" cy="1000188"/>
            </a:xfrm>
            <a:prstGeom prst="cub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545" name="Groupe 544"/>
            <p:cNvGrpSpPr/>
            <p:nvPr/>
          </p:nvGrpSpPr>
          <p:grpSpPr>
            <a:xfrm>
              <a:off x="6376573" y="3548726"/>
              <a:ext cx="745793" cy="1200774"/>
              <a:chOff x="8033119" y="3816766"/>
              <a:chExt cx="1357726" cy="2219233"/>
            </a:xfrm>
          </p:grpSpPr>
          <p:graphicFrame>
            <p:nvGraphicFramePr>
              <p:cNvPr id="554" name="Object 5"/>
              <p:cNvGraphicFramePr>
                <a:graphicFrameLocks noChangeAspect="1"/>
              </p:cNvGraphicFramePr>
              <p:nvPr>
                <p:extLst/>
              </p:nvPr>
            </p:nvGraphicFramePr>
            <p:xfrm>
              <a:off x="8576868" y="5423024"/>
              <a:ext cx="813977" cy="346576"/>
            </p:xfrm>
            <a:graphic>
              <a:graphicData uri="http://schemas.openxmlformats.org/presentationml/2006/ole">
                <mc:AlternateContent xmlns:mc="http://schemas.openxmlformats.org/markup-compatibility/2006">
                  <mc:Choice xmlns:v="urn:schemas-microsoft-com:vml" Requires="v">
                    <p:oleObj spid="_x0000_s5339" name="CorelDRAW" r:id="rId20" imgW="7469640" imgH="3176640" progId="CorelDraw.Graphic.7">
                      <p:embed/>
                    </p:oleObj>
                  </mc:Choice>
                  <mc:Fallback>
                    <p:oleObj name="CorelDRAW" r:id="rId20" imgW="7469640" imgH="3176640" progId="CorelDraw.Graphic.7">
                      <p:embed/>
                      <p:pic>
                        <p:nvPicPr>
                          <p:cNvPr id="554"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6868" y="5423024"/>
                            <a:ext cx="813977" cy="346576"/>
                          </a:xfrm>
                          <a:prstGeom prst="rect">
                            <a:avLst/>
                          </a:prstGeom>
                          <a:noFill/>
                          <a:ln>
                            <a:noFill/>
                          </a:ln>
                          <a:effectLst/>
                          <a:extLst/>
                        </p:spPr>
                      </p:pic>
                    </p:oleObj>
                  </mc:Fallback>
                </mc:AlternateContent>
              </a:graphicData>
            </a:graphic>
          </p:graphicFrame>
          <p:graphicFrame>
            <p:nvGraphicFramePr>
              <p:cNvPr id="555" name="Object 6"/>
              <p:cNvGraphicFramePr>
                <a:graphicFrameLocks noChangeAspect="1"/>
              </p:cNvGraphicFramePr>
              <p:nvPr>
                <p:extLst/>
              </p:nvPr>
            </p:nvGraphicFramePr>
            <p:xfrm>
              <a:off x="8033119" y="5666077"/>
              <a:ext cx="868185" cy="369922"/>
            </p:xfrm>
            <a:graphic>
              <a:graphicData uri="http://schemas.openxmlformats.org/presentationml/2006/ole">
                <mc:AlternateContent xmlns:mc="http://schemas.openxmlformats.org/markup-compatibility/2006">
                  <mc:Choice xmlns:v="urn:schemas-microsoft-com:vml" Requires="v">
                    <p:oleObj spid="_x0000_s5340" name="CorelDRAW" r:id="rId21" imgW="7469640" imgH="3176640" progId="CorelDraw.Graphic.7">
                      <p:embed/>
                    </p:oleObj>
                  </mc:Choice>
                  <mc:Fallback>
                    <p:oleObj name="CorelDRAW" r:id="rId21" imgW="7469640" imgH="3176640" progId="CorelDraw.Graphic.7">
                      <p:embed/>
                      <p:pic>
                        <p:nvPicPr>
                          <p:cNvPr id="55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3119" y="5666077"/>
                            <a:ext cx="868185" cy="369922"/>
                          </a:xfrm>
                          <a:prstGeom prst="rect">
                            <a:avLst/>
                          </a:prstGeom>
                          <a:noFill/>
                          <a:ln>
                            <a:noFill/>
                          </a:ln>
                          <a:effectLst/>
                          <a:extLst/>
                        </p:spPr>
                      </p:pic>
                    </p:oleObj>
                  </mc:Fallback>
                </mc:AlternateContent>
              </a:graphicData>
            </a:graphic>
          </p:graphicFrame>
          <p:graphicFrame>
            <p:nvGraphicFramePr>
              <p:cNvPr id="556" name="Object 7"/>
              <p:cNvGraphicFramePr>
                <a:graphicFrameLocks noChangeAspect="1"/>
              </p:cNvGraphicFramePr>
              <p:nvPr>
                <p:extLst/>
              </p:nvPr>
            </p:nvGraphicFramePr>
            <p:xfrm>
              <a:off x="8494903" y="4189216"/>
              <a:ext cx="812801" cy="346075"/>
            </p:xfrm>
            <a:graphic>
              <a:graphicData uri="http://schemas.openxmlformats.org/presentationml/2006/ole">
                <mc:AlternateContent xmlns:mc="http://schemas.openxmlformats.org/markup-compatibility/2006">
                  <mc:Choice xmlns:v="urn:schemas-microsoft-com:vml" Requires="v">
                    <p:oleObj spid="_x0000_s5341" name="CorelDRAW" r:id="rId22" imgW="7469640" imgH="3176640" progId="CorelDraw.Graphic.7">
                      <p:embed/>
                    </p:oleObj>
                  </mc:Choice>
                  <mc:Fallback>
                    <p:oleObj name="CorelDRAW" r:id="rId22" imgW="7469640" imgH="3176640" progId="CorelDraw.Graphic.7">
                      <p:embed/>
                      <p:pic>
                        <p:nvPicPr>
                          <p:cNvPr id="556"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94903" y="4189216"/>
                            <a:ext cx="812801"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7" name="Object 8"/>
              <p:cNvGraphicFramePr>
                <a:graphicFrameLocks noChangeAspect="1"/>
              </p:cNvGraphicFramePr>
              <p:nvPr>
                <p:extLst/>
              </p:nvPr>
            </p:nvGraphicFramePr>
            <p:xfrm>
              <a:off x="8625079" y="3816766"/>
              <a:ext cx="682625" cy="290512"/>
            </p:xfrm>
            <a:graphic>
              <a:graphicData uri="http://schemas.openxmlformats.org/presentationml/2006/ole">
                <mc:AlternateContent xmlns:mc="http://schemas.openxmlformats.org/markup-compatibility/2006">
                  <mc:Choice xmlns:v="urn:schemas-microsoft-com:vml" Requires="v">
                    <p:oleObj spid="_x0000_s5342" name="CorelDRAW" r:id="rId23" imgW="7469640" imgH="3176640" progId="CorelDraw.Graphic.7">
                      <p:embed/>
                    </p:oleObj>
                  </mc:Choice>
                  <mc:Fallback>
                    <p:oleObj name="CorelDRAW" r:id="rId23" imgW="7469640" imgH="3176640" progId="CorelDraw.Graphic.7">
                      <p:embed/>
                      <p:pic>
                        <p:nvPicPr>
                          <p:cNvPr id="557"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5079" y="3816766"/>
                            <a:ext cx="6826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546" name="Picture 1" descr="page17image172839680">
              <a:extLst>
                <a:ext uri="{FF2B5EF4-FFF2-40B4-BE49-F238E27FC236}">
                  <a16:creationId xmlns:a16="http://schemas.microsoft.com/office/drawing/2014/main" id="{DBE418A0-AE8E-DACC-0757-FD33145E54A7}"/>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8233" t="4574" r="57988" b="89009"/>
            <a:stretch/>
          </p:blipFill>
          <p:spPr bwMode="auto">
            <a:xfrm>
              <a:off x="8069492" y="142011"/>
              <a:ext cx="931168" cy="543835"/>
            </a:xfrm>
            <a:prstGeom prst="rect">
              <a:avLst/>
            </a:prstGeom>
            <a:noFill/>
            <a:extLst>
              <a:ext uri="{909E8E84-426E-40DD-AFC4-6F175D3DCCD1}">
                <a14:hiddenFill xmlns:a14="http://schemas.microsoft.com/office/drawing/2010/main">
                  <a:solidFill>
                    <a:srgbClr val="FFFFFF"/>
                  </a:solidFill>
                </a14:hiddenFill>
              </a:ext>
            </a:extLst>
          </p:spPr>
        </p:pic>
        <p:grpSp>
          <p:nvGrpSpPr>
            <p:cNvPr id="547" name="Groupe 546"/>
            <p:cNvGrpSpPr/>
            <p:nvPr/>
          </p:nvGrpSpPr>
          <p:grpSpPr>
            <a:xfrm rot="3776656">
              <a:off x="7427784" y="493514"/>
              <a:ext cx="615194" cy="1526790"/>
              <a:chOff x="2705100" y="2590800"/>
              <a:chExt cx="2943080" cy="2460088"/>
            </a:xfrm>
          </p:grpSpPr>
          <p:sp>
            <p:nvSpPr>
              <p:cNvPr id="551" name="Line 14"/>
              <p:cNvSpPr>
                <a:spLocks noChangeShapeType="1"/>
              </p:cNvSpPr>
              <p:nvPr/>
            </p:nvSpPr>
            <p:spPr bwMode="auto">
              <a:xfrm>
                <a:off x="2705100" y="2590800"/>
                <a:ext cx="1676400" cy="1581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552" name="Line 15"/>
              <p:cNvSpPr>
                <a:spLocks noChangeShapeType="1"/>
              </p:cNvSpPr>
              <p:nvPr/>
            </p:nvSpPr>
            <p:spPr bwMode="auto">
              <a:xfrm flipH="1" flipV="1">
                <a:off x="3905250" y="3505200"/>
                <a:ext cx="476250" cy="68580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900"/>
              </a:p>
            </p:txBody>
          </p:sp>
          <p:sp>
            <p:nvSpPr>
              <p:cNvPr id="553" name="Line 16"/>
              <p:cNvSpPr>
                <a:spLocks noChangeShapeType="1"/>
              </p:cNvSpPr>
              <p:nvPr/>
            </p:nvSpPr>
            <p:spPr bwMode="auto">
              <a:xfrm>
                <a:off x="3914630" y="3526888"/>
                <a:ext cx="1733550" cy="1524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900"/>
              </a:p>
            </p:txBody>
          </p:sp>
        </p:grpSp>
        <p:sp>
          <p:nvSpPr>
            <p:cNvPr id="548" name="Line 16"/>
            <p:cNvSpPr>
              <a:spLocks noChangeShapeType="1"/>
            </p:cNvSpPr>
            <p:nvPr/>
          </p:nvSpPr>
          <p:spPr bwMode="auto">
            <a:xfrm rot="3776656" flipH="1">
              <a:off x="6069717" y="-698985"/>
              <a:ext cx="383580" cy="399283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900"/>
            </a:p>
          </p:txBody>
        </p:sp>
        <p:sp>
          <p:nvSpPr>
            <p:cNvPr id="549" name="Line 16"/>
            <p:cNvSpPr>
              <a:spLocks noChangeShapeType="1"/>
            </p:cNvSpPr>
            <p:nvPr/>
          </p:nvSpPr>
          <p:spPr bwMode="auto">
            <a:xfrm rot="3776656" flipH="1">
              <a:off x="4525504" y="-1803136"/>
              <a:ext cx="1455884" cy="572115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900"/>
            </a:p>
          </p:txBody>
        </p:sp>
        <p:pic>
          <p:nvPicPr>
            <p:cNvPr id="550" name="Picture 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23082" y="2094616"/>
              <a:ext cx="745675" cy="49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ZoneTexte 2"/>
          <p:cNvSpPr txBox="1"/>
          <p:nvPr/>
        </p:nvSpPr>
        <p:spPr>
          <a:xfrm>
            <a:off x="3100160" y="2799507"/>
            <a:ext cx="1445183" cy="2154436"/>
          </a:xfrm>
          <a:prstGeom prst="rect">
            <a:avLst/>
          </a:prstGeom>
          <a:noFill/>
        </p:spPr>
        <p:txBody>
          <a:bodyPr wrap="square" rtlCol="0">
            <a:spAutoFit/>
          </a:bodyPr>
          <a:lstStyle/>
          <a:p>
            <a:pPr algn="ctr"/>
            <a:endParaRPr lang="fr-FR" b="1" dirty="0">
              <a:latin typeface="Calibri Light" panose="020F0302020204030204" pitchFamily="34" charset="0"/>
              <a:cs typeface="Calibri Light" panose="020F0302020204030204" pitchFamily="34" charset="0"/>
            </a:endParaRPr>
          </a:p>
          <a:p>
            <a:pPr algn="ctr"/>
            <a:r>
              <a:rPr lang="fr-FR" sz="4800" dirty="0">
                <a:solidFill>
                  <a:schemeClr val="tx2"/>
                </a:solidFill>
                <a:latin typeface="Calibri Light" panose="020F0302020204030204" pitchFamily="34" charset="0"/>
                <a:cs typeface="Calibri Light" panose="020F0302020204030204" pitchFamily="34" charset="0"/>
              </a:rPr>
              <a:t>C2</a:t>
            </a:r>
          </a:p>
          <a:p>
            <a:pPr algn="ctr"/>
            <a:r>
              <a:rPr lang="fr-FR" sz="2400" dirty="0">
                <a:solidFill>
                  <a:schemeClr val="tx2"/>
                </a:solidFill>
                <a:latin typeface="Calibri Light" panose="020F0302020204030204" pitchFamily="34" charset="0"/>
                <a:cs typeface="Calibri Light" panose="020F0302020204030204" pitchFamily="34" charset="0"/>
              </a:rPr>
              <a:t> </a:t>
            </a:r>
            <a:r>
              <a:rPr lang="fr-FR" sz="2000" dirty="0">
                <a:solidFill>
                  <a:schemeClr val="tx2"/>
                </a:solidFill>
                <a:latin typeface="Calibri Light" panose="020F0302020204030204" pitchFamily="34" charset="0"/>
                <a:cs typeface="Calibri Light" panose="020F0302020204030204" pitchFamily="34" charset="0"/>
              </a:rPr>
              <a:t>(command </a:t>
            </a:r>
          </a:p>
          <a:p>
            <a:pPr algn="ctr"/>
            <a:r>
              <a:rPr lang="fr-FR" sz="2000" dirty="0">
                <a:solidFill>
                  <a:schemeClr val="tx2"/>
                </a:solidFill>
                <a:latin typeface="Calibri Light" panose="020F0302020204030204" pitchFamily="34" charset="0"/>
                <a:cs typeface="Calibri Light" panose="020F0302020204030204" pitchFamily="34" charset="0"/>
              </a:rPr>
              <a:t>&amp; control)</a:t>
            </a:r>
          </a:p>
          <a:p>
            <a:endParaRPr lang="fr-FR" sz="2400" dirty="0">
              <a:solidFill>
                <a:schemeClr val="tx2"/>
              </a:solidFill>
              <a:latin typeface="Calibri Light" panose="020F0302020204030204" pitchFamily="34" charset="0"/>
              <a:cs typeface="Calibri Light" panose="020F0302020204030204" pitchFamily="34" charset="0"/>
            </a:endParaRPr>
          </a:p>
        </p:txBody>
      </p:sp>
      <p:sp>
        <p:nvSpPr>
          <p:cNvPr id="1006" name="ZoneTexte 1005"/>
          <p:cNvSpPr txBox="1"/>
          <p:nvPr/>
        </p:nvSpPr>
        <p:spPr>
          <a:xfrm>
            <a:off x="4997945" y="1032098"/>
            <a:ext cx="4264373" cy="1316181"/>
          </a:xfrm>
          <a:prstGeom prst="rect">
            <a:avLst/>
          </a:prstGeom>
        </p:spPr>
        <p:txBody>
          <a:bodyPr vert="horz" lIns="91440" tIns="45720" rIns="91440" bIns="45720" rtlCol="0">
            <a:normAutofit lnSpcReduction="10000"/>
          </a:bodyPr>
          <a:lstStyle>
            <a:defPPr>
              <a:defRPr lang="fr-FR"/>
            </a:defPPr>
            <a:lvl1pPr marL="0" indent="0" algn="just" eaLnBrk="1" hangingPunct="1">
              <a:spcBef>
                <a:spcPct val="20000"/>
              </a:spcBef>
              <a:buFont typeface="Arial" charset="0"/>
              <a:buNone/>
              <a:defRPr sz="2400">
                <a:solidFill>
                  <a:schemeClr val="tx2"/>
                </a:solidFill>
                <a:latin typeface="Calibri Light" panose="020F0302020204030204" pitchFamily="34" charset="0"/>
                <a:cs typeface="Calibri Light" panose="020F0302020204030204" pitchFamily="34" charset="0"/>
              </a:defRPr>
            </a:lvl1pPr>
            <a:lvl2pPr marL="742950" indent="-285750" eaLnBrk="1" hangingPunct="1">
              <a:spcBef>
                <a:spcPct val="20000"/>
              </a:spcBef>
              <a:buFontTx/>
              <a:buBlip>
                <a:blip r:embed="rId5"/>
              </a:buBlip>
              <a:defRPr sz="2000" b="1">
                <a:latin typeface="Calibri Light" panose="020F0302020204030204" pitchFamily="34" charset="0"/>
                <a:cs typeface="Calibri Light" panose="020F0302020204030204" pitchFamily="34" charset="0"/>
              </a:defRPr>
            </a:lvl2pPr>
            <a:lvl3pPr marL="1200150" indent="-285750" eaLnBrk="1" hangingPunct="1">
              <a:spcBef>
                <a:spcPct val="20000"/>
              </a:spcBef>
              <a:buFontTx/>
              <a:buBlip>
                <a:blip r:embed="rId5"/>
              </a:buBlip>
              <a:defRPr sz="1800">
                <a:latin typeface="Calibri Light" panose="020F0302020204030204" pitchFamily="34" charset="0"/>
                <a:cs typeface="Calibri Light" panose="020F0302020204030204" pitchFamily="34" charset="0"/>
              </a:defRPr>
            </a:lvl3pPr>
            <a:lvl4pPr marL="1600200" indent="-228600" eaLnBrk="1" hangingPunct="1">
              <a:spcBef>
                <a:spcPct val="20000"/>
              </a:spcBef>
              <a:buFont typeface="Arial" panose="020B0604020202020204" pitchFamily="34" charset="0"/>
              <a:buChar char="•"/>
              <a:defRPr sz="1600" b="1">
                <a:latin typeface="Calibri Light" panose="020F0302020204030204" pitchFamily="34" charset="0"/>
                <a:cs typeface="Calibri Light" panose="020F0302020204030204" pitchFamily="34" charset="0"/>
              </a:defRPr>
            </a:lvl4pPr>
            <a:lvl5pPr marL="2057400" indent="-228600" eaLnBrk="1" hangingPunct="1">
              <a:spcBef>
                <a:spcPct val="20000"/>
              </a:spcBef>
              <a:buSzPct val="100000"/>
              <a:buFont typeface="Arial" panose="020B0604020202020204" pitchFamily="34" charset="0"/>
              <a:buChar char="•"/>
              <a:defRPr sz="1600">
                <a:latin typeface="Calibri Light" panose="020F0302020204030204" pitchFamily="34" charset="0"/>
                <a:cs typeface="Calibri Light" panose="020F0302020204030204" pitchFamily="34" charset="0"/>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r>
              <a:rPr lang="fr-FR" dirty="0" smtClean="0"/>
              <a:t>Commandement </a:t>
            </a:r>
            <a:r>
              <a:rPr lang="fr-FR" dirty="0"/>
              <a:t>centralisé</a:t>
            </a:r>
          </a:p>
          <a:p>
            <a:r>
              <a:rPr lang="fr-FR" dirty="0"/>
              <a:t>Contrôle distribué</a:t>
            </a:r>
          </a:p>
          <a:p>
            <a:r>
              <a:rPr lang="fr-FR" dirty="0"/>
              <a:t>Exécution décentralisée</a:t>
            </a:r>
          </a:p>
          <a:p>
            <a:endParaRPr lang="fr-FR" dirty="0"/>
          </a:p>
        </p:txBody>
      </p:sp>
      <p:pic>
        <p:nvPicPr>
          <p:cNvPr id="1008" name="Image 100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95135" y="2831044"/>
            <a:ext cx="651884" cy="651884"/>
          </a:xfrm>
          <a:prstGeom prst="rect">
            <a:avLst/>
          </a:prstGeom>
        </p:spPr>
      </p:pic>
      <p:sp>
        <p:nvSpPr>
          <p:cNvPr id="1009" name="ZoneTexte 1008"/>
          <p:cNvSpPr txBox="1"/>
          <p:nvPr/>
        </p:nvSpPr>
        <p:spPr>
          <a:xfrm>
            <a:off x="5599450" y="2595674"/>
            <a:ext cx="2276326" cy="677108"/>
          </a:xfrm>
          <a:prstGeom prst="rect">
            <a:avLst/>
          </a:prstGeom>
          <a:noFill/>
        </p:spPr>
        <p:txBody>
          <a:bodyPr wrap="square" rtlCol="0">
            <a:spAutoFit/>
          </a:bodyPr>
          <a:lstStyle/>
          <a:p>
            <a:pPr algn="ctr"/>
            <a:endParaRPr lang="fr-FR" b="1" dirty="0">
              <a:latin typeface="Calibri Light" panose="020F0302020204030204" pitchFamily="34" charset="0"/>
              <a:cs typeface="Calibri Light" panose="020F0302020204030204" pitchFamily="34" charset="0"/>
            </a:endParaRPr>
          </a:p>
          <a:p>
            <a:r>
              <a:rPr lang="fr-FR" sz="2000" dirty="0" smtClean="0">
                <a:solidFill>
                  <a:schemeClr val="tx2"/>
                </a:solidFill>
                <a:latin typeface="Calibri Light" panose="020F0302020204030204" pitchFamily="34" charset="0"/>
                <a:cs typeface="Calibri Light" panose="020F0302020204030204" pitchFamily="34" charset="0"/>
              </a:rPr>
              <a:t>France Nation cadre</a:t>
            </a:r>
            <a:endParaRPr lang="fr-FR" sz="2400" dirty="0">
              <a:solidFill>
                <a:schemeClr val="tx2"/>
              </a:solidFill>
              <a:latin typeface="Calibri Light" panose="020F0302020204030204" pitchFamily="34" charset="0"/>
              <a:cs typeface="Calibri Light" panose="020F0302020204030204" pitchFamily="34" charset="0"/>
            </a:endParaRPr>
          </a:p>
        </p:txBody>
      </p:sp>
      <p:cxnSp>
        <p:nvCxnSpPr>
          <p:cNvPr id="1011" name="Connecteur droit avec flèche 1010"/>
          <p:cNvCxnSpPr/>
          <p:nvPr/>
        </p:nvCxnSpPr>
        <p:spPr>
          <a:xfrm>
            <a:off x="2913882" y="3868183"/>
            <a:ext cx="2084063" cy="0"/>
          </a:xfrm>
          <a:prstGeom prst="straightConnector1">
            <a:avLst/>
          </a:prstGeom>
          <a:ln>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1007" name="Image 1"/>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447582" y="1812898"/>
            <a:ext cx="2211133" cy="137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069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09259" y="95982"/>
            <a:ext cx="7253241" cy="523220"/>
          </a:xfrm>
          <a:prstGeom prst="rect">
            <a:avLst/>
          </a:prstGeom>
          <a:noFill/>
        </p:spPr>
        <p:txBody>
          <a:bodyPr wrap="square" rtlCol="0">
            <a:spAutoFit/>
          </a:bodyPr>
          <a:lstStyle/>
          <a:p>
            <a:pPr algn="ctr"/>
            <a:r>
              <a:rPr lang="fr-FR" sz="2800" dirty="0" smtClean="0">
                <a:solidFill>
                  <a:schemeClr val="bg1"/>
                </a:solidFill>
                <a:latin typeface="Calibri Light" panose="020F0302020204030204" pitchFamily="34" charset="0"/>
                <a:cs typeface="Calibri Light" panose="020F0302020204030204" pitchFamily="34" charset="0"/>
              </a:rPr>
              <a:t>Les </a:t>
            </a:r>
            <a:r>
              <a:rPr lang="fr-FR" sz="2800" dirty="0">
                <a:solidFill>
                  <a:schemeClr val="bg1"/>
                </a:solidFill>
                <a:latin typeface="Calibri Light" panose="020F0302020204030204" pitchFamily="34" charset="0"/>
                <a:cs typeface="Calibri Light" panose="020F0302020204030204" pitchFamily="34" charset="0"/>
              </a:rPr>
              <a:t>B</a:t>
            </a:r>
            <a:r>
              <a:rPr lang="fr-FR" sz="2800" dirty="0" smtClean="0">
                <a:solidFill>
                  <a:schemeClr val="bg1"/>
                </a:solidFill>
                <a:latin typeface="Calibri Light" panose="020F0302020204030204" pitchFamily="34" charset="0"/>
                <a:cs typeface="Calibri Light" panose="020F0302020204030204" pitchFamily="34" charset="0"/>
              </a:rPr>
              <a:t>ases Aériennes : outils de combat de l’AAE</a:t>
            </a:r>
            <a:endParaRPr lang="fr-FR" sz="2800" dirty="0">
              <a:solidFill>
                <a:schemeClr val="bg1"/>
              </a:solidFill>
              <a:latin typeface="Calibri Light" panose="020F0302020204030204" pitchFamily="34" charset="0"/>
              <a:cs typeface="Calibri Light" panose="020F0302020204030204" pitchFamily="34" charset="0"/>
            </a:endParaRPr>
          </a:p>
        </p:txBody>
      </p:sp>
      <p:sp>
        <p:nvSpPr>
          <p:cNvPr id="21" name="ZoneTexte 20"/>
          <p:cNvSpPr txBox="1"/>
          <p:nvPr/>
        </p:nvSpPr>
        <p:spPr>
          <a:xfrm>
            <a:off x="6993935" y="1765992"/>
            <a:ext cx="1985173" cy="1068049"/>
          </a:xfrm>
          <a:prstGeom prst="rect">
            <a:avLst/>
          </a:prstGeom>
          <a:solidFill>
            <a:srgbClr val="EAEAEA"/>
          </a:solidFill>
          <a:ln w="9525">
            <a:solidFill>
              <a:schemeClr val="bg1">
                <a:lumMod val="65000"/>
              </a:schemeClr>
            </a:solidFill>
          </a:ln>
        </p:spPr>
        <p:txBody>
          <a:bodyPr wrap="square" rtlCol="0">
            <a:spAutoFit/>
          </a:bodyPr>
          <a:lstStyle/>
          <a:p>
            <a:r>
              <a:rPr lang="fr-FR" sz="788" u="sng" dirty="0">
                <a:solidFill>
                  <a:srgbClr val="0070C0"/>
                </a:solidFill>
              </a:rPr>
              <a:t>Type de site</a:t>
            </a:r>
          </a:p>
          <a:p>
            <a:endParaRPr lang="fr-FR" sz="788" u="sng" dirty="0"/>
          </a:p>
          <a:p>
            <a:r>
              <a:rPr lang="fr-FR" sz="788" dirty="0">
                <a:solidFill>
                  <a:srgbClr val="0070C0"/>
                </a:solidFill>
              </a:rPr>
              <a:t>          Bases aériennes projetées</a:t>
            </a:r>
          </a:p>
          <a:p>
            <a:endParaRPr lang="fr-FR" sz="788" dirty="0">
              <a:solidFill>
                <a:srgbClr val="0070C0"/>
              </a:solidFill>
            </a:endParaRPr>
          </a:p>
          <a:p>
            <a:r>
              <a:rPr lang="fr-FR" sz="788" dirty="0">
                <a:solidFill>
                  <a:srgbClr val="0070C0"/>
                </a:solidFill>
              </a:rPr>
              <a:t>          Bases pré </a:t>
            </a:r>
            <a:r>
              <a:rPr lang="fr-FR" sz="788" dirty="0" err="1">
                <a:solidFill>
                  <a:srgbClr val="0070C0"/>
                </a:solidFill>
              </a:rPr>
              <a:t>positionées</a:t>
            </a:r>
            <a:endParaRPr lang="fr-FR" sz="788" dirty="0">
              <a:solidFill>
                <a:srgbClr val="0070C0"/>
              </a:solidFill>
            </a:endParaRPr>
          </a:p>
          <a:p>
            <a:endParaRPr lang="fr-FR" sz="788" dirty="0">
              <a:solidFill>
                <a:srgbClr val="0070C0"/>
              </a:solidFill>
            </a:endParaRPr>
          </a:p>
          <a:p>
            <a:r>
              <a:rPr lang="fr-FR" sz="788" dirty="0">
                <a:solidFill>
                  <a:srgbClr val="0070C0"/>
                </a:solidFill>
              </a:rPr>
              <a:t>          Détachements Air et Eléments Air</a:t>
            </a:r>
          </a:p>
          <a:p>
            <a:endParaRPr lang="fr-FR" sz="825" dirty="0"/>
          </a:p>
        </p:txBody>
      </p:sp>
      <p:pic>
        <p:nvPicPr>
          <p:cNvPr id="22" name="Image 21"/>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sharpenSoften amount="71000"/>
                    </a14:imgEffect>
                    <a14:imgEffect>
                      <a14:colorTemperature colorTemp="6319"/>
                    </a14:imgEffect>
                    <a14:imgEffect>
                      <a14:saturation sat="0"/>
                    </a14:imgEffect>
                  </a14:imgLayer>
                </a14:imgProps>
              </a:ext>
              <a:ext uri="{28A0092B-C50C-407E-A947-70E740481C1C}">
                <a14:useLocalDpi xmlns:a14="http://schemas.microsoft.com/office/drawing/2010/main"/>
              </a:ext>
            </a:extLst>
          </a:blip>
          <a:stretch>
            <a:fillRect/>
          </a:stretch>
        </p:blipFill>
        <p:spPr>
          <a:xfrm>
            <a:off x="7129873" y="2032596"/>
            <a:ext cx="165605" cy="182736"/>
          </a:xfrm>
          <a:prstGeom prst="rect">
            <a:avLst/>
          </a:prstGeom>
          <a:ln w="12700">
            <a:noFill/>
          </a:ln>
        </p:spPr>
      </p:pic>
      <p:pic>
        <p:nvPicPr>
          <p:cNvPr id="23" name="Image 22"/>
          <p:cNvPicPr>
            <a:picLocks noChangeAspect="1"/>
          </p:cNvPicPr>
          <p:nvPr/>
        </p:nvPicPr>
        <p:blipFill>
          <a:blip r:embed="rId5"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29874" y="2260047"/>
            <a:ext cx="165605" cy="182736"/>
          </a:xfrm>
          <a:prstGeom prst="rect">
            <a:avLst/>
          </a:prstGeom>
          <a:ln w="12700">
            <a:noFill/>
          </a:ln>
        </p:spPr>
      </p:pic>
      <p:pic>
        <p:nvPicPr>
          <p:cNvPr id="24" name="Image 23"/>
          <p:cNvPicPr>
            <a:picLocks noChangeAspect="1"/>
          </p:cNvPicPr>
          <p:nvPr/>
        </p:nvPicPr>
        <p:blipFill>
          <a:blip r:embed="rId5" cstate="screen">
            <a:clrChange>
              <a:clrFrom>
                <a:srgbClr val="57C0F1"/>
              </a:clrFrom>
              <a:clrTo>
                <a:srgbClr val="57C0F1">
                  <a:alpha val="0"/>
                </a:srgbClr>
              </a:clrTo>
            </a:clrChange>
            <a:duotone>
              <a:prstClr val="black"/>
              <a:srgbClr val="92D05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29874" y="2528757"/>
            <a:ext cx="165605" cy="182736"/>
          </a:xfrm>
          <a:prstGeom prst="rect">
            <a:avLst/>
          </a:prstGeom>
          <a:ln w="12700">
            <a:noFill/>
          </a:ln>
        </p:spPr>
      </p:pic>
      <p:grpSp>
        <p:nvGrpSpPr>
          <p:cNvPr id="32" name="Groupe 31"/>
          <p:cNvGrpSpPr/>
          <p:nvPr/>
        </p:nvGrpSpPr>
        <p:grpSpPr>
          <a:xfrm>
            <a:off x="5077872" y="2917547"/>
            <a:ext cx="3901236" cy="1665680"/>
            <a:chOff x="2823239" y="4491072"/>
            <a:chExt cx="4649648" cy="2070344"/>
          </a:xfrm>
        </p:grpSpPr>
        <p:grpSp>
          <p:nvGrpSpPr>
            <p:cNvPr id="25" name="Groupe 24"/>
            <p:cNvGrpSpPr/>
            <p:nvPr/>
          </p:nvGrpSpPr>
          <p:grpSpPr>
            <a:xfrm>
              <a:off x="2823239" y="4491072"/>
              <a:ext cx="4649648" cy="2070344"/>
              <a:chOff x="294463" y="4550851"/>
              <a:chExt cx="4649648" cy="2070344"/>
            </a:xfrm>
          </p:grpSpPr>
          <p:pic>
            <p:nvPicPr>
              <p:cNvPr id="2" name="Image 1"/>
              <p:cNvPicPr>
                <a:picLocks noChangeAspect="1"/>
              </p:cNvPicPr>
              <p:nvPr/>
            </p:nvPicPr>
            <p:blipFill>
              <a:blip r:embed="rId6">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294463" y="4550851"/>
                <a:ext cx="4649648" cy="2070344"/>
              </a:xfrm>
              <a:prstGeom prst="rect">
                <a:avLst/>
              </a:prstGeom>
              <a:ln>
                <a:solidFill>
                  <a:schemeClr val="bg1">
                    <a:lumMod val="65000"/>
                  </a:schemeClr>
                </a:solidFill>
              </a:ln>
            </p:spPr>
          </p:pic>
          <p:pic>
            <p:nvPicPr>
              <p:cNvPr id="3" name="Image 2"/>
              <p:cNvPicPr>
                <a:picLocks noChangeAspect="1"/>
              </p:cNvPicPr>
              <p:nvPr/>
            </p:nvPicPr>
            <p:blipFill>
              <a:blip r:embed="rId5">
                <a:clrChange>
                  <a:clrFrom>
                    <a:srgbClr val="FFFFFF"/>
                  </a:clrFrom>
                  <a:clrTo>
                    <a:srgbClr val="FFFFFF">
                      <a:alpha val="0"/>
                    </a:srgbClr>
                  </a:clrTo>
                </a:clrChange>
                <a:duotone>
                  <a:prstClr val="black"/>
                  <a:srgbClr val="92D05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475656" y="6093296"/>
                <a:ext cx="276190" cy="304762"/>
              </a:xfrm>
              <a:prstGeom prst="rect">
                <a:avLst/>
              </a:prstGeom>
              <a:ln>
                <a:solidFill>
                  <a:schemeClr val="bg1">
                    <a:lumMod val="65000"/>
                  </a:schemeClr>
                </a:solidFill>
              </a:ln>
            </p:spPr>
          </p:pic>
          <p:pic>
            <p:nvPicPr>
              <p:cNvPr id="8" name="Image 7"/>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sharpenSoften amount="71000"/>
                        </a14:imgEffect>
                        <a14:imgEffect>
                          <a14:colorTemperature colorTemp="6319"/>
                        </a14:imgEffect>
                        <a14:imgEffect>
                          <a14:saturation sat="0"/>
                        </a14:imgEffect>
                      </a14:imgLayer>
                    </a14:imgProps>
                  </a:ext>
                </a:extLst>
              </a:blip>
              <a:stretch>
                <a:fillRect/>
              </a:stretch>
            </p:blipFill>
            <p:spPr>
              <a:xfrm>
                <a:off x="3491880" y="4581128"/>
                <a:ext cx="276190" cy="304762"/>
              </a:xfrm>
              <a:prstGeom prst="rect">
                <a:avLst/>
              </a:prstGeom>
              <a:ln>
                <a:solidFill>
                  <a:schemeClr val="bg1">
                    <a:lumMod val="65000"/>
                  </a:schemeClr>
                </a:solidFill>
              </a:ln>
            </p:spPr>
          </p:pic>
          <p:pic>
            <p:nvPicPr>
              <p:cNvPr id="9" name="Image 8"/>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sharpenSoften amount="71000"/>
                        </a14:imgEffect>
                        <a14:imgEffect>
                          <a14:colorTemperature colorTemp="6319"/>
                        </a14:imgEffect>
                        <a14:imgEffect>
                          <a14:saturation sat="0"/>
                        </a14:imgEffect>
                      </a14:imgLayer>
                    </a14:imgProps>
                  </a:ext>
                </a:extLst>
              </a:blip>
              <a:stretch>
                <a:fillRect/>
              </a:stretch>
            </p:blipFill>
            <p:spPr>
              <a:xfrm>
                <a:off x="1824673" y="5672005"/>
                <a:ext cx="276190" cy="304762"/>
              </a:xfrm>
              <a:prstGeom prst="rect">
                <a:avLst/>
              </a:prstGeom>
              <a:ln>
                <a:solidFill>
                  <a:schemeClr val="bg1">
                    <a:lumMod val="65000"/>
                  </a:schemeClr>
                </a:solidFill>
              </a:ln>
            </p:spPr>
          </p:pic>
          <p:pic>
            <p:nvPicPr>
              <p:cNvPr id="10" name="Image 9"/>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sharpenSoften amount="71000"/>
                        </a14:imgEffect>
                        <a14:imgEffect>
                          <a14:colorTemperature colorTemp="6319"/>
                        </a14:imgEffect>
                        <a14:imgEffect>
                          <a14:saturation sat="0"/>
                        </a14:imgEffect>
                      </a14:imgLayer>
                    </a14:imgProps>
                  </a:ext>
                </a:extLst>
              </a:blip>
              <a:stretch>
                <a:fillRect/>
              </a:stretch>
            </p:blipFill>
            <p:spPr>
              <a:xfrm>
                <a:off x="2468151" y="5776033"/>
                <a:ext cx="276190" cy="304762"/>
              </a:xfrm>
              <a:prstGeom prst="rect">
                <a:avLst/>
              </a:prstGeom>
              <a:ln>
                <a:solidFill>
                  <a:schemeClr val="bg1">
                    <a:lumMod val="65000"/>
                  </a:schemeClr>
                </a:solidFill>
              </a:ln>
            </p:spPr>
          </p:pic>
          <p:pic>
            <p:nvPicPr>
              <p:cNvPr id="11" name="Image 10"/>
              <p:cNvPicPr>
                <a:picLocks noChangeAspect="1"/>
              </p:cNvPicPr>
              <p:nvPr/>
            </p:nvPicPr>
            <p:blipFill>
              <a:blip r:embed="rId5">
                <a:clrChange>
                  <a:clrFrom>
                    <a:srgbClr val="FFFFFF"/>
                  </a:clrFrom>
                  <a:clrTo>
                    <a:srgbClr val="FFFFFF">
                      <a:alpha val="0"/>
                    </a:srgbClr>
                  </a:clrTo>
                </a:clrChange>
                <a:duotone>
                  <a:prstClr val="black"/>
                  <a:srgbClr val="92D05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67744" y="6305844"/>
                <a:ext cx="276190" cy="304762"/>
              </a:xfrm>
              <a:prstGeom prst="rect">
                <a:avLst/>
              </a:prstGeom>
              <a:ln>
                <a:solidFill>
                  <a:schemeClr val="bg1">
                    <a:lumMod val="65000"/>
                  </a:schemeClr>
                </a:solidFill>
              </a:ln>
            </p:spPr>
          </p:pic>
          <p:pic>
            <p:nvPicPr>
              <p:cNvPr id="12" name="Image 11"/>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81426" y="5787547"/>
                <a:ext cx="276190" cy="304762"/>
              </a:xfrm>
              <a:prstGeom prst="rect">
                <a:avLst/>
              </a:prstGeom>
              <a:ln>
                <a:solidFill>
                  <a:schemeClr val="bg1">
                    <a:lumMod val="65000"/>
                  </a:schemeClr>
                </a:solidFill>
              </a:ln>
            </p:spPr>
          </p:pic>
          <p:pic>
            <p:nvPicPr>
              <p:cNvPr id="13" name="Image 12"/>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36986" y="5085184"/>
                <a:ext cx="276190" cy="304762"/>
              </a:xfrm>
              <a:prstGeom prst="rect">
                <a:avLst/>
              </a:prstGeom>
              <a:ln>
                <a:solidFill>
                  <a:schemeClr val="bg1">
                    <a:lumMod val="65000"/>
                  </a:schemeClr>
                </a:solidFill>
              </a:ln>
            </p:spPr>
          </p:pic>
          <p:sp>
            <p:nvSpPr>
              <p:cNvPr id="15" name="ZoneTexte 14"/>
              <p:cNvSpPr txBox="1"/>
              <p:nvPr/>
            </p:nvSpPr>
            <p:spPr>
              <a:xfrm>
                <a:off x="1785718" y="6352791"/>
                <a:ext cx="682433" cy="246221"/>
              </a:xfrm>
              <a:prstGeom prst="rect">
                <a:avLst/>
              </a:prstGeom>
              <a:noFill/>
              <a:ln>
                <a:solidFill>
                  <a:schemeClr val="bg1">
                    <a:lumMod val="65000"/>
                  </a:schemeClr>
                </a:solidFill>
              </a:ln>
            </p:spPr>
            <p:txBody>
              <a:bodyPr wrap="square" rtlCol="0">
                <a:spAutoFit/>
              </a:bodyPr>
              <a:lstStyle/>
              <a:p>
                <a:r>
                  <a:rPr lang="fr-FR" sz="600" b="1" dirty="0">
                    <a:latin typeface="Bahnschrift" panose="020B0502040204020203" pitchFamily="34" charset="0"/>
                  </a:rPr>
                  <a:t>Libreville</a:t>
                </a:r>
              </a:p>
            </p:txBody>
          </p:sp>
          <p:sp>
            <p:nvSpPr>
              <p:cNvPr id="16" name="ZoneTexte 15"/>
              <p:cNvSpPr txBox="1"/>
              <p:nvPr/>
            </p:nvSpPr>
            <p:spPr>
              <a:xfrm>
                <a:off x="1541378" y="5550196"/>
                <a:ext cx="526231" cy="369332"/>
              </a:xfrm>
              <a:prstGeom prst="rect">
                <a:avLst/>
              </a:prstGeom>
              <a:noFill/>
              <a:ln>
                <a:solidFill>
                  <a:schemeClr val="bg1">
                    <a:lumMod val="65000"/>
                  </a:schemeClr>
                </a:solidFill>
              </a:ln>
            </p:spPr>
            <p:txBody>
              <a:bodyPr wrap="square" rtlCol="0">
                <a:spAutoFit/>
              </a:bodyPr>
              <a:lstStyle/>
              <a:p>
                <a:r>
                  <a:rPr lang="fr-FR" sz="600" b="1" dirty="0">
                    <a:latin typeface="Bahnschrift" panose="020B0502040204020203" pitchFamily="34" charset="0"/>
                  </a:rPr>
                  <a:t>Niamey</a:t>
                </a:r>
              </a:p>
            </p:txBody>
          </p:sp>
          <p:sp>
            <p:nvSpPr>
              <p:cNvPr id="17" name="ZoneTexte 16"/>
              <p:cNvSpPr txBox="1"/>
              <p:nvPr/>
            </p:nvSpPr>
            <p:spPr>
              <a:xfrm>
                <a:off x="2502642" y="5645102"/>
                <a:ext cx="726115" cy="230832"/>
              </a:xfrm>
              <a:prstGeom prst="rect">
                <a:avLst/>
              </a:prstGeom>
              <a:noFill/>
              <a:ln>
                <a:solidFill>
                  <a:schemeClr val="bg1">
                    <a:lumMod val="65000"/>
                  </a:schemeClr>
                </a:solidFill>
              </a:ln>
            </p:spPr>
            <p:txBody>
              <a:bodyPr wrap="square" rtlCol="0">
                <a:spAutoFit/>
              </a:bodyPr>
              <a:lstStyle/>
              <a:p>
                <a:r>
                  <a:rPr lang="fr-FR" sz="525" b="1" dirty="0">
                    <a:latin typeface="Bahnschrift" panose="020B0502040204020203" pitchFamily="34" charset="0"/>
                  </a:rPr>
                  <a:t>N’Djamena</a:t>
                </a:r>
                <a:endParaRPr lang="fr-FR" sz="600" b="1" dirty="0">
                  <a:latin typeface="Bahnschrift" panose="020B0502040204020203" pitchFamily="34" charset="0"/>
                </a:endParaRPr>
              </a:p>
            </p:txBody>
          </p:sp>
          <p:sp>
            <p:nvSpPr>
              <p:cNvPr id="18" name="ZoneTexte 17"/>
              <p:cNvSpPr txBox="1"/>
              <p:nvPr/>
            </p:nvSpPr>
            <p:spPr>
              <a:xfrm>
                <a:off x="3035998" y="4685835"/>
                <a:ext cx="726115" cy="230832"/>
              </a:xfrm>
              <a:prstGeom prst="rect">
                <a:avLst/>
              </a:prstGeom>
              <a:noFill/>
              <a:ln>
                <a:solidFill>
                  <a:schemeClr val="bg1">
                    <a:lumMod val="65000"/>
                  </a:schemeClr>
                </a:solidFill>
              </a:ln>
            </p:spPr>
            <p:txBody>
              <a:bodyPr wrap="square" rtlCol="0">
                <a:spAutoFit/>
              </a:bodyPr>
              <a:lstStyle/>
              <a:p>
                <a:r>
                  <a:rPr lang="fr-FR" sz="525" b="1" dirty="0">
                    <a:latin typeface="Bahnschrift" panose="020B0502040204020203" pitchFamily="34" charset="0"/>
                  </a:rPr>
                  <a:t>Jordanie</a:t>
                </a:r>
                <a:endParaRPr lang="fr-FR" sz="600" b="1" dirty="0">
                  <a:latin typeface="Bahnschrift" panose="020B0502040204020203" pitchFamily="34" charset="0"/>
                </a:endParaRPr>
              </a:p>
            </p:txBody>
          </p:sp>
          <p:sp>
            <p:nvSpPr>
              <p:cNvPr id="19" name="ZoneTexte 18"/>
              <p:cNvSpPr txBox="1"/>
              <p:nvPr/>
            </p:nvSpPr>
            <p:spPr>
              <a:xfrm>
                <a:off x="3544858" y="6022558"/>
                <a:ext cx="726115" cy="230832"/>
              </a:xfrm>
              <a:prstGeom prst="rect">
                <a:avLst/>
              </a:prstGeom>
              <a:noFill/>
              <a:ln>
                <a:solidFill>
                  <a:schemeClr val="bg1">
                    <a:lumMod val="65000"/>
                  </a:schemeClr>
                </a:solidFill>
              </a:ln>
            </p:spPr>
            <p:txBody>
              <a:bodyPr wrap="square" rtlCol="0">
                <a:spAutoFit/>
              </a:bodyPr>
              <a:lstStyle/>
              <a:p>
                <a:r>
                  <a:rPr lang="fr-FR" sz="525" b="1" dirty="0">
                    <a:latin typeface="Bahnschrift" panose="020B0502040204020203" pitchFamily="34" charset="0"/>
                  </a:rPr>
                  <a:t>Djibouti</a:t>
                </a:r>
                <a:endParaRPr lang="fr-FR" sz="600" b="1" dirty="0">
                  <a:latin typeface="Bahnschrift" panose="020B0502040204020203" pitchFamily="34" charset="0"/>
                </a:endParaRPr>
              </a:p>
            </p:txBody>
          </p:sp>
          <p:sp>
            <p:nvSpPr>
              <p:cNvPr id="20" name="ZoneTexte 19"/>
              <p:cNvSpPr txBox="1"/>
              <p:nvPr/>
            </p:nvSpPr>
            <p:spPr>
              <a:xfrm>
                <a:off x="4041172" y="5368842"/>
                <a:ext cx="726115" cy="230832"/>
              </a:xfrm>
              <a:prstGeom prst="rect">
                <a:avLst/>
              </a:prstGeom>
              <a:noFill/>
              <a:ln>
                <a:solidFill>
                  <a:schemeClr val="bg1">
                    <a:lumMod val="65000"/>
                  </a:schemeClr>
                </a:solidFill>
              </a:ln>
            </p:spPr>
            <p:txBody>
              <a:bodyPr wrap="square" rtlCol="0">
                <a:spAutoFit/>
              </a:bodyPr>
              <a:lstStyle/>
              <a:p>
                <a:r>
                  <a:rPr lang="fr-FR" sz="525" b="1" dirty="0">
                    <a:latin typeface="Bahnschrift" panose="020B0502040204020203" pitchFamily="34" charset="0"/>
                  </a:rPr>
                  <a:t>Al </a:t>
                </a:r>
                <a:r>
                  <a:rPr lang="fr-FR" sz="525" b="1" dirty="0" err="1">
                    <a:latin typeface="Bahnschrift" panose="020B0502040204020203" pitchFamily="34" charset="0"/>
                  </a:rPr>
                  <a:t>Dhafra</a:t>
                </a:r>
                <a:endParaRPr lang="fr-FR" sz="600" b="1" dirty="0">
                  <a:latin typeface="Bahnschrift" panose="020B0502040204020203" pitchFamily="34" charset="0"/>
                </a:endParaRPr>
              </a:p>
            </p:txBody>
          </p:sp>
        </p:grpSp>
        <p:sp>
          <p:nvSpPr>
            <p:cNvPr id="14" name="ZoneTexte 13"/>
            <p:cNvSpPr txBox="1"/>
            <p:nvPr/>
          </p:nvSpPr>
          <p:spPr>
            <a:xfrm>
              <a:off x="3794383" y="6281531"/>
              <a:ext cx="632260" cy="246221"/>
            </a:xfrm>
            <a:prstGeom prst="rect">
              <a:avLst/>
            </a:prstGeom>
            <a:noFill/>
            <a:ln>
              <a:solidFill>
                <a:schemeClr val="bg1">
                  <a:lumMod val="65000"/>
                </a:schemeClr>
              </a:solidFill>
            </a:ln>
          </p:spPr>
          <p:txBody>
            <a:bodyPr wrap="square" rtlCol="0">
              <a:spAutoFit/>
            </a:bodyPr>
            <a:lstStyle/>
            <a:p>
              <a:r>
                <a:rPr lang="fr-FR" sz="600" b="1" dirty="0" err="1">
                  <a:latin typeface="Bahnschrift" panose="020B0502040204020203" pitchFamily="34" charset="0"/>
                </a:rPr>
                <a:t>Abidjian</a:t>
              </a:r>
              <a:endParaRPr lang="fr-FR" sz="600" b="1" dirty="0">
                <a:latin typeface="Bahnschrift" panose="020B0502040204020203" pitchFamily="34" charset="0"/>
              </a:endParaRPr>
            </a:p>
          </p:txBody>
        </p:sp>
      </p:grpSp>
      <p:pic>
        <p:nvPicPr>
          <p:cNvPr id="26" name="Image 25"/>
          <p:cNvPicPr>
            <a:picLocks noChangeAspect="1"/>
          </p:cNvPicPr>
          <p:nvPr/>
        </p:nvPicPr>
        <p:blipFill>
          <a:blip r:embed="rId7" cstate="screen">
            <a:extLst>
              <a:ext uri="{BEBA8EAE-BF5A-486C-A8C5-ECC9F3942E4B}">
                <a14:imgProps xmlns:a14="http://schemas.microsoft.com/office/drawing/2010/main">
                  <a14:imgLayer r:embed="rId8">
                    <a14:imgEffect>
                      <a14:artisticCrisscrossEtching trans="74000" pressure="7"/>
                    </a14:imgEffect>
                  </a14:imgLayer>
                </a14:imgProps>
              </a:ext>
              <a:ext uri="{28A0092B-C50C-407E-A947-70E740481C1C}">
                <a14:useLocalDpi xmlns:a14="http://schemas.microsoft.com/office/drawing/2010/main"/>
              </a:ext>
            </a:extLst>
          </a:blip>
          <a:stretch>
            <a:fillRect/>
          </a:stretch>
        </p:blipFill>
        <p:spPr>
          <a:xfrm>
            <a:off x="5077872" y="961194"/>
            <a:ext cx="1856970" cy="1870380"/>
          </a:xfrm>
          <a:prstGeom prst="rect">
            <a:avLst/>
          </a:prstGeom>
          <a:ln>
            <a:solidFill>
              <a:schemeClr val="bg1">
                <a:lumMod val="65000"/>
              </a:schemeClr>
            </a:solidFill>
          </a:ln>
        </p:spPr>
      </p:pic>
      <p:pic>
        <p:nvPicPr>
          <p:cNvPr id="38" name="Image 37"/>
          <p:cNvPicPr>
            <a:picLocks noChangeAspect="1"/>
          </p:cNvPicPr>
          <p:nvPr/>
        </p:nvPicPr>
        <p:blipFill>
          <a:blip r:embed="rId9"/>
          <a:stretch>
            <a:fillRect/>
          </a:stretch>
        </p:blipFill>
        <p:spPr>
          <a:xfrm>
            <a:off x="370756" y="994563"/>
            <a:ext cx="4569384" cy="3588664"/>
          </a:xfrm>
          <a:prstGeom prst="rect">
            <a:avLst/>
          </a:prstGeom>
          <a:ln>
            <a:solidFill>
              <a:schemeClr val="bg1">
                <a:lumMod val="65000"/>
              </a:schemeClr>
            </a:solidFill>
          </a:ln>
        </p:spPr>
      </p:pic>
      <p:sp>
        <p:nvSpPr>
          <p:cNvPr id="39" name="ZoneTexte 38"/>
          <p:cNvSpPr txBox="1"/>
          <p:nvPr/>
        </p:nvSpPr>
        <p:spPr>
          <a:xfrm>
            <a:off x="6934842" y="972389"/>
            <a:ext cx="1127658" cy="253916"/>
          </a:xfrm>
          <a:prstGeom prst="rect">
            <a:avLst/>
          </a:prstGeom>
          <a:noFill/>
        </p:spPr>
        <p:txBody>
          <a:bodyPr wrap="square" rtlCol="0">
            <a:spAutoFit/>
          </a:bodyPr>
          <a:lstStyle/>
          <a:p>
            <a:r>
              <a:rPr lang="fr-FR" sz="1050" u="sng" dirty="0"/>
              <a:t>DROM-COM</a:t>
            </a:r>
          </a:p>
        </p:txBody>
      </p:sp>
    </p:spTree>
    <p:extLst>
      <p:ext uri="{BB962C8B-B14F-4D97-AF65-F5344CB8AC3E}">
        <p14:creationId xmlns:p14="http://schemas.microsoft.com/office/powerpoint/2010/main" val="1036891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13056" t="19938" r="52014" b="11667"/>
          <a:stretch/>
        </p:blipFill>
        <p:spPr>
          <a:xfrm>
            <a:off x="254000" y="868363"/>
            <a:ext cx="3628658" cy="3996573"/>
          </a:xfrm>
          <a:prstGeom prst="rect">
            <a:avLst/>
          </a:prstGeom>
        </p:spPr>
      </p:pic>
      <p:pic>
        <p:nvPicPr>
          <p:cNvPr id="4" name="Image 3"/>
          <p:cNvPicPr>
            <a:picLocks noChangeAspect="1"/>
          </p:cNvPicPr>
          <p:nvPr/>
        </p:nvPicPr>
        <p:blipFill rotWithShape="1">
          <a:blip r:embed="rId4"/>
          <a:srcRect l="17639" t="59445" r="63851" b="11049"/>
          <a:stretch/>
        </p:blipFill>
        <p:spPr>
          <a:xfrm>
            <a:off x="4045624" y="868364"/>
            <a:ext cx="1825588" cy="1636944"/>
          </a:xfrm>
          <a:prstGeom prst="rect">
            <a:avLst/>
          </a:prstGeom>
        </p:spPr>
      </p:pic>
      <p:grpSp>
        <p:nvGrpSpPr>
          <p:cNvPr id="2" name="Groupe 1"/>
          <p:cNvGrpSpPr/>
          <p:nvPr/>
        </p:nvGrpSpPr>
        <p:grpSpPr>
          <a:xfrm>
            <a:off x="6010088" y="881490"/>
            <a:ext cx="2897451" cy="3970318"/>
            <a:chOff x="4962673" y="1377843"/>
            <a:chExt cx="2897451" cy="3970318"/>
          </a:xfrm>
        </p:grpSpPr>
        <p:sp>
          <p:nvSpPr>
            <p:cNvPr id="8" name="ZoneTexte 7"/>
            <p:cNvSpPr txBox="1"/>
            <p:nvPr/>
          </p:nvSpPr>
          <p:spPr>
            <a:xfrm>
              <a:off x="4962673" y="1377843"/>
              <a:ext cx="2897451" cy="3970318"/>
            </a:xfrm>
            <a:prstGeom prst="rect">
              <a:avLst/>
            </a:prstGeom>
            <a:solidFill>
              <a:schemeClr val="bg1"/>
            </a:solidFill>
          </p:spPr>
          <p:txBody>
            <a:bodyPr wrap="square" rtlCol="0">
              <a:spAutoFit/>
            </a:bodyPr>
            <a:lstStyle/>
            <a:p>
              <a:endParaRPr lang="fr-FR" dirty="0" smtClean="0">
                <a:latin typeface="Calibri Light" panose="020F0302020204030204" pitchFamily="34" charset="0"/>
                <a:cs typeface="Calibri Light" panose="020F0302020204030204" pitchFamily="34" charset="0"/>
              </a:endParaRPr>
            </a:p>
            <a:p>
              <a:endParaRPr lang="fr-FR" dirty="0">
                <a:latin typeface="Calibri Light" panose="020F0302020204030204" pitchFamily="34" charset="0"/>
                <a:cs typeface="Calibri Light" panose="020F0302020204030204" pitchFamily="34" charset="0"/>
              </a:endParaRPr>
            </a:p>
            <a:p>
              <a:r>
                <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rPr>
                <a:t>Avions de chasse: 195</a:t>
              </a:r>
            </a:p>
            <a:p>
              <a:pPr marL="171450" indent="-171450">
                <a:buFont typeface="Courier New" panose="02070309020205020404" pitchFamily="49" charset="0"/>
                <a:buChar char="o"/>
              </a:pPr>
              <a:r>
                <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rPr>
                <a:t>96 Rafale</a:t>
              </a:r>
              <a:endParaRPr lang="fr-FR" sz="1200" b="1" dirty="0">
                <a:solidFill>
                  <a:schemeClr val="tx1">
                    <a:lumMod val="65000"/>
                    <a:lumOff val="35000"/>
                  </a:schemeClr>
                </a:solidFill>
                <a:latin typeface="Calibri Light" panose="020F0302020204030204" pitchFamily="34" charset="0"/>
                <a:cs typeface="Calibri Light" panose="020F0302020204030204" pitchFamily="34" charset="0"/>
              </a:endParaRPr>
            </a:p>
            <a:p>
              <a:pPr marL="171450" indent="-171450">
                <a:buFont typeface="Courier New" panose="02070309020205020404" pitchFamily="49" charset="0"/>
                <a:buChar char="o"/>
              </a:pPr>
              <a:endPar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endParaRPr>
            </a:p>
            <a:p>
              <a:r>
                <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rPr>
                <a:t>Systèmes de drones MALE</a:t>
              </a:r>
            </a:p>
            <a:p>
              <a:pPr marL="171450" indent="-171450">
                <a:buFont typeface="Courier New" panose="02070309020205020404" pitchFamily="49" charset="0"/>
                <a:buChar char="o"/>
              </a:pPr>
              <a:r>
                <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rPr>
                <a:t>12 REAPER</a:t>
              </a:r>
              <a:endParaRPr lang="fr-FR" sz="1200" b="1" dirty="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endParaRPr>
            </a:p>
            <a:p>
              <a:r>
                <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rPr>
                <a:t>Avions de transport: 112</a:t>
              </a:r>
            </a:p>
            <a:p>
              <a:pPr marL="171450" indent="-171450">
                <a:buFont typeface="Courier New" panose="02070309020205020404" pitchFamily="49" charset="0"/>
                <a:buChar char="o"/>
              </a:pPr>
              <a:r>
                <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rPr>
                <a:t>20 A400M – 12 A330</a:t>
              </a:r>
            </a:p>
            <a:p>
              <a:endPar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endParaRPr>
            </a:p>
            <a:p>
              <a:r>
                <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rPr>
                <a:t>Hélicoptères: 76</a:t>
              </a:r>
            </a:p>
            <a:p>
              <a:endParaRPr lang="fr-FR" sz="1200" b="1" dirty="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endParaRPr>
            </a:p>
            <a:p>
              <a:r>
                <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rPr>
                <a:t>Flotte Ecole: 154</a:t>
              </a:r>
            </a:p>
            <a:p>
              <a:endPar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endParaRPr>
            </a:p>
            <a:p>
              <a:r>
                <a:rPr lang="fr-FR" sz="1200" b="1" dirty="0" smtClean="0">
                  <a:solidFill>
                    <a:schemeClr val="tx1">
                      <a:lumMod val="65000"/>
                      <a:lumOff val="35000"/>
                    </a:schemeClr>
                  </a:solidFill>
                  <a:latin typeface="Calibri Light" panose="020F0302020204030204" pitchFamily="34" charset="0"/>
                  <a:cs typeface="Calibri Light" panose="020F0302020204030204" pitchFamily="34" charset="0"/>
                </a:rPr>
                <a:t>Système SOL-AIR: 20</a:t>
              </a:r>
            </a:p>
            <a:p>
              <a:endParaRPr lang="fr-FR" sz="1200" b="1" dirty="0" smtClean="0">
                <a:latin typeface="Calibri Light" panose="020F0302020204030204" pitchFamily="34" charset="0"/>
                <a:cs typeface="Calibri Light" panose="020F0302020204030204" pitchFamily="34" charset="0"/>
              </a:endParaRPr>
            </a:p>
          </p:txBody>
        </p:sp>
        <p:pic>
          <p:nvPicPr>
            <p:cNvPr id="14" name="Imag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3474" y="1838796"/>
              <a:ext cx="787519" cy="52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0F1C71B9-3919-4EB8-8F78-C1815C78E307" descr="58299390-5CED-4AE2-B477-8B7019FA9B1A@no-dns-avail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5047" y="3239746"/>
              <a:ext cx="737320" cy="28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740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1651" y="3591733"/>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3E0D86DB-C627-4263-98A2-3BA599906BF5" descr="6E3AD9C9-C031-484B-B85F-925FB1097E1C@no-dns-availab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4486" y="4238738"/>
              <a:ext cx="701915" cy="41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62" descr="990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6637" y="4718900"/>
              <a:ext cx="357904" cy="40212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Image 174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51108" y="2448929"/>
            <a:ext cx="1002708" cy="66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rotWithShape="1">
          <a:blip r:embed="rId11"/>
          <a:srcRect l="38819" t="20309" r="38681" b="69568"/>
          <a:stretch/>
        </p:blipFill>
        <p:spPr>
          <a:xfrm>
            <a:off x="6010088" y="861742"/>
            <a:ext cx="2160587" cy="546815"/>
          </a:xfrm>
          <a:prstGeom prst="rect">
            <a:avLst/>
          </a:prstGeom>
        </p:spPr>
      </p:pic>
      <p:grpSp>
        <p:nvGrpSpPr>
          <p:cNvPr id="7" name="Groupe 6"/>
          <p:cNvGrpSpPr/>
          <p:nvPr/>
        </p:nvGrpSpPr>
        <p:grpSpPr>
          <a:xfrm>
            <a:off x="4040287" y="2707951"/>
            <a:ext cx="1830926" cy="2149306"/>
            <a:chOff x="4065454" y="2707951"/>
            <a:chExt cx="1830926" cy="2149306"/>
          </a:xfrm>
        </p:grpSpPr>
        <p:sp>
          <p:nvSpPr>
            <p:cNvPr id="5" name="ZoneTexte 4"/>
            <p:cNvSpPr txBox="1"/>
            <p:nvPr/>
          </p:nvSpPr>
          <p:spPr>
            <a:xfrm>
              <a:off x="4065454" y="2707951"/>
              <a:ext cx="1830926" cy="2149306"/>
            </a:xfrm>
            <a:prstGeom prst="rect">
              <a:avLst/>
            </a:prstGeom>
            <a:solidFill>
              <a:schemeClr val="bg1"/>
            </a:solidFill>
          </p:spPr>
          <p:txBody>
            <a:bodyPr wrap="square" rtlCol="0">
              <a:spAutoFit/>
            </a:bodyPr>
            <a:lstStyle/>
            <a:p>
              <a:r>
                <a:rPr lang="fr-FR" sz="1100" b="1" dirty="0" smtClean="0">
                  <a:solidFill>
                    <a:schemeClr val="tx1">
                      <a:lumMod val="65000"/>
                      <a:lumOff val="35000"/>
                    </a:schemeClr>
                  </a:solidFill>
                </a:rPr>
                <a:t>FOCUS JEUNESSE</a:t>
              </a:r>
            </a:p>
            <a:p>
              <a:endParaRPr lang="fr-FR" sz="1100" b="1" dirty="0" smtClean="0">
                <a:solidFill>
                  <a:schemeClr val="tx1">
                    <a:lumMod val="65000"/>
                    <a:lumOff val="35000"/>
                  </a:schemeClr>
                </a:solidFill>
              </a:endParaRPr>
            </a:p>
            <a:p>
              <a:r>
                <a:rPr lang="fr-FR" sz="1100" b="1" dirty="0" smtClean="0">
                  <a:solidFill>
                    <a:schemeClr val="tx1">
                      <a:lumMod val="65000"/>
                      <a:lumOff val="35000"/>
                    </a:schemeClr>
                  </a:solidFill>
                  <a:latin typeface="Calibri Light" panose="020F0302020204030204" pitchFamily="34" charset="0"/>
                  <a:cs typeface="Calibri Light" panose="020F0302020204030204" pitchFamily="34" charset="0"/>
                </a:rPr>
                <a:t>BIA – CADET –Stage de 3</a:t>
              </a:r>
              <a:r>
                <a:rPr lang="fr-FR" sz="1100" b="1" baseline="30000" dirty="0" smtClean="0">
                  <a:solidFill>
                    <a:schemeClr val="tx1">
                      <a:lumMod val="65000"/>
                      <a:lumOff val="35000"/>
                    </a:schemeClr>
                  </a:solidFill>
                  <a:latin typeface="Calibri Light" panose="020F0302020204030204" pitchFamily="34" charset="0"/>
                  <a:cs typeface="Calibri Light" panose="020F0302020204030204" pitchFamily="34" charset="0"/>
                </a:rPr>
                <a:t>e</a:t>
              </a:r>
              <a:r>
                <a:rPr lang="fr-FR" sz="1100" b="1" dirty="0" smtClean="0">
                  <a:solidFill>
                    <a:schemeClr val="tx1">
                      <a:lumMod val="65000"/>
                      <a:lumOff val="35000"/>
                    </a:schemeClr>
                  </a:solidFill>
                  <a:latin typeface="Calibri Light" panose="020F0302020204030204" pitchFamily="34" charset="0"/>
                  <a:cs typeface="Calibri Light" panose="020F0302020204030204" pitchFamily="34" charset="0"/>
                </a:rPr>
                <a:t> </a:t>
              </a:r>
            </a:p>
            <a:p>
              <a:endParaRPr lang="fr-FR" sz="1100" b="1" dirty="0" smtClean="0">
                <a:solidFill>
                  <a:schemeClr val="tx1">
                    <a:lumMod val="65000"/>
                    <a:lumOff val="35000"/>
                  </a:schemeClr>
                </a:solidFill>
                <a:latin typeface="Calibri Light" panose="020F0302020204030204" pitchFamily="34" charset="0"/>
                <a:cs typeface="Calibri Light" panose="020F0302020204030204" pitchFamily="34" charset="0"/>
              </a:endParaRPr>
            </a:p>
            <a:p>
              <a:r>
                <a:rPr lang="fr-FR" sz="1100" b="1" dirty="0" smtClean="0">
                  <a:solidFill>
                    <a:schemeClr val="tx1">
                      <a:lumMod val="65000"/>
                      <a:lumOff val="35000"/>
                    </a:schemeClr>
                  </a:solidFill>
                  <a:latin typeface="Calibri Light" panose="020F0302020204030204" pitchFamily="34" charset="0"/>
                  <a:cs typeface="Calibri Light" panose="020F0302020204030204" pitchFamily="34" charset="0"/>
                </a:rPr>
                <a:t>ESCADRILLE AIR JEUNESSE:</a:t>
              </a:r>
            </a:p>
            <a:p>
              <a:pPr marL="171450" indent="-171450">
                <a:buFont typeface="Courier New" panose="02070309020205020404" pitchFamily="49" charset="0"/>
                <a:buChar char="o"/>
              </a:pPr>
              <a:r>
                <a:rPr lang="fr-FR" sz="1100" b="1" dirty="0" smtClean="0">
                  <a:solidFill>
                    <a:schemeClr val="tx1">
                      <a:lumMod val="65000"/>
                      <a:lumOff val="35000"/>
                    </a:schemeClr>
                  </a:solidFill>
                  <a:latin typeface="Calibri Light" panose="020F0302020204030204" pitchFamily="34" charset="0"/>
                  <a:cs typeface="Calibri Light" panose="020F0302020204030204" pitchFamily="34" charset="0"/>
                </a:rPr>
                <a:t>481 en 2021</a:t>
              </a:r>
            </a:p>
            <a:p>
              <a:pPr marL="171450" indent="-171450">
                <a:buFont typeface="Courier New" panose="02070309020205020404" pitchFamily="49" charset="0"/>
                <a:buChar char="o"/>
              </a:pPr>
              <a:r>
                <a:rPr lang="fr-FR" sz="1100" b="1" dirty="0" smtClean="0">
                  <a:solidFill>
                    <a:schemeClr val="tx1">
                      <a:lumMod val="65000"/>
                      <a:lumOff val="35000"/>
                    </a:schemeClr>
                  </a:solidFill>
                  <a:latin typeface="Calibri Light" panose="020F0302020204030204" pitchFamily="34" charset="0"/>
                  <a:cs typeface="Calibri Light" panose="020F0302020204030204" pitchFamily="34" charset="0"/>
                </a:rPr>
                <a:t>Objectif: 1800 en 2023</a:t>
              </a:r>
            </a:p>
            <a:p>
              <a:endParaRPr lang="fr-FR" sz="1000" baseline="30000" dirty="0" smtClean="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000" baseline="30000" dirty="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000" baseline="30000" dirty="0" smtClean="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000" baseline="30000" dirty="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000" baseline="30000" dirty="0" smtClean="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000" baseline="30000" dirty="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sz="1000" baseline="30000" dirty="0" smtClean="0">
                <a:solidFill>
                  <a:schemeClr val="tx1">
                    <a:lumMod val="65000"/>
                    <a:lumOff val="35000"/>
                  </a:schemeClr>
                </a:solidFill>
                <a:latin typeface="Calibri Light" panose="020F0302020204030204" pitchFamily="34" charset="0"/>
                <a:cs typeface="Calibri Light" panose="020F0302020204030204" pitchFamily="34" charset="0"/>
              </a:endParaRPr>
            </a:p>
            <a:p>
              <a:r>
                <a:rPr lang="fr-FR" sz="1000" dirty="0" smtClean="0">
                  <a:solidFill>
                    <a:schemeClr val="tx1">
                      <a:lumMod val="65000"/>
                      <a:lumOff val="35000"/>
                    </a:schemeClr>
                  </a:solidFill>
                  <a:latin typeface="Calibri Light" panose="020F0302020204030204" pitchFamily="34" charset="0"/>
                  <a:cs typeface="Calibri Light" panose="020F0302020204030204" pitchFamily="34" charset="0"/>
                </a:rPr>
                <a:t> </a:t>
              </a:r>
            </a:p>
          </p:txBody>
        </p:sp>
        <p:pic>
          <p:nvPicPr>
            <p:cNvPr id="19" name="Image 1"/>
            <p:cNvPicPr>
              <a:picLocks noChangeAspect="1"/>
            </p:cNvPicPr>
            <p:nvPr/>
          </p:nvPicPr>
          <p:blipFill>
            <a:blip r:embed="rId12">
              <a:extLst>
                <a:ext uri="{28A0092B-C50C-407E-A947-70E740481C1C}">
                  <a14:useLocalDpi xmlns:a14="http://schemas.microsoft.com/office/drawing/2010/main" val="0"/>
                </a:ext>
              </a:extLst>
            </a:blip>
            <a:srcRect l="25781" t="13559" r="58" b="264"/>
            <a:stretch>
              <a:fillRect/>
            </a:stretch>
          </p:blipFill>
          <p:spPr bwMode="auto">
            <a:xfrm>
              <a:off x="4408488" y="3995359"/>
              <a:ext cx="1069333" cy="82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243004" y="1371221"/>
            <a:ext cx="619930" cy="41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re 2"/>
          <p:cNvSpPr>
            <a:spLocks noGrp="1"/>
          </p:cNvSpPr>
          <p:nvPr>
            <p:ph type="title"/>
          </p:nvPr>
        </p:nvSpPr>
        <p:spPr>
          <a:xfrm>
            <a:off x="1028612" y="87382"/>
            <a:ext cx="7778750" cy="857250"/>
          </a:xfrm>
        </p:spPr>
        <p:txBody>
          <a:bodyPr/>
          <a:lstStyle/>
          <a:p>
            <a:pPr eaLnBrk="1" hangingPunct="1"/>
            <a:r>
              <a:rPr lang="fr-FR" altLang="fr-FR" dirty="0" smtClean="0"/>
              <a:t>Des aviatrices et des aviateurs engagés</a:t>
            </a:r>
          </a:p>
        </p:txBody>
      </p:sp>
      <p:pic>
        <p:nvPicPr>
          <p:cNvPr id="2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01861" y="1833010"/>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557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Image 1"/>
          <p:cNvPicPr>
            <a:picLocks noChangeAspect="1"/>
          </p:cNvPicPr>
          <p:nvPr/>
        </p:nvPicPr>
        <p:blipFill>
          <a:blip r:embed="rId3">
            <a:extLst>
              <a:ext uri="{28A0092B-C50C-407E-A947-70E740481C1C}">
                <a14:useLocalDpi xmlns:a14="http://schemas.microsoft.com/office/drawing/2010/main" val="0"/>
              </a:ext>
            </a:extLst>
          </a:blip>
          <a:srcRect l="15096"/>
          <a:stretch>
            <a:fillRect/>
          </a:stretch>
        </p:blipFill>
        <p:spPr bwMode="auto">
          <a:xfrm>
            <a:off x="6047609" y="1939269"/>
            <a:ext cx="2992304" cy="249358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sx="101000" sy="101000" algn="l" rotWithShape="0">
              <a:prstClr val="black">
                <a:alpha val="40000"/>
              </a:prstClr>
            </a:outerShdw>
          </a:effectLst>
          <a:extLst/>
        </p:spPr>
      </p:pic>
      <p:pic>
        <p:nvPicPr>
          <p:cNvPr id="6" name="Picture 5"/>
          <p:cNvPicPr>
            <a:picLocks noChangeAspect="1" noChangeArrowheads="1"/>
          </p:cNvPicPr>
          <p:nvPr/>
        </p:nvPicPr>
        <p:blipFill rotWithShape="1">
          <a:blip r:embed="rId5"/>
          <a:srcRect r="36465"/>
          <a:stretch/>
        </p:blipFill>
        <p:spPr bwMode="auto">
          <a:xfrm>
            <a:off x="6708808" y="3534784"/>
            <a:ext cx="2331105" cy="154045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sx="101000" sy="101000" algn="l" rotWithShape="0">
              <a:prstClr val="black">
                <a:alpha val="40000"/>
              </a:prstClr>
            </a:outerShdw>
          </a:effectLst>
          <a:extLst/>
        </p:spPr>
      </p:pic>
      <p:sp>
        <p:nvSpPr>
          <p:cNvPr id="16" name="Forme libre 15"/>
          <p:cNvSpPr>
            <a:spLocks noChangeAspect="1"/>
          </p:cNvSpPr>
          <p:nvPr/>
        </p:nvSpPr>
        <p:spPr>
          <a:xfrm>
            <a:off x="3085706" y="1931177"/>
            <a:ext cx="4203453" cy="3152590"/>
          </a:xfrm>
          <a:custGeom>
            <a:avLst/>
            <a:gdLst>
              <a:gd name="connsiteX0" fmla="*/ 0 w 5432156"/>
              <a:gd name="connsiteY0" fmla="*/ 15499 h 4231038"/>
              <a:gd name="connsiteX1" fmla="*/ 7749 w 5432156"/>
              <a:gd name="connsiteY1" fmla="*/ 4223289 h 4231038"/>
              <a:gd name="connsiteX2" fmla="*/ 5432156 w 5432156"/>
              <a:gd name="connsiteY2" fmla="*/ 4231038 h 4231038"/>
              <a:gd name="connsiteX3" fmla="*/ 3859078 w 5432156"/>
              <a:gd name="connsiteY3" fmla="*/ 0 h 4231038"/>
              <a:gd name="connsiteX4" fmla="*/ 0 w 5432156"/>
              <a:gd name="connsiteY4" fmla="*/ 15499 h 423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156" h="4231038">
                <a:moveTo>
                  <a:pt x="0" y="15499"/>
                </a:moveTo>
                <a:lnTo>
                  <a:pt x="7749" y="4223289"/>
                </a:lnTo>
                <a:lnTo>
                  <a:pt x="5432156" y="4231038"/>
                </a:lnTo>
                <a:lnTo>
                  <a:pt x="3859078" y="0"/>
                </a:lnTo>
                <a:lnTo>
                  <a:pt x="0" y="15499"/>
                </a:lnTo>
                <a:close/>
              </a:path>
            </a:pathLst>
          </a:cu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sx="101000" sy="1010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554" name="Titre 2"/>
          <p:cNvSpPr>
            <a:spLocks noGrp="1"/>
          </p:cNvSpPr>
          <p:nvPr>
            <p:ph type="title"/>
          </p:nvPr>
        </p:nvSpPr>
        <p:spPr>
          <a:xfrm>
            <a:off x="1110949" y="197462"/>
            <a:ext cx="7830152" cy="584200"/>
          </a:xfrm>
        </p:spPr>
        <p:txBody>
          <a:bodyPr/>
          <a:lstStyle/>
          <a:p>
            <a:r>
              <a:rPr lang="fr-FR" altLang="fr-FR" dirty="0"/>
              <a:t>M</a:t>
            </a:r>
            <a:r>
              <a:rPr lang="fr-FR" altLang="fr-FR" dirty="0" smtClean="0"/>
              <a:t>issions  </a:t>
            </a:r>
            <a:r>
              <a:rPr lang="fr-FR" altLang="fr-FR" dirty="0"/>
              <a:t>PERMANENTES &amp; STRUCTURANTES</a:t>
            </a:r>
            <a:br>
              <a:rPr lang="fr-FR" altLang="fr-FR" dirty="0"/>
            </a:br>
            <a:endParaRPr lang="fr-FR" altLang="fr-FR" dirty="0"/>
          </a:p>
        </p:txBody>
      </p:sp>
      <p:sp>
        <p:nvSpPr>
          <p:cNvPr id="4" name="Espace réservé du contenu 3"/>
          <p:cNvSpPr txBox="1">
            <a:spLocks/>
          </p:cNvSpPr>
          <p:nvPr/>
        </p:nvSpPr>
        <p:spPr>
          <a:xfrm>
            <a:off x="554038" y="906463"/>
            <a:ext cx="8229600" cy="708025"/>
          </a:xfrm>
          <a:prstGeom prst="rect">
            <a:avLst/>
          </a:prstGeom>
        </p:spPr>
        <p:txBody>
          <a:bodyPr vert="horz" lIns="91440" tIns="45720" rIns="91440" bIns="45720" rtlCol="0">
            <a:normAutofit/>
          </a:bodyPr>
          <a:lstStyle>
            <a:defPPr>
              <a:defRPr lang="fr-FR"/>
            </a:defPPr>
            <a:lvl1pPr marL="0" indent="0" algn="just" eaLnBrk="1" hangingPunct="1">
              <a:spcBef>
                <a:spcPct val="20000"/>
              </a:spcBef>
              <a:buFont typeface="Arial" charset="0"/>
              <a:buNone/>
              <a:defRPr sz="2400">
                <a:solidFill>
                  <a:schemeClr val="tx2"/>
                </a:solidFill>
                <a:latin typeface="Calibri Light" panose="020F0302020204030204" pitchFamily="34" charset="0"/>
                <a:cs typeface="Calibri Light" panose="020F0302020204030204" pitchFamily="34" charset="0"/>
              </a:defRPr>
            </a:lvl1pPr>
            <a:lvl2pPr marL="742950" indent="-285750" eaLnBrk="1" hangingPunct="1">
              <a:spcBef>
                <a:spcPct val="20000"/>
              </a:spcBef>
              <a:buFontTx/>
              <a:buBlip>
                <a:blip r:embed="rId6"/>
              </a:buBlip>
              <a:defRPr sz="2000" b="1">
                <a:latin typeface="Calibri Light" panose="020F0302020204030204" pitchFamily="34" charset="0"/>
                <a:cs typeface="Calibri Light" panose="020F0302020204030204" pitchFamily="34" charset="0"/>
              </a:defRPr>
            </a:lvl2pPr>
            <a:lvl3pPr marL="1200150" indent="-285750" eaLnBrk="1" hangingPunct="1">
              <a:spcBef>
                <a:spcPct val="20000"/>
              </a:spcBef>
              <a:buFontTx/>
              <a:buBlip>
                <a:blip r:embed="rId6"/>
              </a:buBlip>
              <a:defRPr sz="1800">
                <a:latin typeface="Calibri Light" panose="020F0302020204030204" pitchFamily="34" charset="0"/>
                <a:cs typeface="Calibri Light" panose="020F0302020204030204" pitchFamily="34" charset="0"/>
              </a:defRPr>
            </a:lvl3pPr>
            <a:lvl4pPr marL="1600200" indent="-228600" eaLnBrk="1" hangingPunct="1">
              <a:spcBef>
                <a:spcPct val="20000"/>
              </a:spcBef>
              <a:buFont typeface="Arial" panose="020B0604020202020204" pitchFamily="34" charset="0"/>
              <a:buChar char="•"/>
              <a:defRPr sz="1600" b="1">
                <a:latin typeface="Calibri Light" panose="020F0302020204030204" pitchFamily="34" charset="0"/>
                <a:cs typeface="Calibri Light" panose="020F0302020204030204" pitchFamily="34" charset="0"/>
              </a:defRPr>
            </a:lvl4pPr>
            <a:lvl5pPr marL="2057400" indent="-228600" eaLnBrk="1" hangingPunct="1">
              <a:spcBef>
                <a:spcPct val="20000"/>
              </a:spcBef>
              <a:buSzPct val="100000"/>
              <a:buFont typeface="Arial" panose="020B0604020202020204" pitchFamily="34" charset="0"/>
              <a:buChar char="•"/>
              <a:defRPr sz="1600">
                <a:latin typeface="Calibri Light" panose="020F0302020204030204" pitchFamily="34" charset="0"/>
                <a:cs typeface="Calibri Light" panose="020F0302020204030204" pitchFamily="34" charset="0"/>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endParaRPr lang="fr-FR" altLang="fr-FR" dirty="0"/>
          </a:p>
        </p:txBody>
      </p:sp>
      <p:pic>
        <p:nvPicPr>
          <p:cNvPr id="7" name="Picture 2"/>
          <p:cNvPicPr>
            <a:picLocks noChangeAspect="1" noChangeArrowheads="1"/>
          </p:cNvPicPr>
          <p:nvPr/>
        </p:nvPicPr>
        <p:blipFill>
          <a:blip r:embed="rId7"/>
          <a:srcRect/>
          <a:stretch>
            <a:fillRect/>
          </a:stretch>
        </p:blipFill>
        <p:spPr bwMode="auto">
          <a:xfrm>
            <a:off x="284731" y="2568655"/>
            <a:ext cx="2255838" cy="1393825"/>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8" name="ZoneTexte 9"/>
          <p:cNvSpPr txBox="1">
            <a:spLocks noChangeArrowheads="1"/>
          </p:cNvSpPr>
          <p:nvPr/>
        </p:nvSpPr>
        <p:spPr bwMode="auto">
          <a:xfrm>
            <a:off x="3011141" y="1008744"/>
            <a:ext cx="3697668" cy="1569660"/>
          </a:xfrm>
          <a:prstGeom prst="rect">
            <a:avLst/>
          </a:prstGeom>
          <a:extLst/>
        </p:spPr>
        <p:txBody>
          <a:bodyPr vert="horz" lIns="91440" tIns="45720" rIns="91440" bIns="45720" rtlCol="0">
            <a:normAutofit/>
          </a:bodyPr>
          <a:lstStyle>
            <a:defPPr>
              <a:defRPr lang="fr-FR"/>
            </a:defPPr>
            <a:lvl1pPr marL="0" indent="0" algn="just" eaLnBrk="1" hangingPunct="1">
              <a:spcBef>
                <a:spcPct val="20000"/>
              </a:spcBef>
              <a:buFont typeface="Arial" charset="0"/>
              <a:buNone/>
              <a:defRPr sz="2400">
                <a:solidFill>
                  <a:schemeClr val="tx2"/>
                </a:solidFill>
                <a:latin typeface="Calibri Light" panose="020F0302020204030204" pitchFamily="34" charset="0"/>
                <a:cs typeface="Calibri Light" panose="020F0302020204030204" pitchFamily="34" charset="0"/>
              </a:defRPr>
            </a:lvl1pPr>
            <a:lvl2pPr marL="742950" indent="-285750" eaLnBrk="1" hangingPunct="1">
              <a:spcBef>
                <a:spcPct val="20000"/>
              </a:spcBef>
              <a:buFontTx/>
              <a:buBlip>
                <a:blip r:embed="rId6"/>
              </a:buBlip>
              <a:defRPr sz="2000" b="1">
                <a:latin typeface="Calibri Light" panose="020F0302020204030204" pitchFamily="34" charset="0"/>
                <a:cs typeface="Calibri Light" panose="020F0302020204030204" pitchFamily="34" charset="0"/>
              </a:defRPr>
            </a:lvl2pPr>
            <a:lvl3pPr marL="1200150" indent="-285750" eaLnBrk="1" hangingPunct="1">
              <a:spcBef>
                <a:spcPct val="20000"/>
              </a:spcBef>
              <a:buFontTx/>
              <a:buBlip>
                <a:blip r:embed="rId6"/>
              </a:buBlip>
              <a:defRPr sz="1800">
                <a:latin typeface="Calibri Light" panose="020F0302020204030204" pitchFamily="34" charset="0"/>
                <a:cs typeface="Calibri Light" panose="020F0302020204030204" pitchFamily="34" charset="0"/>
              </a:defRPr>
            </a:lvl3pPr>
            <a:lvl4pPr marL="1600200" indent="-228600" eaLnBrk="1" hangingPunct="1">
              <a:spcBef>
                <a:spcPct val="20000"/>
              </a:spcBef>
              <a:buFont typeface="Arial" panose="020B0604020202020204" pitchFamily="34" charset="0"/>
              <a:buChar char="•"/>
              <a:defRPr sz="1600" b="1">
                <a:latin typeface="Calibri Light" panose="020F0302020204030204" pitchFamily="34" charset="0"/>
                <a:cs typeface="Calibri Light" panose="020F0302020204030204" pitchFamily="34" charset="0"/>
              </a:defRPr>
            </a:lvl4pPr>
            <a:lvl5pPr marL="2057400" indent="-228600" eaLnBrk="1" hangingPunct="1">
              <a:spcBef>
                <a:spcPct val="20000"/>
              </a:spcBef>
              <a:buSzPct val="100000"/>
              <a:buFont typeface="Arial" panose="020B0604020202020204" pitchFamily="34" charset="0"/>
              <a:buChar char="•"/>
              <a:defRPr sz="1600">
                <a:latin typeface="Calibri Light" panose="020F0302020204030204" pitchFamily="34" charset="0"/>
                <a:cs typeface="Calibri Light" panose="020F0302020204030204" pitchFamily="34" charset="0"/>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r>
              <a:rPr lang="fr-FR" altLang="fr-FR" dirty="0" smtClean="0"/>
              <a:t>PROTEGER </a:t>
            </a:r>
          </a:p>
          <a:p>
            <a:r>
              <a:rPr lang="fr-FR" altLang="fr-FR" sz="1600" dirty="0" smtClean="0"/>
              <a:t>notre </a:t>
            </a:r>
            <a:r>
              <a:rPr lang="fr-FR" altLang="fr-FR" sz="1600" dirty="0"/>
              <a:t>territoire </a:t>
            </a:r>
            <a:r>
              <a:rPr lang="fr-FR" altLang="fr-FR" sz="1600" dirty="0" smtClean="0"/>
              <a:t>et nos concitoyens</a:t>
            </a:r>
            <a:endParaRPr lang="fr-FR" altLang="fr-FR" sz="1600" dirty="0"/>
          </a:p>
        </p:txBody>
      </p:sp>
      <p:sp>
        <p:nvSpPr>
          <p:cNvPr id="9" name="ZoneTexte 9"/>
          <p:cNvSpPr txBox="1">
            <a:spLocks noChangeArrowheads="1"/>
          </p:cNvSpPr>
          <p:nvPr/>
        </p:nvSpPr>
        <p:spPr bwMode="auto">
          <a:xfrm>
            <a:off x="284731" y="982999"/>
            <a:ext cx="2830865" cy="830997"/>
          </a:xfrm>
          <a:prstGeom prst="rect">
            <a:avLst/>
          </a:prstGeom>
          <a:extLst/>
        </p:spPr>
        <p:txBody>
          <a:bodyPr vert="horz" lIns="91440" tIns="45720" rIns="91440" bIns="45720" rtlCol="0">
            <a:normAutofit/>
          </a:bodyPr>
          <a:lstStyle>
            <a:defPPr>
              <a:defRPr lang="fr-FR"/>
            </a:defPPr>
            <a:lvl1pPr marL="0" indent="0" algn="just" eaLnBrk="1" hangingPunct="1">
              <a:spcBef>
                <a:spcPct val="20000"/>
              </a:spcBef>
              <a:buFont typeface="Arial" charset="0"/>
              <a:buNone/>
              <a:defRPr sz="2400">
                <a:solidFill>
                  <a:schemeClr val="tx2"/>
                </a:solidFill>
                <a:latin typeface="Calibri Light" panose="020F0302020204030204" pitchFamily="34" charset="0"/>
                <a:cs typeface="Calibri Light" panose="020F0302020204030204" pitchFamily="34" charset="0"/>
              </a:defRPr>
            </a:lvl1pPr>
            <a:lvl2pPr marL="742950" indent="-285750" eaLnBrk="1" hangingPunct="1">
              <a:spcBef>
                <a:spcPct val="20000"/>
              </a:spcBef>
              <a:buFontTx/>
              <a:buBlip>
                <a:blip r:embed="rId6"/>
              </a:buBlip>
              <a:defRPr sz="2000" b="1">
                <a:latin typeface="Calibri Light" panose="020F0302020204030204" pitchFamily="34" charset="0"/>
                <a:cs typeface="Calibri Light" panose="020F0302020204030204" pitchFamily="34" charset="0"/>
              </a:defRPr>
            </a:lvl2pPr>
            <a:lvl3pPr marL="1200150" indent="-285750" eaLnBrk="1" hangingPunct="1">
              <a:spcBef>
                <a:spcPct val="20000"/>
              </a:spcBef>
              <a:buFontTx/>
              <a:buBlip>
                <a:blip r:embed="rId6"/>
              </a:buBlip>
              <a:defRPr sz="1800">
                <a:latin typeface="Calibri Light" panose="020F0302020204030204" pitchFamily="34" charset="0"/>
                <a:cs typeface="Calibri Light" panose="020F0302020204030204" pitchFamily="34" charset="0"/>
              </a:defRPr>
            </a:lvl3pPr>
            <a:lvl4pPr marL="1600200" indent="-228600" eaLnBrk="1" hangingPunct="1">
              <a:spcBef>
                <a:spcPct val="20000"/>
              </a:spcBef>
              <a:buFont typeface="Arial" panose="020B0604020202020204" pitchFamily="34" charset="0"/>
              <a:buChar char="•"/>
              <a:defRPr sz="1600" b="1">
                <a:latin typeface="Calibri Light" panose="020F0302020204030204" pitchFamily="34" charset="0"/>
                <a:cs typeface="Calibri Light" panose="020F0302020204030204" pitchFamily="34" charset="0"/>
              </a:defRPr>
            </a:lvl4pPr>
            <a:lvl5pPr marL="2057400" indent="-228600" eaLnBrk="1" hangingPunct="1">
              <a:spcBef>
                <a:spcPct val="20000"/>
              </a:spcBef>
              <a:buSzPct val="100000"/>
              <a:buFont typeface="Arial" panose="020B0604020202020204" pitchFamily="34" charset="0"/>
              <a:buChar char="•"/>
              <a:defRPr sz="1600">
                <a:latin typeface="Calibri Light" panose="020F0302020204030204" pitchFamily="34" charset="0"/>
                <a:cs typeface="Calibri Light" panose="020F0302020204030204" pitchFamily="34" charset="0"/>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r>
              <a:rPr lang="fr-FR" altLang="fr-FR" dirty="0" smtClean="0"/>
              <a:t>Dissuader </a:t>
            </a:r>
          </a:p>
          <a:p>
            <a:r>
              <a:rPr lang="fr-FR" altLang="fr-FR" sz="1600" dirty="0" smtClean="0"/>
              <a:t>nos </a:t>
            </a:r>
            <a:r>
              <a:rPr lang="fr-FR" altLang="fr-FR" sz="1600" dirty="0"/>
              <a:t>ennemis</a:t>
            </a:r>
          </a:p>
        </p:txBody>
      </p:sp>
      <p:sp>
        <p:nvSpPr>
          <p:cNvPr id="12" name="ZoneTexte 11"/>
          <p:cNvSpPr txBox="1">
            <a:spLocks noChangeArrowheads="1"/>
          </p:cNvSpPr>
          <p:nvPr/>
        </p:nvSpPr>
        <p:spPr bwMode="auto">
          <a:xfrm>
            <a:off x="6206591" y="1019932"/>
            <a:ext cx="2861618"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defRPr/>
            </a:pPr>
            <a:r>
              <a:rPr lang="fr-FR" altLang="fr-FR" sz="2400" dirty="0" smtClean="0">
                <a:solidFill>
                  <a:schemeClr val="tx2"/>
                </a:solidFill>
                <a:latin typeface="Calibri Light" panose="020F0302020204030204" pitchFamily="34" charset="0"/>
                <a:cs typeface="Calibri Light" panose="020F0302020204030204" pitchFamily="34" charset="0"/>
              </a:rPr>
              <a:t>INTERVENIR</a:t>
            </a:r>
          </a:p>
          <a:p>
            <a:pPr algn="just">
              <a:buNone/>
              <a:defRPr/>
            </a:pPr>
            <a:r>
              <a:rPr lang="fr-FR" altLang="fr-FR" sz="1600" dirty="0" smtClean="0">
                <a:solidFill>
                  <a:schemeClr val="tx2"/>
                </a:solidFill>
                <a:latin typeface="Calibri Light" panose="020F0302020204030204" pitchFamily="34" charset="0"/>
                <a:cs typeface="Calibri Light" panose="020F0302020204030204" pitchFamily="34" charset="0"/>
              </a:rPr>
              <a:t>immédiatement</a:t>
            </a:r>
            <a:endParaRPr lang="fr-FR" altLang="fr-FR" sz="1600" dirty="0">
              <a:solidFill>
                <a:schemeClr val="tx2"/>
              </a:solidFill>
              <a:latin typeface="Calibri Light" panose="020F0302020204030204" pitchFamily="34" charset="0"/>
              <a:cs typeface="Calibri Light" panose="020F0302020204030204" pitchFamily="34" charset="0"/>
            </a:endParaRPr>
          </a:p>
        </p:txBody>
      </p:sp>
      <p:pic>
        <p:nvPicPr>
          <p:cNvPr id="13" name="Image 12"/>
          <p:cNvPicPr>
            <a:picLocks noChangeAspect="1"/>
          </p:cNvPicPr>
          <p:nvPr/>
        </p:nvPicPr>
        <p:blipFill>
          <a:blip r:embed="rId8"/>
          <a:stretch>
            <a:fillRect/>
          </a:stretch>
        </p:blipFill>
        <p:spPr>
          <a:xfrm>
            <a:off x="6364601" y="2018101"/>
            <a:ext cx="827087" cy="827088"/>
          </a:xfrm>
          <a:prstGeom prst="rect">
            <a:avLst/>
          </a:prstGeom>
          <a:noFill/>
          <a:effectLst>
            <a:outerShdw blurRad="254000" dist="101600" dir="1980000" sx="103000" sy="103000" algn="t" rotWithShape="0">
              <a:prstClr val="black">
                <a:alpha val="36000"/>
              </a:prstClr>
            </a:outerShdw>
          </a:effectLst>
        </p:spPr>
      </p:pic>
      <p:pic>
        <p:nvPicPr>
          <p:cNvPr id="14" name="Image 7"/>
          <p:cNvPicPr>
            <a:picLocks noChangeAspect="1"/>
          </p:cNvPicPr>
          <p:nvPr/>
        </p:nvPicPr>
        <p:blipFill rotWithShape="1">
          <a:blip r:embed="rId9">
            <a:extLst>
              <a:ext uri="{28A0092B-C50C-407E-A947-70E740481C1C}">
                <a14:useLocalDpi xmlns:a14="http://schemas.microsoft.com/office/drawing/2010/main" val="0"/>
              </a:ext>
            </a:extLst>
          </a:blip>
          <a:srcRect l="9520" t="7744" r="14014" b="7174"/>
          <a:stretch/>
        </p:blipFill>
        <p:spPr bwMode="auto">
          <a:xfrm>
            <a:off x="6517869" y="3759200"/>
            <a:ext cx="613181" cy="9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orme libre 14"/>
          <p:cNvSpPr>
            <a:spLocks noChangeAspect="1"/>
          </p:cNvSpPr>
          <p:nvPr/>
        </p:nvSpPr>
        <p:spPr>
          <a:xfrm>
            <a:off x="126248" y="1939269"/>
            <a:ext cx="4203453" cy="3152590"/>
          </a:xfrm>
          <a:custGeom>
            <a:avLst/>
            <a:gdLst>
              <a:gd name="connsiteX0" fmla="*/ 0 w 5432156"/>
              <a:gd name="connsiteY0" fmla="*/ 15499 h 4231038"/>
              <a:gd name="connsiteX1" fmla="*/ 7749 w 5432156"/>
              <a:gd name="connsiteY1" fmla="*/ 4223289 h 4231038"/>
              <a:gd name="connsiteX2" fmla="*/ 5432156 w 5432156"/>
              <a:gd name="connsiteY2" fmla="*/ 4231038 h 4231038"/>
              <a:gd name="connsiteX3" fmla="*/ 3859078 w 5432156"/>
              <a:gd name="connsiteY3" fmla="*/ 0 h 4231038"/>
              <a:gd name="connsiteX4" fmla="*/ 0 w 5432156"/>
              <a:gd name="connsiteY4" fmla="*/ 15499 h 423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156" h="4231038">
                <a:moveTo>
                  <a:pt x="0" y="15499"/>
                </a:moveTo>
                <a:lnTo>
                  <a:pt x="7749" y="4223289"/>
                </a:lnTo>
                <a:lnTo>
                  <a:pt x="5432156" y="4231038"/>
                </a:lnTo>
                <a:lnTo>
                  <a:pt x="3859078" y="0"/>
                </a:lnTo>
                <a:lnTo>
                  <a:pt x="0" y="15499"/>
                </a:lnTo>
                <a:close/>
              </a:path>
            </a:pathLst>
          </a:custGeom>
          <a:blipFill dpi="0" rotWithShape="1">
            <a:blip r:embed="rId10">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sx="101000" sy="1010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8" name="Imag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4544" y="2060899"/>
            <a:ext cx="866773" cy="89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603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rme libre 15"/>
          <p:cNvSpPr>
            <a:spLocks noChangeAspect="1"/>
          </p:cNvSpPr>
          <p:nvPr/>
        </p:nvSpPr>
        <p:spPr>
          <a:xfrm>
            <a:off x="5511800" y="2400299"/>
            <a:ext cx="3558748" cy="2659061"/>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Titre 5"/>
          <p:cNvSpPr txBox="1">
            <a:spLocks/>
          </p:cNvSpPr>
          <p:nvPr/>
        </p:nvSpPr>
        <p:spPr>
          <a:xfrm>
            <a:off x="996733" y="121505"/>
            <a:ext cx="7320951" cy="719096"/>
          </a:xfrm>
          <a:prstGeom prst="rect">
            <a:avLst/>
          </a:prstGeom>
        </p:spPr>
        <p:txBody>
          <a:bodyPr/>
          <a:lstStyle>
            <a:lvl1pPr algn="l" defTabSz="457200" rtl="0" eaLnBrk="1" fontAlgn="base" hangingPunct="1">
              <a:spcBef>
                <a:spcPct val="0"/>
              </a:spcBef>
              <a:spcAft>
                <a:spcPct val="0"/>
              </a:spcAft>
              <a:defRPr sz="2800" kern="1200">
                <a:solidFill>
                  <a:schemeClr val="bg1"/>
                </a:solidFill>
                <a:latin typeface="Calibri Light" panose="020F0302020204030204" pitchFamily="34" charset="0"/>
                <a:ea typeface="+mj-ea"/>
                <a:cs typeface="Calibri Light" panose="020F030202020403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fr-FR" dirty="0"/>
              <a:t>DISSUADER : les forces aériennes stratégiques</a:t>
            </a:r>
          </a:p>
        </p:txBody>
      </p:sp>
      <p:sp>
        <p:nvSpPr>
          <p:cNvPr id="6" name="Espace réservé du texte 1"/>
          <p:cNvSpPr txBox="1">
            <a:spLocks/>
          </p:cNvSpPr>
          <p:nvPr/>
        </p:nvSpPr>
        <p:spPr>
          <a:xfrm>
            <a:off x="457200" y="1200150"/>
            <a:ext cx="8229600" cy="339407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4"/>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4"/>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a:p>
        </p:txBody>
      </p:sp>
      <p:sp>
        <p:nvSpPr>
          <p:cNvPr id="4" name="Espace réservé du texte 1">
            <a:extLst>
              <a:ext uri="{FF2B5EF4-FFF2-40B4-BE49-F238E27FC236}">
                <a16:creationId xmlns:a16="http://schemas.microsoft.com/office/drawing/2014/main" id="{8771A792-C890-5378-6310-493864E8B111}"/>
              </a:ext>
            </a:extLst>
          </p:cNvPr>
          <p:cNvSpPr txBox="1">
            <a:spLocks/>
          </p:cNvSpPr>
          <p:nvPr/>
        </p:nvSpPr>
        <p:spPr>
          <a:xfrm>
            <a:off x="251460" y="929779"/>
            <a:ext cx="8682815" cy="1249248"/>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charset="0"/>
              <a:buNone/>
              <a:defRPr lang="fr-FR" sz="2800" kern="1200" dirty="0">
                <a:solidFill>
                  <a:schemeClr val="tx2"/>
                </a:solidFill>
                <a:latin typeface="Calibri Light" panose="020F0302020204030204" pitchFamily="34" charset="0"/>
                <a:ea typeface="+mn-ea"/>
                <a:cs typeface="Calibri Light" panose="020F0302020204030204" pitchFamily="34" charset="0"/>
              </a:defRPr>
            </a:lvl1pPr>
            <a:lvl2pPr marL="742950" indent="-285750" algn="l" defTabSz="457200" rtl="0" eaLnBrk="1" fontAlgn="base" hangingPunct="1">
              <a:spcBef>
                <a:spcPct val="20000"/>
              </a:spcBef>
              <a:spcAft>
                <a:spcPct val="0"/>
              </a:spcAft>
              <a:buFontTx/>
              <a:buBlip>
                <a:blip r:embed="rId4"/>
              </a:buBlip>
              <a:defRPr sz="2000" b="1" kern="1200">
                <a:solidFill>
                  <a:schemeClr val="tx1"/>
                </a:solidFill>
                <a:latin typeface="Calibri Light" panose="020F0302020204030204" pitchFamily="34" charset="0"/>
                <a:ea typeface="+mn-ea"/>
                <a:cs typeface="Calibri Light" panose="020F0302020204030204" pitchFamily="34" charset="0"/>
              </a:defRPr>
            </a:lvl2pPr>
            <a:lvl3pPr marL="1200150" indent="-285750" algn="l" defTabSz="457200" rtl="0" eaLnBrk="1" fontAlgn="base" hangingPunct="1">
              <a:spcBef>
                <a:spcPct val="20000"/>
              </a:spcBef>
              <a:spcAft>
                <a:spcPct val="0"/>
              </a:spcAft>
              <a:buFontTx/>
              <a:buBlip>
                <a:blip r:embed="rId4"/>
              </a:buBlip>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600" b="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457200" rtl="0" eaLnBrk="1" fontAlgn="base" hangingPunct="1">
              <a:spcBef>
                <a:spcPct val="20000"/>
              </a:spcBef>
              <a:spcAft>
                <a:spcPct val="0"/>
              </a:spcAft>
              <a:buSzPct val="10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smtClean="0"/>
              <a:t>Le même niveau d’EXIGENCE</a:t>
            </a:r>
          </a:p>
          <a:p>
            <a:r>
              <a:rPr lang="fr-FR" sz="2000" dirty="0" smtClean="0"/>
              <a:t>Depuis </a:t>
            </a:r>
            <a:r>
              <a:rPr lang="fr-FR" sz="2000" dirty="0"/>
              <a:t>le 8 octobre 1964</a:t>
            </a:r>
          </a:p>
          <a:p>
            <a:pPr marL="457200" lvl="1" indent="0">
              <a:buNone/>
            </a:pPr>
            <a:endParaRPr lang="fr-FR" dirty="0"/>
          </a:p>
          <a:p>
            <a:pPr lvl="1"/>
            <a:endParaRPr lang="fr-FR" dirty="0"/>
          </a:p>
          <a:p>
            <a:pPr marL="457200" lvl="1" indent="0">
              <a:buNone/>
            </a:pPr>
            <a:endParaRPr lang="fr-FR" dirty="0"/>
          </a:p>
        </p:txBody>
      </p:sp>
      <p:grpSp>
        <p:nvGrpSpPr>
          <p:cNvPr id="11" name="Groupe 10"/>
          <p:cNvGrpSpPr/>
          <p:nvPr/>
        </p:nvGrpSpPr>
        <p:grpSpPr>
          <a:xfrm>
            <a:off x="264277" y="2217497"/>
            <a:ext cx="3040798" cy="2609296"/>
            <a:chOff x="0" y="1290320"/>
            <a:chExt cx="4362275" cy="3070514"/>
          </a:xfrm>
        </p:grpSpPr>
        <p:graphicFrame>
          <p:nvGraphicFramePr>
            <p:cNvPr id="5" name="Espace réservé du contenu 5">
              <a:extLst>
                <a:ext uri="{FF2B5EF4-FFF2-40B4-BE49-F238E27FC236}">
                  <a16:creationId xmlns:a16="http://schemas.microsoft.com/office/drawing/2014/main" id="{3B3ED54D-8202-EA11-1241-5026C934D936}"/>
                </a:ext>
              </a:extLst>
            </p:cNvPr>
            <p:cNvGraphicFramePr>
              <a:graphicFrameLocks/>
            </p:cNvGraphicFramePr>
            <p:nvPr>
              <p:extLst>
                <p:ext uri="{D42A27DB-BD31-4B8C-83A1-F6EECF244321}">
                  <p14:modId xmlns:p14="http://schemas.microsoft.com/office/powerpoint/2010/main" val="2706613012"/>
                </p:ext>
              </p:extLst>
            </p:nvPr>
          </p:nvGraphicFramePr>
          <p:xfrm>
            <a:off x="0" y="1290320"/>
            <a:ext cx="4362275" cy="30705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 name="Groupe 1">
              <a:extLst>
                <a:ext uri="{FF2B5EF4-FFF2-40B4-BE49-F238E27FC236}">
                  <a16:creationId xmlns:a16="http://schemas.microsoft.com/office/drawing/2014/main" id="{FE766833-5312-2ED5-D3F0-794018A902DF}"/>
                </a:ext>
              </a:extLst>
            </p:cNvPr>
            <p:cNvGrpSpPr/>
            <p:nvPr/>
          </p:nvGrpSpPr>
          <p:grpSpPr>
            <a:xfrm>
              <a:off x="1662008" y="1902004"/>
              <a:ext cx="1038257" cy="1914761"/>
              <a:chOff x="3518022" y="1608947"/>
              <a:chExt cx="323218" cy="616530"/>
            </a:xfrm>
            <a:scene3d>
              <a:camera prst="orthographicFront"/>
              <a:lightRig rig="flat" dir="t"/>
            </a:scene3d>
          </p:grpSpPr>
          <p:sp>
            <p:nvSpPr>
              <p:cNvPr id="9" name="Ellipse 8">
                <a:extLst>
                  <a:ext uri="{FF2B5EF4-FFF2-40B4-BE49-F238E27FC236}">
                    <a16:creationId xmlns:a16="http://schemas.microsoft.com/office/drawing/2014/main" id="{1D64A0F3-6478-7BCD-2668-429A9CF077C0}"/>
                  </a:ext>
                </a:extLst>
              </p:cNvPr>
              <p:cNvSpPr/>
              <p:nvPr/>
            </p:nvSpPr>
            <p:spPr>
              <a:xfrm>
                <a:off x="3518022" y="1608947"/>
                <a:ext cx="323218" cy="616530"/>
              </a:xfrm>
              <a:prstGeom prst="ellipse">
                <a:avLst/>
              </a:prstGeom>
              <a:blipFill rotWithShape="0">
                <a:blip r:embed="rId10" cstate="screen">
                  <a:extLst>
                    <a:ext uri="{28A0092B-C50C-407E-A947-70E740481C1C}">
                      <a14:useLocalDpi xmlns:a14="http://schemas.microsoft.com/office/drawing/2010/main"/>
                    </a:ext>
                  </a:extLst>
                </a:blip>
                <a:stretch>
                  <a:fillRect/>
                </a:stretch>
              </a:blipFill>
              <a:ln>
                <a:noFill/>
              </a:ln>
              <a:effectLst/>
              <a:sp3d prstMaterial="plastic">
                <a:bevelT w="0" h="0"/>
                <a:bevelB w="0" h="0" prst="angle"/>
              </a:sp3d>
            </p:spPr>
            <p:style>
              <a:lnRef idx="0">
                <a:scrgbClr r="0" g="0" b="0"/>
              </a:lnRef>
              <a:fillRef idx="3">
                <a:scrgbClr r="0" g="0" b="0"/>
              </a:fillRef>
              <a:effectRef idx="2">
                <a:scrgbClr r="0" g="0" b="0"/>
              </a:effectRef>
              <a:fontRef idx="minor">
                <a:schemeClr val="lt1"/>
              </a:fontRef>
            </p:style>
          </p:sp>
          <p:sp>
            <p:nvSpPr>
              <p:cNvPr id="10" name="Ellipse 4">
                <a:extLst>
                  <a:ext uri="{FF2B5EF4-FFF2-40B4-BE49-F238E27FC236}">
                    <a16:creationId xmlns:a16="http://schemas.microsoft.com/office/drawing/2014/main" id="{50C7933C-D62E-37A7-47B4-E1070D9B7E23}"/>
                  </a:ext>
                </a:extLst>
              </p:cNvPr>
              <p:cNvSpPr txBox="1"/>
              <p:nvPr/>
            </p:nvSpPr>
            <p:spPr>
              <a:xfrm>
                <a:off x="3565356" y="1699236"/>
                <a:ext cx="228550" cy="43595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600" b="0" kern="1200" dirty="0">
                  <a:solidFill>
                    <a:sysClr val="window" lastClr="FFFFFF"/>
                  </a:solidFill>
                  <a:latin typeface="Futura Bk BT" pitchFamily="34" charset="0"/>
                  <a:ea typeface="+mn-ea"/>
                  <a:cs typeface="Courier New" panose="02070309020205020404" pitchFamily="49" charset="0"/>
                </a:endParaRPr>
              </a:p>
            </p:txBody>
          </p:sp>
        </p:grpSp>
      </p:grpSp>
      <p:sp>
        <p:nvSpPr>
          <p:cNvPr id="14" name="Forme libre 13"/>
          <p:cNvSpPr>
            <a:spLocks noChangeAspect="1"/>
          </p:cNvSpPr>
          <p:nvPr/>
        </p:nvSpPr>
        <p:spPr>
          <a:xfrm>
            <a:off x="6152949" y="757601"/>
            <a:ext cx="2917600" cy="2156445"/>
          </a:xfrm>
          <a:custGeom>
            <a:avLst/>
            <a:gdLst>
              <a:gd name="connsiteX0" fmla="*/ 3851328 w 3859078"/>
              <a:gd name="connsiteY0" fmla="*/ 0 h 4215539"/>
              <a:gd name="connsiteX1" fmla="*/ 883403 w 3859078"/>
              <a:gd name="connsiteY1" fmla="*/ 7749 h 4215539"/>
              <a:gd name="connsiteX2" fmla="*/ 0 w 3859078"/>
              <a:gd name="connsiteY2" fmla="*/ 4215539 h 4215539"/>
              <a:gd name="connsiteX3" fmla="*/ 3859078 w 3859078"/>
              <a:gd name="connsiteY3" fmla="*/ 4192291 h 4215539"/>
              <a:gd name="connsiteX4" fmla="*/ 3851328 w 3859078"/>
              <a:gd name="connsiteY4" fmla="*/ 0 h 421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078" h="4215539">
                <a:moveTo>
                  <a:pt x="3851328" y="0"/>
                </a:moveTo>
                <a:lnTo>
                  <a:pt x="883403" y="7749"/>
                </a:lnTo>
                <a:lnTo>
                  <a:pt x="0" y="4215539"/>
                </a:lnTo>
                <a:lnTo>
                  <a:pt x="3859078" y="4192291"/>
                </a:lnTo>
                <a:cubicBezTo>
                  <a:pt x="3856495" y="2794861"/>
                  <a:pt x="3853911" y="1397430"/>
                  <a:pt x="3851328" y="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10800000" sx="101000" sy="101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p:cNvSpPr txBox="1"/>
          <p:nvPr/>
        </p:nvSpPr>
        <p:spPr>
          <a:xfrm>
            <a:off x="4198298" y="2305484"/>
            <a:ext cx="2158515" cy="544665"/>
          </a:xfrm>
          <a:prstGeom prst="rect">
            <a:avLst/>
          </a:prstGeom>
        </p:spPr>
        <p:txBody>
          <a:bodyPr vert="horz" lIns="91440" tIns="45720" rIns="91440" bIns="45720" rtlCol="0">
            <a:normAutofit/>
          </a:bodyPr>
          <a:lstStyle>
            <a:defPPr>
              <a:defRPr lang="fr-FR"/>
            </a:defPPr>
            <a:lvl1pPr marL="0" indent="0" eaLnBrk="1" hangingPunct="1">
              <a:spcBef>
                <a:spcPct val="20000"/>
              </a:spcBef>
              <a:buFont typeface="Arial" charset="0"/>
              <a:buNone/>
              <a:defRPr sz="2800">
                <a:solidFill>
                  <a:schemeClr val="tx2"/>
                </a:solidFill>
                <a:latin typeface="Calibri Light" panose="020F0302020204030204" pitchFamily="34" charset="0"/>
                <a:cs typeface="Calibri Light" panose="020F0302020204030204" pitchFamily="34" charset="0"/>
              </a:defRPr>
            </a:lvl1pPr>
            <a:lvl2pPr lvl="1" indent="0" eaLnBrk="1" hangingPunct="1">
              <a:spcBef>
                <a:spcPct val="20000"/>
              </a:spcBef>
              <a:buFontTx/>
              <a:buNone/>
              <a:defRPr sz="2000" b="1">
                <a:latin typeface="Calibri Light" panose="020F0302020204030204" pitchFamily="34" charset="0"/>
                <a:cs typeface="Calibri Light" panose="020F0302020204030204" pitchFamily="34" charset="0"/>
              </a:defRPr>
            </a:lvl2pPr>
            <a:lvl3pPr marL="1200150" indent="-285750" eaLnBrk="1" hangingPunct="1">
              <a:spcBef>
                <a:spcPct val="20000"/>
              </a:spcBef>
              <a:buFontTx/>
              <a:buBlip>
                <a:blip r:embed="rId4"/>
              </a:buBlip>
              <a:defRPr sz="1800">
                <a:latin typeface="Calibri Light" panose="020F0302020204030204" pitchFamily="34" charset="0"/>
                <a:cs typeface="Calibri Light" panose="020F0302020204030204" pitchFamily="34" charset="0"/>
              </a:defRPr>
            </a:lvl3pPr>
            <a:lvl4pPr marL="1600200" indent="-228600" eaLnBrk="1" hangingPunct="1">
              <a:spcBef>
                <a:spcPct val="20000"/>
              </a:spcBef>
              <a:buFont typeface="Arial" panose="020B0604020202020204" pitchFamily="34" charset="0"/>
              <a:buChar char="•"/>
              <a:defRPr sz="1600" b="1">
                <a:latin typeface="Calibri Light" panose="020F0302020204030204" pitchFamily="34" charset="0"/>
                <a:cs typeface="Calibri Light" panose="020F0302020204030204" pitchFamily="34" charset="0"/>
              </a:defRPr>
            </a:lvl4pPr>
            <a:lvl5pPr marL="2057400" indent="-228600" eaLnBrk="1" hangingPunct="1">
              <a:spcBef>
                <a:spcPct val="20000"/>
              </a:spcBef>
              <a:buSzPct val="100000"/>
              <a:buFont typeface="Arial" panose="020B0604020202020204" pitchFamily="34" charset="0"/>
              <a:buChar char="•"/>
              <a:defRPr sz="1600">
                <a:latin typeface="Calibri Light" panose="020F0302020204030204" pitchFamily="34" charset="0"/>
                <a:cs typeface="Calibri Light" panose="020F0302020204030204" pitchFamily="34" charset="0"/>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r>
              <a:rPr lang="fr-FR" dirty="0" smtClean="0"/>
              <a:t>Une </a:t>
            </a:r>
            <a:r>
              <a:rPr lang="fr-FR" dirty="0"/>
              <a:t>mission</a:t>
            </a:r>
          </a:p>
        </p:txBody>
      </p:sp>
      <p:sp>
        <p:nvSpPr>
          <p:cNvPr id="17" name="ZoneTexte 16"/>
          <p:cNvSpPr txBox="1"/>
          <p:nvPr/>
        </p:nvSpPr>
        <p:spPr>
          <a:xfrm>
            <a:off x="4059757" y="2841960"/>
            <a:ext cx="1750783" cy="544665"/>
          </a:xfrm>
          <a:prstGeom prst="rect">
            <a:avLst/>
          </a:prstGeom>
        </p:spPr>
        <p:txBody>
          <a:bodyPr vert="horz" lIns="91440" tIns="45720" rIns="91440" bIns="45720" rtlCol="0">
            <a:normAutofit/>
          </a:bodyPr>
          <a:lstStyle>
            <a:defPPr>
              <a:defRPr lang="fr-FR"/>
            </a:defPPr>
            <a:lvl1pPr marL="0" indent="0" eaLnBrk="1" hangingPunct="1">
              <a:spcBef>
                <a:spcPct val="20000"/>
              </a:spcBef>
              <a:buFont typeface="Arial" charset="0"/>
              <a:buNone/>
              <a:defRPr sz="2800">
                <a:solidFill>
                  <a:schemeClr val="tx2"/>
                </a:solidFill>
                <a:latin typeface="Calibri Light" panose="020F0302020204030204" pitchFamily="34" charset="0"/>
                <a:cs typeface="Calibri Light" panose="020F0302020204030204" pitchFamily="34" charset="0"/>
              </a:defRPr>
            </a:lvl1pPr>
            <a:lvl2pPr lvl="1" indent="0" eaLnBrk="1" hangingPunct="1">
              <a:spcBef>
                <a:spcPct val="20000"/>
              </a:spcBef>
              <a:buFontTx/>
              <a:buNone/>
              <a:defRPr sz="2000" b="1">
                <a:latin typeface="Calibri Light" panose="020F0302020204030204" pitchFamily="34" charset="0"/>
                <a:cs typeface="Calibri Light" panose="020F0302020204030204" pitchFamily="34" charset="0"/>
              </a:defRPr>
            </a:lvl2pPr>
            <a:lvl3pPr marL="1200150" indent="-285750" eaLnBrk="1" hangingPunct="1">
              <a:spcBef>
                <a:spcPct val="20000"/>
              </a:spcBef>
              <a:buFontTx/>
              <a:buBlip>
                <a:blip r:embed="rId4"/>
              </a:buBlip>
              <a:defRPr sz="1800">
                <a:latin typeface="Calibri Light" panose="020F0302020204030204" pitchFamily="34" charset="0"/>
                <a:cs typeface="Calibri Light" panose="020F0302020204030204" pitchFamily="34" charset="0"/>
              </a:defRPr>
            </a:lvl3pPr>
            <a:lvl4pPr marL="1600200" indent="-228600" eaLnBrk="1" hangingPunct="1">
              <a:spcBef>
                <a:spcPct val="20000"/>
              </a:spcBef>
              <a:buFont typeface="Arial" panose="020B0604020202020204" pitchFamily="34" charset="0"/>
              <a:buChar char="•"/>
              <a:defRPr sz="1600" b="1">
                <a:latin typeface="Calibri Light" panose="020F0302020204030204" pitchFamily="34" charset="0"/>
                <a:cs typeface="Calibri Light" panose="020F0302020204030204" pitchFamily="34" charset="0"/>
              </a:defRPr>
            </a:lvl4pPr>
            <a:lvl5pPr marL="2057400" indent="-228600" eaLnBrk="1" hangingPunct="1">
              <a:spcBef>
                <a:spcPct val="20000"/>
              </a:spcBef>
              <a:buSzPct val="100000"/>
              <a:buFont typeface="Arial" panose="020B0604020202020204" pitchFamily="34" charset="0"/>
              <a:buChar char="•"/>
              <a:defRPr sz="1600">
                <a:latin typeface="Calibri Light" panose="020F0302020204030204" pitchFamily="34" charset="0"/>
                <a:cs typeface="Calibri Light" panose="020F0302020204030204" pitchFamily="34" charset="0"/>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r>
              <a:rPr lang="fr-FR" dirty="0" smtClean="0"/>
              <a:t>Un chef</a:t>
            </a:r>
            <a:endParaRPr lang="fr-FR" dirty="0"/>
          </a:p>
        </p:txBody>
      </p:sp>
      <p:sp>
        <p:nvSpPr>
          <p:cNvPr id="18" name="ZoneTexte 17"/>
          <p:cNvSpPr txBox="1"/>
          <p:nvPr/>
        </p:nvSpPr>
        <p:spPr>
          <a:xfrm>
            <a:off x="3920074" y="3416984"/>
            <a:ext cx="1943336" cy="544665"/>
          </a:xfrm>
          <a:prstGeom prst="rect">
            <a:avLst/>
          </a:prstGeom>
        </p:spPr>
        <p:txBody>
          <a:bodyPr vert="horz" lIns="91440" tIns="45720" rIns="91440" bIns="45720" rtlCol="0">
            <a:noAutofit/>
          </a:bodyPr>
          <a:lstStyle>
            <a:defPPr>
              <a:defRPr lang="fr-FR"/>
            </a:defPPr>
            <a:lvl1pPr marL="0" indent="0" eaLnBrk="1" hangingPunct="1">
              <a:spcBef>
                <a:spcPct val="20000"/>
              </a:spcBef>
              <a:buFont typeface="Arial" charset="0"/>
              <a:buNone/>
              <a:defRPr sz="2800">
                <a:solidFill>
                  <a:schemeClr val="tx2"/>
                </a:solidFill>
                <a:latin typeface="Calibri Light" panose="020F0302020204030204" pitchFamily="34" charset="0"/>
                <a:cs typeface="Calibri Light" panose="020F0302020204030204" pitchFamily="34" charset="0"/>
              </a:defRPr>
            </a:lvl1pPr>
            <a:lvl2pPr lvl="1" indent="0" eaLnBrk="1" hangingPunct="1">
              <a:spcBef>
                <a:spcPct val="20000"/>
              </a:spcBef>
              <a:buFontTx/>
              <a:buNone/>
              <a:defRPr sz="2000" b="1">
                <a:latin typeface="Calibri Light" panose="020F0302020204030204" pitchFamily="34" charset="0"/>
                <a:cs typeface="Calibri Light" panose="020F0302020204030204" pitchFamily="34" charset="0"/>
              </a:defRPr>
            </a:lvl2pPr>
            <a:lvl3pPr marL="1200150" indent="-285750" eaLnBrk="1" hangingPunct="1">
              <a:spcBef>
                <a:spcPct val="20000"/>
              </a:spcBef>
              <a:buFontTx/>
              <a:buBlip>
                <a:blip r:embed="rId4"/>
              </a:buBlip>
              <a:defRPr sz="1800">
                <a:latin typeface="Calibri Light" panose="020F0302020204030204" pitchFamily="34" charset="0"/>
                <a:cs typeface="Calibri Light" panose="020F0302020204030204" pitchFamily="34" charset="0"/>
              </a:defRPr>
            </a:lvl3pPr>
            <a:lvl4pPr marL="1600200" indent="-228600" eaLnBrk="1" hangingPunct="1">
              <a:spcBef>
                <a:spcPct val="20000"/>
              </a:spcBef>
              <a:buFont typeface="Arial" panose="020B0604020202020204" pitchFamily="34" charset="0"/>
              <a:buChar char="•"/>
              <a:defRPr sz="1600" b="1">
                <a:latin typeface="Calibri Light" panose="020F0302020204030204" pitchFamily="34" charset="0"/>
                <a:cs typeface="Calibri Light" panose="020F0302020204030204" pitchFamily="34" charset="0"/>
              </a:defRPr>
            </a:lvl4pPr>
            <a:lvl5pPr marL="2057400" indent="-228600" eaLnBrk="1" hangingPunct="1">
              <a:spcBef>
                <a:spcPct val="20000"/>
              </a:spcBef>
              <a:buSzPct val="100000"/>
              <a:buFont typeface="Arial" panose="020B0604020202020204" pitchFamily="34" charset="0"/>
              <a:buChar char="•"/>
              <a:defRPr sz="1600">
                <a:latin typeface="Calibri Light" panose="020F0302020204030204" pitchFamily="34" charset="0"/>
                <a:cs typeface="Calibri Light" panose="020F0302020204030204" pitchFamily="34" charset="0"/>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r>
              <a:rPr lang="fr-FR" dirty="0" smtClean="0"/>
              <a:t>Des moyens</a:t>
            </a:r>
            <a:endParaRPr lang="fr-FR" dirty="0"/>
          </a:p>
        </p:txBody>
      </p:sp>
      <p:pic>
        <p:nvPicPr>
          <p:cNvPr id="19" name="Imag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92638" y="1399477"/>
            <a:ext cx="976562" cy="101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6067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plan-de-vol">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2535</TotalTime>
  <Words>7264</Words>
  <Application>Microsoft Office PowerPoint</Application>
  <PresentationFormat>Affichage à l'écran (16:9)</PresentationFormat>
  <Paragraphs>754</Paragraphs>
  <Slides>44</Slides>
  <Notes>31</Notes>
  <HiddenSlides>15</HiddenSlides>
  <MMClips>0</MMClips>
  <ScaleCrop>false</ScaleCrop>
  <HeadingPairs>
    <vt:vector size="8" baseType="variant">
      <vt:variant>
        <vt:lpstr>Polices utilisées</vt:lpstr>
      </vt:variant>
      <vt:variant>
        <vt:i4>21</vt:i4>
      </vt:variant>
      <vt:variant>
        <vt:lpstr>Thème</vt:lpstr>
      </vt:variant>
      <vt:variant>
        <vt:i4>1</vt:i4>
      </vt:variant>
      <vt:variant>
        <vt:lpstr>Serveurs OLE incorporés</vt:lpstr>
      </vt:variant>
      <vt:variant>
        <vt:i4>2</vt:i4>
      </vt:variant>
      <vt:variant>
        <vt:lpstr>Titres des diapositives</vt:lpstr>
      </vt:variant>
      <vt:variant>
        <vt:i4>44</vt:i4>
      </vt:variant>
    </vt:vector>
  </HeadingPairs>
  <TitlesOfParts>
    <vt:vector size="68" baseType="lpstr">
      <vt:lpstr>MS PGothic</vt:lpstr>
      <vt:lpstr>MS PGothic</vt:lpstr>
      <vt:lpstr>Arabic Typesetting</vt:lpstr>
      <vt:lpstr>Arial</vt:lpstr>
      <vt:lpstr>Bahnschrift</vt:lpstr>
      <vt:lpstr>Calibri</vt:lpstr>
      <vt:lpstr>Calibri Light</vt:lpstr>
      <vt:lpstr>Cambria</vt:lpstr>
      <vt:lpstr>Century Gothic</vt:lpstr>
      <vt:lpstr>Courier New</vt:lpstr>
      <vt:lpstr>Futura Bk BT</vt:lpstr>
      <vt:lpstr>Garamond</vt:lpstr>
      <vt:lpstr>Lucida Grande</vt:lpstr>
      <vt:lpstr>Marianne</vt:lpstr>
      <vt:lpstr>Myriad Pro</vt:lpstr>
      <vt:lpstr>Stencil</vt:lpstr>
      <vt:lpstr>Stencil</vt:lpstr>
      <vt:lpstr>Symbol</vt:lpstr>
      <vt:lpstr>Times New Roman</vt:lpstr>
      <vt:lpstr>Wingdings</vt:lpstr>
      <vt:lpstr>ヒラギノ角ゴ Pro W3</vt:lpstr>
      <vt:lpstr>Thème-plan-de-vol</vt:lpstr>
      <vt:lpstr>CorelDRAW</vt:lpstr>
      <vt:lpstr>Image Photo Editor</vt:lpstr>
      <vt:lpstr>Présentation PowerPoint</vt:lpstr>
      <vt:lpstr>Présentation PowerPoint</vt:lpstr>
      <vt:lpstr>Présentation PowerPoint</vt:lpstr>
      <vt:lpstr>La Puissance Aérienne: outil indispensable à la   défense de la France et de ses intérêts</vt:lpstr>
      <vt:lpstr>Présentation PowerPoint</vt:lpstr>
      <vt:lpstr>Présentation PowerPoint</vt:lpstr>
      <vt:lpstr>Des aviatrices et des aviateurs engagés</vt:lpstr>
      <vt:lpstr>Missions  PERMANENTES &amp; STRUCTURANTES </vt:lpstr>
      <vt:lpstr>Présentation PowerPoint</vt:lpstr>
      <vt:lpstr>Les Dualités – Les Crédibilités</vt:lpstr>
      <vt:lpstr>Une Arme dont l’emploi diffère</vt:lpstr>
      <vt:lpstr>Dissuader aujourd’hui et demain</vt:lpstr>
      <vt:lpstr>PROTEGER : Le commandement de la défense aérienne      et des opérations aériennes</vt:lpstr>
      <vt:lpstr>Moyens dédiés  / Structure directe</vt:lpstr>
      <vt:lpstr>Bulle de protection 3D</vt:lpstr>
      <vt:lpstr>Présentation PowerPoint</vt:lpstr>
      <vt:lpstr>Présentation PowerPoint</vt:lpstr>
      <vt:lpstr>INTERVENIR : Opération Harmattan</vt:lpstr>
      <vt:lpstr>Opération Harmattan</vt:lpstr>
      <vt:lpstr>APAGAN: évacuation de ressortissants</vt:lpstr>
      <vt:lpstr>Opérations en cours</vt:lpstr>
      <vt:lpstr>Présentation PowerPoint</vt:lpstr>
      <vt:lpstr>Présentation PowerPoint</vt:lpstr>
      <vt:lpstr>Présentation PowerPoint</vt:lpstr>
      <vt:lpstr>LPM en cours : continuer de réparer / moderniser</vt:lpstr>
      <vt:lpstr>Post 2035 : des ambitions élevées</vt:lpstr>
      <vt:lpstr>Espace : Assurer notre liberté d’accès et d’action</vt:lpstr>
      <vt:lpstr>Questions? </vt:lpstr>
      <vt:lpstr>Présentation PowerPoint</vt:lpstr>
      <vt:lpstr>LES ENJEUX DE L’ARMEE DE L’AIR ET DE L’ESPACE Un réseau des bases aériennes performant </vt:lpstr>
      <vt:lpstr>DES MATERIELS AERIENS VARIES</vt:lpstr>
      <vt:lpstr>DES MATERIELS AERIENS VARIES</vt:lpstr>
      <vt:lpstr>ALTAÏR</vt:lpstr>
      <vt:lpstr>ORGANISATION</vt:lpstr>
      <vt:lpstr>ORGANISATION</vt:lpstr>
      <vt:lpstr>UNE ARMEE DE L’AIR INTEROPERABLE</vt:lpstr>
      <vt:lpstr>INTERVENIR Immédiatement</vt:lpstr>
      <vt:lpstr>UNE ARMEE DE L’AIR ET DE L’ESPACE QUI RELEVE DES DEFIS…</vt:lpstr>
      <vt:lpstr> 3 principes fondamentaux</vt:lpstr>
      <vt:lpstr>Présentation PowerPoint</vt:lpstr>
      <vt:lpstr>Organisation des FAS : Ops et Orga à la fois</vt:lpstr>
      <vt:lpstr>Tir d’évaluation des forces</vt:lpstr>
      <vt:lpstr>Alimenter le dialogue de dissuasion</vt:lpstr>
      <vt:lpstr>Un réseau de bases aériennes performant </vt:lpstr>
    </vt:vector>
  </TitlesOfParts>
  <Company>Sirpa air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 Globule</dc:creator>
  <cp:lastModifiedBy>ROUILLÉ Damien COL</cp:lastModifiedBy>
  <cp:revision>194</cp:revision>
  <cp:lastPrinted>2022-10-21T17:20:50Z</cp:lastPrinted>
  <dcterms:created xsi:type="dcterms:W3CDTF">2018-12-07T09:18:31Z</dcterms:created>
  <dcterms:modified xsi:type="dcterms:W3CDTF">2023-08-30T14:25:43Z</dcterms:modified>
</cp:coreProperties>
</file>