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71" r:id="rId3"/>
    <p:sldId id="273" r:id="rId4"/>
    <p:sldId id="262" r:id="rId5"/>
    <p:sldId id="276" r:id="rId6"/>
    <p:sldId id="277" r:id="rId7"/>
    <p:sldId id="278" r:id="rId8"/>
    <p:sldId id="274" r:id="rId9"/>
    <p:sldId id="263" r:id="rId10"/>
    <p:sldId id="281" r:id="rId11"/>
    <p:sldId id="283" r:id="rId12"/>
    <p:sldId id="282" r:id="rId13"/>
    <p:sldId id="284" r:id="rId14"/>
    <p:sldId id="257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UVERTURE" id="{74760B2F-4450-4B8B-8534-3AD90943A5BC}">
          <p14:sldIdLst>
            <p14:sldId id="256"/>
            <p14:sldId id="271"/>
            <p14:sldId id="273"/>
            <p14:sldId id="262"/>
            <p14:sldId id="276"/>
            <p14:sldId id="277"/>
            <p14:sldId id="278"/>
            <p14:sldId id="274"/>
            <p14:sldId id="263"/>
            <p14:sldId id="281"/>
            <p14:sldId id="283"/>
            <p14:sldId id="282"/>
            <p14:sldId id="284"/>
            <p14:sldId id="257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46" userDrawn="1">
          <p15:clr>
            <a:srgbClr val="A4A3A4"/>
          </p15:clr>
        </p15:guide>
        <p15:guide id="2" pos="34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IEDNOIR Stephen ATTACHE ADMI" initials="PSAA" lastIdx="6" clrIdx="0">
    <p:extLst>
      <p:ext uri="{19B8F6BF-5375-455C-9EA6-DF929625EA0E}">
        <p15:presenceInfo xmlns:p15="http://schemas.microsoft.com/office/powerpoint/2012/main" userId="PIEDNOIR Stephen ATTACHE ADM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9A6C"/>
    <a:srgbClr val="C9211E"/>
    <a:srgbClr val="008BC8"/>
    <a:srgbClr val="0343E3"/>
    <a:srgbClr val="007AB0"/>
    <a:srgbClr val="001B39"/>
    <a:srgbClr val="000A18"/>
    <a:srgbClr val="004043"/>
    <a:srgbClr val="9AA8B1"/>
    <a:srgbClr val="005A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60" y="80"/>
      </p:cViewPr>
      <p:guideLst>
        <p:guide orient="horz" pos="346"/>
        <p:guide pos="347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D72C45-2708-4C1A-9C04-2F1E9447B3C4}" type="datetimeFigureOut">
              <a:rPr lang="fr-FR" smtClean="0"/>
              <a:t>06/03/2024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2F727A-2700-4E91-B3FA-60B8DAC6B6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1368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8A053-8728-43E4-BE94-2F685E76AACB}" type="datetimeFigureOut">
              <a:rPr lang="fr-FR" smtClean="0"/>
              <a:t>06/03/2024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BE387-3D86-4B09-A572-4DD068932E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3982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8A053-8728-43E4-BE94-2F685E76AACB}" type="datetimeFigureOut">
              <a:rPr lang="fr-FR" smtClean="0"/>
              <a:t>06/03/2024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BE387-3D86-4B09-A572-4DD068932E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5559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8A053-8728-43E4-BE94-2F685E76AACB}" type="datetimeFigureOut">
              <a:rPr lang="fr-FR" smtClean="0"/>
              <a:t>06/03/2024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BE387-3D86-4B09-A572-4DD068932E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8447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8A053-8728-43E4-BE94-2F685E76AACB}" type="datetimeFigureOut">
              <a:rPr lang="fr-FR" smtClean="0"/>
              <a:t>06/03/2024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BE387-3D86-4B09-A572-4DD068932E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9175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8A053-8728-43E4-BE94-2F685E76AACB}" type="datetimeFigureOut">
              <a:rPr lang="fr-FR" smtClean="0"/>
              <a:t>06/03/2024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BE387-3D86-4B09-A572-4DD068932E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6675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8A053-8728-43E4-BE94-2F685E76AACB}" type="datetimeFigureOut">
              <a:rPr lang="fr-FR" smtClean="0"/>
              <a:t>06/03/2024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BE387-3D86-4B09-A572-4DD068932E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8848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8A053-8728-43E4-BE94-2F685E76AACB}" type="datetimeFigureOut">
              <a:rPr lang="fr-FR" smtClean="0"/>
              <a:t>06/03/2024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BE387-3D86-4B09-A572-4DD068932E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5435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8A053-8728-43E4-BE94-2F685E76AACB}" type="datetimeFigureOut">
              <a:rPr lang="fr-FR" smtClean="0"/>
              <a:t>06/03/2024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BE387-3D86-4B09-A572-4DD068932E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6389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8A053-8728-43E4-BE94-2F685E76AACB}" type="datetimeFigureOut">
              <a:rPr lang="fr-FR" smtClean="0"/>
              <a:t>06/03/2024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BE387-3D86-4B09-A572-4DD068932E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3456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8A053-8728-43E4-BE94-2F685E76AACB}" type="datetimeFigureOut">
              <a:rPr lang="fr-FR" smtClean="0"/>
              <a:t>06/03/2024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BE387-3D86-4B09-A572-4DD068932E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1901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8A053-8728-43E4-BE94-2F685E76AACB}" type="datetimeFigureOut">
              <a:rPr lang="fr-FR" smtClean="0"/>
              <a:t>06/03/2024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BE387-3D86-4B09-A572-4DD068932E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9566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8A053-8728-43E4-BE94-2F685E76AACB}" type="datetimeFigureOut">
              <a:rPr lang="fr-FR" smtClean="0"/>
              <a:t>06/03/2024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BE387-3D86-4B09-A572-4DD068932E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911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jpeg"/><Relationship Id="rId7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3"/>
          <p:cNvPicPr/>
          <p:nvPr/>
        </p:nvPicPr>
        <p:blipFill>
          <a:blip r:embed="rId2"/>
          <a:stretch/>
        </p:blipFill>
        <p:spPr>
          <a:xfrm>
            <a:off x="348833" y="288586"/>
            <a:ext cx="692567" cy="593916"/>
          </a:xfrm>
          <a:prstGeom prst="rect">
            <a:avLst/>
          </a:prstGeom>
          <a:ln w="0"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573" y="81506"/>
            <a:ext cx="965543" cy="96554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48833" y="4994348"/>
            <a:ext cx="115171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cap="all" dirty="0" smtClean="0">
                <a:solidFill>
                  <a:srgbClr val="001B39"/>
                </a:solidFill>
                <a:latin typeface="Marianne" panose="02000000000000000000" pitchFamily="50" charset="0"/>
              </a:rPr>
              <a:t>LA MARINE NATIONALE</a:t>
            </a:r>
            <a:endParaRPr lang="fr-FR" sz="6000" b="1" cap="all" dirty="0">
              <a:solidFill>
                <a:srgbClr val="001B39"/>
              </a:solidFill>
              <a:latin typeface="Marianne" panose="02000000000000000000" pitchFamily="50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48833" y="6126974"/>
            <a:ext cx="11517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990600" algn="l"/>
              </a:tabLst>
            </a:pPr>
            <a:r>
              <a:rPr lang="fr-FR" sz="2000" cap="all" dirty="0" smtClean="0">
                <a:solidFill>
                  <a:srgbClr val="001B39"/>
                </a:solidFill>
                <a:latin typeface="Marianne" panose="02000000000000000000" pitchFamily="50" charset="0"/>
              </a:rPr>
              <a:t>VOTRE Défense COMMENCE AU LARGE</a:t>
            </a:r>
            <a:endParaRPr lang="fr-FR" sz="2000" cap="all" dirty="0">
              <a:solidFill>
                <a:srgbClr val="001B39"/>
              </a:solidFill>
              <a:latin typeface="Marianne" panose="02000000000000000000" pitchFamily="50" charset="0"/>
            </a:endParaRPr>
          </a:p>
        </p:txBody>
      </p:sp>
      <p:cxnSp>
        <p:nvCxnSpPr>
          <p:cNvPr id="9" name="Connecteur droit 8"/>
          <p:cNvCxnSpPr/>
          <p:nvPr/>
        </p:nvCxnSpPr>
        <p:spPr>
          <a:xfrm>
            <a:off x="3923414" y="6010011"/>
            <a:ext cx="4338084" cy="0"/>
          </a:xfrm>
          <a:prstGeom prst="line">
            <a:avLst/>
          </a:prstGeom>
          <a:ln w="12700">
            <a:solidFill>
              <a:srgbClr val="001B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34" b="18227"/>
          <a:stretch/>
        </p:blipFill>
        <p:spPr>
          <a:xfrm>
            <a:off x="11384" y="1143000"/>
            <a:ext cx="12192000" cy="3733800"/>
          </a:xfrm>
          <a:prstGeom prst="rect">
            <a:avLst/>
          </a:prstGeom>
          <a:ln w="0">
            <a:noFill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0" r="-134" b="39300"/>
          <a:stretch/>
        </p:blipFill>
        <p:spPr>
          <a:xfrm>
            <a:off x="-24493" y="1143000"/>
            <a:ext cx="12262757" cy="373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23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cteur droit 9"/>
          <p:cNvCxnSpPr/>
          <p:nvPr/>
        </p:nvCxnSpPr>
        <p:spPr>
          <a:xfrm>
            <a:off x="6563786" y="6595757"/>
            <a:ext cx="5628214" cy="0"/>
          </a:xfrm>
          <a:prstGeom prst="line">
            <a:avLst/>
          </a:prstGeom>
          <a:ln w="6350">
            <a:solidFill>
              <a:srgbClr val="001B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990" y="6442861"/>
            <a:ext cx="887368" cy="284528"/>
          </a:xfrm>
          <a:prstGeom prst="rect">
            <a:avLst/>
          </a:prstGeom>
        </p:spPr>
      </p:pic>
      <p:cxnSp>
        <p:nvCxnSpPr>
          <p:cNvPr id="12" name="Connecteur droit 11"/>
          <p:cNvCxnSpPr/>
          <p:nvPr/>
        </p:nvCxnSpPr>
        <p:spPr>
          <a:xfrm>
            <a:off x="0" y="6595757"/>
            <a:ext cx="5628214" cy="0"/>
          </a:xfrm>
          <a:prstGeom prst="line">
            <a:avLst/>
          </a:prstGeom>
          <a:ln w="6350">
            <a:solidFill>
              <a:srgbClr val="001B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CustomShape 1"/>
          <p:cNvSpPr/>
          <p:nvPr/>
        </p:nvSpPr>
        <p:spPr>
          <a:xfrm rot="16200000">
            <a:off x="3699144" y="2717894"/>
            <a:ext cx="3274914" cy="144509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4400" b="1" strike="noStrike" spc="-1" dirty="0" smtClean="0">
                <a:solidFill>
                  <a:srgbClr val="001B39"/>
                </a:solidFill>
                <a:latin typeface="Marianne"/>
              </a:rPr>
              <a:t>PROTÉGER</a:t>
            </a:r>
            <a:endParaRPr lang="fr-FR" sz="4400" b="0" strike="noStrike" spc="-1" dirty="0" smtClean="0">
              <a:solidFill>
                <a:srgbClr val="9D7737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fr-FR" sz="4400" b="0" strike="noStrike" spc="-1" dirty="0">
              <a:solidFill>
                <a:srgbClr val="9D7737"/>
              </a:solidFill>
              <a:latin typeface="Arial"/>
            </a:endParaRPr>
          </a:p>
        </p:txBody>
      </p:sp>
      <p:sp>
        <p:nvSpPr>
          <p:cNvPr id="78" name="CustomShape 4"/>
          <p:cNvSpPr/>
          <p:nvPr/>
        </p:nvSpPr>
        <p:spPr>
          <a:xfrm>
            <a:off x="5475132" y="2016938"/>
            <a:ext cx="74520" cy="2841840"/>
          </a:xfrm>
          <a:prstGeom prst="rect">
            <a:avLst/>
          </a:prstGeom>
          <a:solidFill>
            <a:srgbClr val="001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88" name="Groupe 87"/>
          <p:cNvGrpSpPr/>
          <p:nvPr/>
        </p:nvGrpSpPr>
        <p:grpSpPr>
          <a:xfrm>
            <a:off x="7052681" y="978685"/>
            <a:ext cx="3815223" cy="2159894"/>
            <a:chOff x="8219008" y="521083"/>
            <a:chExt cx="3815223" cy="2159894"/>
          </a:xfrm>
        </p:grpSpPr>
        <p:pic>
          <p:nvPicPr>
            <p:cNvPr id="23" name="Image 33"/>
            <p:cNvPicPr/>
            <p:nvPr/>
          </p:nvPicPr>
          <p:blipFill>
            <a:blip r:embed="rId3">
              <a:duotone>
                <a:prstClr val="black"/>
                <a:srgbClr val="001B39">
                  <a:tint val="45000"/>
                  <a:satMod val="400000"/>
                </a:srgbClr>
              </a:duotone>
              <a:lum bright="-100000" contrast="-99000"/>
            </a:blip>
            <a:stretch/>
          </p:blipFill>
          <p:spPr>
            <a:xfrm>
              <a:off x="9124269" y="521083"/>
              <a:ext cx="427939" cy="406542"/>
            </a:xfrm>
            <a:prstGeom prst="rect">
              <a:avLst/>
            </a:prstGeom>
          </p:spPr>
        </p:pic>
        <p:sp>
          <p:nvSpPr>
            <p:cNvPr id="24" name="CustomShape 8"/>
            <p:cNvSpPr/>
            <p:nvPr/>
          </p:nvSpPr>
          <p:spPr>
            <a:xfrm>
              <a:off x="8906963" y="999919"/>
              <a:ext cx="3127268" cy="1681058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>
              <a:spAutoFit/>
            </a:bodyPr>
            <a:lstStyle/>
            <a:p>
              <a:pPr marL="171450" indent="-171450">
                <a:lnSpc>
                  <a:spcPts val="1400"/>
                </a:lnSpc>
                <a:buFont typeface="Wingdings" panose="05000000000000000000" pitchFamily="2" charset="2"/>
                <a:buChar char="§"/>
              </a:pPr>
              <a:r>
                <a:rPr lang="fr-FR" sz="1400" b="0" strike="noStrike" spc="-1" dirty="0">
                  <a:solidFill>
                    <a:srgbClr val="001B39"/>
                  </a:solidFill>
                  <a:latin typeface="Marianne"/>
                </a:rPr>
                <a:t>Lutte contre la piraterie </a:t>
              </a:r>
              <a:r>
                <a:rPr lang="fr-FR" sz="1400" b="0" strike="noStrike" spc="-1" dirty="0" smtClean="0">
                  <a:solidFill>
                    <a:srgbClr val="001B39"/>
                  </a:solidFill>
                  <a:latin typeface="Marianne"/>
                </a:rPr>
                <a:t>et</a:t>
              </a:r>
              <a:br>
                <a:rPr lang="fr-FR" sz="1400" b="0" strike="noStrike" spc="-1" dirty="0" smtClean="0">
                  <a:solidFill>
                    <a:srgbClr val="001B39"/>
                  </a:solidFill>
                  <a:latin typeface="Marianne"/>
                </a:rPr>
              </a:br>
              <a:r>
                <a:rPr lang="fr-FR" sz="1400" b="0" strike="noStrike" spc="-1" dirty="0" smtClean="0">
                  <a:solidFill>
                    <a:srgbClr val="001B39"/>
                  </a:solidFill>
                  <a:latin typeface="Marianne"/>
                </a:rPr>
                <a:t>les </a:t>
              </a:r>
              <a:r>
                <a:rPr lang="fr-FR" sz="1400" b="0" strike="noStrike" spc="-1" dirty="0">
                  <a:solidFill>
                    <a:srgbClr val="001B39"/>
                  </a:solidFill>
                  <a:latin typeface="Marianne"/>
                </a:rPr>
                <a:t>trafics illicites</a:t>
              </a:r>
              <a:endParaRPr lang="fr-FR" sz="1400" b="0" strike="noStrike" spc="-1" dirty="0">
                <a:solidFill>
                  <a:srgbClr val="001B39"/>
                </a:solidFill>
                <a:latin typeface="Arial"/>
              </a:endParaRPr>
            </a:p>
            <a:p>
              <a:pPr marL="171450" indent="-171450">
                <a:lnSpc>
                  <a:spcPts val="1200"/>
                </a:lnSpc>
                <a:buFont typeface="Wingdings" panose="05000000000000000000" pitchFamily="2" charset="2"/>
                <a:buChar char="§"/>
              </a:pPr>
              <a:endParaRPr lang="fr-FR" sz="1400" b="0" strike="noStrike" spc="-1" dirty="0">
                <a:solidFill>
                  <a:srgbClr val="001B39"/>
                </a:solidFill>
                <a:latin typeface="Arial"/>
              </a:endParaRPr>
            </a:p>
            <a:p>
              <a:pPr marL="171450" indent="-171450">
                <a:lnSpc>
                  <a:spcPts val="1400"/>
                </a:lnSpc>
                <a:buFont typeface="Wingdings" panose="05000000000000000000" pitchFamily="2" charset="2"/>
                <a:buChar char="§"/>
              </a:pPr>
              <a:r>
                <a:rPr lang="fr-FR" sz="1400" spc="-1" dirty="0">
                  <a:solidFill>
                    <a:srgbClr val="001B39"/>
                  </a:solidFill>
                  <a:latin typeface="Marianne" panose="02000000000000000000" pitchFamily="50" charset="0"/>
                </a:rPr>
                <a:t>Participation à la protection des populations, des flux maritimes et de la liberté de navigation</a:t>
              </a:r>
            </a:p>
            <a:p>
              <a:pPr marL="171450" indent="-171450">
                <a:lnSpc>
                  <a:spcPts val="1400"/>
                </a:lnSpc>
                <a:buFont typeface="Wingdings" panose="05000000000000000000" pitchFamily="2" charset="2"/>
                <a:buChar char="§"/>
              </a:pPr>
              <a:endParaRPr lang="fr-FR" sz="1400" b="0" strike="noStrike" spc="-1" dirty="0">
                <a:solidFill>
                  <a:srgbClr val="001B39"/>
                </a:solidFill>
                <a:latin typeface="Arial"/>
              </a:endParaRPr>
            </a:p>
            <a:p>
              <a:pPr marL="171450" indent="-171450">
                <a:lnSpc>
                  <a:spcPts val="1400"/>
                </a:lnSpc>
                <a:buFont typeface="Wingdings" panose="05000000000000000000" pitchFamily="2" charset="2"/>
                <a:buChar char="§"/>
              </a:pPr>
              <a:r>
                <a:rPr lang="fr-FR" sz="1400" b="0" strike="noStrike" spc="-1" dirty="0">
                  <a:solidFill>
                    <a:srgbClr val="001B39"/>
                  </a:solidFill>
                  <a:latin typeface="Marianne"/>
                </a:rPr>
                <a:t>Défense maritime </a:t>
              </a:r>
              <a:r>
                <a:rPr lang="fr-FR" sz="1400" b="0" strike="noStrike" spc="-1" dirty="0" smtClean="0">
                  <a:solidFill>
                    <a:srgbClr val="001B39"/>
                  </a:solidFill>
                  <a:latin typeface="Marianne"/>
                </a:rPr>
                <a:t>du </a:t>
              </a:r>
              <a:r>
                <a:rPr lang="fr-FR" sz="1400" b="0" strike="noStrike" spc="-1" dirty="0">
                  <a:solidFill>
                    <a:srgbClr val="001B39"/>
                  </a:solidFill>
                  <a:latin typeface="Marianne"/>
                </a:rPr>
                <a:t>territoire</a:t>
              </a:r>
              <a:endParaRPr lang="fr-FR" sz="1400" b="0" strike="noStrike" spc="-1" dirty="0">
                <a:solidFill>
                  <a:srgbClr val="001B39"/>
                </a:solidFill>
                <a:latin typeface="Arial"/>
              </a:endParaRPr>
            </a:p>
            <a:p>
              <a:pPr>
                <a:lnSpc>
                  <a:spcPts val="1400"/>
                </a:lnSpc>
              </a:pPr>
              <a:endParaRPr lang="fr-FR" sz="1400" b="0" strike="noStrike" spc="-1" dirty="0">
                <a:solidFill>
                  <a:srgbClr val="001B39"/>
                </a:solidFill>
                <a:latin typeface="Arial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8219008" y="810332"/>
              <a:ext cx="65069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800" b="1" cap="all" dirty="0" smtClean="0">
                  <a:solidFill>
                    <a:srgbClr val="B99A6C"/>
                  </a:solidFill>
                  <a:latin typeface="Marianne" panose="02000000000000000000" pitchFamily="50" charset="0"/>
                </a:rPr>
                <a:t>01.</a:t>
              </a:r>
              <a:endParaRPr lang="fr-FR" sz="2800" dirty="0">
                <a:solidFill>
                  <a:srgbClr val="B99A6C"/>
                </a:solidFill>
              </a:endParaRPr>
            </a:p>
          </p:txBody>
        </p:sp>
      </p:grpSp>
      <p:grpSp>
        <p:nvGrpSpPr>
          <p:cNvPr id="87" name="Groupe 86"/>
          <p:cNvGrpSpPr/>
          <p:nvPr/>
        </p:nvGrpSpPr>
        <p:grpSpPr>
          <a:xfrm>
            <a:off x="7050222" y="2991521"/>
            <a:ext cx="3465378" cy="1402250"/>
            <a:chOff x="8216549" y="2569334"/>
            <a:chExt cx="3465378" cy="1402250"/>
          </a:xfrm>
        </p:grpSpPr>
        <p:pic>
          <p:nvPicPr>
            <p:cNvPr id="21" name="Image 31"/>
            <p:cNvPicPr/>
            <p:nvPr/>
          </p:nvPicPr>
          <p:blipFill>
            <a:blip r:embed="rId4">
              <a:duotone>
                <a:prstClr val="black"/>
                <a:srgbClr val="001B39">
                  <a:tint val="45000"/>
                  <a:satMod val="400000"/>
                </a:srgbClr>
              </a:duotone>
              <a:lum bright="-100000" contrast="-100000"/>
            </a:blip>
            <a:stretch/>
          </p:blipFill>
          <p:spPr>
            <a:xfrm>
              <a:off x="8988482" y="2569334"/>
              <a:ext cx="979322" cy="334213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5" name="CustomShape 9"/>
            <p:cNvSpPr/>
            <p:nvPr/>
          </p:nvSpPr>
          <p:spPr>
            <a:xfrm>
              <a:off x="8906965" y="2955002"/>
              <a:ext cx="2774962" cy="1016582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>
              <a:spAutoFit/>
            </a:bodyPr>
            <a:lstStyle/>
            <a:p>
              <a:pPr marL="171450" indent="-171450">
                <a:lnSpc>
                  <a:spcPts val="1200"/>
                </a:lnSpc>
                <a:buFont typeface="Wingdings" panose="05000000000000000000" pitchFamily="2" charset="2"/>
                <a:buChar char="§"/>
              </a:pPr>
              <a:r>
                <a:rPr lang="fr-FR" sz="1400" strike="noStrike" spc="-1" dirty="0">
                  <a:solidFill>
                    <a:srgbClr val="001B39"/>
                  </a:solidFill>
                  <a:latin typeface="Marianne"/>
                </a:rPr>
                <a:t>Lutte antipollution</a:t>
              </a:r>
              <a:endParaRPr lang="fr-FR" sz="1400" strike="noStrike" spc="-1" dirty="0">
                <a:solidFill>
                  <a:srgbClr val="001B39"/>
                </a:solidFill>
                <a:latin typeface="Arial"/>
              </a:endParaRPr>
            </a:p>
            <a:p>
              <a:pPr marL="171450" indent="-171450">
                <a:lnSpc>
                  <a:spcPts val="1200"/>
                </a:lnSpc>
                <a:buFont typeface="Wingdings" panose="05000000000000000000" pitchFamily="2" charset="2"/>
                <a:buChar char="§"/>
              </a:pPr>
              <a:endParaRPr lang="fr-FR" sz="1400" strike="noStrike" spc="-1" dirty="0">
                <a:solidFill>
                  <a:srgbClr val="001B39"/>
                </a:solidFill>
                <a:latin typeface="Arial"/>
              </a:endParaRPr>
            </a:p>
            <a:p>
              <a:pPr marL="171450" indent="-171450">
                <a:lnSpc>
                  <a:spcPts val="1200"/>
                </a:lnSpc>
                <a:buFont typeface="Wingdings" panose="05000000000000000000" pitchFamily="2" charset="2"/>
                <a:buChar char="§"/>
              </a:pPr>
              <a:r>
                <a:rPr lang="fr-FR" sz="1400" strike="noStrike" spc="-1" dirty="0">
                  <a:solidFill>
                    <a:srgbClr val="001B39"/>
                  </a:solidFill>
                  <a:latin typeface="Marianne"/>
                </a:rPr>
                <a:t>Assistance aux navires</a:t>
              </a:r>
              <a:endParaRPr lang="fr-FR" sz="1400" strike="noStrike" spc="-1" dirty="0">
                <a:solidFill>
                  <a:srgbClr val="001B39"/>
                </a:solidFill>
                <a:latin typeface="Arial"/>
              </a:endParaRPr>
            </a:p>
            <a:p>
              <a:pPr marL="171450" indent="-171450">
                <a:lnSpc>
                  <a:spcPts val="1200"/>
                </a:lnSpc>
                <a:buFont typeface="Wingdings" panose="05000000000000000000" pitchFamily="2" charset="2"/>
                <a:buChar char="§"/>
              </a:pPr>
              <a:endParaRPr lang="fr-FR" sz="1400" strike="noStrike" spc="-1" dirty="0">
                <a:solidFill>
                  <a:srgbClr val="001B39"/>
                </a:solidFill>
                <a:latin typeface="Arial"/>
              </a:endParaRPr>
            </a:p>
            <a:p>
              <a:pPr marL="171450" indent="-171450">
                <a:lnSpc>
                  <a:spcPts val="1200"/>
                </a:lnSpc>
                <a:buFont typeface="Wingdings" panose="05000000000000000000" pitchFamily="2" charset="2"/>
                <a:buChar char="§"/>
              </a:pPr>
              <a:r>
                <a:rPr lang="fr-FR" sz="1400" strike="noStrike" spc="-1" dirty="0">
                  <a:solidFill>
                    <a:srgbClr val="001B39"/>
                  </a:solidFill>
                  <a:latin typeface="Marianne"/>
                </a:rPr>
                <a:t>Sauvetage en mer</a:t>
              </a:r>
              <a:endParaRPr lang="fr-FR" sz="1400" strike="noStrike" spc="-1" dirty="0">
                <a:solidFill>
                  <a:srgbClr val="001B39"/>
                </a:solidFill>
                <a:latin typeface="Arial"/>
              </a:endParaRPr>
            </a:p>
            <a:p>
              <a:pPr marL="171450" indent="-171450">
                <a:lnSpc>
                  <a:spcPts val="1200"/>
                </a:lnSpc>
                <a:buFont typeface="Arial" panose="020B0604020202020204" pitchFamily="34" charset="0"/>
                <a:buChar char="•"/>
              </a:pPr>
              <a:endParaRPr lang="fr-FR" sz="1400" strike="noStrike" spc="-1" dirty="0">
                <a:solidFill>
                  <a:srgbClr val="001B39"/>
                </a:solidFill>
                <a:latin typeface="Arial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8216549" y="2767847"/>
              <a:ext cx="70795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800" b="1" cap="all" dirty="0" smtClean="0">
                  <a:solidFill>
                    <a:srgbClr val="B99A6C"/>
                  </a:solidFill>
                  <a:latin typeface="Marianne" panose="02000000000000000000" pitchFamily="50" charset="0"/>
                </a:rPr>
                <a:t>02.</a:t>
              </a:r>
              <a:endParaRPr lang="fr-FR" sz="2800" dirty="0">
                <a:solidFill>
                  <a:srgbClr val="B99A6C"/>
                </a:solidFill>
              </a:endParaRPr>
            </a:p>
          </p:txBody>
        </p:sp>
      </p:grpSp>
      <p:grpSp>
        <p:nvGrpSpPr>
          <p:cNvPr id="86" name="Groupe 85"/>
          <p:cNvGrpSpPr/>
          <p:nvPr/>
        </p:nvGrpSpPr>
        <p:grpSpPr>
          <a:xfrm>
            <a:off x="7035799" y="4758653"/>
            <a:ext cx="4674118" cy="1442973"/>
            <a:chOff x="8202126" y="4485364"/>
            <a:chExt cx="4674118" cy="1442973"/>
          </a:xfrm>
        </p:grpSpPr>
        <p:pic>
          <p:nvPicPr>
            <p:cNvPr id="22" name="Image 32"/>
            <p:cNvPicPr/>
            <p:nvPr/>
          </p:nvPicPr>
          <p:blipFill>
            <a:blip r:embed="rId5">
              <a:duotone>
                <a:prstClr val="black"/>
                <a:srgbClr val="001B39">
                  <a:tint val="45000"/>
                  <a:satMod val="400000"/>
                </a:srgbClr>
              </a:duotone>
              <a:lum bright="-100000" contrast="-100000"/>
            </a:blip>
            <a:stretch/>
          </p:blipFill>
          <p:spPr>
            <a:xfrm>
              <a:off x="8988482" y="4485364"/>
              <a:ext cx="606247" cy="416052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6" name="CustomShape 10"/>
            <p:cNvSpPr/>
            <p:nvPr/>
          </p:nvSpPr>
          <p:spPr>
            <a:xfrm>
              <a:off x="8906963" y="4965424"/>
              <a:ext cx="3969281" cy="962913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>
              <a:spAutoFit/>
            </a:bodyPr>
            <a:lstStyle/>
            <a:p>
              <a:pPr marL="171450" indent="-171450">
                <a:lnSpc>
                  <a:spcPts val="1680"/>
                </a:lnSpc>
                <a:buFont typeface="Wingdings" panose="05000000000000000000" pitchFamily="2" charset="2"/>
                <a:buChar char="§"/>
              </a:pPr>
              <a:r>
                <a:rPr lang="fr-FR" sz="1400" b="0" strike="noStrike" spc="-1" dirty="0">
                  <a:solidFill>
                    <a:srgbClr val="001B39"/>
                  </a:solidFill>
                  <a:latin typeface="Marianne"/>
                </a:rPr>
                <a:t>Sécurisation </a:t>
              </a:r>
              <a:r>
                <a:rPr lang="fr-FR" sz="1400" b="0" strike="noStrike" spc="-1" dirty="0" smtClean="0">
                  <a:solidFill>
                    <a:srgbClr val="001B39"/>
                  </a:solidFill>
                  <a:latin typeface="Marianne"/>
                </a:rPr>
                <a:t>des </a:t>
              </a:r>
              <a:r>
                <a:rPr lang="fr-FR" sz="1400" b="0" strike="noStrike" spc="-1" dirty="0">
                  <a:solidFill>
                    <a:srgbClr val="001B39"/>
                  </a:solidFill>
                  <a:latin typeface="Marianne"/>
                </a:rPr>
                <a:t>chenaux </a:t>
              </a:r>
              <a:r>
                <a:rPr lang="fr-FR" sz="1400" b="0" strike="noStrike" spc="-1" dirty="0" smtClean="0">
                  <a:solidFill>
                    <a:srgbClr val="001B39"/>
                  </a:solidFill>
                  <a:latin typeface="Marianne"/>
                </a:rPr>
                <a:t>d’accès</a:t>
              </a:r>
              <a:endParaRPr lang="fr-FR" sz="1400" spc="-1" dirty="0">
                <a:solidFill>
                  <a:srgbClr val="001B39"/>
                </a:solidFill>
                <a:latin typeface="Arial"/>
              </a:endParaRPr>
            </a:p>
            <a:p>
              <a:pPr marL="171450" indent="-171450">
                <a:lnSpc>
                  <a:spcPts val="1680"/>
                </a:lnSpc>
                <a:buFont typeface="Wingdings" panose="05000000000000000000" pitchFamily="2" charset="2"/>
                <a:buChar char="§"/>
              </a:pPr>
              <a:endParaRPr lang="fr-FR" sz="1400" b="0" strike="noStrike" spc="-1" dirty="0">
                <a:solidFill>
                  <a:srgbClr val="001B39"/>
                </a:solidFill>
                <a:latin typeface="Arial"/>
              </a:endParaRPr>
            </a:p>
            <a:p>
              <a:pPr marL="171450" indent="-171450">
                <a:lnSpc>
                  <a:spcPts val="1680"/>
                </a:lnSpc>
                <a:buFont typeface="Wingdings" panose="05000000000000000000" pitchFamily="2" charset="2"/>
                <a:buChar char="§"/>
              </a:pPr>
              <a:r>
                <a:rPr lang="fr-FR" sz="1400" b="0" strike="noStrike" spc="-1" dirty="0">
                  <a:solidFill>
                    <a:srgbClr val="001B39"/>
                  </a:solidFill>
                  <a:latin typeface="Marianne"/>
                </a:rPr>
                <a:t>Déminage</a:t>
              </a:r>
              <a:endParaRPr lang="fr-FR" sz="1400" b="0" strike="noStrike" spc="-1" dirty="0">
                <a:solidFill>
                  <a:srgbClr val="001B39"/>
                </a:solidFill>
                <a:latin typeface="Arial"/>
              </a:endParaRPr>
            </a:p>
            <a:p>
              <a:pPr>
                <a:lnSpc>
                  <a:spcPts val="1680"/>
                </a:lnSpc>
              </a:pPr>
              <a:endParaRPr lang="fr-FR" sz="1400" b="0" strike="noStrike" spc="-1" dirty="0">
                <a:solidFill>
                  <a:srgbClr val="001B39"/>
                </a:solidFill>
                <a:latin typeface="Arial"/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8202126" y="4766725"/>
              <a:ext cx="69467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800" b="1" cap="all" dirty="0" smtClean="0">
                  <a:solidFill>
                    <a:srgbClr val="B99A6C"/>
                  </a:solidFill>
                  <a:latin typeface="Marianne" panose="02000000000000000000" pitchFamily="50" charset="0"/>
                </a:rPr>
                <a:t>03.</a:t>
              </a:r>
              <a:endParaRPr lang="fr-FR" sz="2800" dirty="0">
                <a:solidFill>
                  <a:srgbClr val="B99A6C"/>
                </a:solidFill>
              </a:endParaRPr>
            </a:p>
          </p:txBody>
        </p: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926" y="0"/>
            <a:ext cx="4572538" cy="685800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4058781" y="0"/>
            <a:ext cx="272860" cy="6858000"/>
          </a:xfrm>
          <a:prstGeom prst="rect">
            <a:avLst/>
          </a:prstGeom>
          <a:solidFill>
            <a:srgbClr val="B99A6C"/>
          </a:solidFill>
          <a:ln>
            <a:solidFill>
              <a:srgbClr val="B99A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/>
          <p:cNvSpPr txBox="1"/>
          <p:nvPr/>
        </p:nvSpPr>
        <p:spPr>
          <a:xfrm>
            <a:off x="3051127" y="6253525"/>
            <a:ext cx="28353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bg1"/>
                </a:solidFill>
                <a:latin typeface="Marianne" panose="02000000000000000000" pitchFamily="50" charset="0"/>
              </a:rPr>
              <a:t>SNA </a:t>
            </a:r>
            <a:r>
              <a:rPr lang="fr-FR" sz="1000" i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Suffren</a:t>
            </a:r>
            <a:endParaRPr lang="fr-FR" sz="1000" i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50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2"/>
          <p:cNvSpPr/>
          <p:nvPr/>
        </p:nvSpPr>
        <p:spPr>
          <a:xfrm>
            <a:off x="429076" y="489476"/>
            <a:ext cx="4809240" cy="1523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3800" b="1" strike="noStrike" spc="-1" dirty="0">
                <a:solidFill>
                  <a:srgbClr val="001B39"/>
                </a:solidFill>
                <a:latin typeface="Marianne"/>
              </a:rPr>
              <a:t>CONNAÎTRE</a:t>
            </a:r>
            <a:endParaRPr lang="fr-FR" sz="3800" b="0" strike="noStrike" spc="-1" dirty="0">
              <a:solidFill>
                <a:srgbClr val="9D7737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3800" b="1" strike="noStrike" spc="-1" dirty="0">
                <a:solidFill>
                  <a:srgbClr val="001B39"/>
                </a:solidFill>
                <a:latin typeface="Marianne"/>
              </a:rPr>
              <a:t>ET ANTICIPER</a:t>
            </a:r>
            <a:endParaRPr lang="fr-FR" sz="3800" b="0" strike="noStrike" spc="-1" dirty="0">
              <a:solidFill>
                <a:srgbClr val="9D7737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3800" b="0" strike="noStrike" spc="-1" dirty="0">
              <a:solidFill>
                <a:srgbClr val="9D7737"/>
              </a:solidFill>
              <a:latin typeface="Arial"/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4409680" y="638461"/>
            <a:ext cx="1718" cy="973261"/>
          </a:xfrm>
          <a:prstGeom prst="line">
            <a:avLst/>
          </a:prstGeom>
          <a:ln>
            <a:solidFill>
              <a:srgbClr val="001B39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CustomShape 4"/>
          <p:cNvSpPr/>
          <p:nvPr/>
        </p:nvSpPr>
        <p:spPr>
          <a:xfrm>
            <a:off x="4712318" y="695375"/>
            <a:ext cx="4273560" cy="100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500" b="0" strike="noStrike" spc="-1" dirty="0">
                <a:solidFill>
                  <a:srgbClr val="001B39"/>
                </a:solidFill>
                <a:latin typeface="Marianne"/>
              </a:rPr>
              <a:t>Recueillir et analyser </a:t>
            </a:r>
            <a:r>
              <a:rPr dirty="0"/>
              <a:t/>
            </a:r>
            <a:br>
              <a:rPr dirty="0"/>
            </a:br>
            <a:r>
              <a:rPr lang="fr-FR" sz="1500" b="0" strike="noStrike" spc="-1" dirty="0">
                <a:solidFill>
                  <a:srgbClr val="001B39"/>
                </a:solidFill>
                <a:latin typeface="Marianne"/>
              </a:rPr>
              <a:t>le renseignement présentant </a:t>
            </a:r>
            <a:r>
              <a:rPr dirty="0"/>
              <a:t/>
            </a:r>
            <a:br>
              <a:rPr dirty="0"/>
            </a:br>
            <a:r>
              <a:rPr lang="fr-FR" sz="1500" b="0" strike="noStrike" spc="-1" dirty="0">
                <a:solidFill>
                  <a:srgbClr val="001B39"/>
                </a:solidFill>
                <a:latin typeface="Marianne"/>
              </a:rPr>
              <a:t>un intérêt pour la France</a:t>
            </a:r>
            <a:endParaRPr lang="fr-FR" sz="1500" b="0" strike="noStrike" spc="-1" dirty="0">
              <a:solidFill>
                <a:srgbClr val="9D7737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500" b="0" strike="noStrike" spc="-1" dirty="0">
              <a:solidFill>
                <a:srgbClr val="9D7737"/>
              </a:solidFill>
              <a:latin typeface="Arial"/>
            </a:endParaRPr>
          </a:p>
        </p:txBody>
      </p:sp>
      <p:cxnSp>
        <p:nvCxnSpPr>
          <p:cNvPr id="18" name="Connecteur droit 17"/>
          <p:cNvCxnSpPr/>
          <p:nvPr/>
        </p:nvCxnSpPr>
        <p:spPr>
          <a:xfrm>
            <a:off x="6563786" y="6595757"/>
            <a:ext cx="5628214" cy="0"/>
          </a:xfrm>
          <a:prstGeom prst="line">
            <a:avLst/>
          </a:prstGeom>
          <a:ln w="6350">
            <a:solidFill>
              <a:srgbClr val="001B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990" y="6442861"/>
            <a:ext cx="887368" cy="284528"/>
          </a:xfrm>
          <a:prstGeom prst="rect">
            <a:avLst/>
          </a:prstGeom>
        </p:spPr>
      </p:pic>
      <p:cxnSp>
        <p:nvCxnSpPr>
          <p:cNvPr id="20" name="Connecteur droit 19"/>
          <p:cNvCxnSpPr/>
          <p:nvPr/>
        </p:nvCxnSpPr>
        <p:spPr>
          <a:xfrm>
            <a:off x="0" y="6595757"/>
            <a:ext cx="5628214" cy="0"/>
          </a:xfrm>
          <a:prstGeom prst="line">
            <a:avLst/>
          </a:prstGeom>
          <a:ln w="6350">
            <a:solidFill>
              <a:srgbClr val="001B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" t="8993" r="1878" b="11609"/>
          <a:stretch/>
        </p:blipFill>
        <p:spPr>
          <a:xfrm>
            <a:off x="535258" y="1996068"/>
            <a:ext cx="8006575" cy="4270917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81066" y="5978643"/>
            <a:ext cx="28353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bg1"/>
                </a:solidFill>
                <a:latin typeface="Marianne" panose="02000000000000000000" pitchFamily="50" charset="0"/>
              </a:rPr>
              <a:t>BSAM </a:t>
            </a:r>
            <a:r>
              <a:rPr lang="fr-FR" sz="1000" i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Rhône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4" t="20617" r="14007" b="12752"/>
          <a:stretch/>
        </p:blipFill>
        <p:spPr>
          <a:xfrm>
            <a:off x="8837683" y="4203524"/>
            <a:ext cx="3094907" cy="2063461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8985878" y="6006046"/>
            <a:ext cx="28353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bg1"/>
                </a:solidFill>
                <a:latin typeface="Marianne" panose="02000000000000000000" pitchFamily="50" charset="0"/>
              </a:rPr>
              <a:t>SNA </a:t>
            </a:r>
            <a:r>
              <a:rPr lang="fr-FR" sz="1000" i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Suffren</a:t>
            </a:r>
            <a:endParaRPr lang="fr-FR" sz="1000" i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683" y="1994281"/>
            <a:ext cx="3094906" cy="2063513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8837683" y="3761360"/>
            <a:ext cx="28353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bg1"/>
                </a:solidFill>
                <a:latin typeface="Marianne" panose="02000000000000000000" pitchFamily="50" charset="0"/>
              </a:rPr>
              <a:t>BRE </a:t>
            </a:r>
            <a:r>
              <a:rPr lang="fr-FR" sz="1000" i="1" dirty="0">
                <a:solidFill>
                  <a:schemeClr val="bg1"/>
                </a:solidFill>
                <a:latin typeface="Marianne" panose="02000000000000000000" pitchFamily="50" charset="0"/>
              </a:rPr>
              <a:t>Dupuy-de-</a:t>
            </a:r>
            <a:r>
              <a:rPr lang="fr-FR" sz="1000" i="1" dirty="0" err="1">
                <a:solidFill>
                  <a:schemeClr val="bg1"/>
                </a:solidFill>
                <a:latin typeface="Marianne" panose="02000000000000000000" pitchFamily="50" charset="0"/>
              </a:rPr>
              <a:t>Lôme</a:t>
            </a:r>
            <a:endParaRPr lang="fr-FR" sz="1000" i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34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27" b="5771"/>
          <a:stretch/>
        </p:blipFill>
        <p:spPr>
          <a:xfrm>
            <a:off x="5233839" y="673593"/>
            <a:ext cx="3432149" cy="245103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880947" y="674088"/>
            <a:ext cx="468906" cy="2450539"/>
          </a:xfrm>
          <a:prstGeom prst="rect">
            <a:avLst/>
          </a:prstGeom>
          <a:solidFill>
            <a:srgbClr val="001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11346134" y="0"/>
            <a:ext cx="845865" cy="6858000"/>
          </a:xfrm>
          <a:prstGeom prst="rect">
            <a:avLst/>
          </a:prstGeom>
          <a:solidFill>
            <a:srgbClr val="001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9"/>
          <p:cNvCxnSpPr/>
          <p:nvPr/>
        </p:nvCxnSpPr>
        <p:spPr>
          <a:xfrm>
            <a:off x="6563786" y="6595757"/>
            <a:ext cx="5628214" cy="0"/>
          </a:xfrm>
          <a:prstGeom prst="line">
            <a:avLst/>
          </a:prstGeom>
          <a:ln w="6350">
            <a:solidFill>
              <a:srgbClr val="001B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990" y="6442861"/>
            <a:ext cx="887368" cy="284528"/>
          </a:xfrm>
          <a:prstGeom prst="rect">
            <a:avLst/>
          </a:prstGeom>
        </p:spPr>
      </p:pic>
      <p:cxnSp>
        <p:nvCxnSpPr>
          <p:cNvPr id="12" name="Connecteur droit 11"/>
          <p:cNvCxnSpPr/>
          <p:nvPr/>
        </p:nvCxnSpPr>
        <p:spPr>
          <a:xfrm>
            <a:off x="0" y="6595757"/>
            <a:ext cx="5628214" cy="0"/>
          </a:xfrm>
          <a:prstGeom prst="line">
            <a:avLst/>
          </a:prstGeom>
          <a:ln w="6350">
            <a:solidFill>
              <a:srgbClr val="001B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748347" y="2130872"/>
            <a:ext cx="3401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cap="all" dirty="0" smtClean="0">
                <a:solidFill>
                  <a:srgbClr val="001B39"/>
                </a:solidFill>
                <a:latin typeface="Marianne" panose="02000000000000000000" pitchFamily="50" charset="0"/>
              </a:rPr>
              <a:t>INTERVENIR</a:t>
            </a:r>
            <a:endParaRPr lang="fr-FR" sz="4000" b="1" cap="all" dirty="0">
              <a:solidFill>
                <a:srgbClr val="001B39"/>
              </a:solidFill>
              <a:latin typeface="Marianne" panose="02000000000000000000" pitchFamily="50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42930" y="3008035"/>
            <a:ext cx="39317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600" spc="-1" dirty="0">
                <a:solidFill>
                  <a:srgbClr val="000000"/>
                </a:solidFill>
                <a:latin typeface="Marianne"/>
              </a:rPr>
              <a:t>Contribuer directement à </a:t>
            </a:r>
            <a:r>
              <a:rPr lang="fr-FR" sz="1600" spc="-1" dirty="0" smtClean="0">
                <a:solidFill>
                  <a:srgbClr val="000000"/>
                </a:solidFill>
                <a:latin typeface="Marianne"/>
              </a:rPr>
              <a:t>défendre</a:t>
            </a:r>
          </a:p>
          <a:p>
            <a:pPr>
              <a:lnSpc>
                <a:spcPct val="100000"/>
              </a:lnSpc>
            </a:pPr>
            <a:r>
              <a:rPr lang="fr-FR" sz="1600" spc="-1" dirty="0" smtClean="0">
                <a:solidFill>
                  <a:srgbClr val="000000"/>
                </a:solidFill>
                <a:latin typeface="Marianne"/>
              </a:rPr>
              <a:t>les </a:t>
            </a:r>
            <a:r>
              <a:rPr lang="fr-FR" sz="1600" spc="-1" dirty="0">
                <a:solidFill>
                  <a:srgbClr val="000000"/>
                </a:solidFill>
                <a:latin typeface="Marianne"/>
              </a:rPr>
              <a:t>intérêts </a:t>
            </a:r>
            <a:r>
              <a:rPr lang="fr-FR" sz="1600" spc="-1" dirty="0" smtClean="0">
                <a:solidFill>
                  <a:srgbClr val="000000"/>
                </a:solidFill>
                <a:latin typeface="Marianne"/>
              </a:rPr>
              <a:t>nationaux</a:t>
            </a:r>
            <a:r>
              <a:rPr lang="fr-FR" sz="1600" spc="-1" dirty="0">
                <a:solidFill>
                  <a:srgbClr val="000000"/>
                </a:solidFill>
                <a:latin typeface="Marianne"/>
              </a:rPr>
              <a:t>, </a:t>
            </a:r>
            <a:r>
              <a:rPr lang="fr-FR" sz="1600" spc="-1" dirty="0" smtClean="0">
                <a:solidFill>
                  <a:srgbClr val="000000"/>
                </a:solidFill>
                <a:latin typeface="Marianne"/>
              </a:rPr>
              <a:t>protéger</a:t>
            </a:r>
          </a:p>
          <a:p>
            <a:pPr>
              <a:lnSpc>
                <a:spcPct val="100000"/>
              </a:lnSpc>
            </a:pPr>
            <a:r>
              <a:rPr lang="fr-FR" sz="1600" spc="-1" dirty="0" smtClean="0">
                <a:solidFill>
                  <a:srgbClr val="000000"/>
                </a:solidFill>
                <a:latin typeface="Marianne"/>
              </a:rPr>
              <a:t>les ressortissants à </a:t>
            </a:r>
            <a:r>
              <a:rPr lang="fr-FR" sz="1600" spc="-1" dirty="0">
                <a:solidFill>
                  <a:srgbClr val="000000"/>
                </a:solidFill>
                <a:latin typeface="Marianne"/>
              </a:rPr>
              <a:t>l’étranger, </a:t>
            </a:r>
            <a:r>
              <a:rPr lang="fr-FR" sz="1600" spc="-1" dirty="0" smtClean="0">
                <a:solidFill>
                  <a:srgbClr val="000000"/>
                </a:solidFill>
                <a:latin typeface="Marianne"/>
              </a:rPr>
              <a:t>honorer</a:t>
            </a:r>
          </a:p>
          <a:p>
            <a:pPr>
              <a:lnSpc>
                <a:spcPct val="100000"/>
              </a:lnSpc>
            </a:pPr>
            <a:r>
              <a:rPr lang="fr-FR" sz="1600" spc="-1" dirty="0" smtClean="0">
                <a:solidFill>
                  <a:srgbClr val="000000"/>
                </a:solidFill>
                <a:latin typeface="Marianne"/>
              </a:rPr>
              <a:t>les </a:t>
            </a:r>
            <a:r>
              <a:rPr lang="fr-FR" sz="1600" spc="-1" dirty="0">
                <a:solidFill>
                  <a:srgbClr val="000000"/>
                </a:solidFill>
                <a:latin typeface="Marianne"/>
              </a:rPr>
              <a:t>obligations de la France et appuyer </a:t>
            </a:r>
            <a:r>
              <a:rPr lang="fr-FR" sz="1600" dirty="0"/>
              <a:t/>
            </a:r>
            <a:br>
              <a:rPr lang="fr-FR" sz="1600" dirty="0"/>
            </a:br>
            <a:r>
              <a:rPr lang="fr-FR" sz="1600" spc="-1" dirty="0">
                <a:solidFill>
                  <a:srgbClr val="000000"/>
                </a:solidFill>
                <a:latin typeface="Marianne"/>
              </a:rPr>
              <a:t>la communauté </a:t>
            </a:r>
            <a:r>
              <a:rPr lang="fr-FR" sz="1600" spc="-1" dirty="0" smtClean="0">
                <a:solidFill>
                  <a:srgbClr val="000000"/>
                </a:solidFill>
                <a:latin typeface="Marianne"/>
              </a:rPr>
              <a:t>internationale</a:t>
            </a:r>
            <a:endParaRPr lang="fr-FR" sz="1600" spc="-1" dirty="0">
              <a:solidFill>
                <a:srgbClr val="9D7737"/>
              </a:solidFill>
              <a:latin typeface="Arial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828001" y="2838758"/>
            <a:ext cx="3200926" cy="0"/>
          </a:xfrm>
          <a:prstGeom prst="line">
            <a:avLst/>
          </a:prstGeom>
          <a:ln w="12700">
            <a:solidFill>
              <a:srgbClr val="001B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" t="10087" r="-153" b="9779"/>
          <a:stretch/>
        </p:blipFill>
        <p:spPr>
          <a:xfrm>
            <a:off x="4895385" y="3343458"/>
            <a:ext cx="7296615" cy="292352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3" t="12212" r="-13683" b="380"/>
          <a:stretch/>
        </p:blipFill>
        <p:spPr>
          <a:xfrm>
            <a:off x="8814391" y="679048"/>
            <a:ext cx="3377610" cy="2445581"/>
          </a:xfrm>
          <a:prstGeom prst="rect">
            <a:avLst/>
          </a:prstGeom>
        </p:spPr>
      </p:pic>
      <p:sp>
        <p:nvSpPr>
          <p:cNvPr id="36" name="CustomShape 5"/>
          <p:cNvSpPr/>
          <p:nvPr/>
        </p:nvSpPr>
        <p:spPr>
          <a:xfrm rot="16200000">
            <a:off x="10680554" y="1761585"/>
            <a:ext cx="2450538" cy="27554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b="1" spc="-1" dirty="0" smtClean="0">
                <a:solidFill>
                  <a:srgbClr val="B99A6C"/>
                </a:solidFill>
                <a:latin typeface="Marianne"/>
              </a:rPr>
              <a:t>S</a:t>
            </a:r>
            <a:r>
              <a:rPr lang="fr-FR" sz="1200" b="1" strike="noStrike" spc="-1" dirty="0" smtClean="0">
                <a:solidFill>
                  <a:srgbClr val="B99A6C"/>
                </a:solidFill>
                <a:latin typeface="Marianne"/>
              </a:rPr>
              <a:t>ECOURS</a:t>
            </a:r>
            <a:r>
              <a:rPr lang="fr-FR" sz="1200" b="1" spc="-1" dirty="0">
                <a:solidFill>
                  <a:srgbClr val="B99A6C"/>
                </a:solidFill>
                <a:latin typeface="Marianne"/>
              </a:rPr>
              <a:t> </a:t>
            </a:r>
            <a:r>
              <a:rPr lang="fr-FR" sz="1200" b="1" strike="noStrike" spc="-1" dirty="0" smtClean="0">
                <a:solidFill>
                  <a:srgbClr val="B99A6C"/>
                </a:solidFill>
                <a:latin typeface="Marianne"/>
              </a:rPr>
              <a:t>AUX</a:t>
            </a:r>
            <a:r>
              <a:rPr lang="fr-FR" sz="1200" spc="-1" dirty="0" smtClean="0">
                <a:solidFill>
                  <a:srgbClr val="B99A6C"/>
                </a:solidFill>
                <a:latin typeface="Arial"/>
              </a:rPr>
              <a:t> </a:t>
            </a:r>
            <a:r>
              <a:rPr lang="fr-FR" sz="1200" b="1" strike="noStrike" spc="-1" dirty="0" smtClean="0">
                <a:solidFill>
                  <a:srgbClr val="B99A6C"/>
                </a:solidFill>
                <a:latin typeface="Marianne"/>
              </a:rPr>
              <a:t>POPULATIONS</a:t>
            </a:r>
            <a:endParaRPr lang="fr-FR" sz="1200" b="0" strike="noStrike" spc="-1" dirty="0">
              <a:solidFill>
                <a:srgbClr val="B99A6C"/>
              </a:solidFill>
              <a:latin typeface="Arial"/>
            </a:endParaRPr>
          </a:p>
        </p:txBody>
      </p:sp>
      <p:sp>
        <p:nvSpPr>
          <p:cNvPr id="35" name="CustomShape 4"/>
          <p:cNvSpPr/>
          <p:nvPr/>
        </p:nvSpPr>
        <p:spPr>
          <a:xfrm rot="16200000">
            <a:off x="3811387" y="2113077"/>
            <a:ext cx="2609342" cy="27554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r">
              <a:lnSpc>
                <a:spcPct val="100000"/>
              </a:lnSpc>
            </a:pPr>
            <a:r>
              <a:rPr lang="fr-FR" sz="1200" b="1" strike="noStrike" spc="-1" dirty="0">
                <a:solidFill>
                  <a:schemeClr val="bg1"/>
                </a:solidFill>
                <a:latin typeface="Marianne"/>
              </a:rPr>
              <a:t>PROJECTION </a:t>
            </a:r>
            <a:r>
              <a:rPr lang="fr-FR" sz="1200" b="1" strike="noStrike" spc="-1" dirty="0" smtClean="0">
                <a:solidFill>
                  <a:schemeClr val="bg1"/>
                </a:solidFill>
                <a:latin typeface="Marianne"/>
              </a:rPr>
              <a:t>DE FORCE</a:t>
            </a:r>
            <a:endParaRPr lang="fr-FR" sz="12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95385" y="3343458"/>
            <a:ext cx="463424" cy="2923526"/>
          </a:xfrm>
          <a:prstGeom prst="rect">
            <a:avLst/>
          </a:prstGeom>
          <a:solidFill>
            <a:srgbClr val="B99A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CustomShape 6"/>
          <p:cNvSpPr/>
          <p:nvPr/>
        </p:nvSpPr>
        <p:spPr>
          <a:xfrm rot="16200000">
            <a:off x="3876642" y="4579485"/>
            <a:ext cx="2500910" cy="27554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b="1" strike="noStrike" spc="-1" dirty="0" smtClean="0">
                <a:solidFill>
                  <a:schemeClr val="bg1"/>
                </a:solidFill>
                <a:latin typeface="Marianne"/>
              </a:rPr>
              <a:t>PROJECTION</a:t>
            </a:r>
            <a:r>
              <a:rPr lang="fr-FR" sz="1200" spc="-1" dirty="0">
                <a:solidFill>
                  <a:schemeClr val="bg1"/>
                </a:solidFill>
                <a:latin typeface="Arial"/>
              </a:rPr>
              <a:t> </a:t>
            </a:r>
            <a:r>
              <a:rPr lang="fr-FR" sz="1200" b="1" strike="noStrike" spc="-1" dirty="0" smtClean="0">
                <a:solidFill>
                  <a:schemeClr val="bg1"/>
                </a:solidFill>
                <a:latin typeface="Marianne"/>
              </a:rPr>
              <a:t>DE PUISSANCE</a:t>
            </a:r>
            <a:endParaRPr lang="fr-FR" sz="12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5654990" y="5909143"/>
            <a:ext cx="28353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bg1"/>
                </a:solidFill>
                <a:latin typeface="Marianne" panose="02000000000000000000" pitchFamily="50" charset="0"/>
              </a:rPr>
              <a:t>Déploiement de l’exercice POLARIS 21</a:t>
            </a:r>
            <a:endParaRPr lang="fr-FR" sz="1000" i="1" dirty="0" smtClean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5535654" y="2715647"/>
            <a:ext cx="28353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bg1"/>
                </a:solidFill>
                <a:latin typeface="Marianne" panose="02000000000000000000" pitchFamily="50" charset="0"/>
              </a:rPr>
              <a:t>Porte-hélicoptères amphibie </a:t>
            </a:r>
            <a:endParaRPr lang="fr-FR" sz="1000" i="1" dirty="0" smtClean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49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 rot="16200000">
            <a:off x="1855800" y="3093840"/>
            <a:ext cx="3149280" cy="1035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4400" b="1" strike="noStrike" spc="-1" dirty="0">
                <a:solidFill>
                  <a:srgbClr val="001B39"/>
                </a:solidFill>
                <a:latin typeface="Marianne"/>
              </a:rPr>
              <a:t>PRÉVENIR</a:t>
            </a:r>
            <a:endParaRPr lang="fr-FR" sz="4400" b="0" strike="noStrike" spc="-1" dirty="0">
              <a:solidFill>
                <a:srgbClr val="9D7737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4400" b="0" strike="noStrike" spc="-1" dirty="0">
              <a:solidFill>
                <a:srgbClr val="9D7737"/>
              </a:solidFill>
              <a:latin typeface="Arial"/>
            </a:endParaRPr>
          </a:p>
        </p:txBody>
      </p:sp>
      <p:sp>
        <p:nvSpPr>
          <p:cNvPr id="5" name="CustomShape 2"/>
          <p:cNvSpPr/>
          <p:nvPr/>
        </p:nvSpPr>
        <p:spPr>
          <a:xfrm>
            <a:off x="3719520" y="2986560"/>
            <a:ext cx="1121400" cy="145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500" b="0" strike="noStrike" spc="-1">
                <a:solidFill>
                  <a:srgbClr val="001B39"/>
                </a:solidFill>
                <a:latin typeface="Marianne"/>
              </a:rPr>
              <a:t>Des</a:t>
            </a:r>
            <a:endParaRPr lang="fr-FR" sz="1500" b="0" strike="noStrike" spc="-1">
              <a:solidFill>
                <a:srgbClr val="9D7737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500" b="0" strike="noStrike" spc="-1">
                <a:solidFill>
                  <a:srgbClr val="001B39"/>
                </a:solidFill>
                <a:latin typeface="Marianne"/>
              </a:rPr>
              <a:t>crises qui</a:t>
            </a:r>
            <a:endParaRPr lang="fr-FR" sz="1500" b="0" strike="noStrike" spc="-1">
              <a:solidFill>
                <a:srgbClr val="9D7737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500" b="0" strike="noStrike" spc="-1">
                <a:solidFill>
                  <a:srgbClr val="001B39"/>
                </a:solidFill>
                <a:latin typeface="Marianne"/>
              </a:rPr>
              <a:t>Peuvent</a:t>
            </a:r>
            <a:endParaRPr lang="fr-FR" sz="1500" b="0" strike="noStrike" spc="-1">
              <a:solidFill>
                <a:srgbClr val="9D7737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500" b="0" strike="noStrike" spc="-1">
                <a:solidFill>
                  <a:srgbClr val="001B39"/>
                </a:solidFill>
                <a:latin typeface="Marianne"/>
              </a:rPr>
              <a:t>menacer </a:t>
            </a:r>
            <a:endParaRPr lang="fr-FR" sz="1500" b="0" strike="noStrike" spc="-1">
              <a:solidFill>
                <a:srgbClr val="9D7737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500" b="0" strike="noStrike" spc="-1">
                <a:solidFill>
                  <a:srgbClr val="001B39"/>
                </a:solidFill>
                <a:latin typeface="Marianne"/>
              </a:rPr>
              <a:t>la France.</a:t>
            </a:r>
            <a:endParaRPr lang="fr-FR" sz="1500" b="0" strike="noStrike" spc="-1">
              <a:solidFill>
                <a:srgbClr val="9D7737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500" b="0" strike="noStrike" spc="-1">
              <a:solidFill>
                <a:srgbClr val="9D7737"/>
              </a:solidFill>
              <a:latin typeface="Arial"/>
            </a:endParaRPr>
          </a:p>
        </p:txBody>
      </p:sp>
      <p:sp>
        <p:nvSpPr>
          <p:cNvPr id="9" name="CustomShape 4"/>
          <p:cNvSpPr/>
          <p:nvPr/>
        </p:nvSpPr>
        <p:spPr>
          <a:xfrm>
            <a:off x="3610440" y="2276280"/>
            <a:ext cx="45719" cy="2765620"/>
          </a:xfrm>
          <a:prstGeom prst="rect">
            <a:avLst/>
          </a:prstGeom>
          <a:solidFill>
            <a:srgbClr val="001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cxnSp>
        <p:nvCxnSpPr>
          <p:cNvPr id="11" name="Connecteur droit 10"/>
          <p:cNvCxnSpPr/>
          <p:nvPr/>
        </p:nvCxnSpPr>
        <p:spPr>
          <a:xfrm>
            <a:off x="6563786" y="6595757"/>
            <a:ext cx="5628214" cy="0"/>
          </a:xfrm>
          <a:prstGeom prst="line">
            <a:avLst/>
          </a:prstGeom>
          <a:ln w="6350">
            <a:solidFill>
              <a:srgbClr val="001B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990" y="6442861"/>
            <a:ext cx="887368" cy="284528"/>
          </a:xfrm>
          <a:prstGeom prst="rect">
            <a:avLst/>
          </a:prstGeom>
        </p:spPr>
      </p:pic>
      <p:cxnSp>
        <p:nvCxnSpPr>
          <p:cNvPr id="13" name="Connecteur droit 12"/>
          <p:cNvCxnSpPr/>
          <p:nvPr/>
        </p:nvCxnSpPr>
        <p:spPr>
          <a:xfrm>
            <a:off x="0" y="6595757"/>
            <a:ext cx="5628214" cy="0"/>
          </a:xfrm>
          <a:prstGeom prst="line">
            <a:avLst/>
          </a:prstGeom>
          <a:ln w="6350">
            <a:solidFill>
              <a:srgbClr val="001B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" t="1261" r="40254" b="-314"/>
          <a:stretch/>
        </p:blipFill>
        <p:spPr>
          <a:xfrm>
            <a:off x="-78058" y="-11151"/>
            <a:ext cx="2720897" cy="700296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95900" y="360"/>
            <a:ext cx="272860" cy="6858000"/>
          </a:xfrm>
          <a:prstGeom prst="rect">
            <a:avLst/>
          </a:prstGeom>
          <a:solidFill>
            <a:srgbClr val="B99A6C"/>
          </a:solidFill>
          <a:ln>
            <a:solidFill>
              <a:srgbClr val="B99A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5"/>
          <a:stretch/>
        </p:blipFill>
        <p:spPr>
          <a:xfrm>
            <a:off x="4978400" y="549275"/>
            <a:ext cx="7406122" cy="578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25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9" r="4555" b="1104"/>
          <a:stretch/>
        </p:blipFill>
        <p:spPr>
          <a:xfrm>
            <a:off x="550863" y="0"/>
            <a:ext cx="5547503" cy="56896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3" r="5487" b="506"/>
          <a:stretch/>
        </p:blipFill>
        <p:spPr>
          <a:xfrm>
            <a:off x="6185636" y="-8466"/>
            <a:ext cx="5511801" cy="5693134"/>
          </a:xfrm>
          <a:prstGeom prst="rect">
            <a:avLst/>
          </a:prstGeom>
        </p:spPr>
      </p:pic>
      <p:cxnSp>
        <p:nvCxnSpPr>
          <p:cNvPr id="7" name="Connecteur droit 6"/>
          <p:cNvCxnSpPr/>
          <p:nvPr/>
        </p:nvCxnSpPr>
        <p:spPr>
          <a:xfrm>
            <a:off x="6563786" y="6595757"/>
            <a:ext cx="5628214" cy="0"/>
          </a:xfrm>
          <a:prstGeom prst="line">
            <a:avLst/>
          </a:prstGeom>
          <a:ln w="6350">
            <a:solidFill>
              <a:srgbClr val="001B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990" y="6442861"/>
            <a:ext cx="887368" cy="284528"/>
          </a:xfrm>
          <a:prstGeom prst="rect">
            <a:avLst/>
          </a:prstGeom>
        </p:spPr>
      </p:pic>
      <p:cxnSp>
        <p:nvCxnSpPr>
          <p:cNvPr id="9" name="Connecteur droit 8"/>
          <p:cNvCxnSpPr/>
          <p:nvPr/>
        </p:nvCxnSpPr>
        <p:spPr>
          <a:xfrm>
            <a:off x="0" y="6595757"/>
            <a:ext cx="5628214" cy="0"/>
          </a:xfrm>
          <a:prstGeom prst="line">
            <a:avLst/>
          </a:prstGeom>
          <a:ln w="6350">
            <a:solidFill>
              <a:srgbClr val="001B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stomShape 3"/>
          <p:cNvSpPr/>
          <p:nvPr/>
        </p:nvSpPr>
        <p:spPr>
          <a:xfrm>
            <a:off x="3917309" y="5884663"/>
            <a:ext cx="5250098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b="0" strike="noStrike" spc="-1" dirty="0">
                <a:solidFill>
                  <a:srgbClr val="B99A6C"/>
                </a:solidFill>
                <a:latin typeface="Marianne"/>
              </a:rPr>
              <a:t>DÉPLOYÉS LOIN, LONGTEMPS, EN ÉQUIPAGE</a:t>
            </a:r>
            <a:endParaRPr lang="fr-FR" b="0" strike="noStrike" spc="-1" dirty="0">
              <a:solidFill>
                <a:srgbClr val="B99A6C"/>
              </a:solidFill>
              <a:latin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0863" y="4936414"/>
            <a:ext cx="5547503" cy="753186"/>
          </a:xfrm>
          <a:prstGeom prst="rect">
            <a:avLst/>
          </a:prstGeom>
          <a:solidFill>
            <a:srgbClr val="001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6185636" y="4936414"/>
            <a:ext cx="5511801" cy="753186"/>
          </a:xfrm>
          <a:prstGeom prst="rect">
            <a:avLst/>
          </a:prstGeom>
          <a:solidFill>
            <a:srgbClr val="001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CustomShape 2"/>
          <p:cNvSpPr/>
          <p:nvPr/>
        </p:nvSpPr>
        <p:spPr>
          <a:xfrm>
            <a:off x="1367707" y="4989976"/>
            <a:ext cx="3913813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3600" b="1" strike="noStrike" spc="-1" dirty="0" smtClean="0">
                <a:solidFill>
                  <a:srgbClr val="FFFFFF"/>
                </a:solidFill>
                <a:latin typeface="Marianne"/>
              </a:rPr>
              <a:t>DES FORCES</a:t>
            </a:r>
            <a:endParaRPr lang="fr-FR" sz="3600" b="1" strike="noStrike" spc="-1" dirty="0">
              <a:solidFill>
                <a:srgbClr val="9D7737"/>
              </a:solidFill>
              <a:latin typeface="Arial"/>
            </a:endParaRPr>
          </a:p>
        </p:txBody>
      </p:sp>
      <p:sp>
        <p:nvSpPr>
          <p:cNvPr id="18" name="CustomShape 2"/>
          <p:cNvSpPr/>
          <p:nvPr/>
        </p:nvSpPr>
        <p:spPr>
          <a:xfrm>
            <a:off x="6984629" y="4989975"/>
            <a:ext cx="3913813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3600" b="1" strike="noStrike" spc="-1" dirty="0" smtClean="0">
                <a:solidFill>
                  <a:srgbClr val="FFFFFF"/>
                </a:solidFill>
                <a:latin typeface="Marianne"/>
              </a:rPr>
              <a:t>DES MOYENS</a:t>
            </a:r>
            <a:endParaRPr lang="fr-FR" sz="3600" b="1" strike="noStrike" spc="-1" dirty="0">
              <a:solidFill>
                <a:srgbClr val="9D7737"/>
              </a:solidFill>
              <a:latin typeface="Arial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50863" y="0"/>
            <a:ext cx="28353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bg1"/>
                </a:solidFill>
                <a:latin typeface="Marianne" panose="02000000000000000000" pitchFamily="50" charset="0"/>
              </a:rPr>
              <a:t>ETRACO</a:t>
            </a:r>
            <a:endParaRPr lang="fr-FR" sz="1000" i="1" dirty="0" smtClean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185636" y="32324"/>
            <a:ext cx="28353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bg1"/>
                </a:solidFill>
                <a:latin typeface="Marianne" panose="02000000000000000000" pitchFamily="50" charset="0"/>
              </a:rPr>
              <a:t>H160 et vedette</a:t>
            </a:r>
            <a:endParaRPr lang="fr-FR" sz="1000" i="1" dirty="0" smtClean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4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/>
        </p:nvCxnSpPr>
        <p:spPr>
          <a:xfrm>
            <a:off x="6563786" y="6595757"/>
            <a:ext cx="5628214" cy="0"/>
          </a:xfrm>
          <a:prstGeom prst="line">
            <a:avLst/>
          </a:prstGeom>
          <a:ln w="6350">
            <a:solidFill>
              <a:srgbClr val="001B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990" y="6442861"/>
            <a:ext cx="887368" cy="284528"/>
          </a:xfrm>
          <a:prstGeom prst="rect">
            <a:avLst/>
          </a:prstGeom>
        </p:spPr>
      </p:pic>
      <p:cxnSp>
        <p:nvCxnSpPr>
          <p:cNvPr id="6" name="Connecteur droit 5"/>
          <p:cNvCxnSpPr/>
          <p:nvPr/>
        </p:nvCxnSpPr>
        <p:spPr>
          <a:xfrm>
            <a:off x="0" y="6595757"/>
            <a:ext cx="5628214" cy="0"/>
          </a:xfrm>
          <a:prstGeom prst="line">
            <a:avLst/>
          </a:prstGeom>
          <a:ln w="6350">
            <a:solidFill>
              <a:srgbClr val="001B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ustomShape 4"/>
          <p:cNvSpPr/>
          <p:nvPr/>
        </p:nvSpPr>
        <p:spPr>
          <a:xfrm>
            <a:off x="429271" y="409575"/>
            <a:ext cx="4114080" cy="1187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3600" b="1" strike="noStrike" spc="-1" dirty="0" smtClean="0">
                <a:solidFill>
                  <a:srgbClr val="001B39"/>
                </a:solidFill>
                <a:latin typeface="Marianne"/>
              </a:rPr>
              <a:t>LA RICHESSE </a:t>
            </a:r>
            <a:endParaRPr lang="fr-FR" sz="3600" b="0" strike="noStrike" spc="-1" dirty="0" smtClean="0">
              <a:solidFill>
                <a:srgbClr val="001B39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3600" b="1" strike="noStrike" spc="-1" dirty="0" smtClean="0">
                <a:solidFill>
                  <a:srgbClr val="001B39"/>
                </a:solidFill>
                <a:latin typeface="Marianne"/>
              </a:rPr>
              <a:t>DE LA MARINE</a:t>
            </a:r>
            <a:endParaRPr lang="fr-FR" sz="3600" b="0" strike="noStrike" spc="-1" dirty="0">
              <a:solidFill>
                <a:srgbClr val="001B39"/>
              </a:solidFill>
              <a:latin typeface="Arial"/>
            </a:endParaRPr>
          </a:p>
        </p:txBody>
      </p:sp>
      <p:sp>
        <p:nvSpPr>
          <p:cNvPr id="40" name="CustomShape 3"/>
          <p:cNvSpPr/>
          <p:nvPr/>
        </p:nvSpPr>
        <p:spPr>
          <a:xfrm>
            <a:off x="7904824" y="5191618"/>
            <a:ext cx="4156560" cy="943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2200" b="1" strike="noStrike" spc="-1" dirty="0">
                <a:solidFill>
                  <a:srgbClr val="B99A6C"/>
                </a:solidFill>
                <a:latin typeface="Marianne"/>
              </a:rPr>
              <a:t>42 000 </a:t>
            </a:r>
            <a:r>
              <a:rPr lang="fr-FR" sz="2200" b="0" strike="noStrike" spc="-1" dirty="0">
                <a:solidFill>
                  <a:srgbClr val="B99A6C"/>
                </a:solidFill>
                <a:latin typeface="Marianne"/>
              </a:rPr>
              <a:t>MARINS</a:t>
            </a:r>
            <a:r>
              <a:rPr dirty="0">
                <a:solidFill>
                  <a:srgbClr val="B99A6C"/>
                </a:solidFill>
              </a:rPr>
              <a:t/>
            </a:r>
            <a:br>
              <a:rPr dirty="0">
                <a:solidFill>
                  <a:srgbClr val="B99A6C"/>
                </a:solidFill>
              </a:rPr>
            </a:br>
            <a:r>
              <a:rPr lang="fr-FR" sz="1600" b="0" strike="noStrike" spc="-1" dirty="0">
                <a:solidFill>
                  <a:srgbClr val="B99A6C"/>
                </a:solidFill>
                <a:latin typeface="Marianne"/>
              </a:rPr>
              <a:t>DONT </a:t>
            </a:r>
            <a:r>
              <a:rPr lang="fr-FR" sz="1600" b="0" strike="noStrike" spc="-1" dirty="0">
                <a:solidFill>
                  <a:srgbClr val="B99A6C"/>
                </a:solidFill>
                <a:latin typeface="Marianne Medium"/>
              </a:rPr>
              <a:t>3 000 </a:t>
            </a:r>
            <a:r>
              <a:rPr lang="fr-FR" sz="1600" b="0" strike="noStrike" spc="-1" dirty="0">
                <a:solidFill>
                  <a:srgbClr val="B99A6C"/>
                </a:solidFill>
                <a:latin typeface="Marianne"/>
              </a:rPr>
              <a:t>CIVILS</a:t>
            </a:r>
            <a:endParaRPr lang="fr-FR" sz="1600" b="0" strike="noStrike" spc="-1" dirty="0">
              <a:solidFill>
                <a:srgbClr val="B99A6C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600" b="0" strike="noStrike" spc="-1" dirty="0">
              <a:solidFill>
                <a:srgbClr val="B99A6C"/>
              </a:solidFill>
              <a:latin typeface="Arial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0" t="7945" r="15519" b="-1267"/>
          <a:stretch/>
        </p:blipFill>
        <p:spPr>
          <a:xfrm>
            <a:off x="4774480" y="3352800"/>
            <a:ext cx="3289300" cy="280354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6" r="8658"/>
          <a:stretch/>
        </p:blipFill>
        <p:spPr>
          <a:xfrm>
            <a:off x="533400" y="1760947"/>
            <a:ext cx="4009951" cy="439540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0" t="-262" r="8198" b="262"/>
          <a:stretch/>
        </p:blipFill>
        <p:spPr>
          <a:xfrm>
            <a:off x="8293395" y="549275"/>
            <a:ext cx="3349256" cy="406298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4" t="367" r="18732" b="1105"/>
          <a:stretch/>
        </p:blipFill>
        <p:spPr>
          <a:xfrm>
            <a:off x="4783756" y="539015"/>
            <a:ext cx="3282215" cy="257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75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4"/>
          <p:cNvSpPr/>
          <p:nvPr/>
        </p:nvSpPr>
        <p:spPr>
          <a:xfrm>
            <a:off x="414579" y="406000"/>
            <a:ext cx="2783520" cy="229148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3600" b="1" strike="noStrike" spc="-1" dirty="0">
                <a:solidFill>
                  <a:srgbClr val="005A7C"/>
                </a:solidFill>
                <a:latin typeface="Marianne"/>
              </a:rPr>
              <a:t>FORCE</a:t>
            </a:r>
            <a:endParaRPr lang="fr-FR" sz="3600" b="0" strike="noStrike" spc="-1" dirty="0">
              <a:solidFill>
                <a:srgbClr val="005A7C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3600" b="1" strike="noStrike" spc="-1" dirty="0">
                <a:solidFill>
                  <a:srgbClr val="005A7C"/>
                </a:solidFill>
                <a:latin typeface="Marianne"/>
              </a:rPr>
              <a:t>D’ACTION</a:t>
            </a:r>
            <a:endParaRPr lang="fr-FR" sz="3600" b="0" strike="noStrike" spc="-1" dirty="0">
              <a:solidFill>
                <a:srgbClr val="005A7C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3600" b="1" strike="noStrike" spc="-1" dirty="0">
                <a:solidFill>
                  <a:srgbClr val="005A7C"/>
                </a:solidFill>
                <a:latin typeface="Marianne"/>
              </a:rPr>
              <a:t>NAVALE</a:t>
            </a:r>
            <a:endParaRPr lang="fr-FR" sz="3600" b="0" strike="noStrike" spc="-1" dirty="0">
              <a:solidFill>
                <a:srgbClr val="005A7C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3500" b="0" strike="noStrike" spc="-1" dirty="0">
              <a:solidFill>
                <a:srgbClr val="005A7C"/>
              </a:solidFill>
              <a:latin typeface="Arial"/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6563786" y="6595757"/>
            <a:ext cx="5628214" cy="0"/>
          </a:xfrm>
          <a:prstGeom prst="line">
            <a:avLst/>
          </a:prstGeom>
          <a:ln w="6350">
            <a:solidFill>
              <a:srgbClr val="001B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990" y="6442861"/>
            <a:ext cx="887368" cy="284528"/>
          </a:xfrm>
          <a:prstGeom prst="rect">
            <a:avLst/>
          </a:prstGeom>
        </p:spPr>
      </p:pic>
      <p:cxnSp>
        <p:nvCxnSpPr>
          <p:cNvPr id="9" name="Connecteur droit 8"/>
          <p:cNvCxnSpPr/>
          <p:nvPr/>
        </p:nvCxnSpPr>
        <p:spPr>
          <a:xfrm>
            <a:off x="0" y="6595757"/>
            <a:ext cx="5628214" cy="0"/>
          </a:xfrm>
          <a:prstGeom prst="line">
            <a:avLst/>
          </a:prstGeom>
          <a:ln w="6350">
            <a:solidFill>
              <a:srgbClr val="001B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stomShape 3"/>
          <p:cNvSpPr/>
          <p:nvPr/>
        </p:nvSpPr>
        <p:spPr>
          <a:xfrm>
            <a:off x="550864" y="4854714"/>
            <a:ext cx="3346267" cy="11988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1" strike="noStrike" spc="-1" dirty="0">
                <a:solidFill>
                  <a:srgbClr val="B99A6C"/>
                </a:solidFill>
                <a:latin typeface="Marianne"/>
              </a:rPr>
              <a:t>UNE CENTAINE</a:t>
            </a:r>
            <a:r>
              <a:rPr dirty="0">
                <a:solidFill>
                  <a:srgbClr val="B99A6C"/>
                </a:solidFill>
              </a:rPr>
              <a:t/>
            </a:r>
            <a:br>
              <a:rPr dirty="0">
                <a:solidFill>
                  <a:srgbClr val="B99A6C"/>
                </a:solidFill>
              </a:rPr>
            </a:br>
            <a:r>
              <a:rPr lang="fr-FR" sz="1800" b="0" strike="noStrike" spc="-1" dirty="0">
                <a:solidFill>
                  <a:srgbClr val="B99A6C"/>
                </a:solidFill>
                <a:latin typeface="Marianne"/>
              </a:rPr>
              <a:t>DE BÂTIMENTS DE COMBAT</a:t>
            </a:r>
            <a:endParaRPr lang="fr-FR" sz="1800" b="0" strike="noStrike" spc="-1" dirty="0">
              <a:solidFill>
                <a:srgbClr val="B99A6C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B99A6C"/>
                </a:solidFill>
                <a:latin typeface="Marianne"/>
              </a:rPr>
              <a:t>ET DE SOUTIEN</a:t>
            </a:r>
            <a:r>
              <a:rPr dirty="0">
                <a:solidFill>
                  <a:srgbClr val="B99A6C"/>
                </a:solidFill>
              </a:rPr>
              <a:t/>
            </a:r>
            <a:br>
              <a:rPr dirty="0">
                <a:solidFill>
                  <a:srgbClr val="B99A6C"/>
                </a:solidFill>
              </a:rPr>
            </a:br>
            <a:r>
              <a:rPr lang="fr-FR" sz="1800" b="0" strike="noStrike" spc="-1" dirty="0">
                <a:solidFill>
                  <a:srgbClr val="B99A6C"/>
                </a:solidFill>
                <a:latin typeface="Marianne"/>
              </a:rPr>
              <a:t>ET</a:t>
            </a:r>
            <a:r>
              <a:rPr lang="fr-FR" sz="1800" b="0" strike="noStrike" spc="-1" dirty="0">
                <a:solidFill>
                  <a:srgbClr val="B99A6C"/>
                </a:solidFill>
                <a:latin typeface="Calibri"/>
              </a:rPr>
              <a:t> </a:t>
            </a:r>
            <a:r>
              <a:rPr lang="fr-FR" sz="1800" b="1" strike="noStrike" spc="-1" dirty="0">
                <a:solidFill>
                  <a:srgbClr val="B99A6C"/>
                </a:solidFill>
                <a:latin typeface="Marianne"/>
              </a:rPr>
              <a:t>10 000 </a:t>
            </a:r>
            <a:r>
              <a:rPr lang="fr-FR" sz="1800" b="0" strike="noStrike" spc="-1" dirty="0" smtClean="0">
                <a:solidFill>
                  <a:srgbClr val="B99A6C"/>
                </a:solidFill>
                <a:latin typeface="Marianne"/>
              </a:rPr>
              <a:t>MARINS</a:t>
            </a:r>
            <a:endParaRPr lang="fr-FR" sz="1800" b="0" strike="noStrike" spc="-1" dirty="0">
              <a:solidFill>
                <a:srgbClr val="B99A6C"/>
              </a:solidFill>
              <a:latin typeface="Arial"/>
            </a:endParaRPr>
          </a:p>
        </p:txBody>
      </p:sp>
      <p:sp>
        <p:nvSpPr>
          <p:cNvPr id="12" name="CustomShape 2"/>
          <p:cNvSpPr/>
          <p:nvPr/>
        </p:nvSpPr>
        <p:spPr>
          <a:xfrm>
            <a:off x="8693353" y="3131148"/>
            <a:ext cx="3179479" cy="33508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050" b="1" strike="noStrike" spc="-1" dirty="0">
                <a:solidFill>
                  <a:srgbClr val="005A7C"/>
                </a:solidFill>
                <a:latin typeface="Marianne"/>
              </a:rPr>
              <a:t>LE </a:t>
            </a:r>
            <a:r>
              <a:rPr lang="fr-FR" sz="1050" b="1" strike="noStrike" spc="-1" dirty="0" smtClean="0">
                <a:solidFill>
                  <a:srgbClr val="005A7C"/>
                </a:solidFill>
                <a:latin typeface="Marianne"/>
              </a:rPr>
              <a:t>PORTE-AVIONS </a:t>
            </a:r>
            <a:r>
              <a:rPr lang="fr-FR" sz="1050" b="1" strike="noStrike" spc="-1" dirty="0">
                <a:solidFill>
                  <a:srgbClr val="005A7C"/>
                </a:solidFill>
                <a:latin typeface="Marianne"/>
              </a:rPr>
              <a:t>NUCLÉAIRE</a:t>
            </a:r>
            <a:r>
              <a:rPr dirty="0">
                <a:solidFill>
                  <a:srgbClr val="005A7C"/>
                </a:solidFill>
              </a:rPr>
              <a:t/>
            </a:r>
            <a:br>
              <a:rPr dirty="0">
                <a:solidFill>
                  <a:srgbClr val="005A7C"/>
                </a:solidFill>
              </a:rPr>
            </a:br>
            <a:r>
              <a:rPr lang="fr-FR" sz="1050" b="0" strike="noStrike" spc="-1" dirty="0">
                <a:solidFill>
                  <a:srgbClr val="005A7C"/>
                </a:solidFill>
                <a:latin typeface="Marianne"/>
              </a:rPr>
              <a:t>Projection de puissance</a:t>
            </a:r>
            <a:endParaRPr lang="fr-FR" sz="1050" b="0" strike="noStrike" spc="-1" dirty="0">
              <a:solidFill>
                <a:srgbClr val="005A7C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050" b="0" strike="noStrike" spc="-1" dirty="0">
              <a:solidFill>
                <a:srgbClr val="005A7C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050" b="1" strike="noStrike" cap="all" spc="-1" dirty="0">
                <a:solidFill>
                  <a:srgbClr val="005A7C"/>
                </a:solidFill>
                <a:latin typeface="Marianne"/>
              </a:rPr>
              <a:t>Les porte-hélicoptères amphibies</a:t>
            </a:r>
            <a:r>
              <a:rPr dirty="0">
                <a:solidFill>
                  <a:srgbClr val="005A7C"/>
                </a:solidFill>
              </a:rPr>
              <a:t/>
            </a:r>
            <a:br>
              <a:rPr dirty="0">
                <a:solidFill>
                  <a:srgbClr val="005A7C"/>
                </a:solidFill>
              </a:rPr>
            </a:br>
            <a:r>
              <a:rPr lang="fr-FR" sz="1050" b="0" strike="noStrike" spc="-1" dirty="0">
                <a:solidFill>
                  <a:srgbClr val="005A7C"/>
                </a:solidFill>
                <a:latin typeface="Marianne"/>
              </a:rPr>
              <a:t>De la mer vers la terre </a:t>
            </a:r>
            <a:endParaRPr lang="fr-FR" sz="1050" b="0" strike="noStrike" spc="-1" dirty="0">
              <a:solidFill>
                <a:srgbClr val="005A7C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050" b="0" strike="noStrike" spc="-1" dirty="0">
              <a:solidFill>
                <a:srgbClr val="005A7C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050" b="1" strike="noStrike" cap="all" spc="-1" dirty="0" smtClean="0">
                <a:solidFill>
                  <a:srgbClr val="005A7C"/>
                </a:solidFill>
                <a:latin typeface="Marianne"/>
              </a:rPr>
              <a:t>LES frégates</a:t>
            </a:r>
            <a:r>
              <a:rPr dirty="0">
                <a:solidFill>
                  <a:srgbClr val="005A7C"/>
                </a:solidFill>
              </a:rPr>
              <a:t/>
            </a:r>
            <a:br>
              <a:rPr dirty="0">
                <a:solidFill>
                  <a:srgbClr val="005A7C"/>
                </a:solidFill>
              </a:rPr>
            </a:br>
            <a:r>
              <a:rPr lang="fr-FR" sz="1050" b="0" strike="noStrike" spc="-1" dirty="0">
                <a:solidFill>
                  <a:srgbClr val="005A7C"/>
                </a:solidFill>
                <a:latin typeface="Marianne"/>
              </a:rPr>
              <a:t>Intervention et souveraineté</a:t>
            </a:r>
            <a:endParaRPr lang="fr-FR" sz="1050" b="0" strike="noStrike" spc="-1" dirty="0">
              <a:solidFill>
                <a:srgbClr val="005A7C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050" b="0" strike="noStrike" spc="-1" dirty="0">
              <a:solidFill>
                <a:srgbClr val="005A7C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050" b="1" strike="noStrike" cap="all" spc="-1" dirty="0">
                <a:solidFill>
                  <a:srgbClr val="005A7C"/>
                </a:solidFill>
                <a:latin typeface="Marianne"/>
              </a:rPr>
              <a:t>Les bâtiments spécialisés </a:t>
            </a:r>
            <a:r>
              <a:rPr dirty="0">
                <a:solidFill>
                  <a:srgbClr val="005A7C"/>
                </a:solidFill>
              </a:rPr>
              <a:t/>
            </a:r>
            <a:br>
              <a:rPr dirty="0">
                <a:solidFill>
                  <a:srgbClr val="005A7C"/>
                </a:solidFill>
              </a:rPr>
            </a:br>
            <a:r>
              <a:rPr lang="fr-FR" sz="1050" b="1" strike="noStrike" cap="all" spc="-1" dirty="0">
                <a:solidFill>
                  <a:srgbClr val="005A7C"/>
                </a:solidFill>
                <a:latin typeface="Marianne"/>
              </a:rPr>
              <a:t>et de soutien</a:t>
            </a:r>
            <a:r>
              <a:rPr dirty="0">
                <a:solidFill>
                  <a:srgbClr val="005A7C"/>
                </a:solidFill>
              </a:rPr>
              <a:t/>
            </a:r>
            <a:br>
              <a:rPr dirty="0">
                <a:solidFill>
                  <a:srgbClr val="005A7C"/>
                </a:solidFill>
              </a:rPr>
            </a:br>
            <a:r>
              <a:rPr lang="fr-FR" sz="1050" b="0" strike="noStrike" spc="-1" dirty="0">
                <a:solidFill>
                  <a:srgbClr val="005A7C"/>
                </a:solidFill>
                <a:latin typeface="Marianne"/>
              </a:rPr>
              <a:t>Entre souveraineté et appui logistique</a:t>
            </a:r>
            <a:endParaRPr lang="fr-FR" sz="1050" b="0" strike="noStrike" spc="-1" dirty="0">
              <a:solidFill>
                <a:srgbClr val="005A7C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050" b="0" strike="noStrike" spc="-1" dirty="0">
              <a:solidFill>
                <a:srgbClr val="005A7C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050" b="1" strike="noStrike" cap="all" spc="-1" dirty="0">
                <a:solidFill>
                  <a:srgbClr val="005A7C"/>
                </a:solidFill>
                <a:latin typeface="Marianne"/>
              </a:rPr>
              <a:t>Les patrouilleurs</a:t>
            </a:r>
            <a:r>
              <a:rPr dirty="0">
                <a:solidFill>
                  <a:srgbClr val="005A7C"/>
                </a:solidFill>
              </a:rPr>
              <a:t/>
            </a:r>
            <a:br>
              <a:rPr dirty="0">
                <a:solidFill>
                  <a:srgbClr val="005A7C"/>
                </a:solidFill>
              </a:rPr>
            </a:br>
            <a:r>
              <a:rPr lang="fr-FR" sz="1050" b="0" strike="noStrike" spc="-1" dirty="0">
                <a:solidFill>
                  <a:srgbClr val="005A7C"/>
                </a:solidFill>
                <a:latin typeface="Marianne"/>
              </a:rPr>
              <a:t>Respect des intérêts français </a:t>
            </a:r>
            <a:r>
              <a:rPr dirty="0">
                <a:solidFill>
                  <a:srgbClr val="005A7C"/>
                </a:solidFill>
              </a:rPr>
              <a:t/>
            </a:r>
            <a:br>
              <a:rPr dirty="0">
                <a:solidFill>
                  <a:srgbClr val="005A7C"/>
                </a:solidFill>
              </a:rPr>
            </a:br>
            <a:r>
              <a:rPr lang="fr-FR" sz="1050" b="0" strike="noStrike" spc="-1" dirty="0">
                <a:solidFill>
                  <a:srgbClr val="005A7C"/>
                </a:solidFill>
                <a:latin typeface="Marianne"/>
              </a:rPr>
              <a:t>et action de l’Etat en mer</a:t>
            </a:r>
            <a:endParaRPr lang="fr-FR" sz="1050" b="0" strike="noStrike" spc="-1" dirty="0">
              <a:solidFill>
                <a:srgbClr val="005A7C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050" b="0" strike="noStrike" spc="-1" dirty="0">
              <a:solidFill>
                <a:srgbClr val="005A7C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050" b="1" strike="noStrike" cap="all" spc="-1" dirty="0">
                <a:solidFill>
                  <a:srgbClr val="005A7C"/>
                </a:solidFill>
                <a:latin typeface="Marianne"/>
              </a:rPr>
              <a:t>Les bâtiments de guerre des mines</a:t>
            </a:r>
            <a:r>
              <a:rPr dirty="0">
                <a:solidFill>
                  <a:srgbClr val="005A7C"/>
                </a:solidFill>
              </a:rPr>
              <a:t/>
            </a:r>
            <a:br>
              <a:rPr dirty="0">
                <a:solidFill>
                  <a:srgbClr val="005A7C"/>
                </a:solidFill>
              </a:rPr>
            </a:br>
            <a:r>
              <a:rPr lang="fr-FR" sz="1050" b="0" strike="noStrike" spc="-1" dirty="0">
                <a:solidFill>
                  <a:srgbClr val="005A7C"/>
                </a:solidFill>
                <a:latin typeface="Marianne"/>
              </a:rPr>
              <a:t>Sûreté des voies maritimes</a:t>
            </a:r>
            <a:endParaRPr lang="fr-FR" sz="1050" b="0" strike="noStrike" spc="-1" dirty="0">
              <a:solidFill>
                <a:srgbClr val="005A7C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050" b="0" strike="noStrike" spc="-1" dirty="0">
              <a:solidFill>
                <a:srgbClr val="005A7C"/>
              </a:solidFill>
              <a:latin typeface="Arial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" t="13810" b="1561"/>
          <a:stretch/>
        </p:blipFill>
        <p:spPr>
          <a:xfrm>
            <a:off x="3976577" y="558136"/>
            <a:ext cx="4583223" cy="2620999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0" t="335" b="6894"/>
          <a:stretch/>
        </p:blipFill>
        <p:spPr>
          <a:xfrm>
            <a:off x="3976578" y="3242930"/>
            <a:ext cx="4588656" cy="2945219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4" y="2252158"/>
            <a:ext cx="1567054" cy="2350809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8" t="-1" r="31964" b="844"/>
          <a:stretch/>
        </p:blipFill>
        <p:spPr>
          <a:xfrm>
            <a:off x="8633636" y="0"/>
            <a:ext cx="3239195" cy="283889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" t="11944" r="1824" b="13013"/>
          <a:stretch/>
        </p:blipFill>
        <p:spPr>
          <a:xfrm>
            <a:off x="2191338" y="2255099"/>
            <a:ext cx="1707830" cy="2338166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8835582" y="2451260"/>
            <a:ext cx="28353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bg1"/>
                </a:solidFill>
                <a:latin typeface="Marianne" panose="02000000000000000000" pitchFamily="50" charset="0"/>
              </a:rPr>
              <a:t>CMT </a:t>
            </a:r>
            <a:r>
              <a:rPr lang="fr-FR" sz="1000" i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L’Aigle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4118270" y="2816700"/>
            <a:ext cx="28353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bg1"/>
                </a:solidFill>
                <a:latin typeface="Marianne" panose="02000000000000000000" pitchFamily="50" charset="0"/>
              </a:rPr>
              <a:t>P-A </a:t>
            </a:r>
            <a:r>
              <a:rPr lang="fr-FR" sz="1000" i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Charles de Gaulle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3964999" y="5856565"/>
            <a:ext cx="16375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bg1"/>
                </a:solidFill>
                <a:latin typeface="Marianne" panose="02000000000000000000" pitchFamily="50" charset="0"/>
              </a:rPr>
              <a:t>Patrouilleur </a:t>
            </a:r>
            <a:r>
              <a:rPr lang="fr-FR" sz="1000" i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L’Arago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2191338" y="4282681"/>
            <a:ext cx="28353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bg1"/>
                </a:solidFill>
                <a:latin typeface="Marianne" panose="02000000000000000000" pitchFamily="50" charset="0"/>
              </a:rPr>
              <a:t>PHA </a:t>
            </a:r>
            <a:r>
              <a:rPr lang="fr-FR" sz="1000" i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Dixmude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550863" y="4282681"/>
            <a:ext cx="28353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bg1"/>
                </a:solidFill>
                <a:latin typeface="Marianne" panose="02000000000000000000" pitchFamily="50" charset="0"/>
              </a:rPr>
              <a:t>FREMM-DA </a:t>
            </a:r>
            <a:r>
              <a:rPr lang="fr-FR" sz="1000" i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Lorraine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3964116" y="5659872"/>
            <a:ext cx="1554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bg1"/>
                </a:solidFill>
                <a:latin typeface="Marianne" panose="02000000000000000000" pitchFamily="50" charset="0"/>
              </a:rPr>
              <a:t>POM </a:t>
            </a:r>
            <a:r>
              <a:rPr lang="fr-FR" sz="1000" i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Auguste </a:t>
            </a:r>
            <a:r>
              <a:rPr lang="fr-FR" sz="1000" i="1" dirty="0" err="1" smtClean="0">
                <a:solidFill>
                  <a:schemeClr val="bg1"/>
                </a:solidFill>
                <a:latin typeface="Marianne" panose="02000000000000000000" pitchFamily="50" charset="0"/>
              </a:rPr>
              <a:t>Bénébig</a:t>
            </a:r>
            <a:endParaRPr lang="fr-FR" sz="1000" i="1" dirty="0" smtClean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22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4"/>
          <p:cNvSpPr/>
          <p:nvPr/>
        </p:nvSpPr>
        <p:spPr>
          <a:xfrm>
            <a:off x="414579" y="406000"/>
            <a:ext cx="2783520" cy="230687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3600" b="1" spc="-1" dirty="0">
                <a:solidFill>
                  <a:srgbClr val="9AA8B1"/>
                </a:solidFill>
                <a:latin typeface="Marianne"/>
              </a:rPr>
              <a:t>FORCE DE </a:t>
            </a:r>
            <a:endParaRPr lang="fr-FR" sz="3600" spc="-1" dirty="0">
              <a:solidFill>
                <a:srgbClr val="9AA8B1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3600" b="1" spc="-1" dirty="0">
                <a:solidFill>
                  <a:srgbClr val="9AA8B1"/>
                </a:solidFill>
                <a:latin typeface="Marianne"/>
              </a:rPr>
              <a:t>L’AÉRO-</a:t>
            </a:r>
            <a:endParaRPr lang="fr-FR" sz="3600" spc="-1" dirty="0">
              <a:solidFill>
                <a:srgbClr val="9AA8B1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3600" b="1" spc="-1" dirty="0">
                <a:solidFill>
                  <a:srgbClr val="9AA8B1"/>
                </a:solidFill>
                <a:latin typeface="Marianne"/>
              </a:rPr>
              <a:t>NAUTIQUE</a:t>
            </a:r>
            <a:endParaRPr lang="fr-FR" sz="3600" spc="-1" dirty="0">
              <a:solidFill>
                <a:srgbClr val="9AA8B1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3600" b="1" spc="-1" dirty="0">
                <a:solidFill>
                  <a:srgbClr val="9AA8B1"/>
                </a:solidFill>
                <a:latin typeface="Marianne"/>
              </a:rPr>
              <a:t>NAVALE</a:t>
            </a:r>
            <a:endParaRPr lang="fr-FR" sz="3600" spc="-1" dirty="0">
              <a:solidFill>
                <a:srgbClr val="9AA8B1"/>
              </a:solidFill>
              <a:latin typeface="Arial"/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6563786" y="6595757"/>
            <a:ext cx="5628214" cy="0"/>
          </a:xfrm>
          <a:prstGeom prst="line">
            <a:avLst/>
          </a:prstGeom>
          <a:ln w="6350">
            <a:solidFill>
              <a:srgbClr val="001B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990" y="6442861"/>
            <a:ext cx="887368" cy="284528"/>
          </a:xfrm>
          <a:prstGeom prst="rect">
            <a:avLst/>
          </a:prstGeom>
        </p:spPr>
      </p:pic>
      <p:cxnSp>
        <p:nvCxnSpPr>
          <p:cNvPr id="9" name="Connecteur droit 8"/>
          <p:cNvCxnSpPr/>
          <p:nvPr/>
        </p:nvCxnSpPr>
        <p:spPr>
          <a:xfrm>
            <a:off x="0" y="6595757"/>
            <a:ext cx="5628214" cy="0"/>
          </a:xfrm>
          <a:prstGeom prst="line">
            <a:avLst/>
          </a:prstGeom>
          <a:ln w="6350">
            <a:solidFill>
              <a:srgbClr val="001B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stomShape 3"/>
          <p:cNvSpPr/>
          <p:nvPr/>
        </p:nvSpPr>
        <p:spPr>
          <a:xfrm>
            <a:off x="423960" y="5699460"/>
            <a:ext cx="3647880" cy="91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B99A6C"/>
                </a:solidFill>
                <a:latin typeface="Marianne"/>
              </a:rPr>
              <a:t> </a:t>
            </a:r>
            <a:r>
              <a:rPr lang="fr-FR" sz="1800" b="0" strike="noStrike" cap="all" spc="-1" dirty="0">
                <a:solidFill>
                  <a:srgbClr val="B99A6C"/>
                </a:solidFill>
                <a:latin typeface="Marianne"/>
              </a:rPr>
              <a:t>Près de </a:t>
            </a:r>
            <a:r>
              <a:rPr lang="fr-FR" sz="1800" b="1" strike="noStrike" cap="all" spc="-1" dirty="0">
                <a:solidFill>
                  <a:srgbClr val="B99A6C"/>
                </a:solidFill>
                <a:latin typeface="Marianne"/>
              </a:rPr>
              <a:t>200 </a:t>
            </a:r>
            <a:r>
              <a:rPr lang="fr-FR" sz="1800" b="0" strike="noStrike" cap="all" spc="-1" dirty="0">
                <a:solidFill>
                  <a:srgbClr val="B99A6C"/>
                </a:solidFill>
                <a:latin typeface="Marianne"/>
              </a:rPr>
              <a:t>aéronefs </a:t>
            </a:r>
            <a:r>
              <a:rPr dirty="0">
                <a:solidFill>
                  <a:srgbClr val="B99A6C"/>
                </a:solidFill>
              </a:rPr>
              <a:t/>
            </a:r>
            <a:br>
              <a:rPr dirty="0">
                <a:solidFill>
                  <a:srgbClr val="B99A6C"/>
                </a:solidFill>
              </a:rPr>
            </a:br>
            <a:r>
              <a:rPr lang="fr-FR" sz="1800" b="0" strike="noStrike" cap="all" spc="-1" dirty="0">
                <a:solidFill>
                  <a:srgbClr val="B99A6C"/>
                </a:solidFill>
                <a:latin typeface="Marianne"/>
              </a:rPr>
              <a:t>et </a:t>
            </a:r>
            <a:r>
              <a:rPr lang="fr-FR" sz="1800" b="1" strike="noStrike" cap="all" spc="-1" dirty="0">
                <a:solidFill>
                  <a:srgbClr val="B99A6C"/>
                </a:solidFill>
                <a:latin typeface="Marianne"/>
              </a:rPr>
              <a:t>5 000 </a:t>
            </a:r>
            <a:r>
              <a:rPr lang="fr-FR" sz="1800" b="0" strike="noStrike" cap="all" spc="-1" dirty="0">
                <a:solidFill>
                  <a:srgbClr val="B99A6C"/>
                </a:solidFill>
                <a:latin typeface="Marianne"/>
              </a:rPr>
              <a:t>marins</a:t>
            </a:r>
            <a:endParaRPr lang="fr-FR" sz="1800" b="0" strike="noStrike" spc="-1" dirty="0">
              <a:solidFill>
                <a:srgbClr val="B99A6C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fr-FR" sz="1800" b="0" strike="noStrike" spc="-1" dirty="0">
              <a:solidFill>
                <a:srgbClr val="B99A6C"/>
              </a:solidFill>
              <a:latin typeface="Arial"/>
            </a:endParaRPr>
          </a:p>
        </p:txBody>
      </p:sp>
      <p:sp>
        <p:nvSpPr>
          <p:cNvPr id="17" name="CustomShape 2"/>
          <p:cNvSpPr/>
          <p:nvPr/>
        </p:nvSpPr>
        <p:spPr>
          <a:xfrm>
            <a:off x="8775700" y="2965520"/>
            <a:ext cx="3380760" cy="348411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050" b="1" strike="noStrike" cap="all" spc="-1" dirty="0">
                <a:solidFill>
                  <a:srgbClr val="9AA8B1"/>
                </a:solidFill>
                <a:latin typeface="Marianne"/>
              </a:rPr>
              <a:t>Rafale Marine</a:t>
            </a:r>
            <a:r>
              <a:rPr dirty="0">
                <a:solidFill>
                  <a:srgbClr val="9AA8B1"/>
                </a:solidFill>
              </a:rPr>
              <a:t/>
            </a:r>
            <a:br>
              <a:rPr dirty="0">
                <a:solidFill>
                  <a:srgbClr val="9AA8B1"/>
                </a:solidFill>
              </a:rPr>
            </a:br>
            <a:r>
              <a:rPr lang="fr-FR" sz="1050" b="0" strike="noStrike" spc="-1" dirty="0">
                <a:solidFill>
                  <a:srgbClr val="9AA8B1"/>
                </a:solidFill>
                <a:latin typeface="Marianne"/>
              </a:rPr>
              <a:t>Avion de chasse </a:t>
            </a:r>
            <a:r>
              <a:rPr lang="fr-FR" sz="1050" b="0" strike="noStrike" spc="-1" dirty="0" err="1">
                <a:solidFill>
                  <a:srgbClr val="9AA8B1"/>
                </a:solidFill>
                <a:latin typeface="Marianne"/>
              </a:rPr>
              <a:t>multirôles</a:t>
            </a:r>
            <a:endParaRPr lang="fr-FR" sz="1050" b="0" strike="noStrike" spc="-1" dirty="0">
              <a:solidFill>
                <a:srgbClr val="9AA8B1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050" b="0" strike="noStrike" spc="-1" dirty="0">
              <a:solidFill>
                <a:srgbClr val="9AA8B1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050" b="1" strike="noStrike" spc="-1" dirty="0">
                <a:solidFill>
                  <a:srgbClr val="9AA8B1"/>
                </a:solidFill>
                <a:latin typeface="Marianne"/>
              </a:rPr>
              <a:t>HAWKEYE</a:t>
            </a:r>
            <a:r>
              <a:rPr dirty="0">
                <a:solidFill>
                  <a:srgbClr val="9AA8B1"/>
                </a:solidFill>
              </a:rPr>
              <a:t/>
            </a:r>
            <a:br>
              <a:rPr dirty="0">
                <a:solidFill>
                  <a:srgbClr val="9AA8B1"/>
                </a:solidFill>
              </a:rPr>
            </a:br>
            <a:r>
              <a:rPr lang="fr-FR" sz="1050" b="0" strike="noStrike" spc="-1" dirty="0">
                <a:solidFill>
                  <a:srgbClr val="9AA8B1"/>
                </a:solidFill>
                <a:latin typeface="Marianne"/>
              </a:rPr>
              <a:t>Intervention et souveraineté</a:t>
            </a:r>
            <a:endParaRPr lang="fr-FR" sz="1050" b="0" strike="noStrike" spc="-1" dirty="0">
              <a:solidFill>
                <a:srgbClr val="9AA8B1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050" b="0" strike="noStrike" spc="-1" dirty="0">
              <a:solidFill>
                <a:srgbClr val="9AA8B1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050" b="1" strike="noStrike" cap="all" spc="-1" dirty="0">
                <a:solidFill>
                  <a:srgbClr val="9AA8B1"/>
                </a:solidFill>
                <a:latin typeface="Marianne"/>
              </a:rPr>
              <a:t>Atlantique 2</a:t>
            </a:r>
            <a:r>
              <a:rPr dirty="0">
                <a:solidFill>
                  <a:srgbClr val="9AA8B1"/>
                </a:solidFill>
              </a:rPr>
              <a:t/>
            </a:r>
            <a:br>
              <a:rPr dirty="0">
                <a:solidFill>
                  <a:srgbClr val="9AA8B1"/>
                </a:solidFill>
              </a:rPr>
            </a:br>
            <a:r>
              <a:rPr lang="fr-FR" sz="1050" b="0" strike="noStrike" spc="-1" dirty="0">
                <a:solidFill>
                  <a:srgbClr val="9AA8B1"/>
                </a:solidFill>
                <a:latin typeface="Marianne"/>
              </a:rPr>
              <a:t>Patrouille maritime</a:t>
            </a:r>
            <a:endParaRPr lang="fr-FR" sz="1050" b="0" strike="noStrike" spc="-1" dirty="0">
              <a:solidFill>
                <a:srgbClr val="9AA8B1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050" b="0" strike="noStrike" spc="-1" dirty="0">
              <a:solidFill>
                <a:srgbClr val="9AA8B1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050" b="1" strike="noStrike" cap="all" spc="-1" dirty="0">
                <a:solidFill>
                  <a:srgbClr val="9AA8B1"/>
                </a:solidFill>
                <a:latin typeface="Marianne"/>
              </a:rPr>
              <a:t>Falcon </a:t>
            </a:r>
            <a:r>
              <a:rPr dirty="0">
                <a:solidFill>
                  <a:srgbClr val="9AA8B1"/>
                </a:solidFill>
              </a:rPr>
              <a:t/>
            </a:r>
            <a:br>
              <a:rPr dirty="0">
                <a:solidFill>
                  <a:srgbClr val="9AA8B1"/>
                </a:solidFill>
              </a:rPr>
            </a:br>
            <a:r>
              <a:rPr lang="fr-FR" sz="1050" b="0" strike="noStrike" spc="-1" dirty="0">
                <a:solidFill>
                  <a:srgbClr val="9AA8B1"/>
                </a:solidFill>
                <a:latin typeface="Marianne"/>
              </a:rPr>
              <a:t>Surveillance des approches et secours en mer</a:t>
            </a:r>
            <a:endParaRPr lang="fr-FR" sz="1050" b="0" strike="noStrike" spc="-1" dirty="0">
              <a:solidFill>
                <a:srgbClr val="9AA8B1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050" b="0" strike="noStrike" spc="-1" dirty="0">
              <a:solidFill>
                <a:srgbClr val="9AA8B1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050" b="1" strike="noStrike" cap="all" spc="-1" dirty="0">
                <a:solidFill>
                  <a:srgbClr val="9AA8B1"/>
                </a:solidFill>
                <a:latin typeface="Marianne"/>
              </a:rPr>
              <a:t>Caïman Marine</a:t>
            </a:r>
            <a:r>
              <a:rPr dirty="0">
                <a:solidFill>
                  <a:srgbClr val="9AA8B1"/>
                </a:solidFill>
              </a:rPr>
              <a:t/>
            </a:r>
            <a:br>
              <a:rPr dirty="0">
                <a:solidFill>
                  <a:srgbClr val="9AA8B1"/>
                </a:solidFill>
              </a:rPr>
            </a:br>
            <a:r>
              <a:rPr lang="fr-FR" sz="1050" b="0" strike="noStrike" spc="-1" dirty="0">
                <a:solidFill>
                  <a:srgbClr val="9AA8B1"/>
                </a:solidFill>
                <a:latin typeface="Marianne"/>
              </a:rPr>
              <a:t>Hélicoptère de combat </a:t>
            </a:r>
            <a:r>
              <a:rPr lang="fr-FR" sz="1050" b="0" strike="noStrike" spc="-1" dirty="0" err="1">
                <a:solidFill>
                  <a:srgbClr val="9AA8B1"/>
                </a:solidFill>
                <a:latin typeface="Marianne"/>
              </a:rPr>
              <a:t>multirôles</a:t>
            </a:r>
            <a:endParaRPr lang="fr-FR" sz="1050" b="0" strike="noStrike" spc="-1" dirty="0">
              <a:solidFill>
                <a:srgbClr val="9AA8B1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050" b="0" strike="noStrike" spc="-1" dirty="0">
              <a:solidFill>
                <a:srgbClr val="9AA8B1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050" b="1" strike="noStrike" cap="all" spc="-1" dirty="0">
                <a:solidFill>
                  <a:srgbClr val="9AA8B1"/>
                </a:solidFill>
                <a:latin typeface="Marianne"/>
              </a:rPr>
              <a:t>Panther</a:t>
            </a:r>
            <a:r>
              <a:rPr dirty="0">
                <a:solidFill>
                  <a:srgbClr val="9AA8B1"/>
                </a:solidFill>
              </a:rPr>
              <a:t/>
            </a:r>
            <a:br>
              <a:rPr dirty="0">
                <a:solidFill>
                  <a:srgbClr val="9AA8B1"/>
                </a:solidFill>
              </a:rPr>
            </a:br>
            <a:r>
              <a:rPr lang="fr-FR" sz="1050" b="0" strike="noStrike" spc="-1" dirty="0">
                <a:solidFill>
                  <a:srgbClr val="9AA8B1"/>
                </a:solidFill>
                <a:latin typeface="Marianne"/>
              </a:rPr>
              <a:t>Hélicoptère embarqué polyvalent</a:t>
            </a:r>
            <a:endParaRPr lang="fr-FR" sz="1050" b="0" strike="noStrike" spc="-1" dirty="0">
              <a:solidFill>
                <a:srgbClr val="9AA8B1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050" b="0" strike="noStrike" spc="-1" dirty="0">
              <a:solidFill>
                <a:srgbClr val="9AA8B1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050" b="1" strike="noStrike" cap="all" spc="-1" dirty="0">
                <a:solidFill>
                  <a:srgbClr val="9AA8B1"/>
                </a:solidFill>
                <a:latin typeface="Marianne"/>
              </a:rPr>
              <a:t>Dauphin</a:t>
            </a:r>
            <a:r>
              <a:rPr dirty="0">
                <a:solidFill>
                  <a:srgbClr val="9AA8B1"/>
                </a:solidFill>
              </a:rPr>
              <a:t/>
            </a:r>
            <a:br>
              <a:rPr dirty="0">
                <a:solidFill>
                  <a:srgbClr val="9AA8B1"/>
                </a:solidFill>
              </a:rPr>
            </a:br>
            <a:r>
              <a:rPr lang="fr-FR" sz="1050" b="0" strike="noStrike" spc="-1" dirty="0">
                <a:solidFill>
                  <a:srgbClr val="9AA8B1"/>
                </a:solidFill>
                <a:latin typeface="Marianne"/>
              </a:rPr>
              <a:t>Sauvetage en mer et service public</a:t>
            </a:r>
            <a:endParaRPr lang="fr-FR" sz="1050" b="0" strike="noStrike" spc="-1" dirty="0">
              <a:solidFill>
                <a:srgbClr val="9AA8B1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050" b="0" strike="noStrike" spc="-1" dirty="0">
              <a:solidFill>
                <a:srgbClr val="9AA8B1"/>
              </a:solidFill>
              <a:latin typeface="Arial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0"/>
          <a:stretch/>
        </p:blipFill>
        <p:spPr>
          <a:xfrm>
            <a:off x="8771859" y="549275"/>
            <a:ext cx="2943265" cy="228447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60" y="2965520"/>
            <a:ext cx="3488692" cy="232565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" t="7625" r="2852" b="2013"/>
          <a:stretch/>
        </p:blipFill>
        <p:spPr>
          <a:xfrm>
            <a:off x="4066673" y="549275"/>
            <a:ext cx="4547937" cy="288036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" t="8032" r="1392" b="6103"/>
          <a:stretch/>
        </p:blipFill>
        <p:spPr>
          <a:xfrm>
            <a:off x="4066674" y="3593805"/>
            <a:ext cx="4547937" cy="265814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423960" y="5044950"/>
            <a:ext cx="28353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bg1"/>
                </a:solidFill>
                <a:latin typeface="Marianne" panose="02000000000000000000" pitchFamily="50" charset="0"/>
              </a:rPr>
              <a:t>H160 et Caïman Marine</a:t>
            </a:r>
            <a:endParaRPr lang="fr-FR" sz="1000" i="1" dirty="0" smtClean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210563" y="3037237"/>
            <a:ext cx="28353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bg1"/>
                </a:solidFill>
                <a:latin typeface="Marianne" panose="02000000000000000000" pitchFamily="50" charset="0"/>
              </a:rPr>
              <a:t>Rafale Marine</a:t>
            </a:r>
            <a:endParaRPr lang="fr-FR" sz="1000" i="1" dirty="0" smtClean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205701" y="5891125"/>
            <a:ext cx="28353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bg1"/>
                </a:solidFill>
                <a:latin typeface="Marianne" panose="02000000000000000000" pitchFamily="50" charset="0"/>
              </a:rPr>
              <a:t>E-2C </a:t>
            </a:r>
            <a:r>
              <a:rPr lang="fr-FR" sz="1000" dirty="0" err="1" smtClean="0">
                <a:solidFill>
                  <a:schemeClr val="bg1"/>
                </a:solidFill>
                <a:latin typeface="Marianne" panose="02000000000000000000" pitchFamily="50" charset="0"/>
              </a:rPr>
              <a:t>Hawkeye</a:t>
            </a:r>
            <a:endParaRPr lang="fr-FR" sz="1000" i="1" dirty="0" smtClean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8879822" y="2514227"/>
            <a:ext cx="28353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bg1"/>
                </a:solidFill>
                <a:latin typeface="Marianne" panose="02000000000000000000" pitchFamily="50" charset="0"/>
              </a:rPr>
              <a:t>Atlantique 2</a:t>
            </a:r>
            <a:endParaRPr lang="fr-FR" sz="1000" i="1" dirty="0" smtClean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46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/>
        </p:nvCxnSpPr>
        <p:spPr>
          <a:xfrm>
            <a:off x="6563786" y="6595757"/>
            <a:ext cx="5628214" cy="0"/>
          </a:xfrm>
          <a:prstGeom prst="line">
            <a:avLst/>
          </a:prstGeom>
          <a:ln w="6350">
            <a:solidFill>
              <a:srgbClr val="001B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990" y="6442861"/>
            <a:ext cx="887368" cy="284528"/>
          </a:xfrm>
          <a:prstGeom prst="rect">
            <a:avLst/>
          </a:prstGeom>
        </p:spPr>
      </p:pic>
      <p:cxnSp>
        <p:nvCxnSpPr>
          <p:cNvPr id="6" name="Connecteur droit 5"/>
          <p:cNvCxnSpPr/>
          <p:nvPr/>
        </p:nvCxnSpPr>
        <p:spPr>
          <a:xfrm>
            <a:off x="0" y="6595757"/>
            <a:ext cx="5628214" cy="0"/>
          </a:xfrm>
          <a:prstGeom prst="line">
            <a:avLst/>
          </a:prstGeom>
          <a:ln w="6350">
            <a:solidFill>
              <a:srgbClr val="001B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stomShape 4"/>
          <p:cNvSpPr/>
          <p:nvPr/>
        </p:nvSpPr>
        <p:spPr>
          <a:xfrm>
            <a:off x="431921" y="401961"/>
            <a:ext cx="2783520" cy="17528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3600" b="1" strike="noStrike" spc="-1" dirty="0">
                <a:solidFill>
                  <a:srgbClr val="000A18"/>
                </a:solidFill>
                <a:latin typeface="Marianne"/>
              </a:rPr>
              <a:t>FORCES</a:t>
            </a:r>
            <a:endParaRPr lang="fr-FR" sz="3600" b="0" strike="noStrike" spc="-1" dirty="0">
              <a:solidFill>
                <a:srgbClr val="000A18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3600" b="1" strike="noStrike" spc="-1" dirty="0" smtClean="0">
                <a:solidFill>
                  <a:srgbClr val="000A18"/>
                </a:solidFill>
                <a:latin typeface="Marianne"/>
              </a:rPr>
              <a:t>SOUS-</a:t>
            </a:r>
            <a:endParaRPr lang="fr-FR" sz="3600" b="0" strike="noStrike" spc="-1" dirty="0">
              <a:solidFill>
                <a:srgbClr val="000A18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3600" b="1" strike="noStrike" spc="-1" dirty="0" smtClean="0">
                <a:solidFill>
                  <a:srgbClr val="000A18"/>
                </a:solidFill>
                <a:latin typeface="Marianne"/>
              </a:rPr>
              <a:t>MARINES</a:t>
            </a:r>
            <a:endParaRPr lang="fr-FR" sz="3600" b="0" strike="noStrike" spc="-1" dirty="0">
              <a:solidFill>
                <a:srgbClr val="000A18"/>
              </a:solidFill>
              <a:latin typeface="Arial"/>
            </a:endParaRPr>
          </a:p>
        </p:txBody>
      </p:sp>
      <p:sp>
        <p:nvSpPr>
          <p:cNvPr id="11" name="CustomShape 2"/>
          <p:cNvSpPr/>
          <p:nvPr/>
        </p:nvSpPr>
        <p:spPr>
          <a:xfrm>
            <a:off x="4150234" y="5247868"/>
            <a:ext cx="2955960" cy="91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1" strike="noStrike" cap="all" spc="-1" dirty="0">
                <a:solidFill>
                  <a:srgbClr val="B99A6C"/>
                </a:solidFill>
                <a:latin typeface="Marianne"/>
              </a:rPr>
              <a:t>10 </a:t>
            </a:r>
            <a:r>
              <a:rPr lang="fr-FR" sz="1800" b="0" strike="noStrike" cap="all" spc="-1" dirty="0" smtClean="0">
                <a:solidFill>
                  <a:srgbClr val="B99A6C"/>
                </a:solidFill>
                <a:latin typeface="Marianne"/>
              </a:rPr>
              <a:t>sous-marins </a:t>
            </a:r>
            <a:r>
              <a:rPr dirty="0">
                <a:solidFill>
                  <a:srgbClr val="B99A6C"/>
                </a:solidFill>
              </a:rPr>
              <a:t/>
            </a:r>
            <a:br>
              <a:rPr dirty="0">
                <a:solidFill>
                  <a:srgbClr val="B99A6C"/>
                </a:solidFill>
              </a:rPr>
            </a:br>
            <a:r>
              <a:rPr lang="fr-FR" sz="1800" b="0" strike="noStrike" cap="all" spc="-1" dirty="0">
                <a:solidFill>
                  <a:srgbClr val="B99A6C"/>
                </a:solidFill>
                <a:latin typeface="Marianne"/>
              </a:rPr>
              <a:t>et </a:t>
            </a:r>
            <a:r>
              <a:rPr lang="fr-FR" sz="1800" b="1" strike="noStrike" cap="all" spc="-1" dirty="0">
                <a:solidFill>
                  <a:srgbClr val="B99A6C"/>
                </a:solidFill>
                <a:latin typeface="Marianne"/>
              </a:rPr>
              <a:t>2 800 </a:t>
            </a:r>
            <a:r>
              <a:rPr lang="fr-FR" sz="1800" b="0" strike="noStrike" cap="all" spc="-1" dirty="0">
                <a:solidFill>
                  <a:srgbClr val="B99A6C"/>
                </a:solidFill>
                <a:latin typeface="Marianne"/>
              </a:rPr>
              <a:t>marins</a:t>
            </a:r>
            <a:endParaRPr lang="fr-FR" sz="1800" b="0" strike="noStrike" spc="-1" dirty="0">
              <a:solidFill>
                <a:srgbClr val="B99A6C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fr-FR" sz="1800" b="0" strike="noStrike" spc="-1" dirty="0">
              <a:solidFill>
                <a:srgbClr val="B99A6C"/>
              </a:solidFill>
              <a:latin typeface="Arial"/>
            </a:endParaRPr>
          </a:p>
        </p:txBody>
      </p:sp>
      <p:sp>
        <p:nvSpPr>
          <p:cNvPr id="12" name="CustomShape 1"/>
          <p:cNvSpPr/>
          <p:nvPr/>
        </p:nvSpPr>
        <p:spPr>
          <a:xfrm>
            <a:off x="8450280" y="5100813"/>
            <a:ext cx="4236480" cy="10603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050" b="1" strike="noStrike" cap="all" spc="-1" dirty="0">
                <a:solidFill>
                  <a:srgbClr val="001B39"/>
                </a:solidFill>
                <a:latin typeface="Marianne"/>
              </a:rPr>
              <a:t>Sous-marin nucléaire lanceur d’engins</a:t>
            </a:r>
            <a:r>
              <a:rPr dirty="0">
                <a:solidFill>
                  <a:srgbClr val="001B39"/>
                </a:solidFill>
              </a:rPr>
              <a:t/>
            </a:r>
            <a:br>
              <a:rPr dirty="0">
                <a:solidFill>
                  <a:srgbClr val="001B39"/>
                </a:solidFill>
              </a:rPr>
            </a:br>
            <a:r>
              <a:rPr lang="fr-FR" sz="1050" b="0" strike="noStrike" spc="-1" dirty="0">
                <a:solidFill>
                  <a:srgbClr val="001B39"/>
                </a:solidFill>
                <a:latin typeface="Marianne"/>
              </a:rPr>
              <a:t>Permanence de la dissuasion nucléaire</a:t>
            </a:r>
            <a:endParaRPr lang="fr-FR" sz="1050" b="0" strike="noStrike" spc="-1" dirty="0">
              <a:solidFill>
                <a:srgbClr val="001B39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050" b="0" strike="noStrike" spc="-1" dirty="0">
              <a:solidFill>
                <a:srgbClr val="001B39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050" b="1" strike="noStrike" cap="all" spc="-1" dirty="0">
                <a:solidFill>
                  <a:srgbClr val="001B39"/>
                </a:solidFill>
                <a:latin typeface="Marianne"/>
              </a:rPr>
              <a:t>Sous-marin nucléaire d’attaque</a:t>
            </a:r>
            <a:r>
              <a:rPr dirty="0">
                <a:solidFill>
                  <a:srgbClr val="001B39"/>
                </a:solidFill>
              </a:rPr>
              <a:t/>
            </a:r>
            <a:br>
              <a:rPr dirty="0">
                <a:solidFill>
                  <a:srgbClr val="001B39"/>
                </a:solidFill>
              </a:rPr>
            </a:br>
            <a:r>
              <a:rPr lang="fr-FR" sz="1050" b="0" strike="noStrike" spc="-1" dirty="0">
                <a:solidFill>
                  <a:srgbClr val="001B39"/>
                </a:solidFill>
                <a:latin typeface="Marianne"/>
              </a:rPr>
              <a:t>Le chasseur des océans</a:t>
            </a:r>
            <a:endParaRPr lang="fr-FR" sz="1050" b="0" strike="noStrike" spc="-1" dirty="0">
              <a:solidFill>
                <a:srgbClr val="001B39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050" b="0" strike="noStrike" spc="-1" dirty="0">
              <a:solidFill>
                <a:srgbClr val="001B39"/>
              </a:solidFill>
              <a:latin typeface="Arial"/>
            </a:endParaRPr>
          </a:p>
        </p:txBody>
      </p:sp>
      <p:cxnSp>
        <p:nvCxnSpPr>
          <p:cNvPr id="14" name="Connecteur droit 13"/>
          <p:cNvCxnSpPr/>
          <p:nvPr/>
        </p:nvCxnSpPr>
        <p:spPr>
          <a:xfrm>
            <a:off x="7835900" y="5126213"/>
            <a:ext cx="0" cy="80468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95" y="2368914"/>
            <a:ext cx="2604007" cy="390142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684" y="0"/>
            <a:ext cx="8756316" cy="492542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961" y="0"/>
            <a:ext cx="8755401" cy="4925428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11429926" y="4543133"/>
            <a:ext cx="28353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bg1"/>
                </a:solidFill>
                <a:latin typeface="Marianne" panose="02000000000000000000" pitchFamily="50" charset="0"/>
              </a:rPr>
              <a:t>SNLE</a:t>
            </a:r>
            <a:endParaRPr lang="fr-FR" sz="1000" i="1" dirty="0" smtClean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40390" y="5930900"/>
            <a:ext cx="28353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bg1"/>
                </a:solidFill>
                <a:latin typeface="Marianne" panose="02000000000000000000" pitchFamily="50" charset="0"/>
              </a:rPr>
              <a:t>SNA </a:t>
            </a:r>
            <a:endParaRPr lang="fr-FR" sz="1000" i="1" dirty="0" smtClean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70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4"/>
          <p:cNvSpPr/>
          <p:nvPr/>
        </p:nvSpPr>
        <p:spPr>
          <a:xfrm>
            <a:off x="429373" y="406725"/>
            <a:ext cx="4037400" cy="27069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3400" b="1" strike="noStrike" cap="all" spc="-1" dirty="0">
                <a:solidFill>
                  <a:srgbClr val="004043"/>
                </a:solidFill>
                <a:latin typeface="Marianne"/>
              </a:rPr>
              <a:t>force des </a:t>
            </a:r>
            <a:endParaRPr lang="fr-FR" sz="3400" b="0" strike="noStrike" spc="-1" dirty="0">
              <a:solidFill>
                <a:srgbClr val="004043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3400" b="1" strike="noStrike" cap="all" spc="-1" dirty="0">
                <a:solidFill>
                  <a:srgbClr val="004043"/>
                </a:solidFill>
                <a:latin typeface="Marianne"/>
              </a:rPr>
              <a:t>fusiliers </a:t>
            </a:r>
            <a:r>
              <a:rPr dirty="0">
                <a:solidFill>
                  <a:srgbClr val="004043"/>
                </a:solidFill>
              </a:rPr>
              <a:t/>
            </a:r>
            <a:br>
              <a:rPr dirty="0">
                <a:solidFill>
                  <a:srgbClr val="004043"/>
                </a:solidFill>
              </a:rPr>
            </a:br>
            <a:r>
              <a:rPr lang="fr-FR" sz="3400" b="1" strike="noStrike" cap="all" spc="-1" dirty="0">
                <a:solidFill>
                  <a:srgbClr val="004043"/>
                </a:solidFill>
                <a:latin typeface="Marianne"/>
              </a:rPr>
              <a:t>marins </a:t>
            </a:r>
            <a:endParaRPr lang="fr-FR" sz="3400" b="0" strike="noStrike" spc="-1" dirty="0">
              <a:solidFill>
                <a:srgbClr val="004043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3400" b="1" strike="noStrike" cap="all" spc="-1" dirty="0">
                <a:solidFill>
                  <a:srgbClr val="004043"/>
                </a:solidFill>
                <a:latin typeface="Marianne"/>
              </a:rPr>
              <a:t>et commandos</a:t>
            </a:r>
            <a:endParaRPr lang="fr-FR" sz="3400" b="0" strike="noStrike" spc="-1" dirty="0">
              <a:solidFill>
                <a:srgbClr val="004043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3400" b="0" strike="noStrike" spc="-1" dirty="0">
              <a:solidFill>
                <a:srgbClr val="004043"/>
              </a:solidFill>
              <a:latin typeface="Arial"/>
            </a:endParaRPr>
          </a:p>
        </p:txBody>
      </p:sp>
      <p:sp>
        <p:nvSpPr>
          <p:cNvPr id="5" name="CustomShape 2"/>
          <p:cNvSpPr/>
          <p:nvPr/>
        </p:nvSpPr>
        <p:spPr>
          <a:xfrm>
            <a:off x="5896880" y="473700"/>
            <a:ext cx="2916920" cy="229148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100" b="1" strike="noStrike" cap="all" spc="-1" dirty="0">
                <a:solidFill>
                  <a:srgbClr val="004043"/>
                </a:solidFill>
                <a:latin typeface="Marianne"/>
              </a:rPr>
              <a:t>Missions spécialisées et opérations spéciales </a:t>
            </a:r>
            <a:endParaRPr lang="fr-FR" sz="1100" b="0" strike="noStrike" spc="-1" dirty="0">
              <a:solidFill>
                <a:srgbClr val="004043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100" b="0" strike="noStrike" spc="-1" dirty="0">
              <a:solidFill>
                <a:srgbClr val="004043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100" b="1" strike="noStrike" cap="all" spc="-1" dirty="0">
                <a:solidFill>
                  <a:srgbClr val="004043"/>
                </a:solidFill>
                <a:latin typeface="Marianne"/>
              </a:rPr>
              <a:t>Assaut en mer</a:t>
            </a:r>
            <a:endParaRPr lang="fr-FR" sz="1100" b="0" strike="noStrike" spc="-1" dirty="0">
              <a:solidFill>
                <a:srgbClr val="004043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100" b="0" strike="noStrike" spc="-1" dirty="0">
              <a:solidFill>
                <a:srgbClr val="004043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100" b="1" strike="noStrike" cap="all" spc="-1" dirty="0">
                <a:solidFill>
                  <a:srgbClr val="004043"/>
                </a:solidFill>
                <a:latin typeface="Marianne"/>
              </a:rPr>
              <a:t>Contre-terrorisme </a:t>
            </a:r>
            <a:r>
              <a:rPr sz="1100" dirty="0">
                <a:solidFill>
                  <a:srgbClr val="004043"/>
                </a:solidFill>
              </a:rPr>
              <a:t/>
            </a:r>
            <a:br>
              <a:rPr sz="1100" dirty="0">
                <a:solidFill>
                  <a:srgbClr val="004043"/>
                </a:solidFill>
              </a:rPr>
            </a:br>
            <a:r>
              <a:rPr lang="fr-FR" sz="1100" b="1" strike="noStrike" cap="all" spc="-1" dirty="0">
                <a:solidFill>
                  <a:srgbClr val="004043"/>
                </a:solidFill>
                <a:latin typeface="Marianne"/>
              </a:rPr>
              <a:t>et </a:t>
            </a:r>
            <a:r>
              <a:rPr lang="fr-FR" sz="1100" b="1" strike="noStrike" cap="all" spc="-1" dirty="0" smtClean="0">
                <a:solidFill>
                  <a:srgbClr val="004043"/>
                </a:solidFill>
                <a:latin typeface="Marianne"/>
              </a:rPr>
              <a:t>libération </a:t>
            </a:r>
            <a:r>
              <a:rPr lang="fr-FR" sz="1100" b="1" strike="noStrike" cap="all" spc="-1" dirty="0">
                <a:solidFill>
                  <a:srgbClr val="004043"/>
                </a:solidFill>
                <a:latin typeface="Marianne"/>
              </a:rPr>
              <a:t>d’otages</a:t>
            </a:r>
            <a:endParaRPr lang="fr-FR" sz="1100" b="0" strike="noStrike" spc="-1" dirty="0">
              <a:solidFill>
                <a:srgbClr val="004043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100" b="0" strike="noStrike" spc="-1" dirty="0">
              <a:solidFill>
                <a:srgbClr val="004043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100" b="1" strike="noStrike" cap="all" spc="-1" dirty="0">
                <a:solidFill>
                  <a:srgbClr val="004043"/>
                </a:solidFill>
                <a:latin typeface="Marianne"/>
              </a:rPr>
              <a:t>Appui et neutralisation </a:t>
            </a:r>
            <a:r>
              <a:rPr sz="1100" dirty="0">
                <a:solidFill>
                  <a:srgbClr val="004043"/>
                </a:solidFill>
              </a:rPr>
              <a:t/>
            </a:r>
            <a:br>
              <a:rPr sz="1100" dirty="0">
                <a:solidFill>
                  <a:srgbClr val="004043"/>
                </a:solidFill>
              </a:rPr>
            </a:br>
            <a:r>
              <a:rPr lang="fr-FR" sz="1100" b="1" strike="noStrike" cap="all" spc="-1" dirty="0">
                <a:solidFill>
                  <a:srgbClr val="004043"/>
                </a:solidFill>
                <a:latin typeface="Marianne"/>
              </a:rPr>
              <a:t>à distance</a:t>
            </a:r>
            <a:endParaRPr lang="fr-FR" sz="1100" b="0" strike="noStrike" spc="-1" dirty="0">
              <a:solidFill>
                <a:srgbClr val="004043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050" b="0" strike="noStrike" spc="-1" dirty="0">
              <a:solidFill>
                <a:srgbClr val="004043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100" b="1" strike="noStrike" cap="all" spc="-1" dirty="0">
                <a:solidFill>
                  <a:srgbClr val="004043"/>
                </a:solidFill>
                <a:latin typeface="Marianne"/>
              </a:rPr>
              <a:t>Action sous-marine</a:t>
            </a:r>
            <a:endParaRPr lang="fr-FR" sz="1100" b="0" strike="noStrike" spc="-1" dirty="0">
              <a:solidFill>
                <a:srgbClr val="004043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200" b="0" strike="noStrike" spc="-1" dirty="0">
              <a:solidFill>
                <a:srgbClr val="004043"/>
              </a:solidFill>
              <a:latin typeface="Arial"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6563786" y="6595757"/>
            <a:ext cx="5628214" cy="0"/>
          </a:xfrm>
          <a:prstGeom prst="line">
            <a:avLst/>
          </a:prstGeom>
          <a:ln w="6350">
            <a:solidFill>
              <a:srgbClr val="001B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990" y="6442861"/>
            <a:ext cx="887368" cy="284528"/>
          </a:xfrm>
          <a:prstGeom prst="rect">
            <a:avLst/>
          </a:prstGeom>
        </p:spPr>
      </p:pic>
      <p:cxnSp>
        <p:nvCxnSpPr>
          <p:cNvPr id="8" name="Connecteur droit 7"/>
          <p:cNvCxnSpPr/>
          <p:nvPr/>
        </p:nvCxnSpPr>
        <p:spPr>
          <a:xfrm>
            <a:off x="0" y="6595757"/>
            <a:ext cx="5628214" cy="0"/>
          </a:xfrm>
          <a:prstGeom prst="line">
            <a:avLst/>
          </a:prstGeom>
          <a:ln w="6350">
            <a:solidFill>
              <a:srgbClr val="001B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5207000" y="549275"/>
            <a:ext cx="0" cy="192722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CustomShape 3"/>
          <p:cNvSpPr/>
          <p:nvPr/>
        </p:nvSpPr>
        <p:spPr>
          <a:xfrm>
            <a:off x="8689710" y="5317718"/>
            <a:ext cx="2927880" cy="91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1" strike="noStrike" cap="all" spc="-1" dirty="0" smtClean="0">
                <a:solidFill>
                  <a:srgbClr val="B99A6C"/>
                </a:solidFill>
                <a:latin typeface="Marianne"/>
              </a:rPr>
              <a:t>18</a:t>
            </a:r>
            <a:r>
              <a:rPr lang="fr-FR" sz="1800" b="0" strike="noStrike" cap="all" spc="-1" dirty="0" smtClean="0">
                <a:solidFill>
                  <a:srgbClr val="B99A6C"/>
                </a:solidFill>
                <a:latin typeface="Marianne"/>
              </a:rPr>
              <a:t> formations </a:t>
            </a:r>
            <a:r>
              <a:rPr dirty="0" smtClean="0">
                <a:solidFill>
                  <a:srgbClr val="B99A6C"/>
                </a:solidFill>
              </a:rPr>
              <a:t/>
            </a:r>
            <a:br>
              <a:rPr dirty="0" smtClean="0">
                <a:solidFill>
                  <a:srgbClr val="B99A6C"/>
                </a:solidFill>
              </a:rPr>
            </a:br>
            <a:r>
              <a:rPr lang="fr-FR" sz="1800" b="0" strike="noStrike" cap="all" spc="-1" dirty="0" smtClean="0">
                <a:solidFill>
                  <a:srgbClr val="B99A6C"/>
                </a:solidFill>
                <a:latin typeface="Marianne"/>
              </a:rPr>
              <a:t>et </a:t>
            </a:r>
            <a:r>
              <a:rPr lang="fr-FR" sz="1800" b="1" strike="noStrike" cap="all" spc="-1" dirty="0" smtClean="0">
                <a:solidFill>
                  <a:srgbClr val="B99A6C"/>
                </a:solidFill>
                <a:latin typeface="Marianne"/>
              </a:rPr>
              <a:t>2 700</a:t>
            </a:r>
            <a:r>
              <a:rPr lang="fr-FR" sz="1800" b="0" strike="noStrike" cap="all" spc="-1" dirty="0" smtClean="0">
                <a:solidFill>
                  <a:srgbClr val="B99A6C"/>
                </a:solidFill>
                <a:latin typeface="Marianne"/>
              </a:rPr>
              <a:t> marins</a:t>
            </a:r>
            <a:endParaRPr lang="fr-FR" sz="1800" b="0" strike="noStrike" spc="-1" dirty="0" smtClean="0">
              <a:solidFill>
                <a:srgbClr val="B99A6C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fr-FR" sz="1800" b="0" strike="noStrike" spc="-1" dirty="0">
              <a:solidFill>
                <a:srgbClr val="B99A6C"/>
              </a:solidFill>
              <a:latin typeface="Arial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2" t="-505" r="22222" b="505"/>
          <a:stretch/>
        </p:blipFill>
        <p:spPr>
          <a:xfrm>
            <a:off x="8578850" y="-38100"/>
            <a:ext cx="3149600" cy="50292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t="-391" r="9723" b="391"/>
          <a:stretch/>
        </p:blipFill>
        <p:spPr>
          <a:xfrm>
            <a:off x="550863" y="2911386"/>
            <a:ext cx="7781020" cy="3249485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733573" y="5774378"/>
            <a:ext cx="28353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bg1"/>
                </a:solidFill>
                <a:latin typeface="Marianne" panose="02000000000000000000" pitchFamily="50" charset="0"/>
              </a:rPr>
              <a:t>ECUME</a:t>
            </a:r>
            <a:endParaRPr lang="fr-FR" sz="1000" i="1" dirty="0" smtClean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46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cteur droit 9"/>
          <p:cNvCxnSpPr/>
          <p:nvPr/>
        </p:nvCxnSpPr>
        <p:spPr>
          <a:xfrm>
            <a:off x="6563786" y="6595757"/>
            <a:ext cx="5628214" cy="0"/>
          </a:xfrm>
          <a:prstGeom prst="line">
            <a:avLst/>
          </a:prstGeom>
          <a:ln w="6350">
            <a:solidFill>
              <a:srgbClr val="001B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990" y="6442861"/>
            <a:ext cx="887368" cy="284528"/>
          </a:xfrm>
          <a:prstGeom prst="rect">
            <a:avLst/>
          </a:prstGeom>
        </p:spPr>
      </p:pic>
      <p:cxnSp>
        <p:nvCxnSpPr>
          <p:cNvPr id="12" name="Connecteur droit 11"/>
          <p:cNvCxnSpPr/>
          <p:nvPr/>
        </p:nvCxnSpPr>
        <p:spPr>
          <a:xfrm>
            <a:off x="0" y="6595757"/>
            <a:ext cx="5628214" cy="0"/>
          </a:xfrm>
          <a:prstGeom prst="line">
            <a:avLst/>
          </a:prstGeom>
          <a:ln w="6350">
            <a:solidFill>
              <a:srgbClr val="001B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e 38"/>
          <p:cNvGrpSpPr/>
          <p:nvPr/>
        </p:nvGrpSpPr>
        <p:grpSpPr>
          <a:xfrm>
            <a:off x="5988525" y="480003"/>
            <a:ext cx="5166007" cy="2490607"/>
            <a:chOff x="6731475" y="851478"/>
            <a:chExt cx="5166007" cy="2490607"/>
          </a:xfrm>
        </p:grpSpPr>
        <p:sp>
          <p:nvSpPr>
            <p:cNvPr id="13" name="CustomShape 5"/>
            <p:cNvSpPr/>
            <p:nvPr/>
          </p:nvSpPr>
          <p:spPr>
            <a:xfrm>
              <a:off x="6731475" y="851478"/>
              <a:ext cx="5166007" cy="1014209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000" strike="noStrike" spc="-1" dirty="0">
                  <a:solidFill>
                    <a:srgbClr val="001B39"/>
                  </a:solidFill>
                  <a:latin typeface="Marianne"/>
                </a:rPr>
                <a:t>Espace de liberté, la mer revêt une importance stratégique sur les plans :</a:t>
              </a:r>
              <a:endParaRPr lang="fr-FR" sz="2000" strike="noStrike" spc="-1" dirty="0">
                <a:solidFill>
                  <a:srgbClr val="9D7737"/>
                </a:solidFill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endParaRPr lang="fr-FR" sz="2000" strike="noStrike" spc="-1" dirty="0">
                <a:solidFill>
                  <a:srgbClr val="9D7737"/>
                </a:solidFill>
                <a:latin typeface="Arial"/>
              </a:endParaRPr>
            </a:p>
          </p:txBody>
        </p:sp>
        <p:sp>
          <p:nvSpPr>
            <p:cNvPr id="14" name="CustomShape 6"/>
            <p:cNvSpPr/>
            <p:nvPr/>
          </p:nvSpPr>
          <p:spPr>
            <a:xfrm>
              <a:off x="6973680" y="1635379"/>
              <a:ext cx="2255431" cy="1706706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100" b="1" strike="noStrike" spc="-1" dirty="0">
                  <a:solidFill>
                    <a:srgbClr val="001B39"/>
                  </a:solidFill>
                  <a:latin typeface="Marianne"/>
                </a:rPr>
                <a:t>POLITIQUE</a:t>
              </a:r>
              <a:endParaRPr lang="fr-FR" sz="2100" b="1" strike="noStrike" spc="-1" dirty="0">
                <a:solidFill>
                  <a:srgbClr val="9D7737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fr-FR" sz="2100" b="1" strike="noStrike" spc="-1" dirty="0">
                  <a:solidFill>
                    <a:srgbClr val="001B39"/>
                  </a:solidFill>
                  <a:latin typeface="Marianne"/>
                </a:rPr>
                <a:t>ÉCONOMIQUE</a:t>
              </a:r>
              <a:endParaRPr lang="fr-FR" sz="2100" b="1" strike="noStrike" spc="-1" dirty="0">
                <a:solidFill>
                  <a:srgbClr val="9D7737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fr-FR" sz="2100" b="1" strike="noStrike" spc="-1" dirty="0">
                  <a:solidFill>
                    <a:srgbClr val="001B39"/>
                  </a:solidFill>
                  <a:latin typeface="Marianne"/>
                </a:rPr>
                <a:t>MILITAIRE</a:t>
              </a:r>
              <a:endParaRPr lang="fr-FR" sz="2100" b="1" strike="noStrike" spc="-1" dirty="0">
                <a:solidFill>
                  <a:srgbClr val="9D7737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fr-FR" sz="2100" b="1" strike="noStrike" spc="-1" dirty="0">
                  <a:solidFill>
                    <a:srgbClr val="001B39"/>
                  </a:solidFill>
                  <a:latin typeface="Marianne"/>
                </a:rPr>
                <a:t>JURIDIQUE</a:t>
              </a:r>
              <a:endParaRPr lang="fr-FR" sz="2100" b="1" strike="noStrike" spc="-1" dirty="0">
                <a:solidFill>
                  <a:srgbClr val="9D7737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fr-FR" sz="2100" b="1" strike="noStrike" spc="-1" dirty="0" smtClean="0">
                  <a:solidFill>
                    <a:srgbClr val="001B39"/>
                  </a:solidFill>
                  <a:latin typeface="Marianne"/>
                </a:rPr>
                <a:t>ÉCOLOGIQUE</a:t>
              </a:r>
              <a:endParaRPr lang="fr-FR" sz="2100" strike="noStrike" spc="-1" dirty="0">
                <a:solidFill>
                  <a:srgbClr val="9D7737"/>
                </a:solidFill>
                <a:latin typeface="Arial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830766" y="1721258"/>
              <a:ext cx="69213" cy="1492370"/>
            </a:xfrm>
            <a:prstGeom prst="rect">
              <a:avLst/>
            </a:prstGeom>
            <a:solidFill>
              <a:srgbClr val="B99A6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" name="Rectangle 3"/>
          <p:cNvSpPr/>
          <p:nvPr/>
        </p:nvSpPr>
        <p:spPr>
          <a:xfrm>
            <a:off x="-295934" y="-106327"/>
            <a:ext cx="4458329" cy="7102549"/>
          </a:xfrm>
          <a:prstGeom prst="rect">
            <a:avLst/>
          </a:prstGeom>
          <a:solidFill>
            <a:srgbClr val="001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CustomShape 2"/>
          <p:cNvSpPr/>
          <p:nvPr/>
        </p:nvSpPr>
        <p:spPr>
          <a:xfrm>
            <a:off x="414200" y="1086922"/>
            <a:ext cx="3333960" cy="162976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4000" b="0" strike="noStrike" spc="-1" dirty="0">
                <a:solidFill>
                  <a:schemeClr val="bg1"/>
                </a:solidFill>
                <a:latin typeface="Marianne"/>
              </a:rPr>
              <a:t>LES </a:t>
            </a:r>
            <a:r>
              <a:rPr lang="fr-FR" sz="4000" b="0" strike="noStrike" spc="-1" dirty="0" smtClean="0">
                <a:solidFill>
                  <a:schemeClr val="bg1"/>
                </a:solidFill>
                <a:latin typeface="Marianne"/>
              </a:rPr>
              <a:t>MERS</a:t>
            </a:r>
          </a:p>
          <a:p>
            <a:pPr>
              <a:lnSpc>
                <a:spcPct val="100000"/>
              </a:lnSpc>
            </a:pPr>
            <a:r>
              <a:rPr lang="fr-FR" sz="4000" b="0" strike="noStrike" spc="-1" dirty="0" smtClean="0">
                <a:solidFill>
                  <a:schemeClr val="bg1"/>
                </a:solidFill>
                <a:latin typeface="Marianne"/>
              </a:rPr>
              <a:t>ET </a:t>
            </a:r>
            <a:r>
              <a:rPr lang="fr-FR" sz="4000" b="0" strike="noStrike" spc="-1" dirty="0">
                <a:solidFill>
                  <a:schemeClr val="bg1"/>
                </a:solidFill>
                <a:latin typeface="Marianne"/>
              </a:rPr>
              <a:t>OCÉANS</a:t>
            </a:r>
            <a:endParaRPr lang="fr-FR" sz="4000" b="0" strike="noStrike" spc="-1" dirty="0">
              <a:solidFill>
                <a:schemeClr val="bg1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000" spc="-1" dirty="0" smtClean="0">
                <a:solidFill>
                  <a:schemeClr val="bg1"/>
                </a:solidFill>
                <a:latin typeface="Marianne"/>
              </a:rPr>
              <a:t>représentent</a:t>
            </a:r>
            <a:endParaRPr lang="fr-FR" sz="20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9" name="CustomShape 4"/>
          <p:cNvSpPr/>
          <p:nvPr/>
        </p:nvSpPr>
        <p:spPr>
          <a:xfrm>
            <a:off x="436160" y="4013044"/>
            <a:ext cx="2651400" cy="132198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4000" b="1" strike="noStrike" spc="-1" dirty="0">
                <a:solidFill>
                  <a:schemeClr val="bg1"/>
                </a:solidFill>
                <a:latin typeface="Marianne"/>
              </a:rPr>
              <a:t>DE LA PLANÈTE</a:t>
            </a:r>
            <a:endParaRPr lang="fr-FR" sz="40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7" name="TextShape 9"/>
          <p:cNvSpPr txBox="1"/>
          <p:nvPr/>
        </p:nvSpPr>
        <p:spPr>
          <a:xfrm>
            <a:off x="75080" y="2716684"/>
            <a:ext cx="3240000" cy="14511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fr-FR" sz="8800" b="1" strike="noStrike" spc="-1" dirty="0">
                <a:solidFill>
                  <a:srgbClr val="B99A6C"/>
                </a:solidFill>
                <a:latin typeface="Marianne"/>
              </a:rPr>
              <a:t>71 %</a:t>
            </a:r>
          </a:p>
        </p:txBody>
      </p:sp>
      <p:grpSp>
        <p:nvGrpSpPr>
          <p:cNvPr id="40" name="Groupe 39"/>
          <p:cNvGrpSpPr/>
          <p:nvPr/>
        </p:nvGrpSpPr>
        <p:grpSpPr>
          <a:xfrm>
            <a:off x="6087816" y="3581655"/>
            <a:ext cx="4404031" cy="1955874"/>
            <a:chOff x="6830766" y="3953130"/>
            <a:chExt cx="4404031" cy="1955874"/>
          </a:xfrm>
        </p:grpSpPr>
        <p:grpSp>
          <p:nvGrpSpPr>
            <p:cNvPr id="23" name="Groupe 22"/>
            <p:cNvGrpSpPr/>
            <p:nvPr/>
          </p:nvGrpSpPr>
          <p:grpSpPr>
            <a:xfrm>
              <a:off x="7017800" y="4120838"/>
              <a:ext cx="4216997" cy="1788166"/>
              <a:chOff x="5588953" y="2652179"/>
              <a:chExt cx="4216997" cy="1788166"/>
            </a:xfrm>
          </p:grpSpPr>
          <p:sp>
            <p:nvSpPr>
              <p:cNvPr id="15" name="CustomShape 7"/>
              <p:cNvSpPr/>
              <p:nvPr/>
            </p:nvSpPr>
            <p:spPr>
              <a:xfrm>
                <a:off x="5727857" y="2652179"/>
                <a:ext cx="4078093" cy="398655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square"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fr-FR" sz="2000" strike="noStrike" spc="-1" dirty="0">
                    <a:solidFill>
                      <a:srgbClr val="001B39"/>
                    </a:solidFill>
                    <a:latin typeface="Marianne"/>
                  </a:rPr>
                  <a:t>LA FRANCE DISPOSE </a:t>
                </a:r>
                <a:r>
                  <a:rPr lang="fr-FR" sz="2000" strike="noStrike" spc="-1" dirty="0" smtClean="0">
                    <a:solidFill>
                      <a:srgbClr val="001B39"/>
                    </a:solidFill>
                    <a:latin typeface="Marianne"/>
                  </a:rPr>
                  <a:t>DU</a:t>
                </a:r>
                <a:endParaRPr lang="fr-FR" sz="2000" strike="noStrike" spc="-1" dirty="0">
                  <a:solidFill>
                    <a:srgbClr val="9D7737"/>
                  </a:solidFill>
                  <a:latin typeface="Arial"/>
                </a:endParaRPr>
              </a:p>
            </p:txBody>
          </p:sp>
          <p:sp>
            <p:nvSpPr>
              <p:cNvPr id="16" name="CustomShape 8"/>
              <p:cNvSpPr/>
              <p:nvPr/>
            </p:nvSpPr>
            <p:spPr>
              <a:xfrm>
                <a:off x="6980163" y="3184577"/>
                <a:ext cx="1573480" cy="1060375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square"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fr-FR" sz="2100" b="1" strike="noStrike" spc="-1" dirty="0">
                    <a:solidFill>
                      <a:srgbClr val="001B39"/>
                    </a:solidFill>
                    <a:latin typeface="Marianne"/>
                  </a:rPr>
                  <a:t>DOMAINE</a:t>
                </a:r>
                <a:endParaRPr lang="fr-FR" sz="2100" b="1" strike="noStrike" spc="-1" dirty="0">
                  <a:solidFill>
                    <a:srgbClr val="9D7737"/>
                  </a:solidFill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fr-FR" sz="2100" b="1" strike="noStrike" spc="-1" dirty="0">
                    <a:solidFill>
                      <a:srgbClr val="001B39"/>
                    </a:solidFill>
                    <a:latin typeface="Marianne"/>
                  </a:rPr>
                  <a:t>MARITIME MONDIAL</a:t>
                </a:r>
                <a:endParaRPr lang="fr-FR" sz="2100" b="1" strike="noStrike" spc="-1" dirty="0">
                  <a:solidFill>
                    <a:srgbClr val="9D7737"/>
                  </a:solidFill>
                  <a:latin typeface="Arial"/>
                </a:endParaRPr>
              </a:p>
            </p:txBody>
          </p:sp>
          <p:sp>
            <p:nvSpPr>
              <p:cNvPr id="18" name="TextShape 10"/>
              <p:cNvSpPr txBox="1"/>
              <p:nvPr/>
            </p:nvSpPr>
            <p:spPr>
              <a:xfrm>
                <a:off x="5588953" y="2989185"/>
                <a:ext cx="1457864" cy="145116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tIns="45000" rIns="90000" bIns="45000">
                <a:noAutofit/>
              </a:bodyPr>
              <a:lstStyle/>
              <a:p>
                <a:pPr algn="ctr"/>
                <a:r>
                  <a:rPr lang="fr-FR" sz="8800" b="1" strike="noStrike" spc="-1" dirty="0">
                    <a:solidFill>
                      <a:srgbClr val="B99A6C"/>
                    </a:solidFill>
                    <a:latin typeface="Marianne"/>
                  </a:rPr>
                  <a:t>2</a:t>
                </a:r>
                <a:r>
                  <a:rPr lang="fr-FR" sz="3200" b="1" strike="noStrike" spc="-1" baseline="100000" dirty="0">
                    <a:solidFill>
                      <a:srgbClr val="B99A6C"/>
                    </a:solidFill>
                    <a:latin typeface="Marianne"/>
                  </a:rPr>
                  <a:t>ème</a:t>
                </a:r>
                <a:endParaRPr lang="fr-FR" sz="3200" b="1" strike="noStrike" spc="-1" dirty="0">
                  <a:solidFill>
                    <a:srgbClr val="B99A6C"/>
                  </a:solidFill>
                  <a:latin typeface="Marianne"/>
                </a:endParaRPr>
              </a:p>
            </p:txBody>
          </p:sp>
        </p:grpSp>
        <p:grpSp>
          <p:nvGrpSpPr>
            <p:cNvPr id="32" name="Groupe 31"/>
            <p:cNvGrpSpPr/>
            <p:nvPr/>
          </p:nvGrpSpPr>
          <p:grpSpPr>
            <a:xfrm>
              <a:off x="6830766" y="3953130"/>
              <a:ext cx="720000" cy="720000"/>
              <a:chOff x="6527563" y="597160"/>
              <a:chExt cx="720000" cy="720000"/>
            </a:xfrm>
          </p:grpSpPr>
          <p:cxnSp>
            <p:nvCxnSpPr>
              <p:cNvPr id="29" name="Connecteur droit 28"/>
              <p:cNvCxnSpPr/>
              <p:nvPr/>
            </p:nvCxnSpPr>
            <p:spPr>
              <a:xfrm flipV="1">
                <a:off x="6557566" y="597160"/>
                <a:ext cx="0" cy="720000"/>
              </a:xfrm>
              <a:prstGeom prst="line">
                <a:avLst/>
              </a:prstGeom>
              <a:ln w="63500">
                <a:solidFill>
                  <a:srgbClr val="B99A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30"/>
              <p:cNvCxnSpPr/>
              <p:nvPr/>
            </p:nvCxnSpPr>
            <p:spPr>
              <a:xfrm>
                <a:off x="6527563" y="627494"/>
                <a:ext cx="720000" cy="0"/>
              </a:xfrm>
              <a:prstGeom prst="line">
                <a:avLst/>
              </a:prstGeom>
              <a:ln w="63500">
                <a:solidFill>
                  <a:srgbClr val="B99A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e 32"/>
            <p:cNvGrpSpPr/>
            <p:nvPr/>
          </p:nvGrpSpPr>
          <p:grpSpPr>
            <a:xfrm rot="5400000">
              <a:off x="9703831" y="5183423"/>
              <a:ext cx="720000" cy="720000"/>
              <a:chOff x="6527563" y="597160"/>
              <a:chExt cx="720000" cy="720000"/>
            </a:xfrm>
          </p:grpSpPr>
          <p:cxnSp>
            <p:nvCxnSpPr>
              <p:cNvPr id="34" name="Connecteur droit 33"/>
              <p:cNvCxnSpPr/>
              <p:nvPr/>
            </p:nvCxnSpPr>
            <p:spPr>
              <a:xfrm flipV="1">
                <a:off x="7247563" y="597160"/>
                <a:ext cx="0" cy="720000"/>
              </a:xfrm>
              <a:prstGeom prst="line">
                <a:avLst/>
              </a:prstGeom>
              <a:ln w="63500">
                <a:solidFill>
                  <a:srgbClr val="B99A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/>
              <p:cNvCxnSpPr/>
              <p:nvPr/>
            </p:nvCxnSpPr>
            <p:spPr>
              <a:xfrm>
                <a:off x="6527563" y="627494"/>
                <a:ext cx="720000" cy="0"/>
              </a:xfrm>
              <a:prstGeom prst="line">
                <a:avLst/>
              </a:prstGeom>
              <a:ln w="63500">
                <a:solidFill>
                  <a:srgbClr val="B99A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7" name="Rectangle 26"/>
          <p:cNvSpPr/>
          <p:nvPr/>
        </p:nvSpPr>
        <p:spPr>
          <a:xfrm>
            <a:off x="4148164" y="0"/>
            <a:ext cx="272860" cy="6858000"/>
          </a:xfrm>
          <a:prstGeom prst="rect">
            <a:avLst/>
          </a:prstGeom>
          <a:solidFill>
            <a:srgbClr val="B99A6C"/>
          </a:solidFill>
          <a:ln>
            <a:solidFill>
              <a:srgbClr val="B99A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338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/>
        </p:nvCxnSpPr>
        <p:spPr>
          <a:xfrm>
            <a:off x="6563786" y="6595757"/>
            <a:ext cx="5628214" cy="0"/>
          </a:xfrm>
          <a:prstGeom prst="line">
            <a:avLst/>
          </a:prstGeom>
          <a:ln w="6350">
            <a:solidFill>
              <a:srgbClr val="001B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990" y="6442861"/>
            <a:ext cx="887368" cy="284528"/>
          </a:xfrm>
          <a:prstGeom prst="rect">
            <a:avLst/>
          </a:prstGeom>
        </p:spPr>
      </p:pic>
      <p:cxnSp>
        <p:nvCxnSpPr>
          <p:cNvPr id="6" name="Connecteur droit 5"/>
          <p:cNvCxnSpPr/>
          <p:nvPr/>
        </p:nvCxnSpPr>
        <p:spPr>
          <a:xfrm>
            <a:off x="0" y="6595757"/>
            <a:ext cx="5628214" cy="0"/>
          </a:xfrm>
          <a:prstGeom prst="line">
            <a:avLst/>
          </a:prstGeom>
          <a:ln w="6350">
            <a:solidFill>
              <a:srgbClr val="001B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stomShape 4"/>
          <p:cNvSpPr/>
          <p:nvPr/>
        </p:nvSpPr>
        <p:spPr>
          <a:xfrm>
            <a:off x="440511" y="405949"/>
            <a:ext cx="3709113" cy="11988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3600" b="1" strike="noStrike" cap="all" spc="-1" dirty="0">
                <a:solidFill>
                  <a:srgbClr val="0343E3"/>
                </a:solidFill>
                <a:latin typeface="Marianne"/>
              </a:rPr>
              <a:t>Gendarmerie</a:t>
            </a:r>
            <a:endParaRPr lang="fr-FR" sz="3600" b="0" strike="noStrike" spc="-1" dirty="0">
              <a:solidFill>
                <a:srgbClr val="0343E3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3600" b="1" strike="noStrike" cap="all" spc="-1" dirty="0" smtClean="0">
                <a:solidFill>
                  <a:srgbClr val="0343E3"/>
                </a:solidFill>
                <a:latin typeface="Marianne"/>
              </a:rPr>
              <a:t>maritime</a:t>
            </a:r>
            <a:endParaRPr lang="fr-FR" sz="3600" b="0" strike="noStrike" spc="-1" dirty="0">
              <a:solidFill>
                <a:srgbClr val="0343E3"/>
              </a:solidFill>
              <a:latin typeface="Arial"/>
            </a:endParaRPr>
          </a:p>
        </p:txBody>
      </p:sp>
      <p:sp>
        <p:nvSpPr>
          <p:cNvPr id="8" name="CustomShape 1"/>
          <p:cNvSpPr/>
          <p:nvPr/>
        </p:nvSpPr>
        <p:spPr>
          <a:xfrm>
            <a:off x="8810816" y="142342"/>
            <a:ext cx="2868840" cy="193753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b="1" strike="noStrike" cap="all" spc="-1" dirty="0">
                <a:solidFill>
                  <a:srgbClr val="0343E3"/>
                </a:solidFill>
                <a:latin typeface="Marianne"/>
              </a:rPr>
              <a:t>Protection défense</a:t>
            </a:r>
            <a:endParaRPr lang="fr-FR" sz="1200" b="0" strike="noStrike" spc="-1" dirty="0">
              <a:solidFill>
                <a:srgbClr val="0343E3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200" b="0" strike="noStrike" spc="-1" dirty="0">
              <a:solidFill>
                <a:srgbClr val="0343E3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200" b="1" strike="noStrike" cap="all" spc="-1" dirty="0">
                <a:solidFill>
                  <a:srgbClr val="0343E3"/>
                </a:solidFill>
                <a:latin typeface="Marianne"/>
              </a:rPr>
              <a:t>Sauvetage maritime</a:t>
            </a:r>
            <a:endParaRPr lang="fr-FR" sz="1200" b="0" strike="noStrike" spc="-1" dirty="0">
              <a:solidFill>
                <a:srgbClr val="0343E3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200" b="0" strike="noStrike" spc="-1" dirty="0">
              <a:solidFill>
                <a:srgbClr val="0343E3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200" b="1" strike="noStrike" cap="all" spc="-1" dirty="0">
                <a:solidFill>
                  <a:srgbClr val="0343E3"/>
                </a:solidFill>
                <a:latin typeface="Marianne"/>
              </a:rPr>
              <a:t>défense maritime du </a:t>
            </a:r>
            <a:r>
              <a:rPr dirty="0">
                <a:solidFill>
                  <a:srgbClr val="0343E3"/>
                </a:solidFill>
              </a:rPr>
              <a:t/>
            </a:r>
            <a:br>
              <a:rPr dirty="0">
                <a:solidFill>
                  <a:srgbClr val="0343E3"/>
                </a:solidFill>
              </a:rPr>
            </a:br>
            <a:r>
              <a:rPr lang="fr-FR" sz="1200" b="1" strike="noStrike" cap="all" spc="-1" dirty="0">
                <a:solidFill>
                  <a:srgbClr val="0343E3"/>
                </a:solidFill>
                <a:latin typeface="Marianne"/>
              </a:rPr>
              <a:t>territoire</a:t>
            </a:r>
            <a:endParaRPr lang="fr-FR" sz="1200" b="0" strike="noStrike" spc="-1" dirty="0">
              <a:solidFill>
                <a:srgbClr val="0343E3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200" b="0" strike="noStrike" spc="-1" dirty="0">
              <a:solidFill>
                <a:srgbClr val="0343E3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200" b="1" strike="noStrike" cap="all" spc="-1" dirty="0">
                <a:solidFill>
                  <a:srgbClr val="0343E3"/>
                </a:solidFill>
                <a:latin typeface="Marianne"/>
              </a:rPr>
              <a:t>sûreté maritime et portuaire</a:t>
            </a:r>
            <a:endParaRPr lang="fr-FR" sz="1200" b="0" strike="noStrike" spc="-1" dirty="0">
              <a:solidFill>
                <a:srgbClr val="0343E3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200" b="0" strike="noStrike" spc="-1" dirty="0">
              <a:solidFill>
                <a:srgbClr val="0343E3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200" b="1" strike="noStrike" cap="all" spc="-1" dirty="0">
                <a:solidFill>
                  <a:srgbClr val="0343E3"/>
                </a:solidFill>
                <a:latin typeface="Marianne"/>
              </a:rPr>
              <a:t>police </a:t>
            </a:r>
            <a:r>
              <a:rPr lang="fr-FR" sz="1200" b="1" strike="noStrike" cap="all" spc="-1" dirty="0" smtClean="0">
                <a:solidFill>
                  <a:srgbClr val="0343E3"/>
                </a:solidFill>
                <a:latin typeface="Marianne"/>
              </a:rPr>
              <a:t>Judiciaire</a:t>
            </a:r>
            <a:endParaRPr lang="fr-FR" sz="1200" b="0" strike="noStrike" spc="-1" dirty="0">
              <a:solidFill>
                <a:srgbClr val="0343E3"/>
              </a:solidFill>
              <a:latin typeface="Arial"/>
            </a:endParaRPr>
          </a:p>
        </p:txBody>
      </p:sp>
      <p:sp>
        <p:nvSpPr>
          <p:cNvPr id="12" name="CustomShape 2"/>
          <p:cNvSpPr/>
          <p:nvPr/>
        </p:nvSpPr>
        <p:spPr>
          <a:xfrm>
            <a:off x="5410987" y="928771"/>
            <a:ext cx="25012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1" strike="noStrike" cap="all" spc="-1" dirty="0">
                <a:solidFill>
                  <a:srgbClr val="B99A6C"/>
                </a:solidFill>
                <a:latin typeface="Marianne"/>
              </a:rPr>
              <a:t>1 200</a:t>
            </a:r>
            <a:r>
              <a:rPr lang="fr-FR" sz="1800" b="0" strike="noStrike" cap="all" spc="-1" dirty="0">
                <a:solidFill>
                  <a:srgbClr val="B99A6C"/>
                </a:solidFill>
                <a:latin typeface="Marianne"/>
              </a:rPr>
              <a:t> GENDARMES</a:t>
            </a:r>
            <a:endParaRPr lang="fr-FR" sz="1800" b="0" strike="noStrike" spc="-1" dirty="0">
              <a:solidFill>
                <a:srgbClr val="B99A6C"/>
              </a:solidFill>
              <a:latin typeface="Arial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" t="8429" r="809" b="8427"/>
          <a:stretch/>
        </p:blipFill>
        <p:spPr>
          <a:xfrm>
            <a:off x="440510" y="1796995"/>
            <a:ext cx="3590801" cy="454939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14490" r="38" b="5701"/>
          <a:stretch/>
        </p:blipFill>
        <p:spPr>
          <a:xfrm>
            <a:off x="4444779" y="2218414"/>
            <a:ext cx="7747221" cy="4127977"/>
          </a:xfrm>
          <a:prstGeom prst="rect">
            <a:avLst/>
          </a:prstGeom>
        </p:spPr>
      </p:pic>
      <p:cxnSp>
        <p:nvCxnSpPr>
          <p:cNvPr id="14" name="Connecteur droit 13"/>
          <p:cNvCxnSpPr/>
          <p:nvPr/>
        </p:nvCxnSpPr>
        <p:spPr>
          <a:xfrm>
            <a:off x="8250362" y="617399"/>
            <a:ext cx="0" cy="987425"/>
          </a:xfrm>
          <a:prstGeom prst="line">
            <a:avLst/>
          </a:prstGeom>
          <a:ln>
            <a:solidFill>
              <a:srgbClr val="0343E3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458554" y="6074111"/>
            <a:ext cx="28353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bg1"/>
                </a:solidFill>
                <a:latin typeface="Marianne" panose="02000000000000000000" pitchFamily="50" charset="0"/>
              </a:rPr>
              <a:t>VCSM </a:t>
            </a:r>
            <a:r>
              <a:rPr lang="fr-FR" sz="1000" i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Maroni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4444779" y="6100170"/>
            <a:ext cx="28353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bg1"/>
                </a:solidFill>
                <a:latin typeface="Marianne" panose="02000000000000000000" pitchFamily="50" charset="0"/>
              </a:rPr>
              <a:t>P 797 </a:t>
            </a:r>
            <a:r>
              <a:rPr lang="fr-FR" sz="1000" i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Heaume</a:t>
            </a:r>
          </a:p>
        </p:txBody>
      </p:sp>
    </p:spTree>
    <p:extLst>
      <p:ext uri="{BB962C8B-B14F-4D97-AF65-F5344CB8AC3E}">
        <p14:creationId xmlns:p14="http://schemas.microsoft.com/office/powerpoint/2010/main" val="251347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2"/>
          <p:cNvSpPr/>
          <p:nvPr/>
        </p:nvSpPr>
        <p:spPr>
          <a:xfrm>
            <a:off x="423543" y="403607"/>
            <a:ext cx="4203720" cy="286086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3600" b="1" strike="noStrike" cap="all" spc="-1" dirty="0">
                <a:solidFill>
                  <a:srgbClr val="008BC8"/>
                </a:solidFill>
                <a:latin typeface="Marianne"/>
              </a:rPr>
              <a:t>bataillon </a:t>
            </a:r>
            <a:endParaRPr lang="fr-FR" sz="3600" b="0" strike="noStrike" spc="-1" dirty="0">
              <a:solidFill>
                <a:srgbClr val="008BC8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3600" b="1" strike="noStrike" cap="all" spc="-1" dirty="0" err="1" smtClean="0">
                <a:solidFill>
                  <a:srgbClr val="008BC8"/>
                </a:solidFill>
                <a:latin typeface="Marianne"/>
              </a:rPr>
              <a:t>dE</a:t>
            </a:r>
            <a:r>
              <a:rPr lang="fr-FR" sz="3600" b="1" strike="noStrike" cap="all" spc="-1" dirty="0" smtClean="0">
                <a:solidFill>
                  <a:srgbClr val="008BC8"/>
                </a:solidFill>
                <a:latin typeface="Marianne"/>
              </a:rPr>
              <a:t> </a:t>
            </a:r>
            <a:r>
              <a:rPr lang="fr-FR" sz="3600" b="1" strike="noStrike" cap="all" spc="-1" dirty="0">
                <a:solidFill>
                  <a:srgbClr val="008BC8"/>
                </a:solidFill>
                <a:latin typeface="Marianne"/>
              </a:rPr>
              <a:t>Marins</a:t>
            </a:r>
            <a:endParaRPr lang="fr-FR" sz="3600" b="0" strike="noStrike" spc="-1" dirty="0">
              <a:solidFill>
                <a:srgbClr val="008BC8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3600" b="1" strike="noStrike" cap="all" spc="-1" dirty="0">
                <a:solidFill>
                  <a:srgbClr val="008BC8"/>
                </a:solidFill>
                <a:latin typeface="Marianne"/>
              </a:rPr>
              <a:t>pompiers</a:t>
            </a:r>
            <a:endParaRPr lang="fr-FR" sz="3600" b="0" strike="noStrike" spc="-1" dirty="0">
              <a:solidFill>
                <a:srgbClr val="008BC8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3600" b="1" strike="noStrike" cap="all" spc="-1" dirty="0">
                <a:solidFill>
                  <a:srgbClr val="008BC8"/>
                </a:solidFill>
                <a:latin typeface="Marianne"/>
              </a:rPr>
              <a:t>De </a:t>
            </a:r>
            <a:r>
              <a:rPr lang="fr-FR" sz="3600" b="1" strike="noStrike" cap="all" spc="-1" dirty="0" err="1">
                <a:solidFill>
                  <a:srgbClr val="008BC8"/>
                </a:solidFill>
                <a:latin typeface="Marianne"/>
              </a:rPr>
              <a:t>MArseille</a:t>
            </a:r>
            <a:endParaRPr lang="fr-FR" sz="3600" b="0" strike="noStrike" spc="-1" dirty="0">
              <a:solidFill>
                <a:srgbClr val="008BC8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3600" b="0" strike="noStrike" spc="-1" dirty="0">
              <a:solidFill>
                <a:srgbClr val="008BC8"/>
              </a:solidFill>
              <a:latin typeface="Arial"/>
            </a:endParaRPr>
          </a:p>
        </p:txBody>
      </p:sp>
      <p:sp>
        <p:nvSpPr>
          <p:cNvPr id="5" name="CustomShape 3"/>
          <p:cNvSpPr/>
          <p:nvPr/>
        </p:nvSpPr>
        <p:spPr>
          <a:xfrm>
            <a:off x="7901680" y="5243986"/>
            <a:ext cx="4771440" cy="11988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b="1" strike="noStrike" cap="all" spc="-1" dirty="0">
                <a:solidFill>
                  <a:srgbClr val="008BC8"/>
                </a:solidFill>
                <a:latin typeface="Marianne"/>
              </a:rPr>
              <a:t>Un savoir </a:t>
            </a:r>
            <a:r>
              <a:rPr lang="fr-FR" sz="1200" b="1" strike="noStrike" cap="all" spc="-1" dirty="0" smtClean="0">
                <a:solidFill>
                  <a:srgbClr val="008BC8"/>
                </a:solidFill>
                <a:latin typeface="Marianne"/>
              </a:rPr>
              <a:t>faire </a:t>
            </a:r>
            <a:r>
              <a:rPr lang="fr-FR" sz="1200" b="1" strike="noStrike" cap="all" spc="-1" dirty="0">
                <a:solidFill>
                  <a:srgbClr val="008BC8"/>
                </a:solidFill>
                <a:latin typeface="Marianne"/>
              </a:rPr>
              <a:t>unique et polyvalent</a:t>
            </a:r>
            <a:endParaRPr lang="fr-FR" sz="1200" b="0" strike="noStrike" spc="-1" dirty="0">
              <a:solidFill>
                <a:srgbClr val="008BC8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200" b="0" strike="noStrike" spc="-1" dirty="0">
              <a:solidFill>
                <a:srgbClr val="008BC8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200" b="1" strike="noStrike" cap="all" spc="-1" dirty="0">
                <a:solidFill>
                  <a:srgbClr val="008BC8"/>
                </a:solidFill>
                <a:latin typeface="Marianne"/>
              </a:rPr>
              <a:t>un des leaders de la sécurité en France</a:t>
            </a:r>
            <a:endParaRPr lang="fr-FR" sz="1200" b="0" strike="noStrike" spc="-1" dirty="0">
              <a:solidFill>
                <a:srgbClr val="008BC8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200" b="0" strike="noStrike" spc="-1" dirty="0">
              <a:solidFill>
                <a:srgbClr val="008BC8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200" b="1" strike="noStrike" cap="all" spc="-1" dirty="0">
                <a:solidFill>
                  <a:srgbClr val="008BC8"/>
                </a:solidFill>
                <a:latin typeface="Marianne"/>
              </a:rPr>
              <a:t>des marins-pompiers éducateurs</a:t>
            </a:r>
            <a:endParaRPr lang="fr-FR" sz="1200" b="0" strike="noStrike" spc="-1" dirty="0">
              <a:solidFill>
                <a:srgbClr val="008BC8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200" b="0" strike="noStrike" spc="-1" dirty="0">
              <a:solidFill>
                <a:srgbClr val="008BC8"/>
              </a:solidFill>
              <a:latin typeface="Arial"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6563786" y="6595757"/>
            <a:ext cx="5628214" cy="0"/>
          </a:xfrm>
          <a:prstGeom prst="line">
            <a:avLst/>
          </a:prstGeom>
          <a:ln w="6350">
            <a:solidFill>
              <a:srgbClr val="001B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990" y="6442861"/>
            <a:ext cx="887368" cy="284528"/>
          </a:xfrm>
          <a:prstGeom prst="rect">
            <a:avLst/>
          </a:prstGeom>
        </p:spPr>
      </p:pic>
      <p:cxnSp>
        <p:nvCxnSpPr>
          <p:cNvPr id="8" name="Connecteur droit 7"/>
          <p:cNvCxnSpPr/>
          <p:nvPr/>
        </p:nvCxnSpPr>
        <p:spPr>
          <a:xfrm>
            <a:off x="0" y="6595757"/>
            <a:ext cx="5628214" cy="0"/>
          </a:xfrm>
          <a:prstGeom prst="line">
            <a:avLst/>
          </a:prstGeom>
          <a:ln w="6350">
            <a:solidFill>
              <a:srgbClr val="001B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stomShape 4"/>
          <p:cNvSpPr/>
          <p:nvPr/>
        </p:nvSpPr>
        <p:spPr>
          <a:xfrm>
            <a:off x="259880" y="3359099"/>
            <a:ext cx="3949148" cy="91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1" strike="noStrike" cap="all" spc="-1" dirty="0">
                <a:solidFill>
                  <a:srgbClr val="B99A6C"/>
                </a:solidFill>
                <a:latin typeface="Marianne"/>
              </a:rPr>
              <a:t>2 600 </a:t>
            </a:r>
            <a:r>
              <a:rPr lang="fr-FR" sz="1800" b="0" strike="noStrike" cap="all" spc="-1" dirty="0">
                <a:solidFill>
                  <a:srgbClr val="B99A6C"/>
                </a:solidFill>
                <a:latin typeface="Marianne"/>
              </a:rPr>
              <a:t>militaires et civils</a:t>
            </a:r>
            <a:r>
              <a:rPr dirty="0">
                <a:solidFill>
                  <a:srgbClr val="B99A6C"/>
                </a:solidFill>
              </a:rPr>
              <a:t/>
            </a:r>
            <a:br>
              <a:rPr dirty="0">
                <a:solidFill>
                  <a:srgbClr val="B99A6C"/>
                </a:solidFill>
              </a:rPr>
            </a:br>
            <a:r>
              <a:rPr lang="fr-FR" sz="1800" b="0" strike="noStrike" cap="all" spc="-1" dirty="0">
                <a:solidFill>
                  <a:srgbClr val="B99A6C"/>
                </a:solidFill>
                <a:latin typeface="Marianne"/>
              </a:rPr>
              <a:t>dont </a:t>
            </a:r>
            <a:r>
              <a:rPr lang="fr-FR" sz="1800" b="1" strike="noStrike" cap="all" spc="-1" dirty="0">
                <a:solidFill>
                  <a:srgbClr val="B99A6C"/>
                </a:solidFill>
                <a:latin typeface="Marianne"/>
              </a:rPr>
              <a:t>2 014 </a:t>
            </a:r>
            <a:r>
              <a:rPr lang="fr-FR" sz="1800" b="0" strike="noStrike" cap="all" spc="-1" dirty="0">
                <a:solidFill>
                  <a:srgbClr val="B99A6C"/>
                </a:solidFill>
                <a:latin typeface="Marianne"/>
              </a:rPr>
              <a:t>marins-pompiers</a:t>
            </a:r>
            <a:endParaRPr lang="fr-FR" sz="1800" b="0" strike="noStrike" spc="-1" dirty="0">
              <a:solidFill>
                <a:srgbClr val="B99A6C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fr-FR" sz="1800" b="0" strike="noStrike" spc="-1" dirty="0">
              <a:solidFill>
                <a:srgbClr val="B99A6C"/>
              </a:solidFill>
              <a:latin typeface="Arial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550863" y="2948242"/>
            <a:ext cx="3627437" cy="13287"/>
          </a:xfrm>
          <a:prstGeom prst="line">
            <a:avLst/>
          </a:prstGeom>
          <a:ln>
            <a:solidFill>
              <a:srgbClr val="008BC8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5" t="118" r="271"/>
          <a:stretch/>
        </p:blipFill>
        <p:spPr>
          <a:xfrm>
            <a:off x="4454024" y="583096"/>
            <a:ext cx="3289300" cy="557916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3" r="80" b="10184"/>
          <a:stretch/>
        </p:blipFill>
        <p:spPr>
          <a:xfrm>
            <a:off x="259880" y="4262480"/>
            <a:ext cx="3949148" cy="1899781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984" r="716" b="11622"/>
          <a:stretch/>
        </p:blipFill>
        <p:spPr>
          <a:xfrm>
            <a:off x="7988320" y="574123"/>
            <a:ext cx="3673593" cy="451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9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8" t="462" r="20645" b="925"/>
          <a:stretch/>
        </p:blipFill>
        <p:spPr>
          <a:xfrm>
            <a:off x="8346558" y="1648047"/>
            <a:ext cx="3862405" cy="452947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7" t="418" r="16215"/>
          <a:stretch/>
        </p:blipFill>
        <p:spPr>
          <a:xfrm>
            <a:off x="3996824" y="1658679"/>
            <a:ext cx="4203700" cy="455203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9" r="26001"/>
          <a:stretch/>
        </p:blipFill>
        <p:spPr>
          <a:xfrm>
            <a:off x="-12700" y="1645828"/>
            <a:ext cx="3835400" cy="4564885"/>
          </a:xfrm>
          <a:prstGeom prst="rect">
            <a:avLst/>
          </a:prstGeom>
        </p:spPr>
      </p:pic>
      <p:cxnSp>
        <p:nvCxnSpPr>
          <p:cNvPr id="4" name="Connecteur droit 3"/>
          <p:cNvCxnSpPr/>
          <p:nvPr/>
        </p:nvCxnSpPr>
        <p:spPr>
          <a:xfrm>
            <a:off x="6563786" y="6595757"/>
            <a:ext cx="5628214" cy="0"/>
          </a:xfrm>
          <a:prstGeom prst="line">
            <a:avLst/>
          </a:prstGeom>
          <a:ln w="6350">
            <a:solidFill>
              <a:srgbClr val="001B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990" y="6442861"/>
            <a:ext cx="887368" cy="284528"/>
          </a:xfrm>
          <a:prstGeom prst="rect">
            <a:avLst/>
          </a:prstGeom>
        </p:spPr>
      </p:pic>
      <p:cxnSp>
        <p:nvCxnSpPr>
          <p:cNvPr id="6" name="Connecteur droit 5"/>
          <p:cNvCxnSpPr/>
          <p:nvPr/>
        </p:nvCxnSpPr>
        <p:spPr>
          <a:xfrm>
            <a:off x="0" y="6595757"/>
            <a:ext cx="5628214" cy="0"/>
          </a:xfrm>
          <a:prstGeom prst="line">
            <a:avLst/>
          </a:prstGeom>
          <a:ln w="6350">
            <a:solidFill>
              <a:srgbClr val="001B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stomShape 1"/>
          <p:cNvSpPr/>
          <p:nvPr/>
        </p:nvSpPr>
        <p:spPr>
          <a:xfrm>
            <a:off x="1626720" y="562425"/>
            <a:ext cx="9448560" cy="6602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3700" b="1" strike="noStrike" cap="all" spc="-1" dirty="0">
                <a:solidFill>
                  <a:srgbClr val="001B39"/>
                </a:solidFill>
                <a:latin typeface="Marianne"/>
              </a:rPr>
              <a:t>les défis à venir POUR LA </a:t>
            </a:r>
            <a:r>
              <a:rPr lang="fr-FR" sz="3700" b="1" strike="noStrike" cap="all" spc="-1" dirty="0" smtClean="0">
                <a:solidFill>
                  <a:srgbClr val="001B39"/>
                </a:solidFill>
                <a:latin typeface="Marianne"/>
              </a:rPr>
              <a:t>MARINE</a:t>
            </a:r>
            <a:endParaRPr lang="fr-FR" sz="3700" b="0" strike="noStrike" spc="-1" dirty="0">
              <a:solidFill>
                <a:srgbClr val="9D7737"/>
              </a:solidFill>
              <a:latin typeface="Arial"/>
            </a:endParaRPr>
          </a:p>
        </p:txBody>
      </p:sp>
      <p:sp>
        <p:nvSpPr>
          <p:cNvPr id="13" name="CustomShape 6"/>
          <p:cNvSpPr/>
          <p:nvPr/>
        </p:nvSpPr>
        <p:spPr>
          <a:xfrm>
            <a:off x="140331" y="5472108"/>
            <a:ext cx="3492574" cy="49098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300" b="1" strike="noStrike" cap="all" spc="-1" dirty="0">
                <a:solidFill>
                  <a:srgbClr val="B99A6C"/>
                </a:solidFill>
                <a:latin typeface="Marianne"/>
              </a:rPr>
              <a:t>Une Marine </a:t>
            </a:r>
            <a:r>
              <a:rPr lang="fr-FR" sz="1300" b="1" strike="noStrike" cap="all" spc="-1" dirty="0" smtClean="0">
                <a:solidFill>
                  <a:srgbClr val="B99A6C"/>
                </a:solidFill>
                <a:latin typeface="Marianne"/>
              </a:rPr>
              <a:t>de </a:t>
            </a:r>
            <a:r>
              <a:rPr lang="fr-FR" sz="1300" b="1" strike="noStrike" cap="all" spc="-1" dirty="0">
                <a:solidFill>
                  <a:srgbClr val="B99A6C"/>
                </a:solidFill>
                <a:latin typeface="Marianne"/>
              </a:rPr>
              <a:t>combat</a:t>
            </a:r>
            <a:endParaRPr lang="fr-FR" sz="1300" b="0" strike="noStrike" spc="-1" dirty="0">
              <a:solidFill>
                <a:srgbClr val="B99A6C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300" b="1" strike="noStrike" spc="-1" dirty="0" smtClean="0">
                <a:solidFill>
                  <a:srgbClr val="FFFFFF"/>
                </a:solidFill>
                <a:latin typeface="Marianne"/>
              </a:rPr>
              <a:t>Se </a:t>
            </a:r>
            <a:r>
              <a:rPr lang="fr-FR" sz="1300" b="1" strike="noStrike" spc="-1" dirty="0">
                <a:solidFill>
                  <a:srgbClr val="FFFFFF"/>
                </a:solidFill>
                <a:latin typeface="Marianne"/>
              </a:rPr>
              <a:t>préparer </a:t>
            </a:r>
            <a:r>
              <a:rPr lang="fr-FR" sz="1300" b="1" strike="noStrike" spc="-1" dirty="0" smtClean="0">
                <a:solidFill>
                  <a:srgbClr val="FFFFFF"/>
                </a:solidFill>
                <a:latin typeface="Marianne"/>
              </a:rPr>
              <a:t>à des </a:t>
            </a:r>
            <a:r>
              <a:rPr lang="fr-FR" sz="1300" b="1" strike="noStrike" spc="-1" dirty="0">
                <a:solidFill>
                  <a:srgbClr val="FFFFFF"/>
                </a:solidFill>
                <a:latin typeface="Marianne"/>
              </a:rPr>
              <a:t>opérations </a:t>
            </a:r>
            <a:r>
              <a:rPr lang="fr-FR" sz="1300" b="1" strike="noStrike" spc="-1" dirty="0" smtClean="0">
                <a:solidFill>
                  <a:srgbClr val="FFFFFF"/>
                </a:solidFill>
                <a:latin typeface="Marianne"/>
              </a:rPr>
              <a:t>plus dures</a:t>
            </a:r>
            <a:endParaRPr lang="fr-FR" sz="1300" b="0" strike="noStrike" spc="-1" dirty="0">
              <a:solidFill>
                <a:srgbClr val="9D7737"/>
              </a:solidFill>
              <a:latin typeface="Arial"/>
            </a:endParaRPr>
          </a:p>
        </p:txBody>
      </p:sp>
      <p:sp>
        <p:nvSpPr>
          <p:cNvPr id="14" name="CustomShape 7"/>
          <p:cNvSpPr/>
          <p:nvPr/>
        </p:nvSpPr>
        <p:spPr>
          <a:xfrm>
            <a:off x="4357164" y="5492678"/>
            <a:ext cx="3483020" cy="6910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300" b="1" strike="noStrike" cap="all" spc="-1" dirty="0">
                <a:solidFill>
                  <a:srgbClr val="B99A6C"/>
                </a:solidFill>
                <a:latin typeface="Marianne"/>
              </a:rPr>
              <a:t>Une Marine </a:t>
            </a:r>
            <a:r>
              <a:rPr lang="fr-FR" sz="1300" b="1" strike="noStrike" cap="all" spc="-1" dirty="0" smtClean="0">
                <a:solidFill>
                  <a:srgbClr val="B99A6C"/>
                </a:solidFill>
                <a:latin typeface="Marianne"/>
              </a:rPr>
              <a:t>en </a:t>
            </a:r>
            <a:r>
              <a:rPr lang="fr-FR" sz="1300" b="1" strike="noStrike" cap="all" spc="-1" dirty="0">
                <a:solidFill>
                  <a:srgbClr val="B99A6C"/>
                </a:solidFill>
                <a:latin typeface="Marianne"/>
              </a:rPr>
              <a:t>pointe </a:t>
            </a:r>
            <a:endParaRPr lang="fr-FR" sz="1300" b="0" strike="noStrike" spc="-1" dirty="0">
              <a:solidFill>
                <a:srgbClr val="B99A6C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300" b="1" strike="noStrike" spc="-1" dirty="0">
                <a:solidFill>
                  <a:schemeClr val="bg1"/>
                </a:solidFill>
                <a:latin typeface="Marianne"/>
              </a:rPr>
              <a:t>Garder l’avantage </a:t>
            </a:r>
            <a:r>
              <a:rPr lang="fr-FR" sz="1300" b="1" strike="noStrike" spc="-1" dirty="0" smtClean="0">
                <a:solidFill>
                  <a:schemeClr val="bg1"/>
                </a:solidFill>
                <a:latin typeface="Marianne"/>
              </a:rPr>
              <a:t>par </a:t>
            </a:r>
            <a:r>
              <a:rPr lang="fr-FR" sz="1300" b="1" strike="noStrike" spc="-1" dirty="0">
                <a:solidFill>
                  <a:schemeClr val="bg1"/>
                </a:solidFill>
                <a:latin typeface="Marianne"/>
              </a:rPr>
              <a:t>la technologie</a:t>
            </a:r>
            <a:endParaRPr lang="fr-FR" sz="1300" b="0" strike="noStrike" spc="-1" dirty="0">
              <a:solidFill>
                <a:schemeClr val="bg1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fr-FR" sz="1300" b="0" strike="noStrike" spc="-1" dirty="0">
              <a:solidFill>
                <a:srgbClr val="001B39"/>
              </a:solidFill>
              <a:latin typeface="Arial"/>
            </a:endParaRPr>
          </a:p>
        </p:txBody>
      </p:sp>
      <p:sp>
        <p:nvSpPr>
          <p:cNvPr id="15" name="CustomShape 8"/>
          <p:cNvSpPr/>
          <p:nvPr/>
        </p:nvSpPr>
        <p:spPr>
          <a:xfrm>
            <a:off x="8454112" y="5472108"/>
            <a:ext cx="3635214" cy="49098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r">
              <a:lnSpc>
                <a:spcPct val="100000"/>
              </a:lnSpc>
            </a:pPr>
            <a:r>
              <a:rPr lang="fr-FR" sz="1300" b="1" strike="noStrike" cap="all" spc="-1" dirty="0">
                <a:solidFill>
                  <a:srgbClr val="B99A6C"/>
                </a:solidFill>
                <a:latin typeface="Marianne"/>
              </a:rPr>
              <a:t>Une Marine </a:t>
            </a:r>
            <a:r>
              <a:rPr lang="fr-FR" sz="1300" b="1" strike="noStrike" cap="all" spc="-1" dirty="0" smtClean="0">
                <a:solidFill>
                  <a:srgbClr val="B99A6C"/>
                </a:solidFill>
                <a:latin typeface="Marianne"/>
              </a:rPr>
              <a:t>de </a:t>
            </a:r>
            <a:r>
              <a:rPr lang="fr-FR" sz="1300" b="1" strike="noStrike" cap="all" spc="-1" dirty="0">
                <a:solidFill>
                  <a:srgbClr val="B99A6C"/>
                </a:solidFill>
                <a:latin typeface="Marianne"/>
              </a:rPr>
              <a:t>TOUS </a:t>
            </a:r>
            <a:r>
              <a:rPr lang="fr-FR" sz="1300" b="1" strike="noStrike" cap="all" spc="-1" dirty="0" smtClean="0">
                <a:solidFill>
                  <a:srgbClr val="B99A6C"/>
                </a:solidFill>
                <a:latin typeface="Marianne"/>
              </a:rPr>
              <a:t>LES </a:t>
            </a:r>
            <a:r>
              <a:rPr lang="fr-FR" sz="1300" b="1" strike="noStrike" cap="all" spc="-1" dirty="0">
                <a:solidFill>
                  <a:srgbClr val="B99A6C"/>
                </a:solidFill>
                <a:latin typeface="Marianne"/>
              </a:rPr>
              <a:t>talents</a:t>
            </a:r>
            <a:endParaRPr lang="fr-FR" sz="1300" b="0" strike="noStrike" spc="-1" dirty="0">
              <a:solidFill>
                <a:srgbClr val="B99A6C"/>
              </a:solidFill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lang="fr-FR" sz="1300" b="1" strike="noStrike" spc="-1" dirty="0">
                <a:solidFill>
                  <a:srgbClr val="FFFFFF"/>
                </a:solidFill>
                <a:latin typeface="Marianne"/>
              </a:rPr>
              <a:t>  </a:t>
            </a:r>
            <a:r>
              <a:rPr lang="fr-FR" sz="1300" b="1" strike="noStrike" spc="-1" dirty="0" smtClean="0">
                <a:solidFill>
                  <a:srgbClr val="FFFFFF"/>
                </a:solidFill>
                <a:latin typeface="Marianne"/>
              </a:rPr>
              <a:t>Fidéliser </a:t>
            </a:r>
            <a:r>
              <a:rPr lang="fr-FR" sz="1300" b="1" strike="noStrike" spc="-1" dirty="0">
                <a:solidFill>
                  <a:srgbClr val="FFFFFF"/>
                </a:solidFill>
                <a:latin typeface="Marianne"/>
              </a:rPr>
              <a:t>et </a:t>
            </a:r>
            <a:r>
              <a:rPr lang="fr-FR" sz="1300" b="1" strike="noStrike" spc="-1" dirty="0" smtClean="0">
                <a:solidFill>
                  <a:srgbClr val="FFFFFF"/>
                </a:solidFill>
                <a:latin typeface="Marianne"/>
              </a:rPr>
              <a:t>entretenir</a:t>
            </a:r>
            <a:r>
              <a:rPr lang="fr-FR" sz="1300" b="1" strike="noStrike" spc="-1" dirty="0">
                <a:solidFill>
                  <a:srgbClr val="FFFFFF"/>
                </a:solidFill>
                <a:latin typeface="Marianne"/>
              </a:rPr>
              <a:t> </a:t>
            </a:r>
            <a:r>
              <a:rPr lang="fr-FR" sz="1300" b="1" strike="noStrike" spc="-1" dirty="0" smtClean="0">
                <a:solidFill>
                  <a:srgbClr val="FFFFFF"/>
                </a:solidFill>
                <a:latin typeface="Marianne"/>
              </a:rPr>
              <a:t>l’excellence</a:t>
            </a:r>
            <a:endParaRPr lang="fr-FR" sz="1300" b="0" strike="noStrike" spc="-1" dirty="0">
              <a:solidFill>
                <a:srgbClr val="9D7737"/>
              </a:solidFill>
              <a:latin typeface="Arial"/>
            </a:endParaRPr>
          </a:p>
        </p:txBody>
      </p:sp>
      <p:cxnSp>
        <p:nvCxnSpPr>
          <p:cNvPr id="18" name="Connecteur droit 17"/>
          <p:cNvCxnSpPr/>
          <p:nvPr/>
        </p:nvCxnSpPr>
        <p:spPr>
          <a:xfrm>
            <a:off x="3750270" y="1384300"/>
            <a:ext cx="45085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270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" t="225"/>
          <a:stretch/>
        </p:blipFill>
        <p:spPr>
          <a:xfrm>
            <a:off x="-28876" y="-28876"/>
            <a:ext cx="13050886" cy="6886876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424" y="5238383"/>
            <a:ext cx="7559055" cy="180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93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33"/>
          <a:stretch/>
        </p:blipFill>
        <p:spPr>
          <a:xfrm>
            <a:off x="272633" y="2739991"/>
            <a:ext cx="3893121" cy="2862830"/>
          </a:xfrm>
          <a:prstGeom prst="rect">
            <a:avLst/>
          </a:prstGeom>
        </p:spPr>
      </p:pic>
      <p:cxnSp>
        <p:nvCxnSpPr>
          <p:cNvPr id="10" name="Connecteur droit 9"/>
          <p:cNvCxnSpPr/>
          <p:nvPr/>
        </p:nvCxnSpPr>
        <p:spPr>
          <a:xfrm>
            <a:off x="6563786" y="6595757"/>
            <a:ext cx="5628214" cy="0"/>
          </a:xfrm>
          <a:prstGeom prst="line">
            <a:avLst/>
          </a:prstGeom>
          <a:ln w="6350">
            <a:solidFill>
              <a:srgbClr val="001B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990" y="6442861"/>
            <a:ext cx="887368" cy="284528"/>
          </a:xfrm>
          <a:prstGeom prst="rect">
            <a:avLst/>
          </a:prstGeom>
        </p:spPr>
      </p:pic>
      <p:cxnSp>
        <p:nvCxnSpPr>
          <p:cNvPr id="12" name="Connecteur droit 11"/>
          <p:cNvCxnSpPr/>
          <p:nvPr/>
        </p:nvCxnSpPr>
        <p:spPr>
          <a:xfrm>
            <a:off x="0" y="6595757"/>
            <a:ext cx="5628214" cy="0"/>
          </a:xfrm>
          <a:prstGeom prst="line">
            <a:avLst/>
          </a:prstGeom>
          <a:ln w="6350">
            <a:solidFill>
              <a:srgbClr val="001B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348833" y="473148"/>
            <a:ext cx="115171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cap="all" dirty="0" smtClean="0">
                <a:solidFill>
                  <a:srgbClr val="001B39"/>
                </a:solidFill>
                <a:latin typeface="Marianne" panose="02000000000000000000" pitchFamily="50" charset="0"/>
              </a:rPr>
              <a:t>La mer</a:t>
            </a:r>
            <a:endParaRPr lang="fr-FR" sz="6000" b="1" cap="all" dirty="0">
              <a:solidFill>
                <a:srgbClr val="001B39"/>
              </a:solidFill>
              <a:latin typeface="Marianne" panose="02000000000000000000" pitchFamily="50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48833" y="1605774"/>
            <a:ext cx="1151710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500" cap="all" dirty="0" smtClean="0">
                <a:solidFill>
                  <a:srgbClr val="001B39"/>
                </a:solidFill>
                <a:latin typeface="Marianne" panose="02000000000000000000" pitchFamily="50" charset="0"/>
              </a:rPr>
              <a:t>Un espace de contestations </a:t>
            </a:r>
            <a:endParaRPr lang="fr-FR" sz="2500" cap="all" dirty="0">
              <a:solidFill>
                <a:srgbClr val="001B39"/>
              </a:solidFill>
              <a:latin typeface="Marianne" panose="02000000000000000000" pitchFamily="50" charset="0"/>
            </a:endParaRPr>
          </a:p>
        </p:txBody>
      </p:sp>
      <p:cxnSp>
        <p:nvCxnSpPr>
          <p:cNvPr id="14" name="Connecteur droit 13"/>
          <p:cNvCxnSpPr/>
          <p:nvPr/>
        </p:nvCxnSpPr>
        <p:spPr>
          <a:xfrm>
            <a:off x="3923414" y="1488811"/>
            <a:ext cx="4338084" cy="0"/>
          </a:xfrm>
          <a:prstGeom prst="line">
            <a:avLst/>
          </a:prstGeom>
          <a:ln w="12700">
            <a:solidFill>
              <a:srgbClr val="001B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6"/>
          <a:stretch/>
        </p:blipFill>
        <p:spPr>
          <a:xfrm>
            <a:off x="4366922" y="2742774"/>
            <a:ext cx="3539904" cy="286512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7" r="10620"/>
          <a:stretch/>
        </p:blipFill>
        <p:spPr>
          <a:xfrm>
            <a:off x="8097674" y="2739991"/>
            <a:ext cx="3813048" cy="286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00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335" y="254792"/>
            <a:ext cx="8709362" cy="61571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91793" y="0"/>
            <a:ext cx="7200900" cy="558123"/>
          </a:xfrm>
          <a:prstGeom prst="rect">
            <a:avLst/>
          </a:prstGeom>
          <a:solidFill>
            <a:srgbClr val="B99A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AF8349"/>
              </a:solidFill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6563786" y="6595757"/>
            <a:ext cx="5628214" cy="0"/>
          </a:xfrm>
          <a:prstGeom prst="line">
            <a:avLst/>
          </a:prstGeom>
          <a:ln w="6350">
            <a:solidFill>
              <a:srgbClr val="001B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990" y="6442861"/>
            <a:ext cx="887368" cy="284528"/>
          </a:xfrm>
          <a:prstGeom prst="rect">
            <a:avLst/>
          </a:prstGeom>
        </p:spPr>
      </p:pic>
      <p:cxnSp>
        <p:nvCxnSpPr>
          <p:cNvPr id="12" name="Connecteur droit 11"/>
          <p:cNvCxnSpPr/>
          <p:nvPr/>
        </p:nvCxnSpPr>
        <p:spPr>
          <a:xfrm>
            <a:off x="0" y="6595757"/>
            <a:ext cx="5628214" cy="0"/>
          </a:xfrm>
          <a:prstGeom prst="line">
            <a:avLst/>
          </a:prstGeom>
          <a:ln w="6350">
            <a:solidFill>
              <a:srgbClr val="001B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0" y="50131"/>
            <a:ext cx="12192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500" b="1" cap="all" dirty="0" smtClean="0">
                <a:solidFill>
                  <a:schemeClr val="bg1"/>
                </a:solidFill>
                <a:latin typeface="Marianne" panose="02000000000000000000" pitchFamily="50" charset="0"/>
              </a:rPr>
              <a:t>La France vue DEPUIS L’HEXAGONE</a:t>
            </a:r>
            <a:endParaRPr lang="fr-FR" sz="2500" b="1" cap="all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40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335" y="254792"/>
            <a:ext cx="8709361" cy="61571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01124" y="0"/>
            <a:ext cx="7200900" cy="558123"/>
          </a:xfrm>
          <a:prstGeom prst="rect">
            <a:avLst/>
          </a:prstGeom>
          <a:solidFill>
            <a:srgbClr val="B99A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AF8349"/>
              </a:solidFill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6563786" y="6595757"/>
            <a:ext cx="5628214" cy="0"/>
          </a:xfrm>
          <a:prstGeom prst="line">
            <a:avLst/>
          </a:prstGeom>
          <a:ln w="6350">
            <a:solidFill>
              <a:srgbClr val="001B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990" y="6442861"/>
            <a:ext cx="887368" cy="284528"/>
          </a:xfrm>
          <a:prstGeom prst="rect">
            <a:avLst/>
          </a:prstGeom>
        </p:spPr>
      </p:pic>
      <p:cxnSp>
        <p:nvCxnSpPr>
          <p:cNvPr id="12" name="Connecteur droit 11"/>
          <p:cNvCxnSpPr/>
          <p:nvPr/>
        </p:nvCxnSpPr>
        <p:spPr>
          <a:xfrm>
            <a:off x="0" y="6595757"/>
            <a:ext cx="5628214" cy="0"/>
          </a:xfrm>
          <a:prstGeom prst="line">
            <a:avLst/>
          </a:prstGeom>
          <a:ln w="6350">
            <a:solidFill>
              <a:srgbClr val="001B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333692" y="50131"/>
            <a:ext cx="1151710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500" b="1" cap="all" dirty="0" smtClean="0">
                <a:solidFill>
                  <a:schemeClr val="bg1"/>
                </a:solidFill>
                <a:latin typeface="Marianne" panose="02000000000000000000" pitchFamily="50" charset="0"/>
              </a:rPr>
              <a:t>La France telle qu’elle est</a:t>
            </a:r>
            <a:endParaRPr lang="fr-FR" sz="2500" b="1" cap="all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65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221" y="279061"/>
            <a:ext cx="8930043" cy="60876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91793" y="0"/>
            <a:ext cx="7200900" cy="558123"/>
          </a:xfrm>
          <a:prstGeom prst="rect">
            <a:avLst/>
          </a:prstGeom>
          <a:solidFill>
            <a:srgbClr val="B99A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AF8349"/>
              </a:solidFill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6563786" y="6595757"/>
            <a:ext cx="5628214" cy="0"/>
          </a:xfrm>
          <a:prstGeom prst="line">
            <a:avLst/>
          </a:prstGeom>
          <a:ln w="6350">
            <a:solidFill>
              <a:srgbClr val="001B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990" y="6442861"/>
            <a:ext cx="887368" cy="284528"/>
          </a:xfrm>
          <a:prstGeom prst="rect">
            <a:avLst/>
          </a:prstGeom>
        </p:spPr>
      </p:pic>
      <p:cxnSp>
        <p:nvCxnSpPr>
          <p:cNvPr id="12" name="Connecteur droit 11"/>
          <p:cNvCxnSpPr/>
          <p:nvPr/>
        </p:nvCxnSpPr>
        <p:spPr>
          <a:xfrm>
            <a:off x="0" y="6595757"/>
            <a:ext cx="5628214" cy="0"/>
          </a:xfrm>
          <a:prstGeom prst="line">
            <a:avLst/>
          </a:prstGeom>
          <a:ln w="6350">
            <a:solidFill>
              <a:srgbClr val="001B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333692" y="50131"/>
            <a:ext cx="1151710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500" b="1" cap="all" dirty="0" smtClean="0">
                <a:solidFill>
                  <a:schemeClr val="bg1"/>
                </a:solidFill>
                <a:latin typeface="Marianne" panose="02000000000000000000" pitchFamily="50" charset="0"/>
              </a:rPr>
              <a:t>LES ENJEUX MARITIMES</a:t>
            </a:r>
            <a:endParaRPr lang="fr-FR" sz="2500" b="1" cap="all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91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Image 5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950" y="4598764"/>
            <a:ext cx="1256505" cy="1758257"/>
          </a:xfrm>
          <a:prstGeom prst="rect">
            <a:avLst/>
          </a:prstGeom>
        </p:spPr>
      </p:pic>
      <p:pic>
        <p:nvPicPr>
          <p:cNvPr id="59" name="Image 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370" y="4608509"/>
            <a:ext cx="1256506" cy="1758257"/>
          </a:xfrm>
          <a:prstGeom prst="rect">
            <a:avLst/>
          </a:prstGeom>
        </p:spPr>
      </p:pic>
      <p:pic>
        <p:nvPicPr>
          <p:cNvPr id="60" name="Image 5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658" y="4616695"/>
            <a:ext cx="1256506" cy="1758257"/>
          </a:xfrm>
          <a:prstGeom prst="rect">
            <a:avLst/>
          </a:prstGeom>
        </p:spPr>
      </p:pic>
      <p:pic>
        <p:nvPicPr>
          <p:cNvPr id="61" name="Image 6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381" y="4606864"/>
            <a:ext cx="1256505" cy="1758257"/>
          </a:xfrm>
          <a:prstGeom prst="rect">
            <a:avLst/>
          </a:prstGeom>
        </p:spPr>
      </p:pic>
      <p:pic>
        <p:nvPicPr>
          <p:cNvPr id="62" name="Image 6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989" y="4606864"/>
            <a:ext cx="1256505" cy="1758257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4720866" y="1070160"/>
            <a:ext cx="3099960" cy="232920"/>
          </a:xfrm>
          <a:prstGeom prst="rect">
            <a:avLst/>
          </a:prstGeom>
          <a:solidFill>
            <a:srgbClr val="B99A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Rectangle 51"/>
          <p:cNvSpPr/>
          <p:nvPr/>
        </p:nvSpPr>
        <p:spPr>
          <a:xfrm>
            <a:off x="4720866" y="805042"/>
            <a:ext cx="3099960" cy="232920"/>
          </a:xfrm>
          <a:prstGeom prst="rect">
            <a:avLst/>
          </a:prstGeom>
          <a:solidFill>
            <a:srgbClr val="B99A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/>
          <p:cNvSpPr/>
          <p:nvPr/>
        </p:nvSpPr>
        <p:spPr>
          <a:xfrm>
            <a:off x="4721406" y="538131"/>
            <a:ext cx="3099960" cy="232920"/>
          </a:xfrm>
          <a:prstGeom prst="rect">
            <a:avLst/>
          </a:prstGeom>
          <a:solidFill>
            <a:srgbClr val="B99A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4723956" y="271190"/>
            <a:ext cx="3099960" cy="232920"/>
          </a:xfrm>
          <a:prstGeom prst="rect">
            <a:avLst/>
          </a:prstGeom>
          <a:solidFill>
            <a:srgbClr val="B99A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791478" cy="6858000"/>
          </a:xfrm>
          <a:prstGeom prst="rect">
            <a:avLst/>
          </a:prstGeom>
          <a:solidFill>
            <a:srgbClr val="001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CustomShape 3"/>
          <p:cNvSpPr/>
          <p:nvPr/>
        </p:nvSpPr>
        <p:spPr>
          <a:xfrm rot="16200000">
            <a:off x="-2089187" y="3005190"/>
            <a:ext cx="5778500" cy="860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5000" b="1" strike="noStrike" cap="all" spc="-1" dirty="0" smtClean="0">
                <a:solidFill>
                  <a:srgbClr val="FFFFFF"/>
                </a:solidFill>
                <a:latin typeface="Marianne"/>
              </a:rPr>
              <a:t>ORGANISATION</a:t>
            </a:r>
            <a:endParaRPr lang="fr-FR" sz="5000" b="1" strike="noStrike" cap="all" spc="-1" dirty="0">
              <a:solidFill>
                <a:srgbClr val="9D7737"/>
              </a:solidFill>
              <a:latin typeface="Arial"/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6563786" y="6595757"/>
            <a:ext cx="5628214" cy="0"/>
          </a:xfrm>
          <a:prstGeom prst="line">
            <a:avLst/>
          </a:prstGeom>
          <a:ln w="6350">
            <a:solidFill>
              <a:srgbClr val="001B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990" y="6442861"/>
            <a:ext cx="887368" cy="284528"/>
          </a:xfrm>
          <a:prstGeom prst="rect">
            <a:avLst/>
          </a:prstGeom>
        </p:spPr>
      </p:pic>
      <p:cxnSp>
        <p:nvCxnSpPr>
          <p:cNvPr id="12" name="Connecteur droit 11"/>
          <p:cNvCxnSpPr/>
          <p:nvPr/>
        </p:nvCxnSpPr>
        <p:spPr>
          <a:xfrm>
            <a:off x="0" y="6595757"/>
            <a:ext cx="5628214" cy="0"/>
          </a:xfrm>
          <a:prstGeom prst="line">
            <a:avLst/>
          </a:prstGeom>
          <a:ln w="6350">
            <a:solidFill>
              <a:srgbClr val="001B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stomShape 4"/>
          <p:cNvSpPr/>
          <p:nvPr/>
        </p:nvSpPr>
        <p:spPr>
          <a:xfrm rot="5400000">
            <a:off x="5960706" y="489891"/>
            <a:ext cx="577800" cy="2320920"/>
          </a:xfrm>
          <a:prstGeom prst="rect">
            <a:avLst/>
          </a:prstGeom>
          <a:solidFill>
            <a:srgbClr val="001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" name="CustomShape 5"/>
          <p:cNvSpPr/>
          <p:nvPr/>
        </p:nvSpPr>
        <p:spPr>
          <a:xfrm rot="5400000">
            <a:off x="4870626" y="-60561"/>
            <a:ext cx="352440" cy="5384520"/>
          </a:xfrm>
          <a:prstGeom prst="rect">
            <a:avLst/>
          </a:prstGeom>
          <a:solidFill>
            <a:srgbClr val="001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" name="CustomShape 6"/>
          <p:cNvSpPr/>
          <p:nvPr/>
        </p:nvSpPr>
        <p:spPr>
          <a:xfrm>
            <a:off x="5042706" y="257759"/>
            <a:ext cx="2529360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b="0" strike="noStrike" spc="-1" dirty="0">
                <a:solidFill>
                  <a:srgbClr val="FFFFFF"/>
                </a:solidFill>
                <a:latin typeface="Marianne"/>
              </a:rPr>
              <a:t>PRÉSIDENT DE LA RÉPUBLIQUE</a:t>
            </a:r>
            <a:endParaRPr lang="fr-FR" sz="1200" b="0" strike="noStrike" spc="-1" dirty="0">
              <a:solidFill>
                <a:srgbClr val="9D7737"/>
              </a:solidFill>
              <a:latin typeface="Arial"/>
            </a:endParaRPr>
          </a:p>
        </p:txBody>
      </p:sp>
      <p:sp>
        <p:nvSpPr>
          <p:cNvPr id="20" name="CustomShape 7"/>
          <p:cNvSpPr/>
          <p:nvPr/>
        </p:nvSpPr>
        <p:spPr>
          <a:xfrm>
            <a:off x="5469666" y="530571"/>
            <a:ext cx="1675080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b="0" strike="noStrike" spc="-1" dirty="0">
                <a:solidFill>
                  <a:srgbClr val="FFFFFF"/>
                </a:solidFill>
                <a:latin typeface="Marianne"/>
              </a:rPr>
              <a:t>PREMIER MINISTRE</a:t>
            </a:r>
            <a:endParaRPr lang="fr-FR" sz="1200" b="0" strike="noStrike" spc="-1" dirty="0">
              <a:solidFill>
                <a:srgbClr val="9D7737"/>
              </a:solidFill>
              <a:latin typeface="Arial"/>
            </a:endParaRPr>
          </a:p>
        </p:txBody>
      </p:sp>
      <p:sp>
        <p:nvSpPr>
          <p:cNvPr id="21" name="CustomShape 8"/>
          <p:cNvSpPr/>
          <p:nvPr/>
        </p:nvSpPr>
        <p:spPr>
          <a:xfrm>
            <a:off x="5380386" y="791863"/>
            <a:ext cx="2036160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b="0" strike="noStrike" spc="-1" dirty="0">
                <a:solidFill>
                  <a:srgbClr val="FFFFFF"/>
                </a:solidFill>
                <a:latin typeface="Marianne"/>
              </a:rPr>
              <a:t>MINISTRE DES ARMÉES</a:t>
            </a:r>
            <a:endParaRPr lang="fr-FR" sz="1200" b="0" strike="noStrike" spc="-1" dirty="0">
              <a:solidFill>
                <a:srgbClr val="9D7737"/>
              </a:solidFill>
              <a:latin typeface="Arial"/>
            </a:endParaRPr>
          </a:p>
        </p:txBody>
      </p:sp>
      <p:sp>
        <p:nvSpPr>
          <p:cNvPr id="22" name="CustomShape 9"/>
          <p:cNvSpPr/>
          <p:nvPr/>
        </p:nvSpPr>
        <p:spPr>
          <a:xfrm>
            <a:off x="4935066" y="1055237"/>
            <a:ext cx="2783880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b="0" strike="noStrike" spc="-1" dirty="0">
                <a:solidFill>
                  <a:srgbClr val="FFFFFF"/>
                </a:solidFill>
                <a:latin typeface="Marianne"/>
              </a:rPr>
              <a:t>CHEF D’ÉTAT-MAJOR DES ARMÉES</a:t>
            </a:r>
            <a:endParaRPr lang="fr-FR" sz="1200" b="0" strike="noStrike" spc="-1" dirty="0">
              <a:solidFill>
                <a:srgbClr val="9D7737"/>
              </a:solidFill>
              <a:latin typeface="Arial"/>
            </a:endParaRPr>
          </a:p>
        </p:txBody>
      </p:sp>
      <p:sp>
        <p:nvSpPr>
          <p:cNvPr id="23" name="CustomShape 10"/>
          <p:cNvSpPr/>
          <p:nvPr/>
        </p:nvSpPr>
        <p:spPr>
          <a:xfrm>
            <a:off x="5089146" y="1420131"/>
            <a:ext cx="232092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200" b="0" strike="noStrike" spc="-1" dirty="0">
                <a:solidFill>
                  <a:srgbClr val="FFFFFF"/>
                </a:solidFill>
                <a:latin typeface="Marianne"/>
              </a:rPr>
              <a:t>CHEF D’ÉTAT-MAJOR </a:t>
            </a:r>
            <a:endParaRPr lang="fr-FR" sz="1200" b="0" strike="noStrike" spc="-1" dirty="0">
              <a:solidFill>
                <a:srgbClr val="9D7737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200" b="0" strike="noStrike" spc="-1" dirty="0">
                <a:solidFill>
                  <a:srgbClr val="FFFFFF"/>
                </a:solidFill>
                <a:latin typeface="Marianne"/>
              </a:rPr>
              <a:t>DE LA MARINE</a:t>
            </a:r>
            <a:endParaRPr lang="fr-FR" sz="1200" b="0" strike="noStrike" spc="-1" dirty="0">
              <a:solidFill>
                <a:srgbClr val="9D7737"/>
              </a:solidFill>
              <a:latin typeface="Arial"/>
            </a:endParaRPr>
          </a:p>
        </p:txBody>
      </p:sp>
      <p:sp>
        <p:nvSpPr>
          <p:cNvPr id="24" name="CustomShape 11"/>
          <p:cNvSpPr/>
          <p:nvPr/>
        </p:nvSpPr>
        <p:spPr>
          <a:xfrm>
            <a:off x="2354586" y="2494719"/>
            <a:ext cx="5384520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200" b="0" strike="noStrike" spc="-1" dirty="0">
                <a:solidFill>
                  <a:srgbClr val="FFFFFF"/>
                </a:solidFill>
                <a:latin typeface="Marianne"/>
              </a:rPr>
              <a:t>PRÉPARATION DES FORCES</a:t>
            </a:r>
            <a:endParaRPr lang="fr-FR" sz="1200" b="0" strike="noStrike" spc="-1" dirty="0">
              <a:solidFill>
                <a:srgbClr val="9D7737"/>
              </a:solidFill>
              <a:latin typeface="Arial"/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2188436" y="2849261"/>
            <a:ext cx="1280880" cy="1535564"/>
            <a:chOff x="2731770" y="2849261"/>
            <a:chExt cx="1280880" cy="1535564"/>
          </a:xfrm>
        </p:grpSpPr>
        <p:sp>
          <p:nvSpPr>
            <p:cNvPr id="25" name="CustomShape 12"/>
            <p:cNvSpPr/>
            <p:nvPr/>
          </p:nvSpPr>
          <p:spPr>
            <a:xfrm>
              <a:off x="2852010" y="2849261"/>
              <a:ext cx="104040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1800" b="1" strike="noStrike" spc="-1" dirty="0">
                  <a:solidFill>
                    <a:srgbClr val="212C54"/>
                  </a:solidFill>
                  <a:latin typeface="Marianne"/>
                </a:rPr>
                <a:t>ALFAN</a:t>
              </a:r>
              <a:endParaRPr lang="fr-FR" sz="1800" b="0" strike="noStrike" spc="-1" dirty="0">
                <a:solidFill>
                  <a:srgbClr val="9D7737"/>
                </a:solidFill>
                <a:latin typeface="Arial"/>
              </a:endParaRPr>
            </a:p>
          </p:txBody>
        </p:sp>
        <p:sp>
          <p:nvSpPr>
            <p:cNvPr id="30" name="CustomShape 17"/>
            <p:cNvSpPr/>
            <p:nvPr/>
          </p:nvSpPr>
          <p:spPr>
            <a:xfrm>
              <a:off x="2954610" y="3163901"/>
              <a:ext cx="835200" cy="490988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1400" b="0" strike="noStrike" spc="-1" dirty="0" smtClean="0">
                  <a:solidFill>
                    <a:srgbClr val="001B39"/>
                  </a:solidFill>
                  <a:latin typeface="Marianne Medium"/>
                </a:rPr>
                <a:t>10 500</a:t>
              </a:r>
              <a:endParaRPr lang="fr-FR" sz="1400" b="0" strike="noStrike" spc="-1" dirty="0">
                <a:solidFill>
                  <a:srgbClr val="9D7737"/>
                </a:solidFill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fr-FR" sz="1200" b="0" strike="noStrike" spc="-1" dirty="0">
                  <a:solidFill>
                    <a:srgbClr val="001B39"/>
                  </a:solidFill>
                  <a:latin typeface="Marianne Light"/>
                </a:rPr>
                <a:t>marins</a:t>
              </a:r>
              <a:endParaRPr lang="fr-FR" sz="1200" b="0" strike="noStrike" spc="-1" dirty="0">
                <a:solidFill>
                  <a:srgbClr val="9D7737"/>
                </a:solidFill>
                <a:latin typeface="Arial"/>
              </a:endParaRPr>
            </a:p>
          </p:txBody>
        </p:sp>
        <p:sp>
          <p:nvSpPr>
            <p:cNvPr id="31" name="CustomShape 18"/>
            <p:cNvSpPr/>
            <p:nvPr/>
          </p:nvSpPr>
          <p:spPr>
            <a:xfrm>
              <a:off x="2731770" y="3786115"/>
              <a:ext cx="1280880" cy="59871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1100" b="1" strike="noStrike" spc="-1" dirty="0">
                  <a:solidFill>
                    <a:srgbClr val="001B39"/>
                  </a:solidFill>
                  <a:latin typeface="Marianne" panose="02000000000000000000" pitchFamily="50" charset="0"/>
                </a:rPr>
                <a:t>FORCE</a:t>
              </a:r>
              <a:endParaRPr lang="fr-FR" sz="1100" b="1" strike="noStrike" spc="-1" dirty="0">
                <a:solidFill>
                  <a:srgbClr val="9D7737"/>
                </a:solidFill>
                <a:latin typeface="Marianne" panose="02000000000000000000" pitchFamily="50" charset="0"/>
              </a:endParaRPr>
            </a:p>
            <a:p>
              <a:pPr algn="ctr">
                <a:lnSpc>
                  <a:spcPct val="100000"/>
                </a:lnSpc>
              </a:pPr>
              <a:r>
                <a:rPr lang="fr-FR" sz="1100" b="1" strike="noStrike" spc="-1" dirty="0">
                  <a:solidFill>
                    <a:srgbClr val="001B39"/>
                  </a:solidFill>
                  <a:latin typeface="Marianne" panose="02000000000000000000" pitchFamily="50" charset="0"/>
                </a:rPr>
                <a:t>D’ACTION</a:t>
              </a:r>
              <a:endParaRPr lang="fr-FR" sz="1100" b="1" strike="noStrike" spc="-1" dirty="0">
                <a:solidFill>
                  <a:srgbClr val="9D7737"/>
                </a:solidFill>
                <a:latin typeface="Marianne" panose="02000000000000000000" pitchFamily="50" charset="0"/>
              </a:endParaRPr>
            </a:p>
            <a:p>
              <a:pPr algn="ctr">
                <a:lnSpc>
                  <a:spcPct val="100000"/>
                </a:lnSpc>
              </a:pPr>
              <a:r>
                <a:rPr lang="fr-FR" sz="1100" b="1" strike="noStrike" spc="-1" dirty="0">
                  <a:solidFill>
                    <a:srgbClr val="001B39"/>
                  </a:solidFill>
                  <a:latin typeface="Marianne" panose="02000000000000000000" pitchFamily="50" charset="0"/>
                </a:rPr>
                <a:t>NAVALE</a:t>
              </a:r>
              <a:endParaRPr lang="fr-FR" sz="1100" b="1" strike="noStrike" spc="-1" dirty="0">
                <a:solidFill>
                  <a:srgbClr val="9D7737"/>
                </a:solidFill>
                <a:latin typeface="Marianne" panose="02000000000000000000" pitchFamily="50" charset="0"/>
              </a:endParaRPr>
            </a:p>
          </p:txBody>
        </p:sp>
      </p:grpSp>
      <p:grpSp>
        <p:nvGrpSpPr>
          <p:cNvPr id="46" name="Groupe 45"/>
          <p:cNvGrpSpPr/>
          <p:nvPr/>
        </p:nvGrpSpPr>
        <p:grpSpPr>
          <a:xfrm>
            <a:off x="3467876" y="2839901"/>
            <a:ext cx="1539720" cy="1366287"/>
            <a:chOff x="4011210" y="2839901"/>
            <a:chExt cx="1539720" cy="1366287"/>
          </a:xfrm>
        </p:grpSpPr>
        <p:sp>
          <p:nvSpPr>
            <p:cNvPr id="26" name="CustomShape 13"/>
            <p:cNvSpPr/>
            <p:nvPr/>
          </p:nvSpPr>
          <p:spPr>
            <a:xfrm>
              <a:off x="4221630" y="2839901"/>
              <a:ext cx="111888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1800" b="1" strike="noStrike" spc="-1" dirty="0">
                  <a:solidFill>
                    <a:srgbClr val="212C54"/>
                  </a:solidFill>
                  <a:latin typeface="Marianne"/>
                </a:rPr>
                <a:t>ALFOST</a:t>
              </a:r>
              <a:endParaRPr lang="fr-FR" sz="1800" b="0" strike="noStrike" spc="-1" dirty="0">
                <a:solidFill>
                  <a:srgbClr val="9D7737"/>
                </a:solidFill>
                <a:latin typeface="Arial"/>
              </a:endParaRPr>
            </a:p>
          </p:txBody>
        </p:sp>
        <p:sp>
          <p:nvSpPr>
            <p:cNvPr id="32" name="CustomShape 19"/>
            <p:cNvSpPr/>
            <p:nvPr/>
          </p:nvSpPr>
          <p:spPr>
            <a:xfrm>
              <a:off x="4363470" y="3163901"/>
              <a:ext cx="835200" cy="490988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1400" spc="-1" dirty="0">
                  <a:solidFill>
                    <a:srgbClr val="001B39"/>
                  </a:solidFill>
                  <a:latin typeface="Marianne Medium"/>
                </a:rPr>
                <a:t>3</a:t>
              </a:r>
              <a:r>
                <a:rPr lang="fr-FR" sz="1400" b="0" strike="noStrike" spc="-1" dirty="0" smtClean="0">
                  <a:solidFill>
                    <a:srgbClr val="001B39"/>
                  </a:solidFill>
                  <a:latin typeface="Marianne Medium"/>
                </a:rPr>
                <a:t> </a:t>
              </a:r>
              <a:r>
                <a:rPr lang="fr-FR" sz="1400" spc="-1" dirty="0">
                  <a:solidFill>
                    <a:srgbClr val="001B39"/>
                  </a:solidFill>
                  <a:latin typeface="Marianne Medium"/>
                </a:rPr>
                <a:t>3</a:t>
              </a:r>
              <a:r>
                <a:rPr lang="fr-FR" sz="1400" b="0" strike="noStrike" spc="-1" dirty="0" smtClean="0">
                  <a:solidFill>
                    <a:srgbClr val="001B39"/>
                  </a:solidFill>
                  <a:latin typeface="Marianne Medium"/>
                </a:rPr>
                <a:t>00</a:t>
              </a:r>
              <a:endParaRPr lang="fr-FR" sz="1400" b="0" strike="noStrike" spc="-1" dirty="0">
                <a:solidFill>
                  <a:srgbClr val="9D7737"/>
                </a:solidFill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fr-FR" sz="1200" b="0" strike="noStrike" spc="-1" dirty="0">
                  <a:solidFill>
                    <a:srgbClr val="001B39"/>
                  </a:solidFill>
                  <a:latin typeface="Marianne Light"/>
                </a:rPr>
                <a:t>marins</a:t>
              </a:r>
              <a:endParaRPr lang="fr-FR" sz="1200" b="0" strike="noStrike" spc="-1" dirty="0">
                <a:solidFill>
                  <a:srgbClr val="9D7737"/>
                </a:solidFill>
                <a:latin typeface="Arial"/>
              </a:endParaRPr>
            </a:p>
          </p:txBody>
        </p:sp>
        <p:sp>
          <p:nvSpPr>
            <p:cNvPr id="33" name="CustomShape 20"/>
            <p:cNvSpPr/>
            <p:nvPr/>
          </p:nvSpPr>
          <p:spPr>
            <a:xfrm>
              <a:off x="4011210" y="3776755"/>
              <a:ext cx="1539720" cy="429433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1100" b="1" strike="noStrike" spc="-1" dirty="0">
                  <a:solidFill>
                    <a:srgbClr val="001B39"/>
                  </a:solidFill>
                  <a:latin typeface="Marianne" panose="02000000000000000000" pitchFamily="50" charset="0"/>
                </a:rPr>
                <a:t>FORCE</a:t>
              </a:r>
              <a:endParaRPr lang="fr-FR" sz="1100" b="1" strike="noStrike" spc="-1" dirty="0">
                <a:solidFill>
                  <a:srgbClr val="9D7737"/>
                </a:solidFill>
                <a:latin typeface="Marianne" panose="02000000000000000000" pitchFamily="50" charset="0"/>
              </a:endParaRPr>
            </a:p>
            <a:p>
              <a:pPr algn="ctr">
                <a:lnSpc>
                  <a:spcPct val="100000"/>
                </a:lnSpc>
              </a:pPr>
              <a:r>
                <a:rPr lang="fr-FR" sz="1100" b="1" strike="noStrike" spc="-1" dirty="0">
                  <a:solidFill>
                    <a:srgbClr val="001B39"/>
                  </a:solidFill>
                  <a:latin typeface="Marianne" panose="02000000000000000000" pitchFamily="50" charset="0"/>
                </a:rPr>
                <a:t>SOUS-MARINES </a:t>
              </a:r>
              <a:endParaRPr lang="fr-FR" sz="1100" b="1" strike="noStrike" spc="-1" dirty="0">
                <a:solidFill>
                  <a:srgbClr val="9D7737"/>
                </a:solidFill>
                <a:latin typeface="Marianne" panose="02000000000000000000" pitchFamily="50" charset="0"/>
              </a:endParaRPr>
            </a:p>
          </p:txBody>
        </p:sp>
      </p:grpSp>
      <p:grpSp>
        <p:nvGrpSpPr>
          <p:cNvPr id="47" name="Groupe 46"/>
          <p:cNvGrpSpPr/>
          <p:nvPr/>
        </p:nvGrpSpPr>
        <p:grpSpPr>
          <a:xfrm>
            <a:off x="4793756" y="2839901"/>
            <a:ext cx="1756080" cy="1547804"/>
            <a:chOff x="5337090" y="2839901"/>
            <a:chExt cx="1756080" cy="1547804"/>
          </a:xfrm>
        </p:grpSpPr>
        <p:sp>
          <p:nvSpPr>
            <p:cNvPr id="27" name="CustomShape 14"/>
            <p:cNvSpPr/>
            <p:nvPr/>
          </p:nvSpPr>
          <p:spPr>
            <a:xfrm>
              <a:off x="5655690" y="2839901"/>
              <a:ext cx="111888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1800" b="1" strike="noStrike" spc="-1" dirty="0">
                  <a:solidFill>
                    <a:srgbClr val="212C54"/>
                  </a:solidFill>
                  <a:latin typeface="Marianne"/>
                </a:rPr>
                <a:t>ALAVIA</a:t>
              </a:r>
              <a:endParaRPr lang="fr-FR" sz="1800" b="0" strike="noStrike" spc="-1" dirty="0">
                <a:solidFill>
                  <a:srgbClr val="9D7737"/>
                </a:solidFill>
                <a:latin typeface="Arial"/>
              </a:endParaRPr>
            </a:p>
          </p:txBody>
        </p:sp>
        <p:sp>
          <p:nvSpPr>
            <p:cNvPr id="34" name="CustomShape 21"/>
            <p:cNvSpPr/>
            <p:nvPr/>
          </p:nvSpPr>
          <p:spPr>
            <a:xfrm>
              <a:off x="5797530" y="3166781"/>
              <a:ext cx="835200" cy="490988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1400" b="0" strike="noStrike" spc="-1" dirty="0">
                  <a:solidFill>
                    <a:srgbClr val="001B39"/>
                  </a:solidFill>
                  <a:latin typeface="Marianne Medium"/>
                </a:rPr>
                <a:t>4 </a:t>
              </a:r>
              <a:r>
                <a:rPr lang="fr-FR" sz="1400" b="0" strike="noStrike" spc="-1" dirty="0" smtClean="0">
                  <a:solidFill>
                    <a:srgbClr val="001B39"/>
                  </a:solidFill>
                  <a:latin typeface="Marianne Medium"/>
                </a:rPr>
                <a:t>160</a:t>
              </a:r>
              <a:endParaRPr lang="fr-FR" sz="1400" b="0" strike="noStrike" spc="-1" dirty="0">
                <a:solidFill>
                  <a:srgbClr val="9D7737"/>
                </a:solidFill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fr-FR" sz="1200" b="0" strike="noStrike" spc="-1" dirty="0">
                  <a:solidFill>
                    <a:srgbClr val="001B39"/>
                  </a:solidFill>
                  <a:latin typeface="Marianne Light"/>
                </a:rPr>
                <a:t>marins</a:t>
              </a:r>
              <a:endParaRPr lang="fr-FR" sz="1200" b="0" strike="noStrike" spc="-1" dirty="0">
                <a:solidFill>
                  <a:srgbClr val="9D7737"/>
                </a:solidFill>
                <a:latin typeface="Arial"/>
              </a:endParaRPr>
            </a:p>
          </p:txBody>
        </p:sp>
        <p:sp>
          <p:nvSpPr>
            <p:cNvPr id="35" name="CustomShape 22"/>
            <p:cNvSpPr/>
            <p:nvPr/>
          </p:nvSpPr>
          <p:spPr>
            <a:xfrm>
              <a:off x="5337090" y="3788995"/>
              <a:ext cx="1756080" cy="59871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1100" b="1" strike="noStrike" spc="-1" dirty="0" smtClean="0">
                  <a:solidFill>
                    <a:srgbClr val="001B39"/>
                  </a:solidFill>
                  <a:latin typeface="Marianne" panose="02000000000000000000" pitchFamily="50" charset="0"/>
                </a:rPr>
                <a:t>FORCE</a:t>
              </a:r>
              <a:r>
                <a:rPr lang="fr-FR" sz="1100" b="1" spc="-1" dirty="0">
                  <a:solidFill>
                    <a:srgbClr val="9D7737"/>
                  </a:solidFill>
                  <a:latin typeface="Marianne" panose="02000000000000000000" pitchFamily="50" charset="0"/>
                </a:rPr>
                <a:t> </a:t>
              </a:r>
              <a:r>
                <a:rPr lang="fr-FR" sz="1100" b="1" strike="noStrike" spc="-1" dirty="0" smtClean="0">
                  <a:solidFill>
                    <a:srgbClr val="001B39"/>
                  </a:solidFill>
                  <a:latin typeface="Marianne" panose="02000000000000000000" pitchFamily="50" charset="0"/>
                </a:rPr>
                <a:t>DE </a:t>
              </a:r>
              <a:r>
                <a:rPr lang="fr-FR" sz="1100" b="1" strike="noStrike" spc="-1" dirty="0">
                  <a:solidFill>
                    <a:srgbClr val="001B39"/>
                  </a:solidFill>
                  <a:latin typeface="Marianne" panose="02000000000000000000" pitchFamily="50" charset="0"/>
                </a:rPr>
                <a:t>L’AÉRONAUTIQUE</a:t>
              </a:r>
              <a:endParaRPr lang="fr-FR" sz="1100" b="1" strike="noStrike" spc="-1" dirty="0">
                <a:solidFill>
                  <a:srgbClr val="9D7737"/>
                </a:solidFill>
                <a:latin typeface="Marianne" panose="02000000000000000000" pitchFamily="50" charset="0"/>
              </a:endParaRPr>
            </a:p>
            <a:p>
              <a:pPr algn="ctr">
                <a:lnSpc>
                  <a:spcPct val="100000"/>
                </a:lnSpc>
              </a:pPr>
              <a:r>
                <a:rPr lang="fr-FR" sz="1100" b="1" strike="noStrike" spc="-1" dirty="0">
                  <a:solidFill>
                    <a:srgbClr val="001B39"/>
                  </a:solidFill>
                  <a:latin typeface="Marianne" panose="02000000000000000000" pitchFamily="50" charset="0"/>
                </a:rPr>
                <a:t>NAVALE</a:t>
              </a:r>
              <a:endParaRPr lang="fr-FR" sz="1100" b="1" strike="noStrike" spc="-1" dirty="0">
                <a:solidFill>
                  <a:srgbClr val="9D7737"/>
                </a:solidFill>
                <a:latin typeface="Marianne" panose="02000000000000000000" pitchFamily="50" charset="0"/>
              </a:endParaRPr>
            </a:p>
          </p:txBody>
        </p:sp>
      </p:grpSp>
      <p:grpSp>
        <p:nvGrpSpPr>
          <p:cNvPr id="48" name="Groupe 47"/>
          <p:cNvGrpSpPr/>
          <p:nvPr/>
        </p:nvGrpSpPr>
        <p:grpSpPr>
          <a:xfrm>
            <a:off x="6483416" y="2839901"/>
            <a:ext cx="1411200" cy="1886718"/>
            <a:chOff x="7026750" y="2839901"/>
            <a:chExt cx="1411200" cy="1886718"/>
          </a:xfrm>
        </p:grpSpPr>
        <p:sp>
          <p:nvSpPr>
            <p:cNvPr id="28" name="CustomShape 15"/>
            <p:cNvSpPr/>
            <p:nvPr/>
          </p:nvSpPr>
          <p:spPr>
            <a:xfrm>
              <a:off x="7026750" y="2839901"/>
              <a:ext cx="141120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1800" b="1" strike="noStrike" spc="-1" dirty="0">
                  <a:solidFill>
                    <a:srgbClr val="212C54"/>
                  </a:solidFill>
                  <a:latin typeface="Marianne"/>
                </a:rPr>
                <a:t>ALFUSCO</a:t>
              </a:r>
              <a:endParaRPr lang="fr-FR" sz="1800" b="0" strike="noStrike" spc="-1" dirty="0">
                <a:solidFill>
                  <a:srgbClr val="9D7737"/>
                </a:solidFill>
                <a:latin typeface="Arial"/>
              </a:endParaRPr>
            </a:p>
          </p:txBody>
        </p:sp>
        <p:sp>
          <p:nvSpPr>
            <p:cNvPr id="36" name="CustomShape 23"/>
            <p:cNvSpPr/>
            <p:nvPr/>
          </p:nvSpPr>
          <p:spPr>
            <a:xfrm>
              <a:off x="7314750" y="3166781"/>
              <a:ext cx="835200" cy="490988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1400" b="0" strike="noStrike" spc="-1" dirty="0">
                  <a:solidFill>
                    <a:srgbClr val="001B39"/>
                  </a:solidFill>
                  <a:latin typeface="Marianne Medium"/>
                </a:rPr>
                <a:t>2 </a:t>
              </a:r>
              <a:r>
                <a:rPr lang="fr-FR" sz="1400" b="0" strike="noStrike" spc="-1" dirty="0" smtClean="0">
                  <a:solidFill>
                    <a:srgbClr val="001B39"/>
                  </a:solidFill>
                  <a:latin typeface="Marianne Medium"/>
                </a:rPr>
                <a:t>900</a:t>
              </a:r>
              <a:endParaRPr lang="fr-FR" sz="1400" b="0" strike="noStrike" spc="-1" dirty="0">
                <a:solidFill>
                  <a:srgbClr val="9D7737"/>
                </a:solidFill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fr-FR" sz="1200" b="0" strike="noStrike" spc="-1" dirty="0">
                  <a:solidFill>
                    <a:srgbClr val="001B39"/>
                  </a:solidFill>
                  <a:latin typeface="Marianne Light"/>
                </a:rPr>
                <a:t>marins</a:t>
              </a:r>
              <a:endParaRPr lang="fr-FR" sz="1200" b="0" strike="noStrike" spc="-1" dirty="0">
                <a:solidFill>
                  <a:srgbClr val="9D7737"/>
                </a:solidFill>
                <a:latin typeface="Arial"/>
              </a:endParaRPr>
            </a:p>
          </p:txBody>
        </p:sp>
        <p:sp>
          <p:nvSpPr>
            <p:cNvPr id="37" name="CustomShape 24"/>
            <p:cNvSpPr/>
            <p:nvPr/>
          </p:nvSpPr>
          <p:spPr>
            <a:xfrm>
              <a:off x="7091910" y="3789355"/>
              <a:ext cx="1280880" cy="937264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1100" b="1" strike="noStrike" spc="-1" dirty="0">
                  <a:solidFill>
                    <a:srgbClr val="001B39"/>
                  </a:solidFill>
                  <a:latin typeface="Marianne" panose="02000000000000000000" pitchFamily="50" charset="0"/>
                </a:rPr>
                <a:t>FORCE</a:t>
              </a:r>
              <a:endParaRPr lang="fr-FR" sz="1100" b="1" strike="noStrike" spc="-1" dirty="0">
                <a:solidFill>
                  <a:srgbClr val="9D7737"/>
                </a:solidFill>
                <a:latin typeface="Marianne" panose="02000000000000000000" pitchFamily="50" charset="0"/>
              </a:endParaRPr>
            </a:p>
            <a:p>
              <a:pPr algn="ctr">
                <a:lnSpc>
                  <a:spcPct val="100000"/>
                </a:lnSpc>
              </a:pPr>
              <a:r>
                <a:rPr lang="fr-FR" sz="1100" b="1" strike="noStrike" spc="-1" dirty="0">
                  <a:solidFill>
                    <a:srgbClr val="001B39"/>
                  </a:solidFill>
                  <a:latin typeface="Marianne" panose="02000000000000000000" pitchFamily="50" charset="0"/>
                </a:rPr>
                <a:t>MARITIME DES</a:t>
              </a:r>
              <a:endParaRPr lang="fr-FR" sz="1100" b="1" strike="noStrike" spc="-1" dirty="0">
                <a:solidFill>
                  <a:srgbClr val="9D7737"/>
                </a:solidFill>
                <a:latin typeface="Marianne" panose="02000000000000000000" pitchFamily="50" charset="0"/>
              </a:endParaRPr>
            </a:p>
            <a:p>
              <a:pPr algn="ctr">
                <a:lnSpc>
                  <a:spcPct val="100000"/>
                </a:lnSpc>
              </a:pPr>
              <a:r>
                <a:rPr lang="fr-FR" sz="1100" b="1" strike="noStrike" spc="-1" dirty="0">
                  <a:solidFill>
                    <a:srgbClr val="001B39"/>
                  </a:solidFill>
                  <a:latin typeface="Marianne" panose="02000000000000000000" pitchFamily="50" charset="0"/>
                </a:rPr>
                <a:t>FUSILIERS MARINS ET COMMANDOS</a:t>
              </a:r>
              <a:endParaRPr lang="fr-FR" sz="1100" b="1" strike="noStrike" spc="-1" dirty="0">
                <a:solidFill>
                  <a:srgbClr val="9D7737"/>
                </a:solidFill>
                <a:latin typeface="Marianne" panose="02000000000000000000" pitchFamily="50" charset="0"/>
              </a:endParaRPr>
            </a:p>
          </p:txBody>
        </p:sp>
      </p:grpSp>
      <p:grpSp>
        <p:nvGrpSpPr>
          <p:cNvPr id="49" name="Groupe 48"/>
          <p:cNvGrpSpPr/>
          <p:nvPr/>
        </p:nvGrpSpPr>
        <p:grpSpPr>
          <a:xfrm>
            <a:off x="7719044" y="2848181"/>
            <a:ext cx="2144520" cy="1389687"/>
            <a:chOff x="8739450" y="2848181"/>
            <a:chExt cx="2144520" cy="1389687"/>
          </a:xfrm>
        </p:grpSpPr>
        <p:sp>
          <p:nvSpPr>
            <p:cNvPr id="29" name="CustomShape 16"/>
            <p:cNvSpPr/>
            <p:nvPr/>
          </p:nvSpPr>
          <p:spPr>
            <a:xfrm>
              <a:off x="8739450" y="2848181"/>
              <a:ext cx="214452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1800" b="1" strike="noStrike" spc="-1" dirty="0">
                  <a:solidFill>
                    <a:srgbClr val="212C54"/>
                  </a:solidFill>
                  <a:latin typeface="Marianne"/>
                </a:rPr>
                <a:t>COMGENDMAR</a:t>
              </a:r>
              <a:endParaRPr lang="fr-FR" sz="1800" b="0" strike="noStrike" spc="-1" dirty="0">
                <a:solidFill>
                  <a:srgbClr val="9D7737"/>
                </a:solidFill>
                <a:latin typeface="Arial"/>
              </a:endParaRPr>
            </a:p>
          </p:txBody>
        </p:sp>
        <p:sp>
          <p:nvSpPr>
            <p:cNvPr id="38" name="CustomShape 25"/>
            <p:cNvSpPr/>
            <p:nvPr/>
          </p:nvSpPr>
          <p:spPr>
            <a:xfrm>
              <a:off x="9300510" y="3169301"/>
              <a:ext cx="1022400" cy="490988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1400" b="0" strike="noStrike" spc="-1" dirty="0">
                  <a:solidFill>
                    <a:srgbClr val="001B39"/>
                  </a:solidFill>
                  <a:latin typeface="Marianne Medium"/>
                </a:rPr>
                <a:t>1 </a:t>
              </a:r>
              <a:r>
                <a:rPr lang="fr-FR" sz="1400" spc="-1" dirty="0" smtClean="0">
                  <a:solidFill>
                    <a:srgbClr val="001B39"/>
                  </a:solidFill>
                  <a:latin typeface="Marianne Medium"/>
                </a:rPr>
                <a:t>15</a:t>
              </a:r>
              <a:r>
                <a:rPr lang="fr-FR" sz="1400" b="0" strike="noStrike" spc="-1" dirty="0" smtClean="0">
                  <a:solidFill>
                    <a:srgbClr val="001B39"/>
                  </a:solidFill>
                  <a:latin typeface="Marianne Medium"/>
                </a:rPr>
                <a:t>0</a:t>
              </a:r>
              <a:endParaRPr lang="fr-FR" sz="1400" b="0" strike="noStrike" spc="-1" dirty="0">
                <a:solidFill>
                  <a:srgbClr val="9D7737"/>
                </a:solidFill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fr-FR" sz="1200" b="0" strike="noStrike" spc="-1" dirty="0">
                  <a:solidFill>
                    <a:srgbClr val="001B39"/>
                  </a:solidFill>
                  <a:latin typeface="Marianne Light"/>
                </a:rPr>
                <a:t>gendarmes</a:t>
              </a:r>
              <a:endParaRPr lang="fr-FR" sz="1200" b="0" strike="noStrike" spc="-1" dirty="0">
                <a:solidFill>
                  <a:srgbClr val="9D7737"/>
                </a:solidFill>
                <a:latin typeface="Arial"/>
              </a:endParaRPr>
            </a:p>
          </p:txBody>
        </p:sp>
        <p:sp>
          <p:nvSpPr>
            <p:cNvPr id="39" name="CustomShape 26"/>
            <p:cNvSpPr/>
            <p:nvPr/>
          </p:nvSpPr>
          <p:spPr>
            <a:xfrm>
              <a:off x="8943210" y="3808435"/>
              <a:ext cx="1737000" cy="429433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1100" b="1" strike="noStrike" spc="-1" dirty="0">
                  <a:solidFill>
                    <a:srgbClr val="001B39"/>
                  </a:solidFill>
                  <a:latin typeface="Marianne" panose="02000000000000000000" pitchFamily="50" charset="0"/>
                </a:rPr>
                <a:t>GENDARMERIE</a:t>
              </a:r>
              <a:endParaRPr lang="fr-FR" sz="1100" b="1" strike="noStrike" spc="-1" dirty="0">
                <a:solidFill>
                  <a:srgbClr val="9D7737"/>
                </a:solidFill>
                <a:latin typeface="Marianne" panose="02000000000000000000" pitchFamily="50" charset="0"/>
              </a:endParaRPr>
            </a:p>
            <a:p>
              <a:pPr algn="ctr">
                <a:lnSpc>
                  <a:spcPct val="100000"/>
                </a:lnSpc>
              </a:pPr>
              <a:r>
                <a:rPr lang="fr-FR" sz="1100" b="1" strike="noStrike" spc="-1" dirty="0">
                  <a:solidFill>
                    <a:srgbClr val="001B39"/>
                  </a:solidFill>
                  <a:latin typeface="Marianne" panose="02000000000000000000" pitchFamily="50" charset="0"/>
                </a:rPr>
                <a:t>MARITIME</a:t>
              </a:r>
              <a:endParaRPr lang="fr-FR" sz="1100" b="1" strike="noStrike" spc="-1" dirty="0">
                <a:solidFill>
                  <a:srgbClr val="9D7737"/>
                </a:solidFill>
                <a:latin typeface="Marianne" panose="02000000000000000000" pitchFamily="50" charset="0"/>
              </a:endParaRPr>
            </a:p>
          </p:txBody>
        </p:sp>
      </p:grpSp>
      <p:sp>
        <p:nvSpPr>
          <p:cNvPr id="40" name="CustomShape 27"/>
          <p:cNvSpPr/>
          <p:nvPr/>
        </p:nvSpPr>
        <p:spPr>
          <a:xfrm rot="5400000">
            <a:off x="8641633" y="1695511"/>
            <a:ext cx="352440" cy="1856175"/>
          </a:xfrm>
          <a:prstGeom prst="rect">
            <a:avLst/>
          </a:prstGeom>
          <a:solidFill>
            <a:srgbClr val="001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" name="CustomShape 28"/>
          <p:cNvSpPr/>
          <p:nvPr/>
        </p:nvSpPr>
        <p:spPr>
          <a:xfrm>
            <a:off x="7889765" y="2487879"/>
            <a:ext cx="1856176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200" b="0" strike="noStrike" spc="-1" dirty="0">
                <a:solidFill>
                  <a:srgbClr val="FFFFFF"/>
                </a:solidFill>
                <a:latin typeface="Marianne"/>
              </a:rPr>
              <a:t>EMPLOI</a:t>
            </a:r>
            <a:endParaRPr lang="fr-FR" sz="1200" b="0" strike="noStrike" spc="-1" dirty="0">
              <a:solidFill>
                <a:srgbClr val="9D7737"/>
              </a:solidFill>
              <a:latin typeface="Arial"/>
            </a:endParaRPr>
          </a:p>
        </p:txBody>
      </p:sp>
      <p:sp>
        <p:nvSpPr>
          <p:cNvPr id="42" name="Line 31"/>
          <p:cNvSpPr/>
          <p:nvPr/>
        </p:nvSpPr>
        <p:spPr>
          <a:xfrm>
            <a:off x="6132426" y="2030331"/>
            <a:ext cx="0" cy="378375"/>
          </a:xfrm>
          <a:prstGeom prst="line">
            <a:avLst/>
          </a:prstGeom>
          <a:ln w="36000">
            <a:solidFill>
              <a:srgbClr val="C9211E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" name="Line 32"/>
          <p:cNvSpPr/>
          <p:nvPr/>
        </p:nvSpPr>
        <p:spPr>
          <a:xfrm>
            <a:off x="8794208" y="1634331"/>
            <a:ext cx="0" cy="774375"/>
          </a:xfrm>
          <a:prstGeom prst="line">
            <a:avLst/>
          </a:prstGeom>
          <a:ln w="36000">
            <a:solidFill>
              <a:srgbClr val="C9211E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" name="Line 33"/>
          <p:cNvSpPr/>
          <p:nvPr/>
        </p:nvSpPr>
        <p:spPr>
          <a:xfrm flipH="1">
            <a:off x="7546978" y="1634331"/>
            <a:ext cx="1260482" cy="0"/>
          </a:xfrm>
          <a:prstGeom prst="line">
            <a:avLst/>
          </a:prstGeom>
          <a:ln w="36000">
            <a:solidFill>
              <a:srgbClr val="C9211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cxnSp>
        <p:nvCxnSpPr>
          <p:cNvPr id="3" name="Connecteur droit 2"/>
          <p:cNvCxnSpPr/>
          <p:nvPr/>
        </p:nvCxnSpPr>
        <p:spPr>
          <a:xfrm flipV="1">
            <a:off x="2446916" y="3679380"/>
            <a:ext cx="9466788" cy="23961"/>
          </a:xfrm>
          <a:prstGeom prst="line">
            <a:avLst/>
          </a:prstGeom>
          <a:ln w="25400">
            <a:solidFill>
              <a:srgbClr val="B99A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Image 6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067" y="4606866"/>
            <a:ext cx="1256505" cy="1758256"/>
          </a:xfrm>
          <a:prstGeom prst="rect">
            <a:avLst/>
          </a:prstGeom>
        </p:spPr>
      </p:pic>
      <p:grpSp>
        <p:nvGrpSpPr>
          <p:cNvPr id="65" name="Groupe 64"/>
          <p:cNvGrpSpPr/>
          <p:nvPr/>
        </p:nvGrpSpPr>
        <p:grpSpPr>
          <a:xfrm>
            <a:off x="9745941" y="2848183"/>
            <a:ext cx="2399675" cy="1220410"/>
            <a:chOff x="8679131" y="2848181"/>
            <a:chExt cx="2399675" cy="1220410"/>
          </a:xfrm>
        </p:grpSpPr>
        <p:sp>
          <p:nvSpPr>
            <p:cNvPr id="66" name="CustomShape 16"/>
            <p:cNvSpPr/>
            <p:nvPr/>
          </p:nvSpPr>
          <p:spPr>
            <a:xfrm>
              <a:off x="8679131" y="2848181"/>
              <a:ext cx="2399675" cy="367878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1800" b="1" strike="noStrike" cap="all" spc="-1" dirty="0" smtClean="0">
                  <a:solidFill>
                    <a:srgbClr val="212C54"/>
                  </a:solidFill>
                  <a:latin typeface="Marianne"/>
                </a:rPr>
                <a:t>Marins-pompiers</a:t>
              </a:r>
              <a:endParaRPr lang="fr-FR" sz="1800" b="0" strike="noStrike" cap="all" spc="-1" dirty="0">
                <a:solidFill>
                  <a:srgbClr val="9D7737"/>
                </a:solidFill>
                <a:latin typeface="Arial"/>
              </a:endParaRPr>
            </a:p>
          </p:txBody>
        </p:sp>
        <p:sp>
          <p:nvSpPr>
            <p:cNvPr id="67" name="CustomShape 25"/>
            <p:cNvSpPr/>
            <p:nvPr/>
          </p:nvSpPr>
          <p:spPr>
            <a:xfrm>
              <a:off x="9018515" y="3169301"/>
              <a:ext cx="1550084" cy="490988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1400" b="0" strike="noStrike" spc="-1" dirty="0" smtClean="0">
                  <a:solidFill>
                    <a:srgbClr val="001B39"/>
                  </a:solidFill>
                  <a:latin typeface="Marianne Medium"/>
                </a:rPr>
                <a:t>2 014</a:t>
              </a:r>
              <a:endParaRPr lang="fr-FR" sz="1400" b="0" strike="noStrike" spc="-1" dirty="0">
                <a:solidFill>
                  <a:srgbClr val="9D7737"/>
                </a:solidFill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fr-FR" sz="1200" b="0" strike="noStrike" spc="-1" dirty="0" smtClean="0">
                  <a:solidFill>
                    <a:srgbClr val="001B39"/>
                  </a:solidFill>
                  <a:latin typeface="Marianne Light"/>
                </a:rPr>
                <a:t>marins-pompiers</a:t>
              </a:r>
              <a:endParaRPr lang="fr-FR" sz="1200" b="0" strike="noStrike" spc="-1" dirty="0">
                <a:solidFill>
                  <a:srgbClr val="9D7737"/>
                </a:solidFill>
                <a:latin typeface="Arial"/>
              </a:endParaRPr>
            </a:p>
          </p:txBody>
        </p:sp>
        <p:sp>
          <p:nvSpPr>
            <p:cNvPr id="68" name="CustomShape 26"/>
            <p:cNvSpPr/>
            <p:nvPr/>
          </p:nvSpPr>
          <p:spPr>
            <a:xfrm>
              <a:off x="8943210" y="3808435"/>
              <a:ext cx="1737000" cy="260156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1100" b="1" strike="noStrike" cap="all" spc="-1" dirty="0" smtClean="0">
                  <a:solidFill>
                    <a:srgbClr val="001B39"/>
                  </a:solidFill>
                  <a:latin typeface="Marianne" panose="02000000000000000000" pitchFamily="50" charset="0"/>
                </a:rPr>
                <a:t>Marins-pompiers</a:t>
              </a:r>
              <a:endParaRPr lang="fr-FR" sz="1100" b="1" strike="noStrike" cap="all" spc="-1" dirty="0">
                <a:solidFill>
                  <a:srgbClr val="9D7737"/>
                </a:solidFill>
                <a:latin typeface="Marianne" panose="02000000000000000000" pitchFamily="50" charset="0"/>
              </a:endParaRPr>
            </a:p>
          </p:txBody>
        </p:sp>
      </p:grpSp>
      <p:cxnSp>
        <p:nvCxnSpPr>
          <p:cNvPr id="13" name="Connecteur droit 12"/>
          <p:cNvCxnSpPr/>
          <p:nvPr/>
        </p:nvCxnSpPr>
        <p:spPr>
          <a:xfrm>
            <a:off x="8843178" y="1634331"/>
            <a:ext cx="1919977" cy="0"/>
          </a:xfrm>
          <a:prstGeom prst="line">
            <a:avLst/>
          </a:prstGeom>
          <a:ln w="38100">
            <a:solidFill>
              <a:srgbClr val="C9211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Line 32"/>
          <p:cNvSpPr/>
          <p:nvPr/>
        </p:nvSpPr>
        <p:spPr>
          <a:xfrm>
            <a:off x="10755916" y="1617580"/>
            <a:ext cx="0" cy="803031"/>
          </a:xfrm>
          <a:prstGeom prst="line">
            <a:avLst/>
          </a:prstGeom>
          <a:ln w="36000">
            <a:solidFill>
              <a:srgbClr val="C9211E"/>
            </a:solidFill>
            <a:prstDash val="dash"/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355254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94783" cy="6858000"/>
          </a:xfrm>
          <a:prstGeom prst="rect">
            <a:avLst/>
          </a:prstGeom>
          <a:solidFill>
            <a:srgbClr val="001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CustomShape 3"/>
          <p:cNvSpPr/>
          <p:nvPr/>
        </p:nvSpPr>
        <p:spPr>
          <a:xfrm rot="16200000">
            <a:off x="-2655460" y="2998840"/>
            <a:ext cx="6858000" cy="860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5000" b="1" strike="noStrike" cap="all" spc="-1" dirty="0" smtClean="0">
                <a:solidFill>
                  <a:srgbClr val="000A18"/>
                </a:solidFill>
                <a:latin typeface="Marianne"/>
              </a:rPr>
              <a:t>Les missions</a:t>
            </a:r>
            <a:endParaRPr lang="fr-FR" sz="5000" b="1" strike="noStrike" cap="all" spc="-1" dirty="0">
              <a:solidFill>
                <a:srgbClr val="000A18"/>
              </a:solidFill>
              <a:latin typeface="Arial"/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6563786" y="6595757"/>
            <a:ext cx="5628214" cy="0"/>
          </a:xfrm>
          <a:prstGeom prst="line">
            <a:avLst/>
          </a:prstGeom>
          <a:ln w="6350">
            <a:solidFill>
              <a:srgbClr val="001B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990" y="6442861"/>
            <a:ext cx="887368" cy="284528"/>
          </a:xfrm>
          <a:prstGeom prst="rect">
            <a:avLst/>
          </a:prstGeom>
        </p:spPr>
      </p:pic>
      <p:cxnSp>
        <p:nvCxnSpPr>
          <p:cNvPr id="12" name="Connecteur droit 11"/>
          <p:cNvCxnSpPr/>
          <p:nvPr/>
        </p:nvCxnSpPr>
        <p:spPr>
          <a:xfrm>
            <a:off x="0" y="6595757"/>
            <a:ext cx="5628214" cy="0"/>
          </a:xfrm>
          <a:prstGeom prst="line">
            <a:avLst/>
          </a:prstGeom>
          <a:ln w="6350">
            <a:solidFill>
              <a:srgbClr val="001B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0" t="22302" r="12081" b="1719"/>
          <a:stretch/>
        </p:blipFill>
        <p:spPr>
          <a:xfrm>
            <a:off x="1847332" y="406439"/>
            <a:ext cx="8676578" cy="577418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998306" y="5837275"/>
            <a:ext cx="28353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bg1"/>
                </a:solidFill>
                <a:latin typeface="Marianne" panose="02000000000000000000" pitchFamily="50" charset="0"/>
              </a:rPr>
              <a:t>BRF</a:t>
            </a:r>
            <a:r>
              <a:rPr lang="fr-FR" sz="1000" i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 Jacques Chevallier</a:t>
            </a:r>
            <a:endParaRPr lang="fr-FR" sz="1000" i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90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cteur droit 9"/>
          <p:cNvCxnSpPr/>
          <p:nvPr/>
        </p:nvCxnSpPr>
        <p:spPr>
          <a:xfrm>
            <a:off x="6563786" y="6595757"/>
            <a:ext cx="5628214" cy="0"/>
          </a:xfrm>
          <a:prstGeom prst="line">
            <a:avLst/>
          </a:prstGeom>
          <a:ln w="6350">
            <a:solidFill>
              <a:srgbClr val="001B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990" y="6442861"/>
            <a:ext cx="887368" cy="284528"/>
          </a:xfrm>
          <a:prstGeom prst="rect">
            <a:avLst/>
          </a:prstGeom>
        </p:spPr>
      </p:pic>
      <p:cxnSp>
        <p:nvCxnSpPr>
          <p:cNvPr id="12" name="Connecteur droit 11"/>
          <p:cNvCxnSpPr/>
          <p:nvPr/>
        </p:nvCxnSpPr>
        <p:spPr>
          <a:xfrm>
            <a:off x="0" y="6595757"/>
            <a:ext cx="5628214" cy="0"/>
          </a:xfrm>
          <a:prstGeom prst="line">
            <a:avLst/>
          </a:prstGeom>
          <a:ln w="6350">
            <a:solidFill>
              <a:srgbClr val="001B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4436623" y="479459"/>
            <a:ext cx="47555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cap="all" dirty="0" smtClean="0">
                <a:solidFill>
                  <a:srgbClr val="001B39"/>
                </a:solidFill>
                <a:latin typeface="Marianne" panose="02000000000000000000" pitchFamily="50" charset="0"/>
              </a:rPr>
              <a:t>DISSUADER</a:t>
            </a:r>
            <a:endParaRPr lang="fr-FR" sz="6000" b="1" cap="all" dirty="0">
              <a:solidFill>
                <a:srgbClr val="001B39"/>
              </a:solidFill>
              <a:latin typeface="Marianne" panose="02000000000000000000" pitchFamily="50" charset="0"/>
            </a:endParaRPr>
          </a:p>
        </p:txBody>
      </p:sp>
      <p:cxnSp>
        <p:nvCxnSpPr>
          <p:cNvPr id="14" name="Connecteur droit 13"/>
          <p:cNvCxnSpPr/>
          <p:nvPr/>
        </p:nvCxnSpPr>
        <p:spPr>
          <a:xfrm>
            <a:off x="4603902" y="1488811"/>
            <a:ext cx="4338084" cy="0"/>
          </a:xfrm>
          <a:prstGeom prst="line">
            <a:avLst/>
          </a:prstGeom>
          <a:ln w="12700">
            <a:solidFill>
              <a:srgbClr val="001B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21" descr="Une image contenant extérieur, ciel, plane, route&#10;&#10;Description générée automatiquement"/>
          <p:cNvPicPr/>
          <p:nvPr/>
        </p:nvPicPr>
        <p:blipFill>
          <a:blip r:embed="rId3"/>
          <a:stretch/>
        </p:blipFill>
        <p:spPr>
          <a:xfrm>
            <a:off x="391486" y="2718524"/>
            <a:ext cx="3913813" cy="2868534"/>
          </a:xfrm>
          <a:prstGeom prst="rect">
            <a:avLst/>
          </a:prstGeom>
          <a:ln w="0">
            <a:noFill/>
          </a:ln>
        </p:spPr>
      </p:pic>
      <p:pic>
        <p:nvPicPr>
          <p:cNvPr id="16" name="Image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" t="37401" r="308" b="3398"/>
          <a:stretch/>
        </p:blipFill>
        <p:spPr>
          <a:xfrm>
            <a:off x="4554472" y="2718524"/>
            <a:ext cx="7250178" cy="2868534"/>
          </a:xfrm>
          <a:prstGeom prst="rect">
            <a:avLst/>
          </a:prstGeom>
          <a:ln w="0">
            <a:noFill/>
          </a:ln>
        </p:spPr>
      </p:pic>
      <p:sp>
        <p:nvSpPr>
          <p:cNvPr id="21" name="CustomShape 3"/>
          <p:cNvSpPr/>
          <p:nvPr/>
        </p:nvSpPr>
        <p:spPr>
          <a:xfrm>
            <a:off x="4489496" y="1607715"/>
            <a:ext cx="4338084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400" b="0" strike="noStrike" spc="-1" dirty="0">
                <a:solidFill>
                  <a:srgbClr val="001B39"/>
                </a:solidFill>
                <a:latin typeface="Marianne"/>
              </a:rPr>
              <a:t>Protéger les intérêts vitaux de la France </a:t>
            </a:r>
            <a:endParaRPr lang="fr-FR" sz="1400" b="0" strike="noStrike" spc="-1" dirty="0">
              <a:solidFill>
                <a:srgbClr val="9D7737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400" b="0" strike="noStrike" spc="-1" dirty="0">
                <a:solidFill>
                  <a:srgbClr val="001B39"/>
                </a:solidFill>
                <a:latin typeface="Marianne"/>
              </a:rPr>
              <a:t>grâce à deux composantes </a:t>
            </a:r>
            <a:r>
              <a:rPr lang="fr-FR" sz="1400" b="0" strike="noStrike" spc="-1" dirty="0" smtClean="0">
                <a:solidFill>
                  <a:srgbClr val="001B39"/>
                </a:solidFill>
                <a:latin typeface="Marianne"/>
              </a:rPr>
              <a:t>complémentaires</a:t>
            </a:r>
          </a:p>
          <a:p>
            <a:pPr>
              <a:lnSpc>
                <a:spcPct val="100000"/>
              </a:lnSpc>
            </a:pPr>
            <a:r>
              <a:rPr lang="fr-FR" sz="1400" b="0" strike="noStrike" spc="-1" dirty="0" smtClean="0">
                <a:solidFill>
                  <a:srgbClr val="001B39"/>
                </a:solidFill>
                <a:latin typeface="Marianne"/>
              </a:rPr>
              <a:t>de </a:t>
            </a:r>
            <a:r>
              <a:rPr lang="fr-FR" sz="1400" b="0" strike="noStrike" spc="-1" dirty="0">
                <a:solidFill>
                  <a:srgbClr val="001B39"/>
                </a:solidFill>
                <a:latin typeface="Marianne"/>
              </a:rPr>
              <a:t>la dissuasion nucléaire.</a:t>
            </a:r>
            <a:endParaRPr lang="fr-FR" sz="1400" b="0" strike="noStrike" spc="-1" dirty="0">
              <a:solidFill>
                <a:srgbClr val="9D7737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400" b="0" strike="noStrike" spc="-1" dirty="0">
              <a:solidFill>
                <a:srgbClr val="9D7737"/>
              </a:solidFill>
              <a:latin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1486" y="5470332"/>
            <a:ext cx="3913813" cy="753186"/>
          </a:xfrm>
          <a:prstGeom prst="rect">
            <a:avLst/>
          </a:prstGeom>
          <a:solidFill>
            <a:srgbClr val="B99A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CustomShape 2"/>
          <p:cNvSpPr/>
          <p:nvPr/>
        </p:nvSpPr>
        <p:spPr>
          <a:xfrm>
            <a:off x="391486" y="5501050"/>
            <a:ext cx="3913813" cy="7064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2000" b="0" strike="noStrike" spc="-1" dirty="0">
                <a:solidFill>
                  <a:srgbClr val="FFFFFF"/>
                </a:solidFill>
                <a:latin typeface="Marianne"/>
              </a:rPr>
              <a:t>LA </a:t>
            </a:r>
            <a:r>
              <a:rPr lang="fr-FR" sz="2000" b="0" strike="noStrike" spc="-1" dirty="0" smtClean="0">
                <a:solidFill>
                  <a:srgbClr val="FFFFFF"/>
                </a:solidFill>
                <a:latin typeface="Marianne"/>
              </a:rPr>
              <a:t>COMPOSANTE</a:t>
            </a:r>
            <a:r>
              <a:rPr lang="fr-FR" sz="2000" spc="-1" dirty="0">
                <a:solidFill>
                  <a:srgbClr val="9D7737"/>
                </a:solidFill>
                <a:latin typeface="Arial"/>
              </a:rPr>
              <a:t> </a:t>
            </a:r>
            <a:r>
              <a:rPr lang="fr-FR" sz="2000" b="1" strike="noStrike" spc="-1" dirty="0" smtClean="0">
                <a:solidFill>
                  <a:srgbClr val="FFFFFF"/>
                </a:solidFill>
                <a:latin typeface="Marianne"/>
              </a:rPr>
              <a:t>AÉROPORTÉE</a:t>
            </a:r>
            <a:endParaRPr lang="fr-FR" sz="2000" b="0" strike="noStrike" spc="-1" dirty="0">
              <a:solidFill>
                <a:srgbClr val="9D7737"/>
              </a:solidFill>
              <a:latin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55777" y="5470332"/>
            <a:ext cx="7250416" cy="753186"/>
          </a:xfrm>
          <a:prstGeom prst="rect">
            <a:avLst/>
          </a:prstGeom>
          <a:solidFill>
            <a:srgbClr val="B99A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CustomShape 1"/>
          <p:cNvSpPr/>
          <p:nvPr/>
        </p:nvSpPr>
        <p:spPr>
          <a:xfrm>
            <a:off x="4555777" y="5501050"/>
            <a:ext cx="7250416" cy="7064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2000" b="0" strike="noStrike" spc="-1" dirty="0">
                <a:solidFill>
                  <a:srgbClr val="FFFFFF"/>
                </a:solidFill>
                <a:latin typeface="Marianne"/>
              </a:rPr>
              <a:t>LA COMPOSANTE</a:t>
            </a:r>
            <a:endParaRPr lang="fr-FR" sz="2000" b="0" strike="noStrike" spc="-1" dirty="0">
              <a:solidFill>
                <a:srgbClr val="9D7737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2000" b="1" strike="noStrike" spc="-1" dirty="0">
                <a:solidFill>
                  <a:srgbClr val="FFFFFF"/>
                </a:solidFill>
                <a:latin typeface="Marianne"/>
              </a:rPr>
              <a:t>OCÉANIQUE</a:t>
            </a:r>
            <a:endParaRPr lang="fr-FR" sz="2000" b="0" strike="noStrike" spc="-1" dirty="0">
              <a:solidFill>
                <a:srgbClr val="9D7737"/>
              </a:solidFill>
              <a:latin typeface="Arial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550863" y="5181187"/>
            <a:ext cx="28353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bg1"/>
                </a:solidFill>
                <a:latin typeface="Marianne" panose="02000000000000000000" pitchFamily="50" charset="0"/>
              </a:rPr>
              <a:t>Rafale Marine</a:t>
            </a:r>
            <a:endParaRPr lang="fr-FR" sz="1000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681023" y="5183802"/>
            <a:ext cx="30993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bg1"/>
                </a:solidFill>
                <a:latin typeface="Marianne" panose="02000000000000000000" pitchFamily="50" charset="0"/>
              </a:rPr>
              <a:t>Sous-marin nucléaire lanceur d’engins (SNLE)</a:t>
            </a:r>
            <a:endParaRPr lang="fr-FR" sz="1000" i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7481330" y="2776634"/>
            <a:ext cx="1460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cap="all" dirty="0" smtClean="0">
                <a:solidFill>
                  <a:schemeClr val="bg1">
                    <a:alpha val="52000"/>
                  </a:schemeClr>
                </a:solidFill>
                <a:effectLst>
                  <a:glow>
                    <a:schemeClr val="accent1"/>
                  </a:glow>
                </a:effectLst>
                <a:latin typeface="Marianne ExtraBold" panose="02000000000000000000" pitchFamily="50" charset="0"/>
              </a:rPr>
              <a:t>permanente</a:t>
            </a:r>
            <a:endParaRPr lang="fr-FR" sz="1400" cap="all" dirty="0">
              <a:solidFill>
                <a:schemeClr val="bg1">
                  <a:alpha val="52000"/>
                </a:schemeClr>
              </a:solidFill>
              <a:effectLst>
                <a:glow>
                  <a:schemeClr val="accent1"/>
                </a:glow>
              </a:effectLst>
              <a:latin typeface="Marianne ExtraBold" panose="02000000000000000000" pitchFamily="50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1425372" y="2777334"/>
            <a:ext cx="19607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cap="all" dirty="0" smtClean="0">
                <a:solidFill>
                  <a:schemeClr val="bg1">
                    <a:alpha val="52000"/>
                  </a:schemeClr>
                </a:solidFill>
                <a:effectLst>
                  <a:glow>
                    <a:schemeClr val="accent1"/>
                  </a:glow>
                </a:effectLst>
                <a:latin typeface="Marianne ExtraBold" panose="02000000000000000000" pitchFamily="50" charset="0"/>
              </a:rPr>
              <a:t>Non permanente</a:t>
            </a:r>
            <a:endParaRPr lang="fr-FR" sz="1400" cap="all" dirty="0">
              <a:solidFill>
                <a:schemeClr val="bg1">
                  <a:alpha val="52000"/>
                </a:schemeClr>
              </a:solidFill>
              <a:effectLst>
                <a:glow>
                  <a:schemeClr val="accent1"/>
                </a:glow>
              </a:effectLst>
              <a:latin typeface="Marianne ExtraBold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88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4278</TotalTime>
  <Words>664</Words>
  <Application>Microsoft Office PowerPoint</Application>
  <PresentationFormat>Grand écran</PresentationFormat>
  <Paragraphs>221</Paragraphs>
  <Slides>23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2" baseType="lpstr">
      <vt:lpstr>Arial</vt:lpstr>
      <vt:lpstr>Calibri</vt:lpstr>
      <vt:lpstr>Calibri Light</vt:lpstr>
      <vt:lpstr>Marianne</vt:lpstr>
      <vt:lpstr>Marianne ExtraBold</vt:lpstr>
      <vt:lpstr>Marianne Light</vt:lpstr>
      <vt:lpstr>Marianne Medium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Ministère des Armées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NORMAND Charline AGENT CONT CATE 2</dc:creator>
  <cp:lastModifiedBy>BOYARD Geoffroy CDT</cp:lastModifiedBy>
  <cp:revision>159</cp:revision>
  <dcterms:created xsi:type="dcterms:W3CDTF">2022-09-06T14:34:32Z</dcterms:created>
  <dcterms:modified xsi:type="dcterms:W3CDTF">2024-03-06T09:58:29Z</dcterms:modified>
</cp:coreProperties>
</file>