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12192000" cy="14744700"/>
  <p:notesSz cx="6858000" cy="9144000"/>
  <p:embeddedFontLst>
    <p:embeddedFont>
      <p:font typeface="Inter" charset="1" panose="02000503000000020004"/>
      <p:regular r:id="rId7"/>
    </p:embeddedFont>
    <p:embeddedFont>
      <p:font typeface="Arimo" charset="1" panose="020B0604020202020204"/>
      <p:regular r:id="rId8"/>
    </p:embeddedFont>
    <p:embeddedFont>
      <p:font typeface="Liberation Sans" charset="1" panose="020B0604020202020204"/>
      <p:regular r:id="rId9"/>
    </p:embeddedFont>
    <p:embeddedFont>
      <p:font typeface="Liberation Sans Bold" charset="1" panose="020B0704020202020204"/>
      <p:regular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fonts/font10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fonts/font7.fntdata" Type="http://schemas.openxmlformats.org/officeDocument/2006/relationships/font"/><Relationship Id="rId8" Target="fonts/font8.fntdata" Type="http://schemas.openxmlformats.org/officeDocument/2006/relationships/font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0" y="-762"/>
            <a:ext cx="12192000" cy="14746224"/>
            <a:chOff x="0" y="0"/>
            <a:chExt cx="16256000" cy="19661632"/>
          </a:xfrm>
        </p:grpSpPr>
        <p:sp>
          <p:nvSpPr>
            <p:cNvPr name="Freeform 3" id="3"/>
            <p:cNvSpPr/>
            <p:nvPr/>
          </p:nvSpPr>
          <p:spPr>
            <a:xfrm flipH="false" flipV="false" rot="-24000">
              <a:off x="-68433" y="-56504"/>
              <a:ext cx="16392867" cy="19774641"/>
            </a:xfrm>
            <a:custGeom>
              <a:avLst/>
              <a:gdLst/>
              <a:ahLst/>
              <a:cxnLst/>
              <a:rect r="r" b="b" t="t" l="l"/>
              <a:pathLst>
                <a:path h="19774641" w="16392867">
                  <a:moveTo>
                    <a:pt x="137263" y="0"/>
                  </a:moveTo>
                  <a:lnTo>
                    <a:pt x="16392866" y="113487"/>
                  </a:lnTo>
                  <a:lnTo>
                    <a:pt x="16255603" y="19774641"/>
                  </a:lnTo>
                  <a:lnTo>
                    <a:pt x="0" y="19661153"/>
                  </a:lnTo>
                  <a:lnTo>
                    <a:pt x="137263" y="0"/>
                  </a:lnTo>
                  <a:close/>
                </a:path>
              </a:pathLst>
            </a:custGeom>
            <a:blipFill>
              <a:blip r:embed="rId2"/>
              <a:stretch>
                <a:fillRect l="-4037" t="-154" r="-1236" b="-5399"/>
              </a:stretch>
            </a:blipFill>
          </p:spPr>
        </p:sp>
      </p:grpSp>
      <p:sp>
        <p:nvSpPr>
          <p:cNvPr name="TextBox 4" id="4"/>
          <p:cNvSpPr txBox="true"/>
          <p:nvPr/>
        </p:nvSpPr>
        <p:spPr>
          <a:xfrm rot="0">
            <a:off x="2295525" y="13287108"/>
            <a:ext cx="205140" cy="17913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478"/>
              </a:lnSpc>
            </a:pPr>
            <a:r>
              <a:rPr lang="en-US" sz="1055">
                <a:solidFill>
                  <a:srgbClr val="DC2626"/>
                </a:solidFill>
                <a:latin typeface="Inter"/>
                <a:ea typeface="Inter"/>
                <a:cs typeface="Inter"/>
                <a:sym typeface="Inter"/>
              </a:rPr>
              <a:t>⏳ </a:t>
            </a:r>
          </a:p>
        </p:txBody>
      </p:sp>
      <p:sp>
        <p:nvSpPr>
          <p:cNvPr name="TextBox 5" id="5"/>
          <p:cNvSpPr txBox="true"/>
          <p:nvPr/>
        </p:nvSpPr>
        <p:spPr>
          <a:xfrm rot="0">
            <a:off x="2095500" y="1058542"/>
            <a:ext cx="4714265" cy="27760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520"/>
              </a:lnSpc>
            </a:pPr>
            <a:r>
              <a:rPr lang="en-US" sz="1800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Suis-je prêt à lancer un projet en Scrum ?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2580018" y="1384411"/>
            <a:ext cx="38471" cy="15956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478"/>
              </a:lnSpc>
            </a:pPr>
            <a:r>
              <a:rPr lang="en-US" sz="1055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2250481" y="2506399"/>
            <a:ext cx="512007" cy="14863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10"/>
              </a:lnSpc>
            </a:pPr>
            <a:r>
              <a:rPr lang="en-US" sz="935" spc="52">
                <a:solidFill>
                  <a:srgbClr val="10B981"/>
                </a:solidFill>
                <a:latin typeface="Inter"/>
                <a:ea typeface="Inter"/>
                <a:cs typeface="Inter"/>
                <a:sym typeface="Inter"/>
              </a:rPr>
              <a:t> ÉQUIPE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2250481" y="8316649"/>
            <a:ext cx="1044835" cy="14863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10"/>
              </a:lnSpc>
            </a:pPr>
            <a:r>
              <a:rPr lang="en-US" sz="935" spc="41">
                <a:solidFill>
                  <a:srgbClr val="10B981"/>
                </a:solidFill>
                <a:latin typeface="Inter"/>
                <a:ea typeface="Inter"/>
                <a:cs typeface="Inter"/>
                <a:sym typeface="Inter"/>
              </a:rPr>
              <a:t> ORGANISATION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2250481" y="5411524"/>
            <a:ext cx="1291352" cy="14863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10"/>
              </a:lnSpc>
            </a:pPr>
            <a:r>
              <a:rPr lang="en-US" sz="935" spc="47">
                <a:solidFill>
                  <a:srgbClr val="10B981"/>
                </a:solidFill>
                <a:latin typeface="Inter"/>
                <a:ea typeface="Inter"/>
                <a:cs typeface="Inter"/>
                <a:sym typeface="Inter"/>
              </a:rPr>
              <a:t> VISION &amp; BACKLOG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2250481" y="10593124"/>
            <a:ext cx="1419768" cy="14863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10"/>
              </a:lnSpc>
            </a:pPr>
            <a:r>
              <a:rPr lang="en-US" sz="935" spc="47">
                <a:solidFill>
                  <a:srgbClr val="10B981"/>
                </a:solidFill>
                <a:latin typeface="Inter"/>
                <a:ea typeface="Inter"/>
                <a:cs typeface="Inter"/>
                <a:sym typeface="Inter"/>
              </a:rPr>
              <a:t> PARTIES PRENANTES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2524125" y="7207272"/>
            <a:ext cx="3554559" cy="14358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10"/>
              </a:lnSpc>
            </a:pPr>
            <a:r>
              <a:rPr lang="en-US" sz="935">
                <a:solidFill>
                  <a:srgbClr val="64748B"/>
                </a:solidFill>
                <a:latin typeface="Inter"/>
                <a:ea typeface="Inter"/>
                <a:cs typeface="Inter"/>
                <a:sym typeface="Inter"/>
              </a:rPr>
              <a:t>Le PO a classé les éléments par ordre de valeur ou d'urgence.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2524125" y="4302147"/>
            <a:ext cx="3743239" cy="14358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10"/>
              </a:lnSpc>
            </a:pPr>
            <a:r>
              <a:rPr lang="en-US" sz="935">
                <a:solidFill>
                  <a:srgbClr val="64748B"/>
                </a:solidFill>
                <a:latin typeface="Inter"/>
                <a:ea typeface="Inter"/>
                <a:cs typeface="Inter"/>
                <a:sym typeface="Inter"/>
              </a:rPr>
              <a:t>L'équipe est pluridisciplinaire, disponible et engagée sur le projet.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2524125" y="4921272"/>
            <a:ext cx="3809486" cy="14358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10"/>
              </a:lnSpc>
            </a:pPr>
            <a:r>
              <a:rPr lang="en-US" sz="935">
                <a:solidFill>
                  <a:srgbClr val="64748B"/>
                </a:solidFill>
                <a:latin typeface="Inter"/>
                <a:ea typeface="Inter"/>
                <a:cs typeface="Inter"/>
                <a:sym typeface="Inter"/>
              </a:rPr>
              <a:t>Tous les membres comprennent les rôles, cérémonies et artefacts.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2524125" y="10112397"/>
            <a:ext cx="3822735" cy="14358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10"/>
              </a:lnSpc>
            </a:pPr>
            <a:r>
              <a:rPr lang="en-US" sz="935">
                <a:solidFill>
                  <a:srgbClr val="64748B"/>
                </a:solidFill>
                <a:latin typeface="Inter"/>
                <a:ea typeface="Inter"/>
                <a:cs typeface="Inter"/>
                <a:sym typeface="Inter"/>
              </a:rPr>
              <a:t>L'équipe dispose d'un tableau Scrum pour visualiser l'avancement.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2524125" y="6578622"/>
            <a:ext cx="3875856" cy="14358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10"/>
              </a:lnSpc>
            </a:pPr>
            <a:r>
              <a:rPr lang="en-US" sz="935">
                <a:solidFill>
                  <a:srgbClr val="64748B"/>
                </a:solidFill>
                <a:latin typeface="Inter"/>
                <a:ea typeface="Inter"/>
                <a:cs typeface="Inter"/>
                <a:sym typeface="Inter"/>
              </a:rPr>
              <a:t>Une première liste de fonctionnalités ou User Stories est disponible.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2524125" y="3054372"/>
            <a:ext cx="4099684" cy="14358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10"/>
              </a:lnSpc>
            </a:pPr>
            <a:r>
              <a:rPr lang="en-US" sz="935">
                <a:solidFill>
                  <a:srgbClr val="64748B"/>
                </a:solidFill>
                <a:latin typeface="Inter"/>
                <a:ea typeface="Inter"/>
                <a:cs typeface="Inter"/>
                <a:sym typeface="Inter"/>
              </a:rPr>
              <a:t>La personne qui définit les priorités et représente le client est identifiée.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2524125" y="9483747"/>
            <a:ext cx="4148766" cy="14358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10"/>
              </a:lnSpc>
            </a:pPr>
            <a:r>
              <a:rPr lang="en-US" sz="935">
                <a:solidFill>
                  <a:srgbClr val="64748B"/>
                </a:solidFill>
                <a:latin typeface="Inter"/>
                <a:ea typeface="Inter"/>
                <a:cs typeface="Inter"/>
                <a:sym typeface="Inter"/>
              </a:rPr>
              <a:t>Daily, Planning, Review et Rétrospective sont planifiés dans les agendas.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2524125" y="12388872"/>
            <a:ext cx="4148842" cy="14358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10"/>
              </a:lnSpc>
            </a:pPr>
            <a:r>
              <a:rPr lang="en-US" sz="935">
                <a:solidFill>
                  <a:srgbClr val="64748B"/>
                </a:solidFill>
                <a:latin typeface="Inter"/>
                <a:ea typeface="Inter"/>
                <a:cs typeface="Inter"/>
                <a:sym typeface="Inter"/>
              </a:rPr>
              <a:t>Il est possible de tester et présenter un incrément à chaque fin de sprint.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2524125" y="3673497"/>
            <a:ext cx="4168178" cy="14358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10"/>
              </a:lnSpc>
            </a:pPr>
            <a:r>
              <a:rPr lang="en-US" sz="935">
                <a:solidFill>
                  <a:srgbClr val="64748B"/>
                </a:solidFill>
                <a:latin typeface="Inter"/>
                <a:ea typeface="Inter"/>
                <a:cs typeface="Inter"/>
                <a:sym typeface="Inter"/>
              </a:rPr>
              <a:t>Quelqu'un est en charge de faciliter la méthode et de lever les obstacles.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2524125" y="5959497"/>
            <a:ext cx="4211412" cy="14358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10"/>
              </a:lnSpc>
            </a:pPr>
            <a:r>
              <a:rPr lang="en-US" sz="935">
                <a:solidFill>
                  <a:srgbClr val="64748B"/>
                </a:solidFill>
                <a:latin typeface="Inter"/>
                <a:ea typeface="Inter"/>
                <a:cs typeface="Inter"/>
                <a:sym typeface="Inter"/>
              </a:rPr>
              <a:t>L'objectif global et la valeur attendue du produit sont clairement formulés.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2524125" y="8864622"/>
            <a:ext cx="4217156" cy="14358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10"/>
              </a:lnSpc>
            </a:pPr>
            <a:r>
              <a:rPr lang="en-US" sz="935">
                <a:solidFill>
                  <a:srgbClr val="64748B"/>
                </a:solidFill>
                <a:latin typeface="Inter"/>
                <a:ea typeface="Inter"/>
                <a:cs typeface="Inter"/>
                <a:sym typeface="Inter"/>
              </a:rPr>
              <a:t>L'équipe a choisi une cadence (1, 2, 3 ou 4 semaines) qui sera maintenue.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2524125" y="11141097"/>
            <a:ext cx="4281745" cy="14358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10"/>
              </a:lnSpc>
            </a:pPr>
            <a:r>
              <a:rPr lang="en-US" sz="935">
                <a:solidFill>
                  <a:srgbClr val="64748B"/>
                </a:solidFill>
                <a:latin typeface="Inter"/>
                <a:ea typeface="Inter"/>
                <a:cs typeface="Inter"/>
                <a:sym typeface="Inter"/>
              </a:rPr>
              <a:t>Les acteurs clés qui seront impliqués dans les Sprint Reviews sont connus.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2524125" y="11769747"/>
            <a:ext cx="4335990" cy="14358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10"/>
              </a:lnSpc>
            </a:pPr>
            <a:r>
              <a:rPr lang="en-US" sz="935">
                <a:solidFill>
                  <a:srgbClr val="64748B"/>
                </a:solidFill>
                <a:latin typeface="Inter"/>
                <a:ea typeface="Inter"/>
                <a:cs typeface="Inter"/>
                <a:sym typeface="Inter"/>
              </a:rPr>
              <a:t>Le management soutient l'approche itérative et accepte l'incertitude initiale.</a:t>
            </a:r>
          </a:p>
        </p:txBody>
      </p:sp>
      <p:sp>
        <p:nvSpPr>
          <p:cNvPr name="TextBox 24" id="24"/>
          <p:cNvSpPr txBox="true"/>
          <p:nvPr/>
        </p:nvSpPr>
        <p:spPr>
          <a:xfrm rot="0">
            <a:off x="2524125" y="7826397"/>
            <a:ext cx="4421038" cy="14358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10"/>
              </a:lnSpc>
            </a:pPr>
            <a:r>
              <a:rPr lang="en-US" sz="935">
                <a:solidFill>
                  <a:srgbClr val="64748B"/>
                </a:solidFill>
                <a:latin typeface="Inter"/>
                <a:ea typeface="Inter"/>
                <a:cs typeface="Inter"/>
                <a:sym typeface="Inter"/>
              </a:rPr>
              <a:t>L'équipe s'est accordée sur les critères qui définissent qu'une tâche est finie.</a:t>
            </a:r>
          </a:p>
        </p:txBody>
      </p:sp>
      <p:sp>
        <p:nvSpPr>
          <p:cNvPr name="TextBox 25" id="25"/>
          <p:cNvSpPr txBox="true"/>
          <p:nvPr/>
        </p:nvSpPr>
        <p:spPr>
          <a:xfrm rot="0">
            <a:off x="2095500" y="1944424"/>
            <a:ext cx="801414" cy="14998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77"/>
              </a:lnSpc>
            </a:pPr>
            <a:r>
              <a:rPr lang="en-US" sz="984">
                <a:solidFill>
                  <a:srgbClr val="64748B"/>
                </a:solidFill>
                <a:latin typeface="Inter"/>
                <a:ea typeface="Inter"/>
                <a:cs typeface="Inter"/>
                <a:sym typeface="Inter"/>
              </a:rPr>
              <a:t>Progression :</a:t>
            </a:r>
          </a:p>
        </p:txBody>
      </p:sp>
      <p:sp>
        <p:nvSpPr>
          <p:cNvPr name="TextBox 26" id="26"/>
          <p:cNvSpPr txBox="true"/>
          <p:nvPr/>
        </p:nvSpPr>
        <p:spPr>
          <a:xfrm rot="0">
            <a:off x="9766402" y="1944424"/>
            <a:ext cx="336766" cy="14998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77"/>
              </a:lnSpc>
            </a:pPr>
            <a:r>
              <a:rPr lang="en-US" sz="984">
                <a:solidFill>
                  <a:srgbClr val="065F46"/>
                </a:solidFill>
                <a:latin typeface="Inter"/>
                <a:ea typeface="Inter"/>
                <a:cs typeface="Inter"/>
                <a:sym typeface="Inter"/>
              </a:rPr>
              <a:t>0 / 14</a:t>
            </a:r>
          </a:p>
        </p:txBody>
      </p:sp>
      <p:sp>
        <p:nvSpPr>
          <p:cNvPr name="TextBox 27" id="27"/>
          <p:cNvSpPr txBox="true"/>
          <p:nvPr/>
        </p:nvSpPr>
        <p:spPr>
          <a:xfrm rot="0">
            <a:off x="2095500" y="2463927"/>
            <a:ext cx="151286" cy="17999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10"/>
              </a:lnSpc>
            </a:pPr>
            <a:r>
              <a:rPr lang="en-US" sz="935">
                <a:solidFill>
                  <a:srgbClr val="10B981"/>
                </a:solidFill>
                <a:latin typeface="Arimo"/>
                <a:ea typeface="Arimo"/>
                <a:cs typeface="Arimo"/>
                <a:sym typeface="Arimo"/>
              </a:rPr>
              <a:t>👥</a:t>
            </a:r>
          </a:p>
        </p:txBody>
      </p:sp>
      <p:sp>
        <p:nvSpPr>
          <p:cNvPr name="TextBox 28" id="28"/>
          <p:cNvSpPr txBox="true"/>
          <p:nvPr/>
        </p:nvSpPr>
        <p:spPr>
          <a:xfrm rot="0">
            <a:off x="2095500" y="5369052"/>
            <a:ext cx="151286" cy="17999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10"/>
              </a:lnSpc>
            </a:pPr>
            <a:r>
              <a:rPr lang="en-US" sz="935">
                <a:solidFill>
                  <a:srgbClr val="10B981"/>
                </a:solidFill>
                <a:latin typeface="Arimo"/>
                <a:ea typeface="Arimo"/>
                <a:cs typeface="Arimo"/>
                <a:sym typeface="Arimo"/>
              </a:rPr>
              <a:t>🎯</a:t>
            </a:r>
          </a:p>
        </p:txBody>
      </p:sp>
      <p:sp>
        <p:nvSpPr>
          <p:cNvPr name="TextBox 29" id="29"/>
          <p:cNvSpPr txBox="true"/>
          <p:nvPr/>
        </p:nvSpPr>
        <p:spPr>
          <a:xfrm rot="0">
            <a:off x="2095500" y="8274177"/>
            <a:ext cx="151286" cy="17999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10"/>
              </a:lnSpc>
            </a:pPr>
            <a:r>
              <a:rPr lang="en-US" sz="935">
                <a:solidFill>
                  <a:srgbClr val="10B981"/>
                </a:solidFill>
                <a:latin typeface="Arimo"/>
                <a:ea typeface="Arimo"/>
                <a:cs typeface="Arimo"/>
                <a:sym typeface="Arimo"/>
              </a:rPr>
              <a:t>🗓</a:t>
            </a:r>
          </a:p>
        </p:txBody>
      </p:sp>
      <p:sp>
        <p:nvSpPr>
          <p:cNvPr name="TextBox 30" id="30"/>
          <p:cNvSpPr txBox="true"/>
          <p:nvPr/>
        </p:nvSpPr>
        <p:spPr>
          <a:xfrm rot="0">
            <a:off x="2095500" y="10550652"/>
            <a:ext cx="151286" cy="17999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10"/>
              </a:lnSpc>
            </a:pPr>
            <a:r>
              <a:rPr lang="en-US" sz="935">
                <a:solidFill>
                  <a:srgbClr val="10B981"/>
                </a:solidFill>
                <a:latin typeface="Arimo"/>
                <a:ea typeface="Arimo"/>
                <a:cs typeface="Arimo"/>
                <a:sym typeface="Arimo"/>
              </a:rPr>
              <a:t>🤝</a:t>
            </a:r>
          </a:p>
        </p:txBody>
      </p:sp>
      <p:sp>
        <p:nvSpPr>
          <p:cNvPr name="TextBox 31" id="31"/>
          <p:cNvSpPr txBox="true"/>
          <p:nvPr/>
        </p:nvSpPr>
        <p:spPr>
          <a:xfrm rot="0">
            <a:off x="2524125" y="8671036"/>
            <a:ext cx="1957083" cy="15956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478"/>
              </a:lnSpc>
            </a:pPr>
            <a:r>
              <a:rPr lang="en-US" sz="1055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La durée des sprints est fixée</a:t>
            </a:r>
          </a:p>
        </p:txBody>
      </p:sp>
      <p:sp>
        <p:nvSpPr>
          <p:cNvPr name="TextBox 32" id="32"/>
          <p:cNvSpPr txBox="true"/>
          <p:nvPr/>
        </p:nvSpPr>
        <p:spPr>
          <a:xfrm rot="0">
            <a:off x="2524125" y="2860786"/>
            <a:ext cx="2028196" cy="15956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478"/>
              </a:lnSpc>
            </a:pPr>
            <a:r>
              <a:rPr lang="en-US" sz="1055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Un Product Owner est désigné</a:t>
            </a:r>
          </a:p>
        </p:txBody>
      </p:sp>
      <p:sp>
        <p:nvSpPr>
          <p:cNvPr name="TextBox 33" id="33"/>
          <p:cNvSpPr txBox="true"/>
          <p:nvPr/>
        </p:nvSpPr>
        <p:spPr>
          <a:xfrm rot="0">
            <a:off x="2524125" y="5765911"/>
            <a:ext cx="2045046" cy="15956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478"/>
              </a:lnSpc>
            </a:pPr>
            <a:r>
              <a:rPr lang="en-US" sz="1055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La vision du produit est définie</a:t>
            </a:r>
          </a:p>
        </p:txBody>
      </p:sp>
      <p:sp>
        <p:nvSpPr>
          <p:cNvPr name="TextBox 34" id="34"/>
          <p:cNvSpPr txBox="true"/>
          <p:nvPr/>
        </p:nvSpPr>
        <p:spPr>
          <a:xfrm rot="0">
            <a:off x="2524125" y="3479911"/>
            <a:ext cx="2125047" cy="15956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478"/>
              </a:lnSpc>
            </a:pPr>
            <a:r>
              <a:rPr lang="en-US" sz="1055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Un Scrum Master est disponible</a:t>
            </a:r>
          </a:p>
        </p:txBody>
      </p:sp>
      <p:sp>
        <p:nvSpPr>
          <p:cNvPr name="TextBox 35" id="35"/>
          <p:cNvSpPr txBox="true"/>
          <p:nvPr/>
        </p:nvSpPr>
        <p:spPr>
          <a:xfrm rot="0">
            <a:off x="2524125" y="6385036"/>
            <a:ext cx="2277961" cy="15956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478"/>
              </a:lnSpc>
            </a:pPr>
            <a:r>
              <a:rPr lang="en-US" sz="1055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Un Product Backlog initial est créé</a:t>
            </a:r>
          </a:p>
        </p:txBody>
      </p:sp>
      <p:sp>
        <p:nvSpPr>
          <p:cNvPr name="TextBox 36" id="36"/>
          <p:cNvSpPr txBox="true"/>
          <p:nvPr/>
        </p:nvSpPr>
        <p:spPr>
          <a:xfrm rot="0">
            <a:off x="2524125" y="10947511"/>
            <a:ext cx="2517124" cy="15956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478"/>
              </a:lnSpc>
            </a:pPr>
            <a:r>
              <a:rPr lang="en-US" sz="1055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Les parties prenantes sont identifiées</a:t>
            </a:r>
          </a:p>
        </p:txBody>
      </p:sp>
      <p:sp>
        <p:nvSpPr>
          <p:cNvPr name="TextBox 37" id="37"/>
          <p:cNvSpPr txBox="true"/>
          <p:nvPr/>
        </p:nvSpPr>
        <p:spPr>
          <a:xfrm rot="0">
            <a:off x="2524125" y="7013686"/>
            <a:ext cx="2607326" cy="15956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478"/>
              </a:lnSpc>
            </a:pPr>
            <a:r>
              <a:rPr lang="en-US" sz="1055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Les éléments du backlog sont priorisés</a:t>
            </a:r>
          </a:p>
        </p:txBody>
      </p:sp>
      <p:sp>
        <p:nvSpPr>
          <p:cNvPr name="TextBox 38" id="38"/>
          <p:cNvSpPr txBox="true"/>
          <p:nvPr/>
        </p:nvSpPr>
        <p:spPr>
          <a:xfrm rot="0">
            <a:off x="2524125" y="4727686"/>
            <a:ext cx="2812818" cy="15956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478"/>
              </a:lnSpc>
            </a:pPr>
            <a:r>
              <a:rPr lang="en-US" sz="1055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L'équipe a été formée aux bases de Scrum</a:t>
            </a:r>
          </a:p>
        </p:txBody>
      </p:sp>
      <p:sp>
        <p:nvSpPr>
          <p:cNvPr name="TextBox 39" id="39"/>
          <p:cNvSpPr txBox="true"/>
          <p:nvPr/>
        </p:nvSpPr>
        <p:spPr>
          <a:xfrm rot="0">
            <a:off x="2524125" y="9918811"/>
            <a:ext cx="2899781" cy="15956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478"/>
              </a:lnSpc>
            </a:pPr>
            <a:r>
              <a:rPr lang="en-US" sz="1055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Un outil de suivi est choisi (Jira, Trello, etc.)</a:t>
            </a:r>
          </a:p>
        </p:txBody>
      </p:sp>
      <p:sp>
        <p:nvSpPr>
          <p:cNvPr name="TextBox 40" id="40"/>
          <p:cNvSpPr txBox="true"/>
          <p:nvPr/>
        </p:nvSpPr>
        <p:spPr>
          <a:xfrm rot="0">
            <a:off x="2524125" y="7632811"/>
            <a:ext cx="2901725" cy="15956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478"/>
              </a:lnSpc>
            </a:pPr>
            <a:r>
              <a:rPr lang="en-US" sz="1055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La définition de "Terminé" (DoD) est établie</a:t>
            </a:r>
          </a:p>
        </p:txBody>
      </p:sp>
      <p:sp>
        <p:nvSpPr>
          <p:cNvPr name="TextBox 41" id="41"/>
          <p:cNvSpPr txBox="true"/>
          <p:nvPr/>
        </p:nvSpPr>
        <p:spPr>
          <a:xfrm rot="0">
            <a:off x="2524125" y="9290161"/>
            <a:ext cx="2935729" cy="15956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478"/>
              </a:lnSpc>
            </a:pPr>
            <a:r>
              <a:rPr lang="en-US" sz="1055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Les créneaux des cérémonies sont réservés</a:t>
            </a:r>
          </a:p>
        </p:txBody>
      </p:sp>
      <p:sp>
        <p:nvSpPr>
          <p:cNvPr name="TextBox 42" id="42"/>
          <p:cNvSpPr txBox="true"/>
          <p:nvPr/>
        </p:nvSpPr>
        <p:spPr>
          <a:xfrm rot="0">
            <a:off x="2524125" y="12195286"/>
            <a:ext cx="3005033" cy="15956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478"/>
              </a:lnSpc>
            </a:pPr>
            <a:r>
              <a:rPr lang="en-US" sz="1055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Un environnement de livraison est disponible</a:t>
            </a:r>
          </a:p>
        </p:txBody>
      </p:sp>
      <p:sp>
        <p:nvSpPr>
          <p:cNvPr name="TextBox 43" id="43"/>
          <p:cNvSpPr txBox="true"/>
          <p:nvPr/>
        </p:nvSpPr>
        <p:spPr>
          <a:xfrm rot="0">
            <a:off x="2524125" y="11576161"/>
            <a:ext cx="3026807" cy="15956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478"/>
              </a:lnSpc>
            </a:pPr>
            <a:r>
              <a:rPr lang="en-US" sz="1055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Le sponsor du projet valide la démarche Agile</a:t>
            </a:r>
          </a:p>
        </p:txBody>
      </p:sp>
      <p:sp>
        <p:nvSpPr>
          <p:cNvPr name="TextBox 44" id="44"/>
          <p:cNvSpPr txBox="true"/>
          <p:nvPr/>
        </p:nvSpPr>
        <p:spPr>
          <a:xfrm rot="0">
            <a:off x="2524125" y="4108561"/>
            <a:ext cx="3429000" cy="15956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478"/>
              </a:lnSpc>
            </a:pPr>
            <a:r>
              <a:rPr lang="en-US" sz="1055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L'équipe de développement est formée (3 à 9 pers.)</a:t>
            </a:r>
          </a:p>
        </p:txBody>
      </p:sp>
      <p:sp>
        <p:nvSpPr>
          <p:cNvPr name="TextBox 45" id="45"/>
          <p:cNvSpPr txBox="true"/>
          <p:nvPr/>
        </p:nvSpPr>
        <p:spPr>
          <a:xfrm rot="0">
            <a:off x="2095500" y="1384411"/>
            <a:ext cx="4135679" cy="15956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478"/>
              </a:lnSpc>
            </a:pPr>
            <a:r>
              <a:rPr lang="en-US" sz="1055">
                <a:solidFill>
                  <a:srgbClr val="FFFFFF">
                    <a:alpha val="84706"/>
                  </a:srgbClr>
                </a:solidFill>
                <a:latin typeface="Inter"/>
                <a:ea typeface="Inter"/>
                <a:cs typeface="Inter"/>
                <a:sym typeface="Inter"/>
              </a:rPr>
              <a:t>Cochez chaque critère pour évaluer votre niveau de préparation</a:t>
            </a:r>
          </a:p>
        </p:txBody>
      </p:sp>
      <p:sp>
        <p:nvSpPr>
          <p:cNvPr name="TextBox 46" id="46"/>
          <p:cNvSpPr txBox="true"/>
          <p:nvPr/>
        </p:nvSpPr>
        <p:spPr>
          <a:xfrm rot="0">
            <a:off x="2496645" y="13319236"/>
            <a:ext cx="4783493" cy="15956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478"/>
              </a:lnSpc>
            </a:pPr>
            <a:r>
              <a:rPr lang="en-US" sz="1055">
                <a:solidFill>
                  <a:srgbClr val="DC2626"/>
                </a:solidFill>
                <a:latin typeface="Inter"/>
                <a:ea typeface="Inter"/>
                <a:cs typeface="Inter"/>
                <a:sym typeface="Inter"/>
              </a:rPr>
              <a:t>Commencez à cocher les critères pour évaluer votre état de préparation.</a:t>
            </a:r>
          </a:p>
        </p:txBody>
      </p:sp>
      <p:sp>
        <p:nvSpPr>
          <p:cNvPr name="TextBox 47" id="47"/>
          <p:cNvSpPr txBox="true"/>
          <p:nvPr/>
        </p:nvSpPr>
        <p:spPr>
          <a:xfrm rot="0">
            <a:off x="2095500" y="14098829"/>
            <a:ext cx="178251" cy="15548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260"/>
              </a:lnSpc>
            </a:pPr>
            <a:r>
              <a:rPr lang="en-US" sz="900">
                <a:solidFill>
                  <a:srgbClr val="94A3B8"/>
                </a:solidFill>
                <a:latin typeface="Inter"/>
                <a:ea typeface="Inter"/>
                <a:cs typeface="Inter"/>
                <a:sym typeface="Inter"/>
              </a:rPr>
              <a:t>🗓 </a:t>
            </a:r>
          </a:p>
        </p:txBody>
      </p:sp>
      <p:sp>
        <p:nvSpPr>
          <p:cNvPr name="TextBox 48" id="48"/>
          <p:cNvSpPr txBox="true"/>
          <p:nvPr/>
        </p:nvSpPr>
        <p:spPr>
          <a:xfrm rot="0">
            <a:off x="2270255" y="14126204"/>
            <a:ext cx="1232792" cy="13879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260"/>
              </a:lnSpc>
            </a:pPr>
            <a:r>
              <a:rPr lang="en-US" sz="900">
                <a:solidFill>
                  <a:srgbClr val="94A3B8"/>
                </a:solidFill>
                <a:latin typeface="Inter"/>
                <a:ea typeface="Inter"/>
                <a:cs typeface="Inter"/>
                <a:sym typeface="Inter"/>
              </a:rPr>
              <a:t>Généré le 19 mai 2026</a:t>
            </a:r>
          </a:p>
        </p:txBody>
      </p:sp>
      <p:sp>
        <p:nvSpPr>
          <p:cNvPr name="TextBox 49" id="49"/>
          <p:cNvSpPr txBox="true"/>
          <p:nvPr/>
        </p:nvSpPr>
        <p:spPr>
          <a:xfrm rot="0">
            <a:off x="7618657" y="14077921"/>
            <a:ext cx="194453" cy="18464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77"/>
              </a:lnSpc>
            </a:pPr>
            <a:r>
              <a:rPr lang="en-US" sz="984">
                <a:solidFill>
                  <a:srgbClr val="64748B"/>
                </a:solidFill>
                <a:latin typeface="Liberation Sans"/>
                <a:ea typeface="Liberation Sans"/>
                <a:cs typeface="Liberation Sans"/>
                <a:sym typeface="Liberation Sans"/>
              </a:rPr>
              <a:t>🔄</a:t>
            </a:r>
            <a:r>
              <a:rPr lang="en-US" b="true" sz="984">
                <a:solidFill>
                  <a:srgbClr val="64748B"/>
                </a:solidFill>
                <a:latin typeface="Liberation Sans Bold"/>
                <a:ea typeface="Liberation Sans Bold"/>
                <a:cs typeface="Liberation Sans Bold"/>
                <a:sym typeface="Liberation Sans Bold"/>
              </a:rPr>
              <a:t> </a:t>
            </a:r>
          </a:p>
        </p:txBody>
      </p:sp>
      <p:sp>
        <p:nvSpPr>
          <p:cNvPr name="TextBox 50" id="50"/>
          <p:cNvSpPr txBox="true"/>
          <p:nvPr/>
        </p:nvSpPr>
        <p:spPr>
          <a:xfrm rot="0">
            <a:off x="8936384" y="14077921"/>
            <a:ext cx="194453" cy="18464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77"/>
              </a:lnSpc>
            </a:pPr>
            <a:r>
              <a:rPr lang="en-US" sz="984">
                <a:solidFill>
                  <a:srgbClr val="FFFFFF"/>
                </a:solidFill>
                <a:latin typeface="Liberation Sans"/>
                <a:ea typeface="Liberation Sans"/>
                <a:cs typeface="Liberation Sans"/>
                <a:sym typeface="Liberation Sans"/>
              </a:rPr>
              <a:t>📥</a:t>
            </a:r>
            <a:r>
              <a:rPr lang="en-US" b="true" sz="984">
                <a:solidFill>
                  <a:srgbClr val="FFFFFF"/>
                </a:solidFill>
                <a:latin typeface="Liberation Sans Bold"/>
                <a:ea typeface="Liberation Sans Bold"/>
                <a:cs typeface="Liberation Sans Bold"/>
                <a:sym typeface="Liberation Sans Bold"/>
              </a:rPr>
              <a:t> </a:t>
            </a:r>
          </a:p>
        </p:txBody>
      </p:sp>
      <p:sp>
        <p:nvSpPr>
          <p:cNvPr name="TextBox 51" id="51"/>
          <p:cNvSpPr txBox="true"/>
          <p:nvPr/>
        </p:nvSpPr>
        <p:spPr>
          <a:xfrm rot="0">
            <a:off x="7809271" y="14105696"/>
            <a:ext cx="722062" cy="17594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77"/>
              </a:lnSpc>
            </a:pPr>
            <a:r>
              <a:rPr lang="en-US" b="true" sz="984">
                <a:solidFill>
                  <a:srgbClr val="64748B"/>
                </a:solidFill>
                <a:latin typeface="Liberation Sans Bold"/>
                <a:ea typeface="Liberation Sans Bold"/>
                <a:cs typeface="Liberation Sans Bold"/>
                <a:sym typeface="Liberation Sans Bold"/>
              </a:rPr>
              <a:t>Réinitialiser</a:t>
            </a:r>
          </a:p>
        </p:txBody>
      </p:sp>
      <p:sp>
        <p:nvSpPr>
          <p:cNvPr name="TextBox 52" id="52"/>
          <p:cNvSpPr txBox="true"/>
          <p:nvPr/>
        </p:nvSpPr>
        <p:spPr>
          <a:xfrm rot="0">
            <a:off x="9126998" y="14105696"/>
            <a:ext cx="813940" cy="17594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77"/>
              </a:lnSpc>
            </a:pPr>
            <a:r>
              <a:rPr lang="en-US" b="true" sz="984">
                <a:solidFill>
                  <a:srgbClr val="FFFFFF"/>
                </a:solidFill>
                <a:latin typeface="Liberation Sans Bold"/>
                <a:ea typeface="Liberation Sans Bold"/>
                <a:cs typeface="Liberation Sans Bold"/>
                <a:sym typeface="Liberation Sans Bold"/>
              </a:rPr>
              <a:t>Exporter PDF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DAHKH6o7JwQ</dc:identifier>
  <dcterms:modified xsi:type="dcterms:W3CDTF">2011-08-01T06:04:30Z</dcterms:modified>
  <cp:revision>1</cp:revision>
  <dc:title>PROJET SCRUM HTML 2-1.pdf</dc:title>
</cp:coreProperties>
</file>